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p>
        </p:txBody>
      </p:sp>
      <p:sp>
        <p:nvSpPr>
          <p:cNvPr id="6" name="灯片编号占位符 1029"/>
          <p:cNvSpPr>
            <a:spLocks noGrp="1"/>
          </p:cNvSpPr>
          <p:nvPr>
            <p:ph type="sldNum" sz="quarter" idx="12"/>
          </p:nvPr>
        </p:nvSpPr>
        <p:spPr>
          <a:ln/>
        </p:spPr>
        <p:txBody>
          <a:bodyPr/>
          <a:lstStyle>
            <a:lvl1pPr>
              <a:defRPr/>
            </a:lvl1pPr>
          </a:lstStyle>
          <a:p>
            <a:fld id="{2E7FB399-811F-4828-AEAC-E297B58FF301}"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p>
        </p:txBody>
      </p:sp>
      <p:sp>
        <p:nvSpPr>
          <p:cNvPr id="6" name="灯片编号占位符 1029"/>
          <p:cNvSpPr>
            <a:spLocks noGrp="1"/>
          </p:cNvSpPr>
          <p:nvPr>
            <p:ph type="sldNum" sz="quarter" idx="12"/>
          </p:nvPr>
        </p:nvSpPr>
        <p:spPr>
          <a:ln/>
        </p:spPr>
        <p:txBody>
          <a:bodyPr/>
          <a:lstStyle>
            <a:lvl1pPr>
              <a:defRPr/>
            </a:lvl1pPr>
          </a:lstStyle>
          <a:p>
            <a:fld id="{4BCF52A6-0A64-4C70-9955-4B8D5BC3DF7A}"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p>
        </p:txBody>
      </p:sp>
      <p:sp>
        <p:nvSpPr>
          <p:cNvPr id="6" name="灯片编号占位符 1029"/>
          <p:cNvSpPr>
            <a:spLocks noGrp="1"/>
          </p:cNvSpPr>
          <p:nvPr>
            <p:ph type="sldNum" sz="quarter" idx="12"/>
          </p:nvPr>
        </p:nvSpPr>
        <p:spPr>
          <a:ln/>
        </p:spPr>
        <p:txBody>
          <a:bodyPr/>
          <a:lstStyle>
            <a:lvl1pPr>
              <a:defRPr/>
            </a:lvl1pPr>
          </a:lstStyle>
          <a:p>
            <a:fld id="{D1CAC3BE-1EBA-4DAC-BCC8-2CE531163183}"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p>
        </p:txBody>
      </p:sp>
      <p:sp>
        <p:nvSpPr>
          <p:cNvPr id="6" name="灯片编号占位符 1029"/>
          <p:cNvSpPr>
            <a:spLocks noGrp="1"/>
          </p:cNvSpPr>
          <p:nvPr>
            <p:ph type="sldNum" sz="quarter" idx="12"/>
          </p:nvPr>
        </p:nvSpPr>
        <p:spPr>
          <a:ln/>
        </p:spPr>
        <p:txBody>
          <a:bodyPr/>
          <a:lstStyle>
            <a:lvl1pPr>
              <a:defRPr/>
            </a:lvl1pPr>
          </a:lstStyle>
          <a:p>
            <a:fld id="{1C96A773-2090-447B-BB9C-5A00ADD23611}"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p>
        </p:txBody>
      </p:sp>
      <p:sp>
        <p:nvSpPr>
          <p:cNvPr id="6" name="灯片编号占位符 1029"/>
          <p:cNvSpPr>
            <a:spLocks noGrp="1"/>
          </p:cNvSpPr>
          <p:nvPr>
            <p:ph type="sldNum" sz="quarter" idx="12"/>
          </p:nvPr>
        </p:nvSpPr>
        <p:spPr>
          <a:ln/>
        </p:spPr>
        <p:txBody>
          <a:bodyPr/>
          <a:lstStyle>
            <a:lvl1pPr>
              <a:defRPr/>
            </a:lvl1pPr>
          </a:lstStyle>
          <a:p>
            <a:fld id="{2CCAC5F0-CFAC-465F-B2D1-5E14535AA3ED}"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p>
        </p:txBody>
      </p:sp>
      <p:sp>
        <p:nvSpPr>
          <p:cNvPr id="6" name="页脚占位符 1028"/>
          <p:cNvSpPr>
            <a:spLocks noGrp="1"/>
          </p:cNvSpPr>
          <p:nvPr>
            <p:ph type="ftr" sz="quarter" idx="11"/>
          </p:nvPr>
        </p:nvSpPr>
        <p:spPr>
          <a:ln/>
        </p:spPr>
        <p:txBody>
          <a:bodyPr/>
          <a:lstStyle>
            <a:lvl1pPr>
              <a:defRPr/>
            </a:lvl1pPr>
          </a:lstStyle>
          <a:p>
            <a:endParaRPr lang="zh-CN"/>
          </a:p>
        </p:txBody>
      </p:sp>
      <p:sp>
        <p:nvSpPr>
          <p:cNvPr id="7" name="灯片编号占位符 1029"/>
          <p:cNvSpPr>
            <a:spLocks noGrp="1"/>
          </p:cNvSpPr>
          <p:nvPr>
            <p:ph type="sldNum" sz="quarter" idx="12"/>
          </p:nvPr>
        </p:nvSpPr>
        <p:spPr>
          <a:ln/>
        </p:spPr>
        <p:txBody>
          <a:bodyPr/>
          <a:lstStyle>
            <a:lvl1pPr>
              <a:defRPr/>
            </a:lvl1pPr>
          </a:lstStyle>
          <a:p>
            <a:fld id="{B276253C-AF70-47CB-AFD1-D9283DD3B7D8}"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p>
        </p:txBody>
      </p:sp>
      <p:sp>
        <p:nvSpPr>
          <p:cNvPr id="8" name="页脚占位符 1028"/>
          <p:cNvSpPr>
            <a:spLocks noGrp="1"/>
          </p:cNvSpPr>
          <p:nvPr>
            <p:ph type="ftr" sz="quarter" idx="11"/>
          </p:nvPr>
        </p:nvSpPr>
        <p:spPr>
          <a:ln/>
        </p:spPr>
        <p:txBody>
          <a:bodyPr/>
          <a:lstStyle>
            <a:lvl1pPr>
              <a:defRPr/>
            </a:lvl1pPr>
          </a:lstStyle>
          <a:p>
            <a:endParaRPr lang="zh-CN"/>
          </a:p>
        </p:txBody>
      </p:sp>
      <p:sp>
        <p:nvSpPr>
          <p:cNvPr id="9" name="灯片编号占位符 1029"/>
          <p:cNvSpPr>
            <a:spLocks noGrp="1"/>
          </p:cNvSpPr>
          <p:nvPr>
            <p:ph type="sldNum" sz="quarter" idx="12"/>
          </p:nvPr>
        </p:nvSpPr>
        <p:spPr>
          <a:ln/>
        </p:spPr>
        <p:txBody>
          <a:bodyPr/>
          <a:lstStyle>
            <a:lvl1pPr>
              <a:defRPr/>
            </a:lvl1pPr>
          </a:lstStyle>
          <a:p>
            <a:fld id="{5BD18026-30B7-422C-ADE5-EBEC521B13AE}"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p>
        </p:txBody>
      </p:sp>
      <p:sp>
        <p:nvSpPr>
          <p:cNvPr id="4" name="页脚占位符 1028"/>
          <p:cNvSpPr>
            <a:spLocks noGrp="1"/>
          </p:cNvSpPr>
          <p:nvPr>
            <p:ph type="ftr" sz="quarter" idx="11"/>
          </p:nvPr>
        </p:nvSpPr>
        <p:spPr>
          <a:ln/>
        </p:spPr>
        <p:txBody>
          <a:bodyPr/>
          <a:lstStyle>
            <a:lvl1pPr>
              <a:defRPr/>
            </a:lvl1pPr>
          </a:lstStyle>
          <a:p>
            <a:endParaRPr lang="zh-CN"/>
          </a:p>
        </p:txBody>
      </p:sp>
      <p:sp>
        <p:nvSpPr>
          <p:cNvPr id="5" name="灯片编号占位符 1029"/>
          <p:cNvSpPr>
            <a:spLocks noGrp="1"/>
          </p:cNvSpPr>
          <p:nvPr>
            <p:ph type="sldNum" sz="quarter" idx="12"/>
          </p:nvPr>
        </p:nvSpPr>
        <p:spPr>
          <a:ln/>
        </p:spPr>
        <p:txBody>
          <a:bodyPr/>
          <a:lstStyle>
            <a:lvl1pPr>
              <a:defRPr/>
            </a:lvl1pPr>
          </a:lstStyle>
          <a:p>
            <a:fld id="{D96BCEFF-F3AC-4350-8A32-EAB4B5362908}"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p>
        </p:txBody>
      </p:sp>
      <p:sp>
        <p:nvSpPr>
          <p:cNvPr id="3" name="页脚占位符 1028"/>
          <p:cNvSpPr>
            <a:spLocks noGrp="1"/>
          </p:cNvSpPr>
          <p:nvPr>
            <p:ph type="ftr" sz="quarter" idx="11"/>
          </p:nvPr>
        </p:nvSpPr>
        <p:spPr>
          <a:ln/>
        </p:spPr>
        <p:txBody>
          <a:bodyPr/>
          <a:lstStyle>
            <a:lvl1pPr>
              <a:defRPr/>
            </a:lvl1pPr>
          </a:lstStyle>
          <a:p>
            <a:endParaRPr lang="zh-CN"/>
          </a:p>
        </p:txBody>
      </p:sp>
      <p:sp>
        <p:nvSpPr>
          <p:cNvPr id="4" name="灯片编号占位符 1029"/>
          <p:cNvSpPr>
            <a:spLocks noGrp="1"/>
          </p:cNvSpPr>
          <p:nvPr>
            <p:ph type="sldNum" sz="quarter" idx="12"/>
          </p:nvPr>
        </p:nvSpPr>
        <p:spPr>
          <a:ln/>
        </p:spPr>
        <p:txBody>
          <a:bodyPr/>
          <a:lstStyle>
            <a:lvl1pPr>
              <a:defRPr/>
            </a:lvl1pPr>
          </a:lstStyle>
          <a:p>
            <a:fld id="{1042FEE9-A1ED-432A-AD0E-DA1FB7C8A5C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p>
        </p:txBody>
      </p:sp>
      <p:sp>
        <p:nvSpPr>
          <p:cNvPr id="6" name="页脚占位符 1028"/>
          <p:cNvSpPr>
            <a:spLocks noGrp="1"/>
          </p:cNvSpPr>
          <p:nvPr>
            <p:ph type="ftr" sz="quarter" idx="11"/>
          </p:nvPr>
        </p:nvSpPr>
        <p:spPr>
          <a:ln/>
        </p:spPr>
        <p:txBody>
          <a:bodyPr/>
          <a:lstStyle>
            <a:lvl1pPr>
              <a:defRPr/>
            </a:lvl1pPr>
          </a:lstStyle>
          <a:p>
            <a:endParaRPr lang="zh-CN"/>
          </a:p>
        </p:txBody>
      </p:sp>
      <p:sp>
        <p:nvSpPr>
          <p:cNvPr id="7" name="灯片编号占位符 1029"/>
          <p:cNvSpPr>
            <a:spLocks noGrp="1"/>
          </p:cNvSpPr>
          <p:nvPr>
            <p:ph type="sldNum" sz="quarter" idx="12"/>
          </p:nvPr>
        </p:nvSpPr>
        <p:spPr>
          <a:ln/>
        </p:spPr>
        <p:txBody>
          <a:bodyPr/>
          <a:lstStyle>
            <a:lvl1pPr>
              <a:defRPr/>
            </a:lvl1pPr>
          </a:lstStyle>
          <a:p>
            <a:fld id="{4A3A298D-1610-4578-9079-D452E3285E2B}"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p>
        </p:txBody>
      </p:sp>
      <p:sp>
        <p:nvSpPr>
          <p:cNvPr id="6" name="页脚占位符 1028"/>
          <p:cNvSpPr>
            <a:spLocks noGrp="1"/>
          </p:cNvSpPr>
          <p:nvPr>
            <p:ph type="ftr" sz="quarter" idx="11"/>
          </p:nvPr>
        </p:nvSpPr>
        <p:spPr>
          <a:ln/>
        </p:spPr>
        <p:txBody>
          <a:bodyPr/>
          <a:lstStyle>
            <a:lvl1pPr>
              <a:defRPr/>
            </a:lvl1pPr>
          </a:lstStyle>
          <a:p>
            <a:endParaRPr lang="zh-CN"/>
          </a:p>
        </p:txBody>
      </p:sp>
      <p:sp>
        <p:nvSpPr>
          <p:cNvPr id="7" name="灯片编号占位符 1029"/>
          <p:cNvSpPr>
            <a:spLocks noGrp="1"/>
          </p:cNvSpPr>
          <p:nvPr>
            <p:ph type="sldNum" sz="quarter" idx="12"/>
          </p:nvPr>
        </p:nvSpPr>
        <p:spPr>
          <a:ln/>
        </p:spPr>
        <p:txBody>
          <a:bodyPr/>
          <a:lstStyle>
            <a:lvl1pPr>
              <a:defRPr/>
            </a:lvl1pPr>
          </a:lstStyle>
          <a:p>
            <a:fld id="{0C9D50A4-7912-42E2-82A4-F15768562902}"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noProof="1"/>
            </a:lvl1pPr>
          </a:lstStyle>
          <a:p>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vl1pPr>
          </a:lstStyle>
          <a:p>
            <a:endParaRPr lang="zh-CN"/>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fld id="{58D307CC-9FD6-4539-B867-23FF25B4BDC8}"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buFont typeface="Arial" pitchFamily="34" charset="0"/>
        <a:defRPr sz="4400" kern="1200">
          <a:solidFill>
            <a:schemeClr val="tx2"/>
          </a:solidFill>
          <a:latin typeface="+mj-lt"/>
          <a:ea typeface="+mj-ea"/>
          <a:cs typeface="+mj-cs"/>
        </a:defRPr>
      </a:lvl1pPr>
      <a:lvl2pPr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2pPr>
      <a:lvl3pPr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3pPr>
      <a:lvl4pPr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4pPr>
      <a:lvl5pPr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5pPr>
      <a:lvl6pPr marL="4572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6pPr>
      <a:lvl7pPr marL="9144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7pPr>
      <a:lvl8pPr marL="13716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8pPr>
      <a:lvl9pPr marL="18288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lvl="1"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lvl="2"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lvl="3"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lvl="4"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gif"/><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gif"/><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ChangeArrowheads="1"/>
          </p:cNvSpPr>
          <p:nvPr/>
        </p:nvSpPr>
        <p:spPr bwMode="auto">
          <a:xfrm>
            <a:off x="0" y="3400425"/>
            <a:ext cx="9144000" cy="708025"/>
          </a:xfrm>
          <a:prstGeom prst="rect">
            <a:avLst/>
          </a:prstGeom>
          <a:noFill/>
          <a:ln w="9525">
            <a:noFill/>
            <a:miter lim="800000"/>
            <a:headEnd/>
            <a:tailEnd/>
          </a:ln>
        </p:spPr>
        <p:txBody>
          <a:bodyPr anchor="ctr">
            <a:spAutoFit/>
          </a:bodyPr>
          <a:lstStyle/>
          <a:p>
            <a:pPr algn="ctr"/>
            <a:r>
              <a:rPr lang="zh-CN" altLang="en-US" sz="4000" b="1">
                <a:solidFill>
                  <a:srgbClr val="0000FF"/>
                </a:solidFill>
                <a:latin typeface="黑体" pitchFamily="49" charset="-122"/>
                <a:ea typeface="黑体" pitchFamily="49" charset="-122"/>
              </a:rPr>
              <a:t>第九课 树立总体国家安全观</a:t>
            </a:r>
          </a:p>
        </p:txBody>
      </p:sp>
      <p:sp>
        <p:nvSpPr>
          <p:cNvPr id="4099" name="Text Box 3"/>
          <p:cNvSpPr txBox="1">
            <a:spLocks noChangeArrowheads="1"/>
          </p:cNvSpPr>
          <p:nvPr/>
        </p:nvSpPr>
        <p:spPr bwMode="auto">
          <a:xfrm>
            <a:off x="0" y="1989138"/>
            <a:ext cx="9144000" cy="769937"/>
          </a:xfrm>
          <a:prstGeom prst="rect">
            <a:avLst/>
          </a:prstGeom>
          <a:noFill/>
          <a:ln w="9525">
            <a:noFill/>
            <a:miter lim="800000"/>
            <a:headEnd/>
            <a:tailEnd/>
          </a:ln>
        </p:spPr>
        <p:txBody>
          <a:bodyPr>
            <a:spAutoFit/>
          </a:bodyPr>
          <a:lstStyle/>
          <a:p>
            <a:pPr algn="ctr"/>
            <a:r>
              <a:rPr lang="zh-CN" altLang="en-US" sz="4400" b="1">
                <a:latin typeface="宋体" pitchFamily="2" charset="-122"/>
              </a:rPr>
              <a:t>第四单元 走进社会生活</a:t>
            </a:r>
          </a:p>
        </p:txBody>
      </p:sp>
      <p:sp>
        <p:nvSpPr>
          <p:cNvPr id="4100" name="Text Box 33"/>
          <p:cNvSpPr txBox="1">
            <a:spLocks noChangeArrowheads="1"/>
          </p:cNvSpPr>
          <p:nvPr/>
        </p:nvSpPr>
        <p:spPr bwMode="auto">
          <a:xfrm>
            <a:off x="4787900" y="34925"/>
            <a:ext cx="4321175" cy="831850"/>
          </a:xfrm>
          <a:prstGeom prst="rect">
            <a:avLst/>
          </a:prstGeom>
          <a:noFill/>
          <a:ln w="9525">
            <a:noFill/>
            <a:miter lim="800000"/>
            <a:headEnd/>
            <a:tailEnd/>
          </a:ln>
        </p:spPr>
        <p:txBody>
          <a:bodyPr>
            <a:spAutoFit/>
          </a:bodyPr>
          <a:lstStyle/>
          <a:p>
            <a:pPr algn="ctr"/>
            <a:r>
              <a:rPr lang="zh-CN" altLang="en-US" sz="2400" b="1">
                <a:latin typeface="黑体" pitchFamily="49" charset="-122"/>
                <a:ea typeface="黑体" pitchFamily="49" charset="-122"/>
              </a:rPr>
              <a:t>八年级道德与法治上册（R</a:t>
            </a:r>
            <a:r>
              <a:rPr lang="en-US" altLang="zh-CN" sz="2400" b="1">
                <a:latin typeface="黑体" pitchFamily="49" charset="-122"/>
                <a:ea typeface="黑体" pitchFamily="49" charset="-122"/>
              </a:rPr>
              <a:t>J</a:t>
            </a:r>
            <a:r>
              <a:rPr lang="zh-CN" altLang="en-US" sz="2400" b="1">
                <a:latin typeface="黑体" pitchFamily="49" charset="-122"/>
                <a:ea typeface="黑体" pitchFamily="49" charset="-122"/>
              </a:rPr>
              <a:t>）            教学课件</a:t>
            </a:r>
          </a:p>
        </p:txBody>
      </p:sp>
      <p:sp>
        <p:nvSpPr>
          <p:cNvPr id="4101" name="矩形 4"/>
          <p:cNvSpPr>
            <a:spLocks noChangeArrowheads="1"/>
          </p:cNvSpPr>
          <p:nvPr/>
        </p:nvSpPr>
        <p:spPr bwMode="auto">
          <a:xfrm>
            <a:off x="0" y="4275138"/>
            <a:ext cx="9144000" cy="646112"/>
          </a:xfrm>
          <a:prstGeom prst="rect">
            <a:avLst/>
          </a:prstGeom>
          <a:noFill/>
          <a:ln w="9525">
            <a:noFill/>
            <a:miter lim="800000"/>
            <a:headEnd/>
            <a:tailEnd/>
          </a:ln>
        </p:spPr>
        <p:txBody>
          <a:bodyPr>
            <a:spAutoFit/>
          </a:bodyPr>
          <a:lstStyle/>
          <a:p>
            <a:pPr algn="ctr"/>
            <a:r>
              <a:rPr lang="zh-CN" altLang="zh-CN" sz="3600" b="1">
                <a:latin typeface="黑体" pitchFamily="49" charset="-122"/>
                <a:ea typeface="黑体" pitchFamily="49" charset="-122"/>
              </a:rPr>
              <a:t>第</a:t>
            </a:r>
            <a:r>
              <a:rPr lang="en-US" altLang="zh-CN" sz="3600" b="1">
                <a:latin typeface="黑体" pitchFamily="49" charset="-122"/>
                <a:ea typeface="黑体" pitchFamily="49" charset="-122"/>
              </a:rPr>
              <a:t>1</a:t>
            </a:r>
            <a:r>
              <a:rPr lang="zh-CN" altLang="en-US" sz="3600" b="1">
                <a:latin typeface="黑体" pitchFamily="49" charset="-122"/>
                <a:ea typeface="黑体" pitchFamily="49" charset="-122"/>
              </a:rPr>
              <a:t>课时 认识总体国家安全观</a:t>
            </a:r>
          </a:p>
        </p:txBody>
      </p:sp>
    </p:spTree>
  </p:cSld>
  <p:clrMapOvr>
    <a:masterClrMapping/>
  </p:clrMapOvr>
  <p:transition spd="slow">
    <p:check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
          <p:cNvGrpSpPr>
            <a:grpSpLocks/>
          </p:cNvGrpSpPr>
          <p:nvPr/>
        </p:nvGrpSpPr>
        <p:grpSpPr bwMode="auto">
          <a:xfrm>
            <a:off x="234950" y="549275"/>
            <a:ext cx="8642350" cy="523875"/>
            <a:chOff x="251520" y="542290"/>
            <a:chExt cx="8640960" cy="523230"/>
          </a:xfrm>
        </p:grpSpPr>
        <p:sp>
          <p:nvSpPr>
            <p:cNvPr id="13315" name="矩形 2"/>
            <p:cNvSpPr>
              <a:spLocks noChangeArrowheads="1"/>
            </p:cNvSpPr>
            <p:nvPr/>
          </p:nvSpPr>
          <p:spPr bwMode="auto">
            <a:xfrm>
              <a:off x="251520" y="542290"/>
              <a:ext cx="8640960" cy="523230"/>
            </a:xfrm>
            <a:prstGeom prst="rect">
              <a:avLst/>
            </a:prstGeom>
            <a:noFill/>
            <a:ln w="9525">
              <a:noFill/>
              <a:miter lim="800000"/>
              <a:headEnd/>
              <a:tailEnd/>
            </a:ln>
          </p:spPr>
          <p:txBody>
            <a:bodyPr>
              <a:spAutoFit/>
            </a:bodyPr>
            <a:lstStyle/>
            <a:p>
              <a:r>
                <a:rPr lang="zh-CN" altLang="en-US" sz="2800" b="1">
                  <a:latin typeface="黑体" pitchFamily="49" charset="-122"/>
                  <a:ea typeface="黑体" pitchFamily="49" charset="-122"/>
                </a:rPr>
                <a:t>   结合所学的历史知识，谈谈你看了上述图片的感受。</a:t>
              </a:r>
              <a:endParaRPr lang="en-US" altLang="zh-CN" sz="2800" b="1">
                <a:latin typeface="黑体" pitchFamily="49" charset="-122"/>
                <a:ea typeface="黑体" pitchFamily="49" charset="-122"/>
              </a:endParaRPr>
            </a:p>
          </p:txBody>
        </p:sp>
        <p:pic>
          <p:nvPicPr>
            <p:cNvPr id="13316" name="Picture 2" descr="http://pic7.nipic.com/20100502/2453232_075938061671_2.jpg"/>
            <p:cNvPicPr>
              <a:picLocks noChangeAspect="1" noChangeArrowheads="1"/>
            </p:cNvPicPr>
            <p:nvPr/>
          </p:nvPicPr>
          <p:blipFill>
            <a:blip r:embed="rId2" cstate="print">
              <a:clrChange>
                <a:clrFrom>
                  <a:srgbClr val="FFFFFF"/>
                </a:clrFrom>
                <a:clrTo>
                  <a:srgbClr val="FFFFFF">
                    <a:alpha val="0"/>
                  </a:srgbClr>
                </a:clrTo>
              </a:clrChange>
            </a:blip>
            <a:srcRect l="35188" t="14088" r="38574" b="51588"/>
            <a:stretch>
              <a:fillRect/>
            </a:stretch>
          </p:blipFill>
          <p:spPr bwMode="auto">
            <a:xfrm>
              <a:off x="395536" y="602582"/>
              <a:ext cx="409695" cy="401965"/>
            </a:xfrm>
            <a:prstGeom prst="rect">
              <a:avLst/>
            </a:prstGeom>
            <a:noFill/>
            <a:ln w="9525">
              <a:noFill/>
              <a:miter lim="800000"/>
              <a:headEnd/>
              <a:tailEnd/>
            </a:ln>
          </p:spPr>
        </p:pic>
      </p:grpSp>
      <p:sp>
        <p:nvSpPr>
          <p:cNvPr id="5" name="矩形 3"/>
          <p:cNvSpPr>
            <a:spLocks noChangeArrowheads="1"/>
          </p:cNvSpPr>
          <p:nvPr/>
        </p:nvSpPr>
        <p:spPr bwMode="auto">
          <a:xfrm>
            <a:off x="247650" y="1628775"/>
            <a:ext cx="8631238" cy="4062413"/>
          </a:xfrm>
          <a:prstGeom prst="rect">
            <a:avLst/>
          </a:prstGeom>
          <a:noFill/>
          <a:ln w="9525">
            <a:noFill/>
            <a:miter lim="800000"/>
            <a:headEnd/>
            <a:tailEnd/>
          </a:ln>
        </p:spPr>
        <p:txBody>
          <a:bodyPr>
            <a:spAutoFit/>
          </a:bodyPr>
          <a:lstStyle/>
          <a:p>
            <a:pPr>
              <a:lnSpc>
                <a:spcPct val="150000"/>
              </a:lnSpc>
            </a:pPr>
            <a:r>
              <a:rPr lang="en-US" altLang="zh-CN" sz="3200" b="1">
                <a:solidFill>
                  <a:srgbClr val="FF0000"/>
                </a:solidFill>
                <a:latin typeface="宋体" pitchFamily="2" charset="-122"/>
              </a:rPr>
              <a:t>『</a:t>
            </a:r>
            <a:r>
              <a:rPr lang="zh-CN" altLang="zh-CN" sz="3200" b="1">
                <a:solidFill>
                  <a:srgbClr val="FF0000"/>
                </a:solidFill>
              </a:rPr>
              <a:t>提示</a:t>
            </a:r>
            <a:r>
              <a:rPr lang="en-US" altLang="zh-CN" sz="3200" b="1">
                <a:solidFill>
                  <a:srgbClr val="FF0000"/>
                </a:solidFill>
                <a:latin typeface="宋体" pitchFamily="2" charset="-122"/>
              </a:rPr>
              <a:t>』</a:t>
            </a:r>
            <a:endParaRPr lang="zh-CN" altLang="en-US" sz="3200" b="1">
              <a:solidFill>
                <a:srgbClr val="FF0000"/>
              </a:solidFill>
              <a:latin typeface="宋体" pitchFamily="2" charset="-122"/>
            </a:endParaRPr>
          </a:p>
          <a:p>
            <a:pPr>
              <a:lnSpc>
                <a:spcPct val="150000"/>
              </a:lnSpc>
            </a:pPr>
            <a:r>
              <a:rPr lang="zh-CN" altLang="en-US" sz="2800" b="1">
                <a:solidFill>
                  <a:srgbClr val="000000"/>
                </a:solidFill>
                <a:latin typeface="宋体" pitchFamily="2" charset="-122"/>
              </a:rPr>
              <a:t>    民为邦本，本固邦宁。实现中华民族伟大复兴的中国梦，保证人民安居乐业，国家安全是头等大事。只有动员全社会的力量，唤醒培育每一个国民的国家安全意识，才能汇聚起维护国家安全的强大力量，才能为国家安全厚植社会土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wd">
                                    <p:tmAbs val="100"/>
                                  </p:iterate>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250825" y="549275"/>
            <a:ext cx="8642350" cy="1076325"/>
          </a:xfrm>
          <a:prstGeom prst="rect">
            <a:avLst/>
          </a:prstGeom>
          <a:noFill/>
          <a:ln w="9525">
            <a:noFill/>
            <a:miter lim="800000"/>
            <a:headEnd/>
            <a:tailEnd/>
          </a:ln>
        </p:spPr>
        <p:txBody>
          <a:bodyPr>
            <a:spAutoFit/>
          </a:bodyPr>
          <a:lstStyle/>
          <a:p>
            <a:r>
              <a:rPr lang="zh-CN" altLang="en-US" sz="3200" b="1">
                <a:solidFill>
                  <a:srgbClr val="FF0000"/>
                </a:solidFill>
                <a:latin typeface="宋体" pitchFamily="2" charset="-122"/>
              </a:rPr>
              <a:t>一、为什么说国家安全是国家生存与发展的重要保障？</a:t>
            </a:r>
            <a:endParaRPr lang="zh-CN" altLang="zh-CN" sz="3200" b="1">
              <a:solidFill>
                <a:srgbClr val="FF0000"/>
              </a:solidFill>
              <a:latin typeface="宋体" pitchFamily="2" charset="-122"/>
            </a:endParaRPr>
          </a:p>
        </p:txBody>
      </p:sp>
      <p:sp>
        <p:nvSpPr>
          <p:cNvPr id="3" name="矩形 2"/>
          <p:cNvSpPr>
            <a:spLocks noChangeArrowheads="1"/>
          </p:cNvSpPr>
          <p:nvPr/>
        </p:nvSpPr>
        <p:spPr bwMode="auto">
          <a:xfrm>
            <a:off x="260350" y="1916113"/>
            <a:ext cx="8632825" cy="2862262"/>
          </a:xfrm>
          <a:prstGeom prst="rect">
            <a:avLst/>
          </a:prstGeom>
          <a:noFill/>
          <a:ln w="9525">
            <a:noFill/>
            <a:miter lim="800000"/>
            <a:headEnd/>
            <a:tailEnd/>
          </a:ln>
        </p:spPr>
        <p:txBody>
          <a:bodyPr>
            <a:spAutoFit/>
          </a:bodyPr>
          <a:lstStyle/>
          <a:p>
            <a:pPr>
              <a:lnSpc>
                <a:spcPct val="150000"/>
              </a:lnSpc>
            </a:pPr>
            <a:r>
              <a:rPr lang="zh-CN" altLang="en-US" sz="3000" b="1">
                <a:latin typeface="宋体" pitchFamily="2" charset="-122"/>
              </a:rPr>
              <a:t>    国家政权和主权受到威胁，国家的统一和领土完整遭到破坏，国家的生存就会受到挑战。国家安全有保障，经济社会才能不断发展，祖国才能更加繁荣富强。</a:t>
            </a:r>
          </a:p>
        </p:txBody>
      </p:sp>
      <p:pic>
        <p:nvPicPr>
          <p:cNvPr id="14340" name="Picture 2" descr="http://p2.so.qhimgs1.com/bdr/_240_/t01412b87f89cb06be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7092950" y="4724400"/>
            <a:ext cx="1379538" cy="1498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250825" y="549275"/>
            <a:ext cx="4062413" cy="584200"/>
          </a:xfrm>
          <a:prstGeom prst="rect">
            <a:avLst/>
          </a:prstGeom>
          <a:noFill/>
          <a:ln w="9525">
            <a:noFill/>
            <a:miter lim="800000"/>
            <a:headEnd/>
            <a:tailEnd/>
          </a:ln>
        </p:spPr>
        <p:txBody>
          <a:bodyPr wrap="none">
            <a:spAutoFit/>
          </a:bodyPr>
          <a:lstStyle/>
          <a:p>
            <a:r>
              <a:rPr lang="zh-CN" altLang="en-US" sz="3200" b="1">
                <a:solidFill>
                  <a:srgbClr val="FF0000"/>
                </a:solidFill>
                <a:latin typeface="宋体" pitchFamily="2" charset="-122"/>
              </a:rPr>
              <a:t>二、什么是国家安全</a:t>
            </a:r>
            <a:r>
              <a:rPr lang="en-US" altLang="zh-CN" sz="3200" b="1">
                <a:solidFill>
                  <a:srgbClr val="FF0000"/>
                </a:solidFill>
                <a:latin typeface="宋体" pitchFamily="2" charset="-122"/>
              </a:rPr>
              <a:t>?</a:t>
            </a:r>
            <a:endParaRPr lang="zh-CN" altLang="zh-CN" sz="3200" b="1">
              <a:solidFill>
                <a:srgbClr val="FF0000"/>
              </a:solidFill>
              <a:latin typeface="宋体" pitchFamily="2" charset="-122"/>
            </a:endParaRPr>
          </a:p>
        </p:txBody>
      </p:sp>
      <p:sp>
        <p:nvSpPr>
          <p:cNvPr id="3" name="矩形 2"/>
          <p:cNvSpPr>
            <a:spLocks noChangeArrowheads="1"/>
          </p:cNvSpPr>
          <p:nvPr/>
        </p:nvSpPr>
        <p:spPr bwMode="auto">
          <a:xfrm>
            <a:off x="260350" y="1322388"/>
            <a:ext cx="8632825" cy="3786187"/>
          </a:xfrm>
          <a:prstGeom prst="rect">
            <a:avLst/>
          </a:prstGeom>
          <a:noFill/>
          <a:ln w="9525">
            <a:noFill/>
            <a:miter lim="800000"/>
            <a:headEnd/>
            <a:tailEnd/>
          </a:ln>
        </p:spPr>
        <p:txBody>
          <a:bodyPr>
            <a:spAutoFit/>
          </a:bodyPr>
          <a:lstStyle/>
          <a:p>
            <a:pPr>
              <a:lnSpc>
                <a:spcPct val="200000"/>
              </a:lnSpc>
            </a:pPr>
            <a:r>
              <a:rPr lang="zh-CN" altLang="en-US" sz="3000" b="1">
                <a:latin typeface="宋体" pitchFamily="2" charset="-122"/>
              </a:rPr>
              <a:t>    国家安全是指国家政权、主权、统一和领土完整、人民福祉、社会经济可持续发展和国家其他重大利益相对处于没有危险和不受内外威胁的状态，以及保障可持续安全状态的能力。</a:t>
            </a:r>
          </a:p>
        </p:txBody>
      </p:sp>
      <p:pic>
        <p:nvPicPr>
          <p:cNvPr id="15364" name="Picture 2" descr="http://p2.so.qhimgs1.com/bdr/_240_/t01412b87f89cb06be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804025" y="4176713"/>
            <a:ext cx="1831975" cy="19891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
          <p:cNvSpPr>
            <a:spLocks noChangeArrowheads="1"/>
          </p:cNvSpPr>
          <p:nvPr/>
        </p:nvSpPr>
        <p:spPr bwMode="auto">
          <a:xfrm>
            <a:off x="250825" y="549275"/>
            <a:ext cx="8642350" cy="584200"/>
          </a:xfrm>
          <a:prstGeom prst="rect">
            <a:avLst/>
          </a:prstGeom>
          <a:noFill/>
          <a:ln w="9525">
            <a:noFill/>
            <a:miter lim="800000"/>
            <a:headEnd/>
            <a:tailEnd/>
          </a:ln>
        </p:spPr>
        <p:txBody>
          <a:bodyPr>
            <a:spAutoFit/>
          </a:bodyPr>
          <a:lstStyle/>
          <a:p>
            <a:r>
              <a:rPr lang="zh-CN" altLang="en-US" sz="3200" b="1">
                <a:solidFill>
                  <a:srgbClr val="FF0000"/>
                </a:solidFill>
                <a:latin typeface="宋体" pitchFamily="2" charset="-122"/>
              </a:rPr>
              <a:t>三、为什么说国家安全是人民幸福安康的前提？</a:t>
            </a:r>
            <a:endParaRPr lang="zh-CN" altLang="zh-CN" sz="3200" b="1">
              <a:solidFill>
                <a:srgbClr val="FF0000"/>
              </a:solidFill>
              <a:latin typeface="宋体" pitchFamily="2" charset="-122"/>
            </a:endParaRPr>
          </a:p>
        </p:txBody>
      </p:sp>
      <p:sp>
        <p:nvSpPr>
          <p:cNvPr id="3" name="矩形 2"/>
          <p:cNvSpPr>
            <a:spLocks noChangeArrowheads="1"/>
          </p:cNvSpPr>
          <p:nvPr/>
        </p:nvSpPr>
        <p:spPr bwMode="auto">
          <a:xfrm>
            <a:off x="260350" y="1443038"/>
            <a:ext cx="8632825" cy="3786187"/>
          </a:xfrm>
          <a:prstGeom prst="rect">
            <a:avLst/>
          </a:prstGeom>
          <a:noFill/>
          <a:ln w="9525">
            <a:noFill/>
            <a:miter lim="800000"/>
            <a:headEnd/>
            <a:tailEnd/>
          </a:ln>
        </p:spPr>
        <p:txBody>
          <a:bodyPr>
            <a:spAutoFit/>
          </a:bodyPr>
          <a:lstStyle/>
          <a:p>
            <a:pPr>
              <a:lnSpc>
                <a:spcPct val="200000"/>
              </a:lnSpc>
            </a:pPr>
            <a:r>
              <a:rPr lang="zh-CN" altLang="en-US" sz="3000" b="1">
                <a:latin typeface="宋体" pitchFamily="2" charset="-122"/>
              </a:rPr>
              <a:t>    只有国家安定，我们才能拥有良好的学习环境、生活环境和生产、生活环境，生命安全、财产安全才能得到保障，才能获得安全感，进而创造更加美好的生活和未来。</a:t>
            </a:r>
          </a:p>
        </p:txBody>
      </p:sp>
      <p:pic>
        <p:nvPicPr>
          <p:cNvPr id="16388" name="Picture 2" descr="http://p2.so.qhimgs1.com/bdr/_240_/t01412b87f89cb06be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7092950" y="4724400"/>
            <a:ext cx="1379538" cy="1498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9"/>
          <p:cNvGrpSpPr>
            <a:grpSpLocks/>
          </p:cNvGrpSpPr>
          <p:nvPr/>
        </p:nvGrpSpPr>
        <p:grpSpPr bwMode="auto">
          <a:xfrm>
            <a:off x="107950" y="1282700"/>
            <a:ext cx="2112963" cy="720725"/>
            <a:chOff x="3275856" y="3759200"/>
            <a:chExt cx="2113704" cy="720080"/>
          </a:xfrm>
        </p:grpSpPr>
        <p:sp>
          <p:nvSpPr>
            <p:cNvPr id="17411" name="矩形 10"/>
            <p:cNvSpPr>
              <a:spLocks noChangeArrowheads="1"/>
            </p:cNvSpPr>
            <p:nvPr/>
          </p:nvSpPr>
          <p:spPr bwMode="auto">
            <a:xfrm>
              <a:off x="3922492" y="3983155"/>
              <a:ext cx="1467068" cy="40011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探究与分享</a:t>
              </a:r>
            </a:p>
          </p:txBody>
        </p:sp>
        <p:pic>
          <p:nvPicPr>
            <p:cNvPr id="17412" name="Picture 9" descr="http://2c.zol-img.com.cn/product/70/382/ceqB1aXJNp9yc.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75856" y="3759200"/>
              <a:ext cx="720080" cy="720080"/>
            </a:xfrm>
            <a:prstGeom prst="rect">
              <a:avLst/>
            </a:prstGeom>
            <a:noFill/>
            <a:ln w="9525">
              <a:noFill/>
              <a:miter lim="800000"/>
              <a:headEnd/>
              <a:tailEnd/>
            </a:ln>
          </p:spPr>
        </p:pic>
      </p:grpSp>
      <p:grpSp>
        <p:nvGrpSpPr>
          <p:cNvPr id="17413" name="组合 4"/>
          <p:cNvGrpSpPr>
            <a:grpSpLocks/>
          </p:cNvGrpSpPr>
          <p:nvPr/>
        </p:nvGrpSpPr>
        <p:grpSpPr bwMode="auto">
          <a:xfrm>
            <a:off x="4246563" y="3657600"/>
            <a:ext cx="4398962" cy="2808288"/>
            <a:chOff x="251519" y="1268760"/>
            <a:chExt cx="4399689" cy="2808312"/>
          </a:xfrm>
        </p:grpSpPr>
        <p:pic>
          <p:nvPicPr>
            <p:cNvPr id="4710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51519" y="1268760"/>
              <a:ext cx="4399689" cy="2808312"/>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7415" name="矩形 5"/>
            <p:cNvSpPr>
              <a:spLocks noChangeArrowheads="1"/>
            </p:cNvSpPr>
            <p:nvPr/>
          </p:nvSpPr>
          <p:spPr bwMode="auto">
            <a:xfrm>
              <a:off x="2024543" y="1376564"/>
              <a:ext cx="2502608" cy="553998"/>
            </a:xfrm>
            <a:prstGeom prst="rect">
              <a:avLst/>
            </a:prstGeom>
            <a:solidFill>
              <a:schemeClr val="bg1">
                <a:alpha val="76862"/>
              </a:schemeClr>
            </a:solidFill>
            <a:ln w="9525">
              <a:noFill/>
              <a:miter lim="800000"/>
              <a:headEnd/>
              <a:tailEnd/>
            </a:ln>
          </p:spPr>
          <p:txBody>
            <a:bodyPr wrap="none">
              <a:spAutoFit/>
            </a:bodyPr>
            <a:lstStyle/>
            <a:p>
              <a:r>
                <a:rPr lang="zh-CN" altLang="en-US" sz="3000" b="1">
                  <a:latin typeface="宋体" pitchFamily="2" charset="-122"/>
                </a:rPr>
                <a:t>窃取国家机密</a:t>
              </a:r>
            </a:p>
          </p:txBody>
        </p:sp>
      </p:grpSp>
      <p:grpSp>
        <p:nvGrpSpPr>
          <p:cNvPr id="17416" name="组合 11"/>
          <p:cNvGrpSpPr>
            <a:grpSpLocks/>
          </p:cNvGrpSpPr>
          <p:nvPr/>
        </p:nvGrpSpPr>
        <p:grpSpPr bwMode="auto">
          <a:xfrm>
            <a:off x="325438" y="2200275"/>
            <a:ext cx="7721600" cy="522288"/>
            <a:chOff x="251520" y="542290"/>
            <a:chExt cx="7720501" cy="523230"/>
          </a:xfrm>
        </p:grpSpPr>
        <p:sp>
          <p:nvSpPr>
            <p:cNvPr id="17417" name="矩形 12"/>
            <p:cNvSpPr>
              <a:spLocks noChangeArrowheads="1"/>
            </p:cNvSpPr>
            <p:nvPr/>
          </p:nvSpPr>
          <p:spPr bwMode="auto">
            <a:xfrm>
              <a:off x="251520" y="542290"/>
              <a:ext cx="7720501" cy="523230"/>
            </a:xfrm>
            <a:prstGeom prst="rect">
              <a:avLst/>
            </a:prstGeom>
            <a:noFill/>
            <a:ln w="9525">
              <a:noFill/>
              <a:miter lim="800000"/>
              <a:headEnd/>
              <a:tailEnd/>
            </a:ln>
          </p:spPr>
          <p:txBody>
            <a:bodyPr>
              <a:spAutoFit/>
            </a:bodyPr>
            <a:lstStyle/>
            <a:p>
              <a:r>
                <a:rPr lang="zh-CN" altLang="en-US" sz="2800" b="1">
                  <a:latin typeface="黑体" pitchFamily="49" charset="-122"/>
                  <a:ea typeface="黑体" pitchFamily="49" charset="-122"/>
                </a:rPr>
                <a:t>   下述图片反映了我国安全形势面临哪些挑战？</a:t>
              </a:r>
              <a:endParaRPr lang="en-US" altLang="zh-CN" sz="2800" b="1">
                <a:latin typeface="黑体" pitchFamily="49" charset="-122"/>
                <a:ea typeface="黑体" pitchFamily="49" charset="-122"/>
              </a:endParaRPr>
            </a:p>
          </p:txBody>
        </p:sp>
        <p:pic>
          <p:nvPicPr>
            <p:cNvPr id="17418" name="Picture 2" descr="http://pic7.nipic.com/20100502/2453232_075938061671_2.jpg"/>
            <p:cNvPicPr>
              <a:picLocks noChangeAspect="1" noChangeArrowheads="1"/>
            </p:cNvPicPr>
            <p:nvPr/>
          </p:nvPicPr>
          <p:blipFill>
            <a:blip r:embed="rId4" cstate="print">
              <a:clrChange>
                <a:clrFrom>
                  <a:srgbClr val="FFFFFF"/>
                </a:clrFrom>
                <a:clrTo>
                  <a:srgbClr val="FFFFFF">
                    <a:alpha val="0"/>
                  </a:srgbClr>
                </a:clrTo>
              </a:clrChange>
            </a:blip>
            <a:srcRect l="35188" t="14088" r="38574" b="51588"/>
            <a:stretch>
              <a:fillRect/>
            </a:stretch>
          </p:blipFill>
          <p:spPr bwMode="auto">
            <a:xfrm>
              <a:off x="395536" y="602582"/>
              <a:ext cx="409695" cy="401965"/>
            </a:xfrm>
            <a:prstGeom prst="rect">
              <a:avLst/>
            </a:prstGeom>
            <a:noFill/>
            <a:ln w="9525">
              <a:noFill/>
              <a:miter lim="800000"/>
              <a:headEnd/>
              <a:tailEnd/>
            </a:ln>
          </p:spPr>
        </p:pic>
      </p:grpSp>
      <p:sp>
        <p:nvSpPr>
          <p:cNvPr id="15" name="矩形 14"/>
          <p:cNvSpPr>
            <a:spLocks noChangeArrowheads="1"/>
          </p:cNvSpPr>
          <p:nvPr/>
        </p:nvSpPr>
        <p:spPr bwMode="auto">
          <a:xfrm>
            <a:off x="981075" y="2800350"/>
            <a:ext cx="6904038" cy="554038"/>
          </a:xfrm>
          <a:prstGeom prst="rect">
            <a:avLst/>
          </a:prstGeom>
          <a:noFill/>
          <a:ln w="9525">
            <a:noFill/>
            <a:miter lim="800000"/>
            <a:headEnd/>
            <a:tailEnd/>
          </a:ln>
        </p:spPr>
        <p:txBody>
          <a:bodyPr>
            <a:spAutoFit/>
          </a:bodyPr>
          <a:lstStyle/>
          <a:p>
            <a:r>
              <a:rPr lang="zh-CN" altLang="en-US" sz="3000" b="1">
                <a:latin typeface="宋体" pitchFamily="2" charset="-122"/>
              </a:rPr>
              <a:t>图一说明我国的网络安全面临严峻挑战。</a:t>
            </a:r>
          </a:p>
        </p:txBody>
      </p:sp>
      <p:grpSp>
        <p:nvGrpSpPr>
          <p:cNvPr id="17420" name="组合 13"/>
          <p:cNvGrpSpPr>
            <a:grpSpLocks/>
          </p:cNvGrpSpPr>
          <p:nvPr/>
        </p:nvGrpSpPr>
        <p:grpSpPr bwMode="auto">
          <a:xfrm>
            <a:off x="2198688" y="477838"/>
            <a:ext cx="4676775" cy="720725"/>
            <a:chOff x="2635896" y="3098998"/>
            <a:chExt cx="4679678" cy="720080"/>
          </a:xfrm>
        </p:grpSpPr>
        <p:sp>
          <p:nvSpPr>
            <p:cNvPr id="3" name="文本框 6154"/>
            <p:cNvSpPr txBox="1">
              <a:spLocks noChangeArrowheads="1"/>
            </p:cNvSpPr>
            <p:nvPr/>
          </p:nvSpPr>
          <p:spPr bwMode="auto">
            <a:xfrm>
              <a:off x="3209339" y="3179888"/>
              <a:ext cx="4106235" cy="583677"/>
            </a:xfrm>
            <a:prstGeom prst="rect">
              <a:avLst/>
            </a:prstGeom>
            <a:solidFill>
              <a:schemeClr val="bg1"/>
            </a:solidFill>
            <a:ln w="19050">
              <a:solidFill>
                <a:schemeClr val="accent1">
                  <a:lumMod val="50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3200" b="1" dirty="0" smtClean="0">
                  <a:solidFill>
                    <a:srgbClr val="FF00FF"/>
                  </a:solidFill>
                  <a:latin typeface="黑体" panose="02010609060101010101" pitchFamily="49" charset="-122"/>
                  <a:ea typeface="黑体" panose="02010609060101010101" pitchFamily="49" charset="-122"/>
                </a:rPr>
                <a:t> </a:t>
              </a:r>
              <a:r>
                <a:rPr lang="zh-CN" altLang="en-US" sz="3200" b="1" dirty="0" smtClean="0">
                  <a:latin typeface="黑体" panose="02010609060101010101" pitchFamily="49" charset="-122"/>
                  <a:ea typeface="黑体" panose="02010609060101010101" pitchFamily="49" charset="-122"/>
                </a:rPr>
                <a:t>坚持总体国家安全观</a:t>
              </a:r>
            </a:p>
          </p:txBody>
        </p:sp>
        <p:grpSp>
          <p:nvGrpSpPr>
            <p:cNvPr id="17422" name="组合 9"/>
            <p:cNvGrpSpPr>
              <a:grpSpLocks/>
            </p:cNvGrpSpPr>
            <p:nvPr/>
          </p:nvGrpSpPr>
          <p:grpSpPr bwMode="auto">
            <a:xfrm>
              <a:off x="2635896" y="3098998"/>
              <a:ext cx="720080" cy="720080"/>
              <a:chOff x="971600" y="2457560"/>
              <a:chExt cx="720080" cy="720080"/>
            </a:xfrm>
          </p:grpSpPr>
          <p:sp>
            <p:nvSpPr>
              <p:cNvPr id="5" name="椭圆 4"/>
              <p:cNvSpPr/>
              <p:nvPr/>
            </p:nvSpPr>
            <p:spPr bwMode="auto">
              <a:xfrm>
                <a:off x="971600" y="2457560"/>
                <a:ext cx="719584" cy="720080"/>
              </a:xfrm>
              <a:prstGeom prst="ellipse">
                <a:avLst/>
              </a:prstGeom>
              <a:solidFill>
                <a:schemeClr val="accent1">
                  <a:lumMod val="90000"/>
                </a:schemeClr>
              </a:solidFill>
              <a:ln w="19050" cap="flat" cmpd="sng" algn="ctr">
                <a:solidFill>
                  <a:schemeClr val="accent1">
                    <a:lumMod val="50000"/>
                  </a:schemeClr>
                </a:solidFill>
                <a:prstDash val="solid"/>
                <a:round/>
                <a:headEnd type="none" w="med" len="med"/>
                <a:tailEnd type="none" w="med" len="med"/>
              </a:ln>
              <a:effectLst>
                <a:outerShdw blurRad="50800" dist="38100" sx="104000" sy="104000" algn="l" rotWithShape="0">
                  <a:schemeClr val="tx1">
                    <a:alpha val="40000"/>
                  </a:schemeClr>
                </a:outerShdw>
              </a:effectLst>
            </p:spPr>
            <p:txBody>
              <a:bodyPr/>
              <a:lstStyle/>
              <a:p>
                <a:pPr>
                  <a:defRPr/>
                </a:pPr>
                <a:endParaRPr lang="zh-CN" altLang="en-US"/>
              </a:p>
            </p:txBody>
          </p:sp>
          <p:sp>
            <p:nvSpPr>
              <p:cNvPr id="17424" name="矩形 15"/>
              <p:cNvSpPr>
                <a:spLocks noChangeArrowheads="1"/>
              </p:cNvSpPr>
              <p:nvPr/>
            </p:nvSpPr>
            <p:spPr bwMode="auto">
              <a:xfrm>
                <a:off x="1109724" y="2521965"/>
                <a:ext cx="437940" cy="584775"/>
              </a:xfrm>
              <a:prstGeom prst="rect">
                <a:avLst/>
              </a:prstGeom>
              <a:noFill/>
              <a:ln w="9525">
                <a:noFill/>
                <a:miter lim="800000"/>
                <a:headEnd/>
                <a:tailEnd/>
              </a:ln>
            </p:spPr>
            <p:txBody>
              <a:bodyPr wrap="none">
                <a:spAutoFit/>
              </a:bodyPr>
              <a:lstStyle/>
              <a:p>
                <a:r>
                  <a:rPr lang="en-US" altLang="zh-CN" sz="3200" b="1">
                    <a:latin typeface="微软雅黑" pitchFamily="34" charset="-122"/>
                    <a:ea typeface="微软雅黑" pitchFamily="34" charset="-122"/>
                  </a:rPr>
                  <a:t>2</a:t>
                </a:r>
                <a:endParaRPr lang="zh-CN" altLang="en-US" sz="3200" b="1">
                  <a:latin typeface="微软雅黑" pitchFamily="34" charset="-122"/>
                  <a:ea typeface="微软雅黑"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1"/>
          <p:cNvGrpSpPr>
            <a:grpSpLocks/>
          </p:cNvGrpSpPr>
          <p:nvPr/>
        </p:nvGrpSpPr>
        <p:grpSpPr bwMode="auto">
          <a:xfrm>
            <a:off x="4325938" y="2781300"/>
            <a:ext cx="4433887" cy="2946400"/>
            <a:chOff x="4462490" y="3429001"/>
            <a:chExt cx="4433023" cy="2947164"/>
          </a:xfrm>
        </p:grpSpPr>
        <p:pic>
          <p:nvPicPr>
            <p:cNvPr id="3"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62490" y="3429001"/>
              <a:ext cx="4433023" cy="294716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8436" name="矩形 3"/>
            <p:cNvSpPr>
              <a:spLocks noChangeArrowheads="1"/>
            </p:cNvSpPr>
            <p:nvPr/>
          </p:nvSpPr>
          <p:spPr bwMode="auto">
            <a:xfrm>
              <a:off x="6650285" y="3532792"/>
              <a:ext cx="2116285" cy="553998"/>
            </a:xfrm>
            <a:prstGeom prst="rect">
              <a:avLst/>
            </a:prstGeom>
            <a:solidFill>
              <a:schemeClr val="bg1">
                <a:alpha val="76862"/>
              </a:schemeClr>
            </a:solidFill>
            <a:ln w="9525">
              <a:noFill/>
              <a:miter lim="800000"/>
              <a:headEnd/>
              <a:tailEnd/>
            </a:ln>
          </p:spPr>
          <p:txBody>
            <a:bodyPr wrap="none">
              <a:spAutoFit/>
            </a:bodyPr>
            <a:lstStyle/>
            <a:p>
              <a:r>
                <a:rPr lang="zh-CN" altLang="en-US" sz="3000" b="1">
                  <a:latin typeface="宋体" pitchFamily="2" charset="-122"/>
                </a:rPr>
                <a:t>土地荒漠化</a:t>
              </a:r>
            </a:p>
          </p:txBody>
        </p:sp>
      </p:grpSp>
      <p:sp>
        <p:nvSpPr>
          <p:cNvPr id="5" name="矩形 4"/>
          <p:cNvSpPr>
            <a:spLocks noChangeArrowheads="1"/>
          </p:cNvSpPr>
          <p:nvPr/>
        </p:nvSpPr>
        <p:spPr bwMode="auto">
          <a:xfrm>
            <a:off x="539750" y="908050"/>
            <a:ext cx="4487863" cy="1477963"/>
          </a:xfrm>
          <a:prstGeom prst="rect">
            <a:avLst/>
          </a:prstGeom>
          <a:noFill/>
          <a:ln w="9525">
            <a:noFill/>
            <a:miter lim="800000"/>
            <a:headEnd/>
            <a:tailEnd/>
          </a:ln>
        </p:spPr>
        <p:txBody>
          <a:bodyPr>
            <a:spAutoFit/>
          </a:bodyPr>
          <a:lstStyle/>
          <a:p>
            <a:pPr>
              <a:lnSpc>
                <a:spcPct val="150000"/>
              </a:lnSpc>
            </a:pPr>
            <a:r>
              <a:rPr lang="zh-CN" altLang="en-US" sz="3000" b="1">
                <a:latin typeface="宋体" pitchFamily="2" charset="-122"/>
              </a:rPr>
              <a:t>    图二说明我国的统一和领土完整面临严峻挑战。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846" y="629418"/>
            <a:ext cx="4546216" cy="3159622"/>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52228"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32240" y="3429000"/>
            <a:ext cx="2016224" cy="2950573"/>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52230" name="Picture 6"/>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940152" y="629418"/>
            <a:ext cx="2376264" cy="2478689"/>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6" name="矩形 5"/>
          <p:cNvSpPr>
            <a:spLocks noChangeArrowheads="1"/>
          </p:cNvSpPr>
          <p:nvPr/>
        </p:nvSpPr>
        <p:spPr bwMode="auto">
          <a:xfrm>
            <a:off x="468313" y="4327525"/>
            <a:ext cx="4608512" cy="1477963"/>
          </a:xfrm>
          <a:prstGeom prst="rect">
            <a:avLst/>
          </a:prstGeom>
          <a:noFill/>
          <a:ln w="9525">
            <a:noFill/>
            <a:miter lim="800000"/>
            <a:headEnd/>
            <a:tailEnd/>
          </a:ln>
        </p:spPr>
        <p:txBody>
          <a:bodyPr>
            <a:spAutoFit/>
          </a:bodyPr>
          <a:lstStyle/>
          <a:p>
            <a:pPr>
              <a:lnSpc>
                <a:spcPct val="150000"/>
              </a:lnSpc>
            </a:pPr>
            <a:r>
              <a:rPr lang="zh-CN" altLang="en-US" sz="3000" b="1">
                <a:latin typeface="宋体" pitchFamily="2" charset="-122"/>
              </a:rPr>
              <a:t>    图三说明我国的可持续发展安全面临严峻挑战。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6"/>
          <p:cNvSpPr>
            <a:spLocks noChangeArrowheads="1"/>
          </p:cNvSpPr>
          <p:nvPr/>
        </p:nvSpPr>
        <p:spPr bwMode="auto">
          <a:xfrm>
            <a:off x="250825" y="1101725"/>
            <a:ext cx="6775450" cy="585788"/>
          </a:xfrm>
          <a:prstGeom prst="rect">
            <a:avLst/>
          </a:prstGeom>
          <a:noFill/>
          <a:ln w="9525">
            <a:noFill/>
            <a:miter lim="800000"/>
            <a:headEnd/>
            <a:tailEnd/>
          </a:ln>
        </p:spPr>
        <p:txBody>
          <a:bodyPr wrap="none">
            <a:spAutoFit/>
          </a:bodyPr>
          <a:lstStyle/>
          <a:p>
            <a:r>
              <a:rPr lang="zh-CN" altLang="en-US" sz="3200" b="1">
                <a:solidFill>
                  <a:srgbClr val="FF0000"/>
                </a:solidFill>
                <a:latin typeface="宋体" pitchFamily="2" charset="-122"/>
              </a:rPr>
              <a:t>一、为什么要坚持国家总体安全观？</a:t>
            </a:r>
            <a:endParaRPr lang="zh-CN" altLang="zh-CN" sz="3200" b="1">
              <a:solidFill>
                <a:srgbClr val="FF0000"/>
              </a:solidFill>
              <a:latin typeface="宋体" pitchFamily="2" charset="-122"/>
            </a:endParaRPr>
          </a:p>
        </p:txBody>
      </p:sp>
      <p:sp>
        <p:nvSpPr>
          <p:cNvPr id="8" name="矩形 7"/>
          <p:cNvSpPr>
            <a:spLocks noChangeArrowheads="1"/>
          </p:cNvSpPr>
          <p:nvPr/>
        </p:nvSpPr>
        <p:spPr bwMode="auto">
          <a:xfrm>
            <a:off x="260350" y="1927225"/>
            <a:ext cx="8632825" cy="3711575"/>
          </a:xfrm>
          <a:prstGeom prst="rect">
            <a:avLst/>
          </a:prstGeom>
          <a:noFill/>
          <a:ln w="9525">
            <a:noFill/>
            <a:miter lim="800000"/>
            <a:headEnd/>
            <a:tailEnd/>
          </a:ln>
        </p:spPr>
        <p:txBody>
          <a:bodyPr>
            <a:spAutoFit/>
          </a:bodyPr>
          <a:lstStyle/>
          <a:p>
            <a:pPr>
              <a:lnSpc>
                <a:spcPct val="120000"/>
              </a:lnSpc>
            </a:pPr>
            <a:r>
              <a:rPr lang="zh-CN" altLang="en-US" sz="2800" b="1">
                <a:latin typeface="宋体" pitchFamily="2" charset="-122"/>
              </a:rPr>
              <a:t>    今天，我国国家安全的内涵和外延比历史上任何时候都更丰富，时空领域比历史上任何时候都更宽广，      内外因素比历史上任何时候都更复杂，必须坚持总体国家安全观，以人民安全为宗旨，以政治安全为根本，以经济安全为基础，以军事、文化、社会安全为保障，以促进国际安全为依托，做出一条中国特色国家安全道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
          <p:cNvSpPr>
            <a:spLocks noChangeArrowheads="1"/>
          </p:cNvSpPr>
          <p:nvPr/>
        </p:nvSpPr>
        <p:spPr bwMode="auto">
          <a:xfrm>
            <a:off x="260350" y="593725"/>
            <a:ext cx="5761038" cy="585788"/>
          </a:xfrm>
          <a:prstGeom prst="rect">
            <a:avLst/>
          </a:prstGeom>
          <a:noFill/>
          <a:ln w="9525">
            <a:noFill/>
            <a:miter lim="800000"/>
            <a:headEnd/>
            <a:tailEnd/>
          </a:ln>
        </p:spPr>
        <p:txBody>
          <a:bodyPr>
            <a:spAutoFit/>
          </a:bodyPr>
          <a:lstStyle/>
          <a:p>
            <a:r>
              <a:rPr lang="zh-CN" altLang="en-US" sz="3200" b="1">
                <a:solidFill>
                  <a:srgbClr val="FF0000"/>
                </a:solidFill>
                <a:latin typeface="宋体" pitchFamily="2" charset="-122"/>
              </a:rPr>
              <a:t>二、如何坚持国家总体安全观？</a:t>
            </a:r>
            <a:endParaRPr lang="zh-CN" altLang="zh-CN" sz="3200" b="1">
              <a:solidFill>
                <a:srgbClr val="FF0000"/>
              </a:solidFill>
              <a:latin typeface="宋体" pitchFamily="2" charset="-122"/>
            </a:endParaRPr>
          </a:p>
        </p:txBody>
      </p:sp>
      <p:sp>
        <p:nvSpPr>
          <p:cNvPr id="3" name="矩形 2"/>
          <p:cNvSpPr>
            <a:spLocks noChangeArrowheads="1"/>
          </p:cNvSpPr>
          <p:nvPr/>
        </p:nvSpPr>
        <p:spPr bwMode="auto">
          <a:xfrm>
            <a:off x="260350" y="1504950"/>
            <a:ext cx="8632825" cy="4225925"/>
          </a:xfrm>
          <a:prstGeom prst="rect">
            <a:avLst/>
          </a:prstGeom>
          <a:noFill/>
          <a:ln w="9525">
            <a:noFill/>
            <a:miter lim="800000"/>
            <a:headEnd/>
            <a:tailEnd/>
          </a:ln>
        </p:spPr>
        <p:txBody>
          <a:bodyPr>
            <a:spAutoFit/>
          </a:bodyPr>
          <a:lstStyle/>
          <a:p>
            <a:pPr>
              <a:lnSpc>
                <a:spcPct val="120000"/>
              </a:lnSpc>
            </a:pPr>
            <a:r>
              <a:rPr lang="zh-CN" altLang="en-US" sz="2800" b="1">
                <a:latin typeface="宋体" pitchFamily="2" charset="-122"/>
              </a:rPr>
              <a:t>    面对国家安全形势的新变化，既重视外部安全，又重视内部安全；既重视国土安全，又重视国民安全；既重视传统安全，又重视非传统安全；既重视发展问题，又重视安全问题；既重视自身安全，又重视公共安全。我们要构建集政治安全、国土安全、军事安全、经济安全、文化安全、社会安全、科技安全、网络安全、生态安全、资源安全、核安全等于一体的国家安全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19" y="1340767"/>
            <a:ext cx="8640959" cy="3456385"/>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3"/>
          <p:cNvGrpSpPr>
            <a:grpSpLocks/>
          </p:cNvGrpSpPr>
          <p:nvPr/>
        </p:nvGrpSpPr>
        <p:grpSpPr bwMode="auto">
          <a:xfrm>
            <a:off x="0" y="0"/>
            <a:ext cx="1989138" cy="536575"/>
            <a:chOff x="257175" y="444500"/>
            <a:chExt cx="1989138" cy="536575"/>
          </a:xfrm>
        </p:grpSpPr>
        <p:pic>
          <p:nvPicPr>
            <p:cNvPr id="5123" name="图片 1"/>
            <p:cNvPicPr>
              <a:picLocks noChangeAspect="1" noChangeArrowheads="1"/>
            </p:cNvPicPr>
            <p:nvPr/>
          </p:nvPicPr>
          <p:blipFill>
            <a:blip r:embed="rId2" cstate="print">
              <a:clrChange>
                <a:clrFrom>
                  <a:srgbClr val="FFFEFD"/>
                </a:clrFrom>
                <a:clrTo>
                  <a:srgbClr val="FFFEFD">
                    <a:alpha val="0"/>
                  </a:srgbClr>
                </a:clrTo>
              </a:clrChange>
            </a:blip>
            <a:srcRect/>
            <a:stretch>
              <a:fillRect/>
            </a:stretch>
          </p:blipFill>
          <p:spPr bwMode="auto">
            <a:xfrm>
              <a:off x="257175" y="444500"/>
              <a:ext cx="1989138" cy="536575"/>
            </a:xfrm>
            <a:prstGeom prst="rect">
              <a:avLst/>
            </a:prstGeom>
            <a:noFill/>
            <a:ln w="9525">
              <a:noFill/>
              <a:miter lim="800000"/>
              <a:headEnd/>
              <a:tailEnd/>
            </a:ln>
          </p:spPr>
        </p:pic>
        <p:sp>
          <p:nvSpPr>
            <p:cNvPr id="5124" name="文本框 2"/>
            <p:cNvSpPr txBox="1">
              <a:spLocks noChangeArrowheads="1"/>
            </p:cNvSpPr>
            <p:nvPr/>
          </p:nvSpPr>
          <p:spPr bwMode="auto">
            <a:xfrm>
              <a:off x="257175" y="444500"/>
              <a:ext cx="1714500" cy="519113"/>
            </a:xfrm>
            <a:prstGeom prst="rect">
              <a:avLst/>
            </a:prstGeom>
            <a:noFill/>
            <a:ln w="9525">
              <a:noFill/>
              <a:miter lim="800000"/>
              <a:headEnd/>
              <a:tailEnd/>
            </a:ln>
          </p:spPr>
          <p:txBody>
            <a:bodyPr>
              <a:spAutoFit/>
            </a:bodyPr>
            <a:lstStyle/>
            <a:p>
              <a:pPr algn="ctr"/>
              <a:r>
                <a:rPr lang="zh-CN" altLang="en-US" sz="2800" b="1">
                  <a:solidFill>
                    <a:srgbClr val="0070C0"/>
                  </a:solidFill>
                  <a:latin typeface="黑体" pitchFamily="49" charset="-122"/>
                  <a:ea typeface="黑体" pitchFamily="49" charset="-122"/>
                </a:rPr>
                <a:t>新课导入</a:t>
              </a:r>
            </a:p>
          </p:txBody>
        </p:sp>
      </p:grpSp>
      <p:sp>
        <p:nvSpPr>
          <p:cNvPr id="7" name="文本框 6154"/>
          <p:cNvSpPr txBox="1">
            <a:spLocks noChangeArrowheads="1"/>
          </p:cNvSpPr>
          <p:nvPr/>
        </p:nvSpPr>
        <p:spPr bwMode="auto">
          <a:xfrm>
            <a:off x="250825" y="971550"/>
            <a:ext cx="8642350" cy="585788"/>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一个国家领土的组成部分：领空、领水、领陆</a:t>
            </a:r>
            <a:endParaRPr lang="en-US" altLang="zh-CN" sz="3200" b="1">
              <a:latin typeface="楷体" pitchFamily="49" charset="-122"/>
              <a:ea typeface="楷体" pitchFamily="49" charset="-122"/>
            </a:endParaRPr>
          </a:p>
        </p:txBody>
      </p:sp>
      <p:pic>
        <p:nvPicPr>
          <p:cNvPr id="4103" name="Picture 7" descr="http://chzt.sbsm.gov.cn/articleimage/201005/1273547037807.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68463" y="1881188"/>
            <a:ext cx="5792787" cy="4191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250"/>
                                        <p:tgtEl>
                                          <p:spTgt spid="7"/>
                                        </p:tgtEl>
                                        <p:attrNameLst>
                                          <p:attrName>ppt_y</p:attrName>
                                        </p:attrNameLst>
                                      </p:cBhvr>
                                      <p:tavLst>
                                        <p:tav tm="0">
                                          <p:val>
                                            <p:strVal val="#ppt_y+#ppt_h*1.125000"/>
                                          </p:val>
                                        </p:tav>
                                        <p:tav tm="100000">
                                          <p:val>
                                            <p:strVal val="#ppt_y"/>
                                          </p:val>
                                        </p:tav>
                                      </p:tavLst>
                                    </p:anim>
                                    <p:animEffect transition="in" filter="wipe(up)">
                                      <p:cBhvr>
                                        <p:cTn id="8" dur="125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4103"/>
                                        </p:tgtEl>
                                        <p:attrNameLst>
                                          <p:attrName>style.visibility</p:attrName>
                                        </p:attrNameLst>
                                      </p:cBhvr>
                                      <p:to>
                                        <p:strVal val="visible"/>
                                      </p:to>
                                    </p:set>
                                    <p:animEffect transition="in" filter="circle(in)">
                                      <p:cBhvr>
                                        <p:cTn id="13" dur="10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http://p4.so.qhmsg.com/bdr/_240_/t0133ac50ea1c7b51e9.jpg"/>
          <p:cNvPicPr>
            <a:picLocks noChangeAspect="1" noChangeArrowheads="1"/>
          </p:cNvPicPr>
          <p:nvPr/>
        </p:nvPicPr>
        <p:blipFill>
          <a:blip r:embed="rId2" cstate="print">
            <a:clrChange>
              <a:clrFrom>
                <a:srgbClr val="FEFFFF"/>
              </a:clrFrom>
              <a:clrTo>
                <a:srgbClr val="FEFFFF">
                  <a:alpha val="0"/>
                </a:srgbClr>
              </a:clrTo>
            </a:clrChange>
          </a:blip>
          <a:srcRect/>
          <a:stretch>
            <a:fillRect/>
          </a:stretch>
        </p:blipFill>
        <p:spPr bwMode="auto">
          <a:xfrm>
            <a:off x="7524750" y="5449888"/>
            <a:ext cx="998538" cy="998537"/>
          </a:xfrm>
          <a:prstGeom prst="rect">
            <a:avLst/>
          </a:prstGeom>
          <a:noFill/>
          <a:ln w="9525">
            <a:noFill/>
            <a:miter lim="800000"/>
            <a:headEnd/>
            <a:tailEnd/>
          </a:ln>
        </p:spPr>
      </p:pic>
      <p:sp>
        <p:nvSpPr>
          <p:cNvPr id="14340" name="矩形 3"/>
          <p:cNvSpPr>
            <a:spLocks noChangeArrowheads="1"/>
          </p:cNvSpPr>
          <p:nvPr/>
        </p:nvSpPr>
        <p:spPr bwMode="auto">
          <a:xfrm>
            <a:off x="238125" y="1885950"/>
            <a:ext cx="8631238" cy="4064000"/>
          </a:xfrm>
          <a:prstGeom prst="rect">
            <a:avLst/>
          </a:prstGeom>
          <a:noFill/>
          <a:ln w="9525">
            <a:noFill/>
            <a:miter lim="800000"/>
            <a:headEnd/>
            <a:tailEnd/>
          </a:ln>
        </p:spPr>
        <p:txBody>
          <a:bodyPr>
            <a:spAutoFit/>
          </a:bodyPr>
          <a:lstStyle/>
          <a:p>
            <a:pPr>
              <a:lnSpc>
                <a:spcPct val="150000"/>
              </a:lnSpc>
            </a:pPr>
            <a:r>
              <a:rPr lang="en-US" altLang="zh-CN" sz="3200" b="1">
                <a:solidFill>
                  <a:srgbClr val="FF0000"/>
                </a:solidFill>
                <a:latin typeface="宋体" pitchFamily="2" charset="-122"/>
              </a:rPr>
              <a:t>『</a:t>
            </a:r>
            <a:r>
              <a:rPr lang="zh-CN" altLang="zh-CN" sz="3200" b="1">
                <a:solidFill>
                  <a:srgbClr val="FF0000"/>
                </a:solidFill>
              </a:rPr>
              <a:t>提示</a:t>
            </a:r>
            <a:r>
              <a:rPr lang="en-US" altLang="zh-CN" sz="3200" b="1">
                <a:solidFill>
                  <a:srgbClr val="FF0000"/>
                </a:solidFill>
                <a:latin typeface="宋体" pitchFamily="2" charset="-122"/>
              </a:rPr>
              <a:t>』</a:t>
            </a:r>
            <a:endParaRPr lang="zh-CN" altLang="en-US" sz="3200" b="1">
              <a:solidFill>
                <a:srgbClr val="FF0000"/>
              </a:solidFill>
              <a:latin typeface="宋体" pitchFamily="2" charset="-122"/>
            </a:endParaRPr>
          </a:p>
          <a:p>
            <a:pPr>
              <a:lnSpc>
                <a:spcPct val="150000"/>
              </a:lnSpc>
            </a:pPr>
            <a:r>
              <a:rPr lang="zh-CN" altLang="en-US" sz="2800" b="1">
                <a:solidFill>
                  <a:srgbClr val="000000"/>
                </a:solidFill>
                <a:latin typeface="宋体" pitchFamily="2" charset="-122"/>
              </a:rPr>
              <a:t>    当下，腐败多发、法治欠彰，考问着政治安全；增速换挡、转型升级，考验着经济安全；雾霾不散、污染问题，考量着生态安全；地缘纷争、强权作梗，威胁着国土安全；国际窃听、网络泄密，挑战着网络安全</a:t>
            </a:r>
            <a:r>
              <a:rPr lang="en-US" altLang="zh-CN" sz="2800" b="1">
                <a:solidFill>
                  <a:srgbClr val="000000"/>
                </a:solidFill>
                <a:latin typeface="宋体" pitchFamily="2" charset="-122"/>
              </a:rPr>
              <a:t>……</a:t>
            </a:r>
            <a:endParaRPr lang="zh-CN" altLang="en-US" sz="2800" b="1">
              <a:solidFill>
                <a:srgbClr val="000000"/>
              </a:solidFill>
              <a:latin typeface="宋体" pitchFamily="2" charset="-122"/>
            </a:endParaRPr>
          </a:p>
        </p:txBody>
      </p:sp>
      <p:sp>
        <p:nvSpPr>
          <p:cNvPr id="23556" name="矩形 6"/>
          <p:cNvSpPr>
            <a:spLocks noChangeArrowheads="1"/>
          </p:cNvSpPr>
          <p:nvPr/>
        </p:nvSpPr>
        <p:spPr bwMode="auto">
          <a:xfrm>
            <a:off x="266700" y="1268413"/>
            <a:ext cx="4716463" cy="585787"/>
          </a:xfrm>
          <a:prstGeom prst="rect">
            <a:avLst/>
          </a:prstGeom>
          <a:noFill/>
          <a:ln w="9525">
            <a:noFill/>
            <a:miter lim="800000"/>
            <a:headEnd/>
            <a:tailEnd/>
          </a:ln>
        </p:spPr>
        <p:txBody>
          <a:bodyPr wrap="none">
            <a:spAutoFit/>
          </a:bodyPr>
          <a:lstStyle/>
          <a:p>
            <a:r>
              <a:rPr lang="zh-CN" altLang="en-US" sz="3200" b="1">
                <a:solidFill>
                  <a:srgbClr val="FF0000"/>
                </a:solidFill>
                <a:latin typeface="宋体" pitchFamily="2" charset="-122"/>
              </a:rPr>
              <a:t>我国现在面临的安全形势</a:t>
            </a:r>
          </a:p>
        </p:txBody>
      </p:sp>
      <p:grpSp>
        <p:nvGrpSpPr>
          <p:cNvPr id="23557" name="组合 5"/>
          <p:cNvGrpSpPr>
            <a:grpSpLocks/>
          </p:cNvGrpSpPr>
          <p:nvPr/>
        </p:nvGrpSpPr>
        <p:grpSpPr bwMode="auto">
          <a:xfrm>
            <a:off x="107950" y="404813"/>
            <a:ext cx="1857375" cy="720725"/>
            <a:chOff x="3275856" y="3759200"/>
            <a:chExt cx="1857224" cy="720080"/>
          </a:xfrm>
        </p:grpSpPr>
        <p:sp>
          <p:nvSpPr>
            <p:cNvPr id="23558" name="矩形 6"/>
            <p:cNvSpPr>
              <a:spLocks noChangeArrowheads="1"/>
            </p:cNvSpPr>
            <p:nvPr/>
          </p:nvSpPr>
          <p:spPr bwMode="auto">
            <a:xfrm>
              <a:off x="3922492" y="3983155"/>
              <a:ext cx="1210588" cy="40011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关键点拨</a:t>
              </a:r>
            </a:p>
          </p:txBody>
        </p:sp>
        <p:pic>
          <p:nvPicPr>
            <p:cNvPr id="23559" name="Picture 9" descr="http://2c.zol-img.com.cn/product/70/382/ceqB1aXJNp9yc.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75856" y="3759200"/>
              <a:ext cx="720080" cy="7200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fade">
                                      <p:cBhvr>
                                        <p:cTn id="7" dur="1000"/>
                                        <p:tgtEl>
                                          <p:spTgt spid="14340"/>
                                        </p:tgtEl>
                                      </p:cBhvr>
                                    </p:animEffect>
                                    <p:anim calcmode="lin" valueType="num">
                                      <p:cBhvr>
                                        <p:cTn id="8" dur="1000" fill="hold"/>
                                        <p:tgtEl>
                                          <p:spTgt spid="14340"/>
                                        </p:tgtEl>
                                        <p:attrNameLst>
                                          <p:attrName>ppt_x</p:attrName>
                                        </p:attrNameLst>
                                      </p:cBhvr>
                                      <p:tavLst>
                                        <p:tav tm="0">
                                          <p:val>
                                            <p:strVal val="#ppt_x"/>
                                          </p:val>
                                        </p:tav>
                                        <p:tav tm="100000">
                                          <p:val>
                                            <p:strVal val="#ppt_x"/>
                                          </p:val>
                                        </p:tav>
                                      </p:tavLst>
                                    </p:anim>
                                    <p:anim calcmode="lin" valueType="num">
                                      <p:cBhvr>
                                        <p:cTn id="9" dur="1000" fill="hold"/>
                                        <p:tgtEl>
                                          <p:spTgt spid="143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1"/>
          <p:cNvGrpSpPr>
            <a:grpSpLocks/>
          </p:cNvGrpSpPr>
          <p:nvPr/>
        </p:nvGrpSpPr>
        <p:grpSpPr bwMode="auto">
          <a:xfrm>
            <a:off x="0" y="0"/>
            <a:ext cx="1989138" cy="536575"/>
            <a:chOff x="405" y="428"/>
            <a:chExt cx="3133" cy="845"/>
          </a:xfrm>
        </p:grpSpPr>
        <p:pic>
          <p:nvPicPr>
            <p:cNvPr id="24579" name="图片 1"/>
            <p:cNvPicPr>
              <a:picLocks noChangeAspect="1" noChangeArrowheads="1"/>
            </p:cNvPicPr>
            <p:nvPr/>
          </p:nvPicPr>
          <p:blipFill>
            <a:blip r:embed="rId2" cstate="print">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24580" name="文本框 2"/>
            <p:cNvSpPr txBox="1">
              <a:spLocks noChangeArrowheads="1"/>
            </p:cNvSpPr>
            <p:nvPr/>
          </p:nvSpPr>
          <p:spPr bwMode="auto">
            <a:xfrm>
              <a:off x="405" y="428"/>
              <a:ext cx="2700" cy="815"/>
            </a:xfrm>
            <a:prstGeom prst="rect">
              <a:avLst/>
            </a:prstGeom>
            <a:noFill/>
            <a:ln w="9525">
              <a:noFill/>
              <a:miter lim="800000"/>
              <a:headEnd/>
              <a:tailEnd/>
            </a:ln>
          </p:spPr>
          <p:txBody>
            <a:bodyPr>
              <a:spAutoFit/>
            </a:bodyPr>
            <a:lstStyle/>
            <a:p>
              <a:pPr algn="ctr"/>
              <a:r>
                <a:rPr lang="zh-CN" altLang="en-US" sz="2800" b="1">
                  <a:solidFill>
                    <a:srgbClr val="0070C0"/>
                  </a:solidFill>
                  <a:latin typeface="黑体" pitchFamily="49" charset="-122"/>
                  <a:ea typeface="黑体" pitchFamily="49" charset="-122"/>
                </a:rPr>
                <a:t>课堂小结</a:t>
              </a:r>
            </a:p>
          </p:txBody>
        </p:sp>
      </p:grpSp>
      <p:pic>
        <p:nvPicPr>
          <p:cNvPr id="24581" name="图片 1"/>
          <p:cNvPicPr>
            <a:picLocks noChangeAspect="1" noChangeArrowheads="1"/>
          </p:cNvPicPr>
          <p:nvPr/>
        </p:nvPicPr>
        <p:blipFill>
          <a:blip r:embed="rId3" cstate="print"/>
          <a:srcRect/>
          <a:stretch>
            <a:fillRect/>
          </a:stretch>
        </p:blipFill>
        <p:spPr bwMode="auto">
          <a:xfrm>
            <a:off x="268288" y="1493838"/>
            <a:ext cx="8402637" cy="3967162"/>
          </a:xfrm>
          <a:prstGeom prst="rect">
            <a:avLst/>
          </a:prstGeom>
          <a:noFill/>
          <a:ln w="9525">
            <a:noFill/>
            <a:miter lim="800000"/>
            <a:headEnd/>
            <a:tailEnd/>
          </a:ln>
        </p:spPr>
      </p:pic>
    </p:spTree>
  </p:cSld>
  <p:clrMapOvr>
    <a:masterClrMapping/>
  </p:clrMapOvr>
  <p:transition spd="slow">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http://img.taopic.com/uploads/allimg/110423/8886-1104231UA3100.jpg"/>
          <p:cNvPicPr>
            <a:picLocks noChangeAspect="1" noChangeArrowheads="1"/>
          </p:cNvPicPr>
          <p:nvPr/>
        </p:nvPicPr>
        <p:blipFill>
          <a:blip r:embed="rId2" cstate="print"/>
          <a:srcRect/>
          <a:stretch>
            <a:fillRect/>
          </a:stretch>
        </p:blipFill>
        <p:spPr bwMode="auto">
          <a:xfrm>
            <a:off x="2627313" y="1557338"/>
            <a:ext cx="3736975" cy="2705100"/>
          </a:xfrm>
          <a:prstGeom prst="rect">
            <a:avLst/>
          </a:prstGeom>
          <a:noFill/>
          <a:ln w="9525">
            <a:noFill/>
            <a:miter lim="800000"/>
            <a:headEnd/>
            <a:tailEnd/>
          </a:ln>
        </p:spPr>
      </p:pic>
      <p:sp>
        <p:nvSpPr>
          <p:cNvPr id="4" name="矩形 3"/>
          <p:cNvSpPr/>
          <p:nvPr/>
        </p:nvSpPr>
        <p:spPr>
          <a:xfrm>
            <a:off x="2627783" y="620687"/>
            <a:ext cx="3713098" cy="858735"/>
          </a:xfrm>
          <a:prstGeom prst="rect">
            <a:avLst/>
          </a:prstGeom>
        </p:spPr>
        <p:txBody>
          <a:bodyPr wrap="none">
            <a:prstTxWarp prst="textStop">
              <a:avLst/>
            </a:prstTxWarp>
            <a:spAutoFit/>
          </a:bodyPr>
          <a:lstStyle/>
          <a:p>
            <a:pPr>
              <a:defRPr/>
            </a:pPr>
            <a:r>
              <a:rPr lang="zh-CN" altLang="en-US" sz="4400" b="1" dirty="0">
                <a:solidFill>
                  <a:srgbClr val="FF0000"/>
                </a:solidFill>
                <a:latin typeface="微软雅黑" panose="020B0503020204020204" pitchFamily="34" charset="-122"/>
                <a:ea typeface="微软雅黑" panose="020B0503020204020204" pitchFamily="34" charset="-122"/>
              </a:rPr>
              <a:t>试一试</a:t>
            </a:r>
          </a:p>
        </p:txBody>
      </p:sp>
      <p:sp>
        <p:nvSpPr>
          <p:cNvPr id="25604" name="矩形 6"/>
          <p:cNvSpPr>
            <a:spLocks noChangeArrowheads="1"/>
          </p:cNvSpPr>
          <p:nvPr/>
        </p:nvSpPr>
        <p:spPr bwMode="auto">
          <a:xfrm>
            <a:off x="287338" y="4508500"/>
            <a:ext cx="8569325" cy="1133475"/>
          </a:xfrm>
          <a:prstGeom prst="rect">
            <a:avLst/>
          </a:prstGeom>
          <a:noFill/>
          <a:ln w="9525">
            <a:noFill/>
            <a:miter lim="800000"/>
            <a:headEnd/>
            <a:tailEnd/>
          </a:ln>
        </p:spPr>
        <p:txBody>
          <a:bodyPr>
            <a:spAutoFit/>
          </a:bodyPr>
          <a:lstStyle/>
          <a:p>
            <a:pPr>
              <a:lnSpc>
                <a:spcPct val="130000"/>
              </a:lnSpc>
            </a:pPr>
            <a:r>
              <a:rPr lang="zh-CN" altLang="en-US" sz="2800" b="1">
                <a:latin typeface="宋体" pitchFamily="2" charset="-122"/>
              </a:rPr>
              <a:t>    分组查阅相关资料，运用具体案例，说明我国国家安全面临的挑战，并制作一张手抄报。</a:t>
            </a:r>
          </a:p>
        </p:txBody>
      </p:sp>
      <p:grpSp>
        <p:nvGrpSpPr>
          <p:cNvPr id="25605" name="组合 1"/>
          <p:cNvGrpSpPr>
            <a:grpSpLocks/>
          </p:cNvGrpSpPr>
          <p:nvPr/>
        </p:nvGrpSpPr>
        <p:grpSpPr bwMode="auto">
          <a:xfrm>
            <a:off x="0" y="0"/>
            <a:ext cx="1989138" cy="536575"/>
            <a:chOff x="405" y="428"/>
            <a:chExt cx="3133" cy="845"/>
          </a:xfrm>
        </p:grpSpPr>
        <p:pic>
          <p:nvPicPr>
            <p:cNvPr id="25606" name="图片 1"/>
            <p:cNvPicPr>
              <a:picLocks noChangeAspect="1" noChangeArrowheads="1"/>
            </p:cNvPicPr>
            <p:nvPr/>
          </p:nvPicPr>
          <p:blipFill>
            <a:blip r:embed="rId3" cstate="print">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25607" name="文本框 2"/>
            <p:cNvSpPr txBox="1">
              <a:spLocks noChangeArrowheads="1"/>
            </p:cNvSpPr>
            <p:nvPr/>
          </p:nvSpPr>
          <p:spPr bwMode="auto">
            <a:xfrm>
              <a:off x="405" y="428"/>
              <a:ext cx="2700" cy="815"/>
            </a:xfrm>
            <a:prstGeom prst="rect">
              <a:avLst/>
            </a:prstGeom>
            <a:noFill/>
            <a:ln w="9525">
              <a:noFill/>
              <a:miter lim="800000"/>
              <a:headEnd/>
              <a:tailEnd/>
            </a:ln>
          </p:spPr>
          <p:txBody>
            <a:bodyPr>
              <a:spAutoFit/>
            </a:bodyPr>
            <a:lstStyle/>
            <a:p>
              <a:pPr algn="ctr"/>
              <a:r>
                <a:rPr lang="zh-CN" altLang="en-US" sz="2800" b="1">
                  <a:solidFill>
                    <a:srgbClr val="0070C0"/>
                  </a:solidFill>
                  <a:latin typeface="黑体" pitchFamily="49" charset="-122"/>
                  <a:ea typeface="黑体" pitchFamily="49" charset="-122"/>
                </a:rPr>
                <a:t>随堂演练</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2828836"/>
            <a:ext cx="4572000" cy="1200329"/>
          </a:xfrm>
          <a:prstGeom prst="rect">
            <a:avLst/>
          </a:prstGeom>
        </p:spPr>
        <p:txBody>
          <a:bodyPr>
            <a:spAutoFit/>
          </a:bodyPr>
          <a:lstStyle/>
          <a:p>
            <a:r>
              <a:rPr lang="zh-CN" altLang="zh-CN" dirty="0" smtClean="0"/>
              <a:t>贾老师教育</a:t>
            </a:r>
            <a:r>
              <a:rPr lang="en-US" altLang="zh-CN" dirty="0" smtClean="0"/>
              <a:t>           </a:t>
            </a:r>
            <a:r>
              <a:rPr lang="zh-CN" altLang="zh-CN" dirty="0" smtClean="0"/>
              <a:t>微信</a:t>
            </a:r>
            <a:r>
              <a:rPr lang="en-US" altLang="zh-CN" dirty="0" smtClean="0"/>
              <a:t>yjm911yjm </a:t>
            </a:r>
          </a:p>
          <a:p>
            <a:endParaRPr lang="en-US" altLang="zh-CN" dirty="0" smtClean="0"/>
          </a:p>
          <a:p>
            <a:r>
              <a:rPr lang="en-US" altLang="zh-CN" smtClean="0"/>
              <a:t>             https://shop118432293.taobao.com/</a:t>
            </a:r>
            <a:endParaRPr lang="zh-CN"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a:spLocks noChangeArrowheads="1"/>
          </p:cNvSpPr>
          <p:nvPr/>
        </p:nvSpPr>
        <p:spPr bwMode="auto">
          <a:xfrm>
            <a:off x="241300" y="1268413"/>
            <a:ext cx="8642350" cy="3554412"/>
          </a:xfrm>
          <a:prstGeom prst="rect">
            <a:avLst/>
          </a:prstGeom>
          <a:noFill/>
          <a:ln w="9525">
            <a:noFill/>
            <a:miter lim="800000"/>
            <a:headEnd/>
            <a:tailEnd/>
          </a:ln>
        </p:spPr>
        <p:txBody>
          <a:bodyPr>
            <a:spAutoFit/>
          </a:bodyPr>
          <a:lstStyle/>
          <a:p>
            <a:pPr>
              <a:lnSpc>
                <a:spcPct val="150000"/>
              </a:lnSpc>
            </a:pPr>
            <a:r>
              <a:rPr lang="zh-CN" altLang="en-US" sz="3000" b="1">
                <a:latin typeface="宋体" pitchFamily="2" charset="-122"/>
              </a:rPr>
              <a:t>    国家安全是国家</a:t>
            </a:r>
            <a:r>
              <a:rPr lang="zh-CN" altLang="en-US" sz="3000" b="1" u="sng">
                <a:latin typeface="宋体" pitchFamily="2" charset="-122"/>
              </a:rPr>
              <a:t>     </a:t>
            </a:r>
            <a:r>
              <a:rPr lang="zh-CN" altLang="en-US" sz="3000" b="1">
                <a:latin typeface="宋体" pitchFamily="2" charset="-122"/>
              </a:rPr>
              <a:t>与</a:t>
            </a:r>
            <a:r>
              <a:rPr lang="zh-CN" altLang="en-US" sz="3000" b="1" u="sng">
                <a:latin typeface="宋体" pitchFamily="2" charset="-122"/>
              </a:rPr>
              <a:t>     </a:t>
            </a:r>
            <a:r>
              <a:rPr lang="zh-CN" altLang="en-US" sz="3000" b="1">
                <a:latin typeface="宋体" pitchFamily="2" charset="-122"/>
              </a:rPr>
              <a:t>的重要保障。国家</a:t>
            </a:r>
            <a:r>
              <a:rPr lang="zh-CN" altLang="en-US" sz="3000" b="1" u="sng">
                <a:latin typeface="宋体" pitchFamily="2" charset="-122"/>
              </a:rPr>
              <a:t>     </a:t>
            </a:r>
            <a:r>
              <a:rPr lang="zh-CN" altLang="en-US" sz="3000" b="1">
                <a:latin typeface="宋体" pitchFamily="2" charset="-122"/>
              </a:rPr>
              <a:t>和</a:t>
            </a:r>
            <a:r>
              <a:rPr lang="zh-CN" altLang="en-US" sz="3000" b="1" u="sng">
                <a:latin typeface="宋体" pitchFamily="2" charset="-122"/>
              </a:rPr>
              <a:t>     </a:t>
            </a:r>
            <a:r>
              <a:rPr lang="zh-CN" altLang="en-US" sz="3000" b="1">
                <a:latin typeface="宋体" pitchFamily="2" charset="-122"/>
              </a:rPr>
              <a:t>受到威胁，国家的</a:t>
            </a:r>
            <a:r>
              <a:rPr lang="zh-CN" altLang="en-US" sz="3000" b="1" u="sng">
                <a:latin typeface="宋体" pitchFamily="2" charset="-122"/>
              </a:rPr>
              <a:t>     </a:t>
            </a:r>
            <a:r>
              <a:rPr lang="zh-CN" altLang="en-US" sz="3000" b="1">
                <a:latin typeface="宋体" pitchFamily="2" charset="-122"/>
              </a:rPr>
              <a:t>和领土完整遭到破坏，国家的生存就会受到挑战。国家安全有保障，经济社会才能不断发展，祖国才能更加繁荣富强。</a:t>
            </a:r>
            <a:endParaRPr lang="zh-CN" altLang="zh-CN" sz="3000" b="1">
              <a:latin typeface="宋体" pitchFamily="2" charset="-122"/>
            </a:endParaRPr>
          </a:p>
        </p:txBody>
      </p:sp>
      <p:sp>
        <p:nvSpPr>
          <p:cNvPr id="3" name="矩形 2"/>
          <p:cNvSpPr>
            <a:spLocks noChangeArrowheads="1"/>
          </p:cNvSpPr>
          <p:nvPr/>
        </p:nvSpPr>
        <p:spPr bwMode="auto">
          <a:xfrm>
            <a:off x="3827463" y="1350963"/>
            <a:ext cx="906462" cy="523875"/>
          </a:xfrm>
          <a:prstGeom prst="rect">
            <a:avLst/>
          </a:prstGeom>
          <a:noFill/>
          <a:ln w="9525">
            <a:noFill/>
            <a:miter lim="800000"/>
            <a:headEnd/>
            <a:tailEnd/>
          </a:ln>
        </p:spPr>
        <p:txBody>
          <a:bodyPr wrap="none">
            <a:spAutoFit/>
          </a:bodyPr>
          <a:lstStyle/>
          <a:p>
            <a:r>
              <a:rPr lang="zh-CN" altLang="en-US" sz="2800" b="1">
                <a:solidFill>
                  <a:srgbClr val="FF0000"/>
                </a:solidFill>
                <a:latin typeface="黑体" pitchFamily="49" charset="-122"/>
                <a:ea typeface="黑体" pitchFamily="49" charset="-122"/>
              </a:rPr>
              <a:t>生存</a:t>
            </a:r>
          </a:p>
        </p:txBody>
      </p:sp>
      <p:pic>
        <p:nvPicPr>
          <p:cNvPr id="6148" name="Picture 2" descr="http://wmf.fjsen.com/images/2007-08/17/xin_510804171358578304513.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873875" y="5084763"/>
            <a:ext cx="1717675" cy="1135062"/>
          </a:xfrm>
          <a:prstGeom prst="rect">
            <a:avLst/>
          </a:prstGeom>
          <a:noFill/>
          <a:ln w="9525">
            <a:noFill/>
            <a:miter lim="800000"/>
            <a:headEnd/>
            <a:tailEnd/>
          </a:ln>
        </p:spPr>
      </p:pic>
      <p:grpSp>
        <p:nvGrpSpPr>
          <p:cNvPr id="6149" name="组合 2"/>
          <p:cNvGrpSpPr>
            <a:grpSpLocks/>
          </p:cNvGrpSpPr>
          <p:nvPr/>
        </p:nvGrpSpPr>
        <p:grpSpPr bwMode="auto">
          <a:xfrm>
            <a:off x="26988" y="0"/>
            <a:ext cx="1989137" cy="536575"/>
            <a:chOff x="405" y="428"/>
            <a:chExt cx="3133" cy="845"/>
          </a:xfrm>
        </p:grpSpPr>
        <p:pic>
          <p:nvPicPr>
            <p:cNvPr id="6150" name="图片 1"/>
            <p:cNvPicPr>
              <a:picLocks noChangeAspect="1" noChangeArrowheads="1"/>
            </p:cNvPicPr>
            <p:nvPr/>
          </p:nvPicPr>
          <p:blipFill>
            <a:blip r:embed="rId3" cstate="print">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6151" name="文本框 2"/>
            <p:cNvSpPr txBox="1">
              <a:spLocks noChangeArrowheads="1"/>
            </p:cNvSpPr>
            <p:nvPr/>
          </p:nvSpPr>
          <p:spPr bwMode="auto">
            <a:xfrm>
              <a:off x="405" y="428"/>
              <a:ext cx="2700" cy="824"/>
            </a:xfrm>
            <a:prstGeom prst="rect">
              <a:avLst/>
            </a:prstGeom>
            <a:noFill/>
            <a:ln w="9525">
              <a:noFill/>
              <a:miter lim="800000"/>
              <a:headEnd/>
              <a:tailEnd/>
            </a:ln>
          </p:spPr>
          <p:txBody>
            <a:bodyPr>
              <a:spAutoFit/>
            </a:bodyPr>
            <a:lstStyle/>
            <a:p>
              <a:pPr algn="ctr"/>
              <a:r>
                <a:rPr lang="zh-CN" altLang="en-US" sz="2800" b="1">
                  <a:solidFill>
                    <a:srgbClr val="0070C0"/>
                  </a:solidFill>
                  <a:latin typeface="黑体" pitchFamily="49" charset="-122"/>
                  <a:ea typeface="黑体" pitchFamily="49" charset="-122"/>
                </a:rPr>
                <a:t>课前预习</a:t>
              </a:r>
            </a:p>
          </p:txBody>
        </p:sp>
      </p:grpSp>
      <p:sp>
        <p:nvSpPr>
          <p:cNvPr id="12" name="矩形 11"/>
          <p:cNvSpPr>
            <a:spLocks noChangeArrowheads="1"/>
          </p:cNvSpPr>
          <p:nvPr/>
        </p:nvSpPr>
        <p:spPr bwMode="auto">
          <a:xfrm>
            <a:off x="5162550" y="1350963"/>
            <a:ext cx="906463" cy="523875"/>
          </a:xfrm>
          <a:prstGeom prst="rect">
            <a:avLst/>
          </a:prstGeom>
          <a:noFill/>
          <a:ln w="9525">
            <a:noFill/>
            <a:miter lim="800000"/>
            <a:headEnd/>
            <a:tailEnd/>
          </a:ln>
        </p:spPr>
        <p:txBody>
          <a:bodyPr wrap="none">
            <a:spAutoFit/>
          </a:bodyPr>
          <a:lstStyle/>
          <a:p>
            <a:r>
              <a:rPr lang="zh-CN" altLang="en-US" sz="2800" b="1">
                <a:solidFill>
                  <a:srgbClr val="FF0000"/>
                </a:solidFill>
                <a:latin typeface="黑体" pitchFamily="49" charset="-122"/>
                <a:ea typeface="黑体" pitchFamily="49" charset="-122"/>
              </a:rPr>
              <a:t>发展</a:t>
            </a:r>
          </a:p>
        </p:txBody>
      </p:sp>
      <p:sp>
        <p:nvSpPr>
          <p:cNvPr id="13" name="矩形 12"/>
          <p:cNvSpPr>
            <a:spLocks noChangeArrowheads="1"/>
          </p:cNvSpPr>
          <p:nvPr/>
        </p:nvSpPr>
        <p:spPr bwMode="auto">
          <a:xfrm>
            <a:off x="755650" y="2043113"/>
            <a:ext cx="906463" cy="523875"/>
          </a:xfrm>
          <a:prstGeom prst="rect">
            <a:avLst/>
          </a:prstGeom>
          <a:noFill/>
          <a:ln w="9525">
            <a:noFill/>
            <a:miter lim="800000"/>
            <a:headEnd/>
            <a:tailEnd/>
          </a:ln>
        </p:spPr>
        <p:txBody>
          <a:bodyPr wrap="none">
            <a:spAutoFit/>
          </a:bodyPr>
          <a:lstStyle/>
          <a:p>
            <a:r>
              <a:rPr lang="zh-CN" altLang="en-US" sz="2800" b="1">
                <a:solidFill>
                  <a:srgbClr val="FF0000"/>
                </a:solidFill>
                <a:latin typeface="黑体" pitchFamily="49" charset="-122"/>
                <a:ea typeface="黑体" pitchFamily="49" charset="-122"/>
              </a:rPr>
              <a:t>政权</a:t>
            </a:r>
          </a:p>
        </p:txBody>
      </p:sp>
      <p:sp>
        <p:nvSpPr>
          <p:cNvPr id="14" name="矩形 13"/>
          <p:cNvSpPr>
            <a:spLocks noChangeArrowheads="1"/>
          </p:cNvSpPr>
          <p:nvPr/>
        </p:nvSpPr>
        <p:spPr bwMode="auto">
          <a:xfrm>
            <a:off x="2085975" y="2035175"/>
            <a:ext cx="906463" cy="523875"/>
          </a:xfrm>
          <a:prstGeom prst="rect">
            <a:avLst/>
          </a:prstGeom>
          <a:noFill/>
          <a:ln w="9525">
            <a:noFill/>
            <a:miter lim="800000"/>
            <a:headEnd/>
            <a:tailEnd/>
          </a:ln>
        </p:spPr>
        <p:txBody>
          <a:bodyPr wrap="none">
            <a:spAutoFit/>
          </a:bodyPr>
          <a:lstStyle/>
          <a:p>
            <a:r>
              <a:rPr lang="zh-CN" altLang="en-US" sz="2800" b="1">
                <a:solidFill>
                  <a:srgbClr val="FF0000"/>
                </a:solidFill>
                <a:latin typeface="黑体" pitchFamily="49" charset="-122"/>
                <a:ea typeface="黑体" pitchFamily="49" charset="-122"/>
              </a:rPr>
              <a:t>主权</a:t>
            </a:r>
          </a:p>
        </p:txBody>
      </p:sp>
      <p:sp>
        <p:nvSpPr>
          <p:cNvPr id="15" name="矩形 14"/>
          <p:cNvSpPr>
            <a:spLocks noChangeArrowheads="1"/>
          </p:cNvSpPr>
          <p:nvPr/>
        </p:nvSpPr>
        <p:spPr bwMode="auto">
          <a:xfrm>
            <a:off x="6115050" y="2043113"/>
            <a:ext cx="906463" cy="523875"/>
          </a:xfrm>
          <a:prstGeom prst="rect">
            <a:avLst/>
          </a:prstGeom>
          <a:noFill/>
          <a:ln w="9525">
            <a:noFill/>
            <a:miter lim="800000"/>
            <a:headEnd/>
            <a:tailEnd/>
          </a:ln>
        </p:spPr>
        <p:txBody>
          <a:bodyPr wrap="none">
            <a:spAutoFit/>
          </a:bodyPr>
          <a:lstStyle/>
          <a:p>
            <a:r>
              <a:rPr lang="zh-CN" altLang="en-US" sz="2800" b="1">
                <a:solidFill>
                  <a:srgbClr val="FF0000"/>
                </a:solidFill>
                <a:latin typeface="黑体" pitchFamily="49" charset="-122"/>
                <a:ea typeface="黑体" pitchFamily="49" charset="-122"/>
              </a:rPr>
              <a:t>统一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0" y="0"/>
            <a:ext cx="1989138" cy="536575"/>
            <a:chOff x="405" y="428"/>
            <a:chExt cx="3133" cy="845"/>
          </a:xfrm>
        </p:grpSpPr>
        <p:pic>
          <p:nvPicPr>
            <p:cNvPr id="7171" name="图片 1"/>
            <p:cNvPicPr>
              <a:picLocks noChangeAspect="1" noChangeArrowheads="1"/>
            </p:cNvPicPr>
            <p:nvPr/>
          </p:nvPicPr>
          <p:blipFill>
            <a:blip r:embed="rId2" cstate="print">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7172" name="文本框 2"/>
            <p:cNvSpPr txBox="1">
              <a:spLocks noChangeArrowheads="1"/>
            </p:cNvSpPr>
            <p:nvPr/>
          </p:nvSpPr>
          <p:spPr bwMode="auto">
            <a:xfrm>
              <a:off x="405" y="428"/>
              <a:ext cx="2700" cy="824"/>
            </a:xfrm>
            <a:prstGeom prst="rect">
              <a:avLst/>
            </a:prstGeom>
            <a:noFill/>
            <a:ln w="9525">
              <a:noFill/>
              <a:miter lim="800000"/>
              <a:headEnd/>
              <a:tailEnd/>
            </a:ln>
          </p:spPr>
          <p:txBody>
            <a:bodyPr>
              <a:spAutoFit/>
            </a:bodyPr>
            <a:lstStyle/>
            <a:p>
              <a:pPr algn="ctr"/>
              <a:r>
                <a:rPr lang="zh-CN" altLang="en-US" sz="2800" b="1">
                  <a:solidFill>
                    <a:srgbClr val="0070C0"/>
                  </a:solidFill>
                  <a:latin typeface="黑体" pitchFamily="49" charset="-122"/>
                  <a:ea typeface="黑体" pitchFamily="49" charset="-122"/>
                </a:rPr>
                <a:t>新课讲解</a:t>
              </a:r>
            </a:p>
          </p:txBody>
        </p:sp>
      </p:grpSp>
      <p:grpSp>
        <p:nvGrpSpPr>
          <p:cNvPr id="7173" name="组合 13"/>
          <p:cNvGrpSpPr>
            <a:grpSpLocks/>
          </p:cNvGrpSpPr>
          <p:nvPr/>
        </p:nvGrpSpPr>
        <p:grpSpPr bwMode="auto">
          <a:xfrm>
            <a:off x="2198688" y="495300"/>
            <a:ext cx="4676775" cy="720725"/>
            <a:chOff x="2635896" y="3098998"/>
            <a:chExt cx="4679678" cy="720080"/>
          </a:xfrm>
        </p:grpSpPr>
        <p:sp>
          <p:nvSpPr>
            <p:cNvPr id="19" name="文本框 6154"/>
            <p:cNvSpPr txBox="1">
              <a:spLocks noChangeArrowheads="1"/>
            </p:cNvSpPr>
            <p:nvPr/>
          </p:nvSpPr>
          <p:spPr bwMode="auto">
            <a:xfrm>
              <a:off x="3209339" y="3179889"/>
              <a:ext cx="4106235" cy="583677"/>
            </a:xfrm>
            <a:prstGeom prst="rect">
              <a:avLst/>
            </a:prstGeom>
            <a:solidFill>
              <a:schemeClr val="bg1"/>
            </a:solidFill>
            <a:ln w="19050">
              <a:solidFill>
                <a:schemeClr val="accent1">
                  <a:lumMod val="50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3200" b="1" dirty="0" smtClean="0">
                  <a:solidFill>
                    <a:srgbClr val="FF00FF"/>
                  </a:solidFill>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安</a:t>
              </a:r>
              <a:r>
                <a:rPr lang="zh-CN" altLang="en-US" sz="3200" b="1" dirty="0" smtClean="0">
                  <a:latin typeface="黑体" panose="02010609060101010101" pitchFamily="49" charset="-122"/>
                  <a:ea typeface="黑体" panose="02010609060101010101" pitchFamily="49" charset="-122"/>
                </a:rPr>
                <a:t>全与我们息息相关</a:t>
              </a:r>
            </a:p>
          </p:txBody>
        </p:sp>
        <p:grpSp>
          <p:nvGrpSpPr>
            <p:cNvPr id="7175" name="组合 9"/>
            <p:cNvGrpSpPr>
              <a:grpSpLocks/>
            </p:cNvGrpSpPr>
            <p:nvPr/>
          </p:nvGrpSpPr>
          <p:grpSpPr bwMode="auto">
            <a:xfrm>
              <a:off x="2635896" y="3098998"/>
              <a:ext cx="720080" cy="720080"/>
              <a:chOff x="971600" y="2457560"/>
              <a:chExt cx="720080" cy="720080"/>
            </a:xfrm>
          </p:grpSpPr>
          <p:sp>
            <p:nvSpPr>
              <p:cNvPr id="22" name="椭圆 21"/>
              <p:cNvSpPr/>
              <p:nvPr/>
            </p:nvSpPr>
            <p:spPr bwMode="auto">
              <a:xfrm>
                <a:off x="971600" y="2457560"/>
                <a:ext cx="719584" cy="720080"/>
              </a:xfrm>
              <a:prstGeom prst="ellipse">
                <a:avLst/>
              </a:prstGeom>
              <a:solidFill>
                <a:schemeClr val="accent1">
                  <a:lumMod val="90000"/>
                </a:schemeClr>
              </a:solidFill>
              <a:ln w="19050" cap="flat" cmpd="sng" algn="ctr">
                <a:solidFill>
                  <a:schemeClr val="accent1">
                    <a:lumMod val="50000"/>
                  </a:schemeClr>
                </a:solidFill>
                <a:prstDash val="solid"/>
                <a:round/>
                <a:headEnd type="none" w="med" len="med"/>
                <a:tailEnd type="none" w="med" len="med"/>
              </a:ln>
              <a:effectLst>
                <a:outerShdw blurRad="50800" dist="38100" sx="104000" sy="104000" algn="l" rotWithShape="0">
                  <a:schemeClr val="tx1">
                    <a:alpha val="40000"/>
                  </a:schemeClr>
                </a:outerShdw>
              </a:effectLst>
            </p:spPr>
            <p:txBody>
              <a:bodyPr/>
              <a:lstStyle/>
              <a:p>
                <a:pPr>
                  <a:defRPr/>
                </a:pPr>
                <a:endParaRPr lang="zh-CN" altLang="en-US"/>
              </a:p>
            </p:txBody>
          </p:sp>
          <p:sp>
            <p:nvSpPr>
              <p:cNvPr id="7177" name="矩形 15"/>
              <p:cNvSpPr>
                <a:spLocks noChangeArrowheads="1"/>
              </p:cNvSpPr>
              <p:nvPr/>
            </p:nvSpPr>
            <p:spPr bwMode="auto">
              <a:xfrm>
                <a:off x="1109724" y="2521965"/>
                <a:ext cx="437940" cy="584775"/>
              </a:xfrm>
              <a:prstGeom prst="rect">
                <a:avLst/>
              </a:prstGeom>
              <a:noFill/>
              <a:ln w="9525">
                <a:noFill/>
                <a:miter lim="800000"/>
                <a:headEnd/>
                <a:tailEnd/>
              </a:ln>
            </p:spPr>
            <p:txBody>
              <a:bodyPr wrap="none">
                <a:spAutoFit/>
              </a:bodyPr>
              <a:lstStyle/>
              <a:p>
                <a:r>
                  <a:rPr lang="en-US" altLang="zh-CN" sz="3200" b="1">
                    <a:latin typeface="微软雅黑" pitchFamily="34" charset="-122"/>
                    <a:ea typeface="微软雅黑" pitchFamily="34" charset="-122"/>
                  </a:rPr>
                  <a:t>1</a:t>
                </a:r>
                <a:endParaRPr lang="zh-CN" altLang="en-US" sz="3200" b="1">
                  <a:latin typeface="微软雅黑" pitchFamily="34" charset="-122"/>
                  <a:ea typeface="微软雅黑" pitchFamily="34" charset="-122"/>
                </a:endParaRPr>
              </a:p>
            </p:txBody>
          </p:sp>
        </p:grpSp>
      </p:grpSp>
      <p:grpSp>
        <p:nvGrpSpPr>
          <p:cNvPr id="7178" name="组合 25"/>
          <p:cNvGrpSpPr>
            <a:grpSpLocks/>
          </p:cNvGrpSpPr>
          <p:nvPr/>
        </p:nvGrpSpPr>
        <p:grpSpPr bwMode="auto">
          <a:xfrm>
            <a:off x="107950" y="1125538"/>
            <a:ext cx="2370138" cy="717550"/>
            <a:chOff x="3275856" y="3759200"/>
            <a:chExt cx="2370185" cy="720080"/>
          </a:xfrm>
        </p:grpSpPr>
        <p:sp>
          <p:nvSpPr>
            <p:cNvPr id="7179" name="矩形 26"/>
            <p:cNvSpPr>
              <a:spLocks noChangeArrowheads="1"/>
            </p:cNvSpPr>
            <p:nvPr/>
          </p:nvSpPr>
          <p:spPr bwMode="auto">
            <a:xfrm>
              <a:off x="3922492" y="3983155"/>
              <a:ext cx="1723549" cy="40011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运用你的经验</a:t>
              </a:r>
            </a:p>
          </p:txBody>
        </p:sp>
        <p:pic>
          <p:nvPicPr>
            <p:cNvPr id="7180" name="Picture 9" descr="http://2c.zol-img.com.cn/product/70/382/ceqB1aXJNp9yc.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75856" y="3759200"/>
              <a:ext cx="720080" cy="720080"/>
            </a:xfrm>
            <a:prstGeom prst="rect">
              <a:avLst/>
            </a:prstGeom>
            <a:noFill/>
            <a:ln w="9525">
              <a:noFill/>
              <a:miter lim="800000"/>
              <a:headEnd/>
              <a:tailEnd/>
            </a:ln>
          </p:spPr>
        </p:pic>
      </p:grpSp>
      <p:grpSp>
        <p:nvGrpSpPr>
          <p:cNvPr id="7181" name="组合 8"/>
          <p:cNvGrpSpPr>
            <a:grpSpLocks/>
          </p:cNvGrpSpPr>
          <p:nvPr/>
        </p:nvGrpSpPr>
        <p:grpSpPr bwMode="auto">
          <a:xfrm>
            <a:off x="4856163" y="3644900"/>
            <a:ext cx="4103687" cy="2736850"/>
            <a:chOff x="145766" y="2492896"/>
            <a:chExt cx="4104456" cy="2736304"/>
          </a:xfrm>
        </p:grpSpPr>
        <p:pic>
          <p:nvPicPr>
            <p:cNvPr id="25"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5766" y="2492896"/>
              <a:ext cx="4104456" cy="273630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7183" name="矩形 3"/>
            <p:cNvSpPr>
              <a:spLocks noChangeArrowheads="1"/>
            </p:cNvSpPr>
            <p:nvPr/>
          </p:nvSpPr>
          <p:spPr bwMode="auto">
            <a:xfrm>
              <a:off x="199949" y="2514313"/>
              <a:ext cx="1729961" cy="553998"/>
            </a:xfrm>
            <a:prstGeom prst="rect">
              <a:avLst/>
            </a:prstGeom>
            <a:solidFill>
              <a:schemeClr val="bg1">
                <a:alpha val="76862"/>
              </a:schemeClr>
            </a:solidFill>
            <a:ln w="9525">
              <a:noFill/>
              <a:miter lim="800000"/>
              <a:headEnd/>
              <a:tailEnd/>
            </a:ln>
          </p:spPr>
          <p:txBody>
            <a:bodyPr wrap="none">
              <a:spAutoFit/>
            </a:bodyPr>
            <a:lstStyle/>
            <a:p>
              <a:r>
                <a:rPr lang="zh-CN" altLang="en-US" sz="3000" b="1">
                  <a:latin typeface="宋体" pitchFamily="2" charset="-122"/>
                </a:rPr>
                <a:t>快乐成长</a:t>
              </a:r>
            </a:p>
          </p:txBody>
        </p:sp>
      </p:grpSp>
      <p:grpSp>
        <p:nvGrpSpPr>
          <p:cNvPr id="7184" name="组合 1"/>
          <p:cNvGrpSpPr>
            <a:grpSpLocks/>
          </p:cNvGrpSpPr>
          <p:nvPr/>
        </p:nvGrpSpPr>
        <p:grpSpPr bwMode="auto">
          <a:xfrm>
            <a:off x="244475" y="1916113"/>
            <a:ext cx="8642350" cy="954087"/>
            <a:chOff x="251520" y="542290"/>
            <a:chExt cx="8640960" cy="954125"/>
          </a:xfrm>
        </p:grpSpPr>
        <p:sp>
          <p:nvSpPr>
            <p:cNvPr id="7185" name="矩形 2"/>
            <p:cNvSpPr>
              <a:spLocks noChangeArrowheads="1"/>
            </p:cNvSpPr>
            <p:nvPr/>
          </p:nvSpPr>
          <p:spPr bwMode="auto">
            <a:xfrm>
              <a:off x="251520" y="542290"/>
              <a:ext cx="8640960" cy="954125"/>
            </a:xfrm>
            <a:prstGeom prst="rect">
              <a:avLst/>
            </a:prstGeom>
            <a:noFill/>
            <a:ln w="9525">
              <a:noFill/>
              <a:miter lim="800000"/>
              <a:headEnd/>
              <a:tailEnd/>
            </a:ln>
          </p:spPr>
          <p:txBody>
            <a:bodyPr>
              <a:spAutoFit/>
            </a:bodyPr>
            <a:lstStyle/>
            <a:p>
              <a:r>
                <a:rPr lang="zh-CN" altLang="en-US" sz="2800" b="1">
                  <a:latin typeface="黑体" pitchFamily="49" charset="-122"/>
                  <a:ea typeface="黑体" pitchFamily="49" charset="-122"/>
                </a:rPr>
                <a:t>   结合图片，谈谈你对人民幸福生活与国家安全关系的认识。</a:t>
              </a:r>
              <a:endParaRPr lang="en-US" altLang="zh-CN" sz="2800" b="1">
                <a:latin typeface="黑体" pitchFamily="49" charset="-122"/>
                <a:ea typeface="黑体" pitchFamily="49" charset="-122"/>
              </a:endParaRPr>
            </a:p>
          </p:txBody>
        </p:sp>
        <p:pic>
          <p:nvPicPr>
            <p:cNvPr id="7186" name="Picture 2" descr="http://pic7.nipic.com/20100502/2453232_075938061671_2.jpg"/>
            <p:cNvPicPr>
              <a:picLocks noChangeAspect="1" noChangeArrowheads="1"/>
            </p:cNvPicPr>
            <p:nvPr/>
          </p:nvPicPr>
          <p:blipFill>
            <a:blip r:embed="rId5" cstate="print">
              <a:clrChange>
                <a:clrFrom>
                  <a:srgbClr val="FFFFFF"/>
                </a:clrFrom>
                <a:clrTo>
                  <a:srgbClr val="FFFFFF">
                    <a:alpha val="0"/>
                  </a:srgbClr>
                </a:clrTo>
              </a:clrChange>
            </a:blip>
            <a:srcRect l="35188" t="14088" r="38574" b="51588"/>
            <a:stretch>
              <a:fillRect/>
            </a:stretch>
          </p:blipFill>
          <p:spPr bwMode="auto">
            <a:xfrm>
              <a:off x="395536" y="602582"/>
              <a:ext cx="409695" cy="401965"/>
            </a:xfrm>
            <a:prstGeom prst="rect">
              <a:avLst/>
            </a:prstGeom>
            <a:noFill/>
            <a:ln w="9525">
              <a:noFill/>
              <a:miter lim="800000"/>
              <a:headEnd/>
              <a:tailEnd/>
            </a:ln>
          </p:spPr>
        </p:pic>
      </p:grpSp>
      <p:sp>
        <p:nvSpPr>
          <p:cNvPr id="11" name="矩形 10"/>
          <p:cNvSpPr>
            <a:spLocks noChangeArrowheads="1"/>
          </p:cNvSpPr>
          <p:nvPr/>
        </p:nvSpPr>
        <p:spPr bwMode="auto">
          <a:xfrm>
            <a:off x="271463" y="3409950"/>
            <a:ext cx="4572000" cy="2170113"/>
          </a:xfrm>
          <a:prstGeom prst="rect">
            <a:avLst/>
          </a:prstGeom>
          <a:noFill/>
          <a:ln w="9525">
            <a:noFill/>
            <a:miter lim="800000"/>
            <a:headEnd/>
            <a:tailEnd/>
          </a:ln>
        </p:spPr>
        <p:txBody>
          <a:bodyPr>
            <a:spAutoFit/>
          </a:bodyPr>
          <a:lstStyle/>
          <a:p>
            <a:pPr>
              <a:lnSpc>
                <a:spcPct val="150000"/>
              </a:lnSpc>
            </a:pPr>
            <a:r>
              <a:rPr lang="en-US" altLang="zh-CN" sz="3000" b="1">
                <a:latin typeface="宋体" pitchFamily="2" charset="-122"/>
              </a:rPr>
              <a:t>    </a:t>
            </a:r>
            <a:r>
              <a:rPr lang="zh-CN" altLang="zh-CN" sz="3000" b="1">
                <a:latin typeface="宋体" pitchFamily="2" charset="-122"/>
              </a:rPr>
              <a:t>图一说明只有国家安定，我们青少年才能快乐健康地成长</a:t>
            </a:r>
            <a:r>
              <a:rPr lang="zh-CN" altLang="en-US" sz="3000" b="1">
                <a:latin typeface="宋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1"/>
          <p:cNvGrpSpPr>
            <a:grpSpLocks/>
          </p:cNvGrpSpPr>
          <p:nvPr/>
        </p:nvGrpSpPr>
        <p:grpSpPr bwMode="auto">
          <a:xfrm>
            <a:off x="4297363" y="2924175"/>
            <a:ext cx="4351337" cy="2917825"/>
            <a:chOff x="4428647" y="3429075"/>
            <a:chExt cx="4351412" cy="2917059"/>
          </a:xfrm>
        </p:grpSpPr>
        <p:pic>
          <p:nvPicPr>
            <p:cNvPr id="3" name="Picture 26"/>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28647" y="3429075"/>
              <a:ext cx="4351412" cy="2917059"/>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8196" name="矩形 3"/>
            <p:cNvSpPr>
              <a:spLocks noChangeArrowheads="1"/>
            </p:cNvSpPr>
            <p:nvPr/>
          </p:nvSpPr>
          <p:spPr bwMode="auto">
            <a:xfrm>
              <a:off x="5733181" y="3573016"/>
              <a:ext cx="2888932" cy="553998"/>
            </a:xfrm>
            <a:prstGeom prst="rect">
              <a:avLst/>
            </a:prstGeom>
            <a:solidFill>
              <a:schemeClr val="bg1">
                <a:alpha val="76862"/>
              </a:schemeClr>
            </a:solidFill>
            <a:ln w="9525">
              <a:noFill/>
              <a:miter lim="800000"/>
              <a:headEnd/>
              <a:tailEnd/>
            </a:ln>
          </p:spPr>
          <p:txBody>
            <a:bodyPr wrap="none">
              <a:spAutoFit/>
            </a:bodyPr>
            <a:lstStyle/>
            <a:p>
              <a:r>
                <a:rPr lang="zh-CN" altLang="en-US" sz="3000" b="1">
                  <a:latin typeface="宋体" pitchFamily="2" charset="-122"/>
                </a:rPr>
                <a:t>丰富的文化生活</a:t>
              </a:r>
            </a:p>
          </p:txBody>
        </p:sp>
      </p:grpSp>
      <p:sp>
        <p:nvSpPr>
          <p:cNvPr id="5" name="矩形 4"/>
          <p:cNvSpPr>
            <a:spLocks noChangeArrowheads="1"/>
          </p:cNvSpPr>
          <p:nvPr/>
        </p:nvSpPr>
        <p:spPr bwMode="auto">
          <a:xfrm>
            <a:off x="269875" y="1016000"/>
            <a:ext cx="8623300" cy="1476375"/>
          </a:xfrm>
          <a:prstGeom prst="rect">
            <a:avLst/>
          </a:prstGeom>
          <a:noFill/>
          <a:ln w="9525">
            <a:noFill/>
            <a:miter lim="800000"/>
            <a:headEnd/>
            <a:tailEnd/>
          </a:ln>
        </p:spPr>
        <p:txBody>
          <a:bodyPr>
            <a:spAutoFit/>
          </a:bodyPr>
          <a:lstStyle/>
          <a:p>
            <a:pPr>
              <a:lnSpc>
                <a:spcPct val="150000"/>
              </a:lnSpc>
            </a:pPr>
            <a:r>
              <a:rPr lang="zh-CN" altLang="en-US" sz="3000" b="1">
                <a:latin typeface="宋体" pitchFamily="2" charset="-122"/>
              </a:rPr>
              <a:t>    图二说明只有国家安定，我们才能享受到丰富多彩的文化生活。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1"/>
          <p:cNvGrpSpPr>
            <a:grpSpLocks/>
          </p:cNvGrpSpPr>
          <p:nvPr/>
        </p:nvGrpSpPr>
        <p:grpSpPr bwMode="auto">
          <a:xfrm>
            <a:off x="1439863" y="693738"/>
            <a:ext cx="4286250" cy="3219450"/>
            <a:chOff x="278679" y="620688"/>
            <a:chExt cx="4286250" cy="3219451"/>
          </a:xfrm>
        </p:grpSpPr>
        <p:pic>
          <p:nvPicPr>
            <p:cNvPr id="4096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78679" y="620688"/>
              <a:ext cx="4286250" cy="3219451"/>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9220" name="矩形 2"/>
            <p:cNvSpPr>
              <a:spLocks noChangeArrowheads="1"/>
            </p:cNvSpPr>
            <p:nvPr/>
          </p:nvSpPr>
          <p:spPr bwMode="auto">
            <a:xfrm>
              <a:off x="431332" y="764704"/>
              <a:ext cx="2116285" cy="553998"/>
            </a:xfrm>
            <a:prstGeom prst="rect">
              <a:avLst/>
            </a:prstGeom>
            <a:solidFill>
              <a:schemeClr val="bg1">
                <a:alpha val="76862"/>
              </a:schemeClr>
            </a:solidFill>
            <a:ln w="9525">
              <a:noFill/>
              <a:miter lim="800000"/>
              <a:headEnd/>
              <a:tailEnd/>
            </a:ln>
          </p:spPr>
          <p:txBody>
            <a:bodyPr wrap="none">
              <a:spAutoFit/>
            </a:bodyPr>
            <a:lstStyle/>
            <a:p>
              <a:r>
                <a:rPr lang="zh-CN" altLang="en-US" sz="3000" b="1">
                  <a:latin typeface="宋体" pitchFamily="2" charset="-122"/>
                </a:rPr>
                <a:t>智能机器人</a:t>
              </a:r>
            </a:p>
          </p:txBody>
        </p:sp>
      </p:grpSp>
      <p:sp>
        <p:nvSpPr>
          <p:cNvPr id="7" name="矩形 6"/>
          <p:cNvSpPr>
            <a:spLocks noChangeArrowheads="1"/>
          </p:cNvSpPr>
          <p:nvPr/>
        </p:nvSpPr>
        <p:spPr bwMode="auto">
          <a:xfrm>
            <a:off x="260350" y="4219575"/>
            <a:ext cx="8623300" cy="1370013"/>
          </a:xfrm>
          <a:prstGeom prst="rect">
            <a:avLst/>
          </a:prstGeom>
          <a:noFill/>
          <a:ln w="9525">
            <a:noFill/>
            <a:miter lim="800000"/>
            <a:headEnd/>
            <a:tailEnd/>
          </a:ln>
        </p:spPr>
        <p:txBody>
          <a:bodyPr>
            <a:spAutoFit/>
          </a:bodyPr>
          <a:lstStyle/>
          <a:p>
            <a:pPr>
              <a:lnSpc>
                <a:spcPct val="150000"/>
              </a:lnSpc>
            </a:pPr>
            <a:r>
              <a:rPr lang="zh-CN" altLang="en-US" sz="3000" b="1">
                <a:latin typeface="宋体" pitchFamily="2" charset="-122"/>
              </a:rPr>
              <a:t>    图三说明只有国家安定，我们才能体验到趣味科技表演。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3"/>
          <p:cNvGrpSpPr>
            <a:grpSpLocks/>
          </p:cNvGrpSpPr>
          <p:nvPr/>
        </p:nvGrpSpPr>
        <p:grpSpPr bwMode="auto">
          <a:xfrm>
            <a:off x="3978275" y="2781300"/>
            <a:ext cx="4832350" cy="3221038"/>
            <a:chOff x="4059307" y="3075750"/>
            <a:chExt cx="4833256" cy="3222171"/>
          </a:xfrm>
        </p:grpSpPr>
        <p:pic>
          <p:nvPicPr>
            <p:cNvPr id="2"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059307" y="3075750"/>
              <a:ext cx="4833256" cy="3222171"/>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0244" name="矩形 2"/>
            <p:cNvSpPr>
              <a:spLocks noChangeArrowheads="1"/>
            </p:cNvSpPr>
            <p:nvPr/>
          </p:nvSpPr>
          <p:spPr bwMode="auto">
            <a:xfrm>
              <a:off x="6660232" y="3200886"/>
              <a:ext cx="1729961" cy="553998"/>
            </a:xfrm>
            <a:prstGeom prst="rect">
              <a:avLst/>
            </a:prstGeom>
            <a:solidFill>
              <a:schemeClr val="bg1">
                <a:alpha val="76862"/>
              </a:schemeClr>
            </a:solidFill>
            <a:ln w="9525">
              <a:noFill/>
              <a:miter lim="800000"/>
              <a:headEnd/>
              <a:tailEnd/>
            </a:ln>
          </p:spPr>
          <p:txBody>
            <a:bodyPr wrap="none">
              <a:spAutoFit/>
            </a:bodyPr>
            <a:lstStyle/>
            <a:p>
              <a:r>
                <a:rPr lang="zh-CN" altLang="en-US" sz="3000" b="1">
                  <a:latin typeface="宋体" pitchFamily="2" charset="-122"/>
                </a:rPr>
                <a:t>农村新貌</a:t>
              </a:r>
            </a:p>
          </p:txBody>
        </p:sp>
      </p:grpSp>
      <p:sp>
        <p:nvSpPr>
          <p:cNvPr id="5" name="矩形 4"/>
          <p:cNvSpPr>
            <a:spLocks noChangeArrowheads="1"/>
          </p:cNvSpPr>
          <p:nvPr/>
        </p:nvSpPr>
        <p:spPr bwMode="auto">
          <a:xfrm>
            <a:off x="260350" y="1052513"/>
            <a:ext cx="8623300" cy="1370012"/>
          </a:xfrm>
          <a:prstGeom prst="rect">
            <a:avLst/>
          </a:prstGeom>
          <a:noFill/>
          <a:ln w="9525">
            <a:noFill/>
            <a:miter lim="800000"/>
            <a:headEnd/>
            <a:tailEnd/>
          </a:ln>
        </p:spPr>
        <p:txBody>
          <a:bodyPr>
            <a:spAutoFit/>
          </a:bodyPr>
          <a:lstStyle/>
          <a:p>
            <a:pPr>
              <a:lnSpc>
                <a:spcPct val="150000"/>
              </a:lnSpc>
            </a:pPr>
            <a:r>
              <a:rPr lang="zh-CN" altLang="en-US" sz="3000" b="1">
                <a:latin typeface="宋体" pitchFamily="2" charset="-122"/>
              </a:rPr>
              <a:t>    图四说明只有国家安定，我国农村的生产才能顺利进行。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9"/>
          <p:cNvGrpSpPr>
            <a:grpSpLocks/>
          </p:cNvGrpSpPr>
          <p:nvPr/>
        </p:nvGrpSpPr>
        <p:grpSpPr bwMode="auto">
          <a:xfrm>
            <a:off x="107950" y="422275"/>
            <a:ext cx="2112963" cy="720725"/>
            <a:chOff x="3275856" y="3759200"/>
            <a:chExt cx="2113704" cy="720080"/>
          </a:xfrm>
        </p:grpSpPr>
        <p:sp>
          <p:nvSpPr>
            <p:cNvPr id="11267" name="矩形 10"/>
            <p:cNvSpPr>
              <a:spLocks noChangeArrowheads="1"/>
            </p:cNvSpPr>
            <p:nvPr/>
          </p:nvSpPr>
          <p:spPr bwMode="auto">
            <a:xfrm>
              <a:off x="3922492" y="3983155"/>
              <a:ext cx="1467068" cy="40011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探究与分享</a:t>
              </a:r>
            </a:p>
          </p:txBody>
        </p:sp>
        <p:pic>
          <p:nvPicPr>
            <p:cNvPr id="11268" name="Picture 9" descr="http://2c.zol-img.com.cn/product/70/382/ceqB1aXJNp9yc.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75856" y="3759200"/>
              <a:ext cx="720080" cy="720080"/>
            </a:xfrm>
            <a:prstGeom prst="rect">
              <a:avLst/>
            </a:prstGeom>
            <a:noFill/>
            <a:ln w="9525">
              <a:noFill/>
              <a:miter lim="800000"/>
              <a:headEnd/>
              <a:tailEnd/>
            </a:ln>
          </p:spPr>
        </p:pic>
      </p:grpSp>
      <p:grpSp>
        <p:nvGrpSpPr>
          <p:cNvPr id="12291" name="组合 4"/>
          <p:cNvGrpSpPr>
            <a:grpSpLocks/>
          </p:cNvGrpSpPr>
          <p:nvPr/>
        </p:nvGrpSpPr>
        <p:grpSpPr bwMode="auto">
          <a:xfrm>
            <a:off x="327025" y="1204913"/>
            <a:ext cx="4397375" cy="2767012"/>
            <a:chOff x="251521" y="1563345"/>
            <a:chExt cx="4397272" cy="2767574"/>
          </a:xfrm>
        </p:grpSpPr>
        <p:pic>
          <p:nvPicPr>
            <p:cNvPr id="45060" name="Picture 4"/>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5423"/>
            <a:stretch>
              <a:fillRect/>
            </a:stretch>
          </p:blipFill>
          <p:spPr bwMode="auto">
            <a:xfrm>
              <a:off x="251521" y="1563345"/>
              <a:ext cx="4397272" cy="276757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1271" name="矩形 6"/>
            <p:cNvSpPr>
              <a:spLocks noChangeArrowheads="1"/>
            </p:cNvSpPr>
            <p:nvPr/>
          </p:nvSpPr>
          <p:spPr bwMode="auto">
            <a:xfrm>
              <a:off x="338963" y="1644822"/>
              <a:ext cx="1729961" cy="553998"/>
            </a:xfrm>
            <a:prstGeom prst="rect">
              <a:avLst/>
            </a:prstGeom>
            <a:solidFill>
              <a:schemeClr val="bg1">
                <a:alpha val="76862"/>
              </a:schemeClr>
            </a:solidFill>
            <a:ln w="9525">
              <a:noFill/>
              <a:miter lim="800000"/>
              <a:headEnd/>
              <a:tailEnd/>
            </a:ln>
          </p:spPr>
          <p:txBody>
            <a:bodyPr wrap="none">
              <a:spAutoFit/>
            </a:bodyPr>
            <a:lstStyle/>
            <a:p>
              <a:r>
                <a:rPr lang="zh-CN" altLang="en-US" sz="3000" b="1">
                  <a:latin typeface="宋体" pitchFamily="2" charset="-122"/>
                </a:rPr>
                <a:t>鸦片战争</a:t>
              </a:r>
            </a:p>
          </p:txBody>
        </p:sp>
      </p:grpSp>
      <p:grpSp>
        <p:nvGrpSpPr>
          <p:cNvPr id="12292" name="组合 5"/>
          <p:cNvGrpSpPr>
            <a:grpSpLocks/>
          </p:cNvGrpSpPr>
          <p:nvPr/>
        </p:nvGrpSpPr>
        <p:grpSpPr bwMode="auto">
          <a:xfrm>
            <a:off x="4643438" y="3462338"/>
            <a:ext cx="4198937" cy="2825750"/>
            <a:chOff x="4466774" y="3530762"/>
            <a:chExt cx="4197601" cy="2826386"/>
          </a:xfrm>
        </p:grpSpPr>
        <p:pic>
          <p:nvPicPr>
            <p:cNvPr id="45062" name="Picture 6"/>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466774" y="3530762"/>
              <a:ext cx="4197601" cy="2826386"/>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1274" name="矩形 9"/>
            <p:cNvSpPr>
              <a:spLocks noChangeArrowheads="1"/>
            </p:cNvSpPr>
            <p:nvPr/>
          </p:nvSpPr>
          <p:spPr bwMode="auto">
            <a:xfrm>
              <a:off x="6452367" y="3626918"/>
              <a:ext cx="2116285" cy="553998"/>
            </a:xfrm>
            <a:prstGeom prst="rect">
              <a:avLst/>
            </a:prstGeom>
            <a:solidFill>
              <a:schemeClr val="bg1">
                <a:alpha val="76862"/>
              </a:schemeClr>
            </a:solidFill>
            <a:ln w="9525">
              <a:noFill/>
              <a:miter lim="800000"/>
              <a:headEnd/>
              <a:tailEnd/>
            </a:ln>
          </p:spPr>
          <p:txBody>
            <a:bodyPr wrap="none">
              <a:spAutoFit/>
            </a:bodyPr>
            <a:lstStyle/>
            <a:p>
              <a:r>
                <a:rPr lang="zh-CN" altLang="en-US" sz="3000" b="1">
                  <a:latin typeface="宋体" pitchFamily="2" charset="-122"/>
                </a:rPr>
                <a:t>火烧圆明园</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circle(in)">
                                      <p:cBhvr>
                                        <p:cTn id="7" dur="1000"/>
                                        <p:tgtEl>
                                          <p:spTgt spid="1229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circle(in)">
                                      <p:cBhvr>
                                        <p:cTn id="12" dur="10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
          <p:cNvGrpSpPr>
            <a:grpSpLocks/>
          </p:cNvGrpSpPr>
          <p:nvPr/>
        </p:nvGrpSpPr>
        <p:grpSpPr bwMode="auto">
          <a:xfrm>
            <a:off x="315913" y="557213"/>
            <a:ext cx="4579937" cy="2940050"/>
            <a:chOff x="414607" y="1052736"/>
            <a:chExt cx="4580971" cy="2939662"/>
          </a:xfrm>
        </p:grpSpPr>
        <p:pic>
          <p:nvPicPr>
            <p:cNvPr id="12291" name="Picture 2" descr="http://p2.so.qhmsg.com/bdr/_240_/t01ff403ca950a0e2b7.jpg"/>
            <p:cNvPicPr>
              <a:picLocks noChangeAspect="1" noChangeArrowheads="1"/>
            </p:cNvPicPr>
            <p:nvPr/>
          </p:nvPicPr>
          <p:blipFill>
            <a:blip r:embed="rId2" cstate="print"/>
            <a:srcRect/>
            <a:stretch>
              <a:fillRect/>
            </a:stretch>
          </p:blipFill>
          <p:spPr bwMode="auto">
            <a:xfrm>
              <a:off x="414607" y="1052736"/>
              <a:ext cx="4580971" cy="2939662"/>
            </a:xfrm>
            <a:prstGeom prst="rect">
              <a:avLst/>
            </a:prstGeom>
            <a:noFill/>
            <a:ln w="9525">
              <a:noFill/>
              <a:miter lim="800000"/>
              <a:headEnd/>
              <a:tailEnd/>
            </a:ln>
          </p:spPr>
        </p:pic>
        <p:sp>
          <p:nvSpPr>
            <p:cNvPr id="12292" name="矩形 2"/>
            <p:cNvSpPr>
              <a:spLocks noChangeArrowheads="1"/>
            </p:cNvSpPr>
            <p:nvPr/>
          </p:nvSpPr>
          <p:spPr bwMode="auto">
            <a:xfrm>
              <a:off x="476597" y="3397164"/>
              <a:ext cx="2116285" cy="553998"/>
            </a:xfrm>
            <a:prstGeom prst="rect">
              <a:avLst/>
            </a:prstGeom>
            <a:solidFill>
              <a:schemeClr val="bg1">
                <a:alpha val="76862"/>
              </a:schemeClr>
            </a:solidFill>
            <a:ln w="9525">
              <a:noFill/>
              <a:miter lim="800000"/>
              <a:headEnd/>
              <a:tailEnd/>
            </a:ln>
          </p:spPr>
          <p:txBody>
            <a:bodyPr wrap="none">
              <a:spAutoFit/>
            </a:bodyPr>
            <a:lstStyle/>
            <a:p>
              <a:r>
                <a:rPr lang="zh-CN" altLang="en-US" sz="3000" b="1">
                  <a:latin typeface="宋体" pitchFamily="2" charset="-122"/>
                </a:rPr>
                <a:t>新中国成立</a:t>
              </a:r>
            </a:p>
          </p:txBody>
        </p:sp>
      </p:grpSp>
      <p:grpSp>
        <p:nvGrpSpPr>
          <p:cNvPr id="13315" name="组合 3"/>
          <p:cNvGrpSpPr>
            <a:grpSpLocks/>
          </p:cNvGrpSpPr>
          <p:nvPr/>
        </p:nvGrpSpPr>
        <p:grpSpPr bwMode="auto">
          <a:xfrm>
            <a:off x="4284663" y="3178175"/>
            <a:ext cx="4627562" cy="3086100"/>
            <a:chOff x="4283967" y="3178744"/>
            <a:chExt cx="4628067" cy="3085378"/>
          </a:xfrm>
        </p:grpSpPr>
        <p:pic>
          <p:nvPicPr>
            <p:cNvPr id="46084"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283967" y="3178744"/>
              <a:ext cx="4628067" cy="308537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2295" name="矩形 5"/>
            <p:cNvSpPr>
              <a:spLocks noChangeArrowheads="1"/>
            </p:cNvSpPr>
            <p:nvPr/>
          </p:nvSpPr>
          <p:spPr bwMode="auto">
            <a:xfrm>
              <a:off x="6946495" y="3331144"/>
              <a:ext cx="1729961" cy="553998"/>
            </a:xfrm>
            <a:prstGeom prst="rect">
              <a:avLst/>
            </a:prstGeom>
            <a:solidFill>
              <a:schemeClr val="bg1">
                <a:alpha val="76862"/>
              </a:schemeClr>
            </a:solidFill>
            <a:ln w="9525">
              <a:noFill/>
              <a:miter lim="800000"/>
              <a:headEnd/>
              <a:tailEnd/>
            </a:ln>
          </p:spPr>
          <p:txBody>
            <a:bodyPr wrap="none">
              <a:spAutoFit/>
            </a:bodyPr>
            <a:lstStyle/>
            <a:p>
              <a:r>
                <a:rPr lang="zh-CN" altLang="en-US" sz="3000" b="1">
                  <a:latin typeface="宋体" pitchFamily="2" charset="-122"/>
                </a:rPr>
                <a:t>国庆阅兵</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1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circle(in)">
                                      <p:cBhvr>
                                        <p:cTn id="12" dur="10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1405</Words>
  <Characters>0</Characters>
  <DocSecurity>0</DocSecurity>
  <Lines>0</Lines>
  <Paragraphs>64</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2017-03-15T04:23:48Z</dcterms:created>
  <dcterms:modified xsi:type="dcterms:W3CDTF">2018-08-11T20:42:15Z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