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45" r:id="rId15"/>
    <p:sldId id="270" r:id="rId16"/>
    <p:sldId id="274" r:id="rId17"/>
    <p:sldId id="346" r:id="rId18"/>
    <p:sldId id="273" r:id="rId19"/>
    <p:sldId id="271" r:id="rId20"/>
    <p:sldId id="275" r:id="rId21"/>
    <p:sldId id="277" r:id="rId22"/>
    <p:sldId id="278" r:id="rId23"/>
    <p:sldId id="279" r:id="rId24"/>
  </p:sldIdLst>
  <p:sldSz cx="9144000" cy="6858000" type="screen4x3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08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3955"/>
            <a:ext cx="9144000" cy="45140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10966"/>
            <a:ext cx="7772400" cy="1552374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116002"/>
            <a:ext cx="7772400" cy="110382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07C52-2F9F-4FBE-8CEB-3501FF7CE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20F8-004D-4955-8A5A-05F9317C9201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37775" y="4989670"/>
            <a:ext cx="7868450" cy="0"/>
          </a:xfrm>
          <a:prstGeom prst="line">
            <a:avLst/>
          </a:prstGeom>
          <a:ln>
            <a:solidFill>
              <a:srgbClr val="FEFD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1996225"/>
            <a:ext cx="7886700" cy="4263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07C52-2F9F-4FBE-8CEB-3501FF7CE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20F8-004D-4955-8A5A-05F9317C92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07C52-2F9F-4FBE-8CEB-3501FF7CE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20F8-004D-4955-8A5A-05F9317C92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089936"/>
            <a:ext cx="7886700" cy="1266747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732527"/>
            <a:ext cx="7886700" cy="65492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DA07C52-2F9F-4FBE-8CEB-3501FF7CE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F9920F8-004D-4955-8A5A-05F9317C9201}" type="slidenum">
              <a:rPr lang="zh-CN" altLang="en-US" smtClean="0"/>
            </a:fld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67637" y="3473418"/>
            <a:ext cx="7608725" cy="113193"/>
          </a:xfrm>
          <a:custGeom>
            <a:avLst/>
            <a:gdLst>
              <a:gd name="connsiteX0" fmla="*/ 0 w 4373696"/>
              <a:gd name="connsiteY0" fmla="*/ 330521 h 341538"/>
              <a:gd name="connsiteX1" fmla="*/ 374574 w 4373696"/>
              <a:gd name="connsiteY1" fmla="*/ 15 h 341538"/>
              <a:gd name="connsiteX2" fmla="*/ 738130 w 4373696"/>
              <a:gd name="connsiteY2" fmla="*/ 341538 h 341538"/>
              <a:gd name="connsiteX3" fmla="*/ 1101687 w 4373696"/>
              <a:gd name="connsiteY3" fmla="*/ 15 h 341538"/>
              <a:gd name="connsiteX4" fmla="*/ 1465243 w 4373696"/>
              <a:gd name="connsiteY4" fmla="*/ 341538 h 341538"/>
              <a:gd name="connsiteX5" fmla="*/ 1828800 w 4373696"/>
              <a:gd name="connsiteY5" fmla="*/ 15 h 341538"/>
              <a:gd name="connsiteX6" fmla="*/ 2192357 w 4373696"/>
              <a:gd name="connsiteY6" fmla="*/ 330521 h 341538"/>
              <a:gd name="connsiteX7" fmla="*/ 2555913 w 4373696"/>
              <a:gd name="connsiteY7" fmla="*/ 15 h 341538"/>
              <a:gd name="connsiteX8" fmla="*/ 2919470 w 4373696"/>
              <a:gd name="connsiteY8" fmla="*/ 330521 h 341538"/>
              <a:gd name="connsiteX9" fmla="*/ 3283027 w 4373696"/>
              <a:gd name="connsiteY9" fmla="*/ 15 h 341538"/>
              <a:gd name="connsiteX10" fmla="*/ 3646583 w 4373696"/>
              <a:gd name="connsiteY10" fmla="*/ 341538 h 341538"/>
              <a:gd name="connsiteX11" fmla="*/ 4010140 w 4373696"/>
              <a:gd name="connsiteY11" fmla="*/ 15 h 341538"/>
              <a:gd name="connsiteX12" fmla="*/ 4373696 w 4373696"/>
              <a:gd name="connsiteY12" fmla="*/ 341538 h 34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73696" h="341538">
                <a:moveTo>
                  <a:pt x="0" y="330521"/>
                </a:moveTo>
                <a:cubicBezTo>
                  <a:pt x="125776" y="164350"/>
                  <a:pt x="251552" y="-1821"/>
                  <a:pt x="374574" y="15"/>
                </a:cubicBezTo>
                <a:cubicBezTo>
                  <a:pt x="497596" y="1851"/>
                  <a:pt x="616945" y="341538"/>
                  <a:pt x="738130" y="341538"/>
                </a:cubicBezTo>
                <a:cubicBezTo>
                  <a:pt x="859315" y="341538"/>
                  <a:pt x="980502" y="15"/>
                  <a:pt x="1101687" y="15"/>
                </a:cubicBezTo>
                <a:cubicBezTo>
                  <a:pt x="1222872" y="15"/>
                  <a:pt x="1344058" y="341538"/>
                  <a:pt x="1465243" y="341538"/>
                </a:cubicBezTo>
                <a:cubicBezTo>
                  <a:pt x="1586428" y="341538"/>
                  <a:pt x="1707614" y="1851"/>
                  <a:pt x="1828800" y="15"/>
                </a:cubicBezTo>
                <a:cubicBezTo>
                  <a:pt x="1949986" y="-1821"/>
                  <a:pt x="2071172" y="330521"/>
                  <a:pt x="2192357" y="330521"/>
                </a:cubicBezTo>
                <a:cubicBezTo>
                  <a:pt x="2313542" y="330521"/>
                  <a:pt x="2434728" y="15"/>
                  <a:pt x="2555913" y="15"/>
                </a:cubicBezTo>
                <a:cubicBezTo>
                  <a:pt x="2677098" y="15"/>
                  <a:pt x="2798284" y="330521"/>
                  <a:pt x="2919470" y="330521"/>
                </a:cubicBezTo>
                <a:cubicBezTo>
                  <a:pt x="3040656" y="330521"/>
                  <a:pt x="3161842" y="-1821"/>
                  <a:pt x="3283027" y="15"/>
                </a:cubicBezTo>
                <a:cubicBezTo>
                  <a:pt x="3404212" y="1851"/>
                  <a:pt x="3525398" y="341538"/>
                  <a:pt x="3646583" y="341538"/>
                </a:cubicBezTo>
                <a:cubicBezTo>
                  <a:pt x="3767768" y="341538"/>
                  <a:pt x="3888955" y="15"/>
                  <a:pt x="4010140" y="15"/>
                </a:cubicBezTo>
                <a:cubicBezTo>
                  <a:pt x="4131325" y="15"/>
                  <a:pt x="4252510" y="170776"/>
                  <a:pt x="4373696" y="341538"/>
                </a:cubicBezTo>
              </a:path>
            </a:pathLst>
          </a:cu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99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704563"/>
            <a:ext cx="3886200" cy="34724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704563"/>
            <a:ext cx="3886200" cy="3472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07C52-2F9F-4FBE-8CEB-3501FF7CEC6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20F8-004D-4955-8A5A-05F9317C92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46186"/>
            <a:ext cx="7886700" cy="768215"/>
          </a:xfrm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07C52-2F9F-4FBE-8CEB-3501FF7CE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20F8-004D-4955-8A5A-05F9317C92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2160431"/>
            <a:ext cx="5829300" cy="2537138"/>
          </a:xfrm>
        </p:spPr>
        <p:txBody>
          <a:bodyPr>
            <a:normAutofit/>
          </a:bodyPr>
          <a:lstStyle>
            <a:lvl1pPr algn="ctr">
              <a:defRPr sz="66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07C52-2F9F-4FBE-8CEB-3501FF7CE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20F8-004D-4955-8A5A-05F9317C92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07C52-2F9F-4FBE-8CEB-3501FF7CE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20F8-004D-4955-8A5A-05F9317C92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1196485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1218710"/>
            <a:ext cx="44784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796685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616700"/>
            <a:ext cx="2057400" cy="206376"/>
          </a:xfrm>
        </p:spPr>
        <p:txBody>
          <a:bodyPr>
            <a:normAutofit/>
          </a:bodyPr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616700"/>
            <a:ext cx="3086100" cy="206376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616700"/>
            <a:ext cx="2057400" cy="206376"/>
          </a:xfrm>
        </p:spPr>
        <p:txBody>
          <a:bodyPr>
            <a:normAutofit/>
          </a:bodyPr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378039"/>
            <a:ext cx="1971675" cy="47989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78039"/>
            <a:ext cx="5800725" cy="47989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07C52-2F9F-4FBE-8CEB-3501FF7CE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20F8-004D-4955-8A5A-05F9317C92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07C52-2F9F-4FBE-8CEB-3501FF7CE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920F8-004D-4955-8A5A-05F9317C92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6.png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6.xml"/><Relationship Id="rId1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mtClean="0">
                <a:sym typeface="+mn-ea"/>
              </a:rPr>
              <a:t>第三单元 合奏好生活的乐章</a:t>
            </a:r>
            <a:br>
              <a:rPr lang="zh-CN" altLang="en-US" smtClean="0">
                <a:sym typeface="+mn-ea"/>
              </a:rPr>
            </a:br>
            <a:r>
              <a:rPr lang="zh-CN" altLang="en-US" smtClean="0">
                <a:sym typeface="+mn-ea"/>
              </a:rPr>
              <a:t>第5课 我与集体共发展</a:t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pPr marL="357505" indent="-357505">
              <a:buClr>
                <a:schemeClr val="accent1">
                  <a:lumMod val="75000"/>
                </a:schemeClr>
              </a:buClr>
              <a:buSzTx/>
              <a:buFont typeface="Wingdings" panose="05000000000000000000" pitchFamily="2" charset="2"/>
              <a:buChar char="m"/>
            </a:pPr>
            <a:r>
              <a:rPr lang="zh-CN" altLang="en-US" sz="3600" smtClean="0">
                <a:solidFill>
                  <a:srgbClr val="FF0000"/>
                </a:solidFill>
              </a:rPr>
              <a:t>第</a:t>
            </a:r>
            <a:r>
              <a:rPr lang="en-US" altLang="zh-CN" sz="3600" smtClean="0">
                <a:solidFill>
                  <a:srgbClr val="FF0000"/>
                </a:solidFill>
              </a:rPr>
              <a:t>2</a:t>
            </a:r>
            <a:r>
              <a:rPr lang="zh-CN" altLang="en-US" sz="3600" smtClean="0">
                <a:solidFill>
                  <a:srgbClr val="FF0000"/>
                </a:solidFill>
              </a:rPr>
              <a:t>课时 团结就是力量</a:t>
            </a:r>
            <a:endParaRPr lang="zh-CN" altLang="en-US" sz="3600" smtClean="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/>
              <a:t>归纳总结</a:t>
            </a:r>
            <a:endParaRPr lang="zh-CN" altLang="en-US" smtClean="0"/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6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）在成就事业的过程中，在大的困难面前，如果大家心往一处想，劲往一处使，把个人的力量汇集在一起，就会形成强大的合力。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）依靠团结的力量，我们就能战胜个人无法克服的困难，完成个人无法完成的任务；依靠团结的力量，我们就能攻坚克难，一步步取得事业的成功。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）小到一个班级，大到一个国家，团结就是力量，团结就有希望。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）生活在集体中，我们要树立集体观念，增强团队意识，自觉服从集体的安排，主动关心、帮助同学，建立融洽的同学关系；不说不利于团结的话，不做破坏团结的事，像爱护自己的眼睛一样维护集体的团结。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mtClean="0"/>
              <a:t>问题二：如何发扬团队精神 ？</a:t>
            </a:r>
            <a:endParaRPr lang="zh-CN" altLang="en-US" smtClean="0"/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z="4400" smtClean="0">
                <a:solidFill>
                  <a:srgbClr val="FF0000"/>
                </a:solidFill>
                <a:sym typeface="+mn-ea"/>
              </a:rPr>
              <a:t>指导学生分组结合自己的实际展开讨论。</a:t>
            </a:r>
            <a:endParaRPr lang="zh-CN" altLang="en-US" sz="4400" smtClean="0">
              <a:solidFill>
                <a:srgbClr val="FF0000"/>
              </a:solidFill>
              <a:sym typeface="+mn-ea"/>
            </a:endParaRPr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</a:pPr>
            <a:endParaRPr lang="zh-CN" altLang="en-US" sz="4400" smtClean="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/>
              <a:t>总结</a:t>
            </a:r>
            <a:endParaRPr lang="zh-CN" altLang="en-US" smtClean="0"/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6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）树立共同目标。团队的目标就是我们的共同追求。我们都是团队的一员，要把个人发展目标与团队奋斗目标结合起来。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）学会团结协作。展现团队力量，需要每个成员既各司其职，又密切协作，把各种力量拧成一股绳。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）服务团队、奉献团队。在团队中，每个人都有自己的位置，发挥着不可替代的作用。我们要尽心尽力、尽职尽责地完成团队分配自己的任务，最大限度地发挥自己的作用。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）作为团队的一员，我们还应自觉遵守团队的纪律，养成遵守纪律的好习惯。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7645" y="169447"/>
            <a:ext cx="7886700" cy="670618"/>
          </a:xfrm>
        </p:spPr>
        <p:txBody>
          <a:bodyPr/>
          <a:p>
            <a:r>
              <a:rPr lang="zh-CN" altLang="en-US"/>
              <a:t>知识结构</a:t>
            </a:r>
            <a:endParaRPr lang="zh-CN" altLang="en-US"/>
          </a:p>
        </p:txBody>
      </p:sp>
      <p:pic>
        <p:nvPicPr>
          <p:cNvPr id="-2147482621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6580" y="1748155"/>
            <a:ext cx="8479155" cy="31864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mtClean="0">
                <a:sym typeface="宋体" panose="02010600030101010101" pitchFamily="2" charset="-122"/>
              </a:rPr>
              <a:t>典例精析</a:t>
            </a:r>
            <a:endParaRPr lang="zh-CN" altLang="zh-CN" smtClean="0">
              <a:sym typeface="宋体" panose="02010600030101010101" pitchFamily="2" charset="-122"/>
            </a:endParaRPr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例</a:t>
            </a:r>
            <a:r>
              <a:rPr lang="en-US" altLang="zh-CN" smtClean="0"/>
              <a:t>1</a:t>
            </a:r>
            <a:r>
              <a:rPr lang="zh-CN" altLang="en-US" smtClean="0"/>
              <a:t>、“蜘蛛合力，足以网住狮子”。这句谚语所揭示的道理是（   ）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A</a:t>
            </a:r>
            <a:r>
              <a:rPr lang="zh-CN" altLang="en-US" smtClean="0"/>
              <a:t>．集体的力量取决于人数的多少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B</a:t>
            </a:r>
            <a:r>
              <a:rPr lang="zh-CN" altLang="en-US" smtClean="0"/>
              <a:t>．任何个人的影响都是微不足道的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C</a:t>
            </a:r>
            <a:r>
              <a:rPr lang="zh-CN" altLang="en-US" smtClean="0"/>
              <a:t>．团结就是力量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D</a:t>
            </a:r>
            <a:r>
              <a:rPr lang="zh-CN" altLang="en-US" smtClean="0"/>
              <a:t>．集体利益和个人利益是对立的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/>
              <a:t>答案解析</a:t>
            </a:r>
            <a:endParaRPr lang="zh-CN" altLang="en-US" smtClean="0"/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</a:t>
            </a:r>
            <a:r>
              <a:rPr lang="zh-CN" altLang="en-US" smtClean="0"/>
              <a:t>本题考查集体的团结。 “蜘蛛合力，足以网住狮子”表明团结合作才能产生巨大的力量；集体的力量并不是取决于人数的多少，选项 </a:t>
            </a:r>
            <a:r>
              <a:rPr lang="en-US" altLang="zh-CN" smtClean="0"/>
              <a:t>A</a:t>
            </a:r>
            <a:r>
              <a:rPr lang="zh-CN" altLang="en-US" smtClean="0"/>
              <a:t>观点错误；选项 </a:t>
            </a:r>
            <a:r>
              <a:rPr lang="en-US" altLang="zh-CN" smtClean="0"/>
              <a:t>B </a:t>
            </a:r>
            <a:r>
              <a:rPr lang="zh-CN" altLang="en-US" smtClean="0"/>
              <a:t>否定了个人的作用，个人利益与集体利益在根本上是一致的，选项 </a:t>
            </a:r>
            <a:r>
              <a:rPr lang="en-US" altLang="zh-CN" smtClean="0"/>
              <a:t>D </a:t>
            </a:r>
            <a:r>
              <a:rPr lang="zh-CN" altLang="en-US" smtClean="0"/>
              <a:t>观点错误。 故答案为 </a:t>
            </a:r>
            <a:r>
              <a:rPr lang="en-US" altLang="zh-CN" smtClean="0"/>
              <a:t>C</a:t>
            </a:r>
            <a:r>
              <a:rPr lang="zh-CN" altLang="en-US" smtClean="0"/>
              <a:t>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答案：</a:t>
            </a:r>
            <a:r>
              <a:rPr lang="en-US" altLang="zh-CN" smtClean="0"/>
              <a:t>C</a:t>
            </a:r>
            <a:endParaRPr lang="en-US" altLang="zh-CN" smtClean="0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3240" y="1336675"/>
            <a:ext cx="7992110" cy="4840605"/>
          </a:xfrm>
        </p:spPr>
        <p:txBody>
          <a:bodyPr/>
          <a:p>
            <a:r>
              <a:rPr lang="zh-CN" altLang="en-US" sz="3600"/>
              <a:t>例</a:t>
            </a:r>
            <a:r>
              <a:rPr lang="en-US" altLang="zh-CN" sz="3600"/>
              <a:t>2</a:t>
            </a:r>
            <a:r>
              <a:rPr lang="zh-CN" altLang="en-US" sz="3600"/>
              <a:t>、“人心齐，泰山移”这句话表明   （    ）　　</a:t>
            </a:r>
            <a:endParaRPr lang="zh-CN" altLang="en-US" sz="3600"/>
          </a:p>
          <a:p>
            <a:r>
              <a:rPr lang="zh-CN" altLang="en-US" sz="3600"/>
              <a:t>A个人的力量是渺小的</a:t>
            </a:r>
            <a:endParaRPr lang="zh-CN" altLang="en-US" sz="3600"/>
          </a:p>
          <a:p>
            <a:r>
              <a:rPr lang="zh-CN" altLang="en-US" sz="3600"/>
              <a:t>B没有合作，会一事无成 </a:t>
            </a:r>
            <a:endParaRPr lang="zh-CN" altLang="en-US" sz="3600"/>
          </a:p>
          <a:p>
            <a:r>
              <a:rPr lang="zh-CN" altLang="en-US" sz="3600"/>
              <a:t>C个人离不开集体</a:t>
            </a:r>
            <a:endParaRPr lang="zh-CN" altLang="en-US" sz="3600"/>
          </a:p>
          <a:p>
            <a:r>
              <a:rPr lang="zh-CN" altLang="en-US" sz="3600"/>
              <a:t>D团结合作能够产生巨大的力量，战胜困难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/>
              <a:t>答案解析</a:t>
            </a:r>
            <a:endParaRPr lang="zh-CN" altLang="en-US" smtClean="0"/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】个人的力量毕竟是有限的。我们只有与他人合作，才能有面对困难的勇气和战胜困难的力量。合作是事业成功的土壤。任何事业的成功，都需要良好的合作。现代经济 的发展、社会的和谐、科技的辉煌等，都是合作共享的结果。材料中强调了团结的重要性，说明团结合作能够产生巨大的力量，战胜困难，选D。A和C不合题 意，B错误，否认了个人的力量。</a:t>
            </a:r>
            <a:endParaRPr lang="en-US" altLang="zh-CN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答案：</a:t>
            </a:r>
            <a:r>
              <a:rPr lang="en-US" altLang="zh-CN" smtClean="0"/>
              <a:t>D</a:t>
            </a:r>
            <a:endParaRPr lang="en-US" altLang="zh-CN" smtClean="0"/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9841" y="1196485"/>
            <a:ext cx="3196800" cy="1600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mtClean="0">
                <a:sym typeface="+mn-ea"/>
              </a:rPr>
              <a:t>课后训练</a:t>
            </a:r>
            <a:br>
              <a:rPr lang="en-US" altLang="zh-CN" smtClean="0">
                <a:sym typeface="+mn-ea"/>
              </a:rPr>
            </a:br>
            <a:endParaRPr lang="en-US" altLang="zh-CN" smtClean="0">
              <a:sym typeface="+mn-ea"/>
            </a:endParaRPr>
          </a:p>
        </p:txBody>
      </p:sp>
      <p:pic>
        <p:nvPicPr>
          <p:cNvPr id="13" name="图片占位符 7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4180" r="14180"/>
          <a:stretch>
            <a:fillRect/>
          </a:stretch>
        </p:blipFill>
        <p:spPr>
          <a:xfrm>
            <a:off x="4014391" y="2151718"/>
            <a:ext cx="4478400" cy="3510915"/>
          </a:xfrm>
          <a:prstGeom prst="rect">
            <a:avLst/>
          </a:prstGeom>
        </p:spPr>
      </p:pic>
      <p:sp>
        <p:nvSpPr>
          <p:cNvPr id="14" name="文本占位符 4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71805" y="2020570"/>
            <a:ext cx="8553450" cy="45345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mtClean="0"/>
              <a:t>1</a:t>
            </a:r>
            <a:r>
              <a:rPr lang="zh-CN" altLang="en-US" smtClean="0"/>
              <a:t>、如图漫画中三人不能跨过“小小的”障碍是因为</a:t>
            </a:r>
            <a:r>
              <a:rPr lang="en-US" altLang="zh-CN" smtClean="0"/>
              <a:t>(     )</a:t>
            </a:r>
            <a:endParaRPr lang="en-US" altLang="zh-CN" smtClean="0"/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  <a:defRPr/>
            </a:pPr>
            <a:endParaRPr lang="en-US" altLang="zh-CN" smtClean="0"/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  <a:defRPr/>
            </a:pPr>
            <a:endParaRPr lang="en-US" altLang="zh-CN" smtClean="0"/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  <a:defRPr/>
            </a:pPr>
            <a:endParaRPr lang="en-US" altLang="zh-CN" smtClean="0"/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  <a:defRPr/>
            </a:pPr>
            <a:endParaRPr lang="en-US" altLang="zh-CN" smtClean="0"/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  <a:defRPr/>
            </a:pPr>
            <a:endParaRPr lang="en-US" altLang="zh-CN" smtClean="0"/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  <a:defRPr/>
            </a:pPr>
            <a:endParaRPr lang="en-US" altLang="zh-CN" smtClean="0"/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  <a:defRPr/>
            </a:pPr>
            <a:endParaRPr lang="en-US" altLang="zh-CN" smtClean="0"/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mtClean="0"/>
              <a:t>A.</a:t>
            </a:r>
            <a:r>
              <a:rPr lang="zh-CN" altLang="en-US" smtClean="0"/>
              <a:t>他们的人数太少了      </a:t>
            </a:r>
            <a:r>
              <a:rPr lang="en-US" altLang="zh-CN" smtClean="0"/>
              <a:t>B.</a:t>
            </a:r>
            <a:r>
              <a:rPr lang="zh-CN" altLang="en-US" smtClean="0"/>
              <a:t>他们缺乏团结协作的精神</a:t>
            </a:r>
            <a:endParaRPr lang="zh-CN" altLang="en-US" smtClean="0"/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mtClean="0"/>
              <a:t>C.</a:t>
            </a:r>
            <a:r>
              <a:rPr lang="zh-CN" altLang="en-US" smtClean="0"/>
              <a:t>他们平时准备不够      </a:t>
            </a:r>
            <a:r>
              <a:rPr lang="en-US" altLang="zh-CN" smtClean="0"/>
              <a:t>D.</a:t>
            </a:r>
            <a:r>
              <a:rPr lang="zh-CN" altLang="en-US" smtClean="0"/>
              <a:t>他们没有共同的奋斗目标</a:t>
            </a:r>
            <a:endParaRPr lang="zh-CN" altLang="en-US" smtClean="0"/>
          </a:p>
        </p:txBody>
      </p:sp>
    </p:spTree>
    <p:custDataLst>
      <p:tags r:id="rId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8515350" cy="6176963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公式：</a:t>
            </a:r>
            <a:r>
              <a:rPr lang="en-US" altLang="zh-CN" smtClean="0"/>
              <a:t>I</a:t>
            </a:r>
            <a:r>
              <a:rPr lang="zh-CN" altLang="en-US" smtClean="0"/>
              <a:t>＋</a:t>
            </a:r>
            <a:r>
              <a:rPr lang="en-US" altLang="zh-CN" smtClean="0"/>
              <a:t>We</a:t>
            </a:r>
            <a:r>
              <a:rPr lang="zh-CN" altLang="en-US" smtClean="0"/>
              <a:t>＝</a:t>
            </a:r>
            <a:r>
              <a:rPr lang="en-US" altLang="zh-CN" smtClean="0"/>
              <a:t>Fully </a:t>
            </a:r>
            <a:r>
              <a:rPr lang="zh-CN" altLang="en-US" smtClean="0"/>
              <a:t>（完整的自我）的意思是：一个人只有把自己融入集体中，才能最大限度地实现个人价值，完善自己的人生。这启动我们（        ）</a:t>
            </a:r>
            <a:endParaRPr lang="zh-CN" altLang="en-US" smtClean="0"/>
          </a:p>
          <a:p>
            <a:r>
              <a:rPr lang="zh-CN" altLang="en-US" smtClean="0"/>
              <a:t>①为集体的建设奉献自己的力量         </a:t>
            </a:r>
            <a:endParaRPr lang="zh-CN" altLang="en-US" smtClean="0"/>
          </a:p>
          <a:p>
            <a:r>
              <a:rPr lang="zh-CN" altLang="en-US" smtClean="0"/>
              <a:t> ②不要发挥自己的长处</a:t>
            </a:r>
            <a:endParaRPr lang="zh-CN" altLang="en-US" smtClean="0"/>
          </a:p>
          <a:p>
            <a:r>
              <a:rPr lang="zh-CN" altLang="en-US" smtClean="0"/>
              <a:t>③对集体的公共事务多关心，少冷漠   </a:t>
            </a:r>
            <a:endParaRPr lang="zh-CN" altLang="en-US" smtClean="0"/>
          </a:p>
          <a:p>
            <a:r>
              <a:rPr lang="zh-CN" altLang="en-US" smtClean="0"/>
              <a:t> ④只要融入集体，就能实现自己的人生价值</a:t>
            </a:r>
            <a:endParaRPr lang="zh-CN" altLang="en-US" smtClean="0"/>
          </a:p>
          <a:p>
            <a:r>
              <a:rPr lang="en-US" altLang="zh-CN" smtClean="0"/>
              <a:t>A. ①②    B. ①③    C. ②③    D. ②④</a:t>
            </a:r>
            <a:endParaRPr lang="en-US" altLang="zh-CN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7">
            <a:hlinkClick r:id="rId1" action="ppaction://hlinksldjump"/>
          </p:cNvPr>
          <p:cNvSpPr txBox="1"/>
          <p:nvPr/>
        </p:nvSpPr>
        <p:spPr>
          <a:xfrm>
            <a:off x="3692525" y="3052763"/>
            <a:ext cx="1565275" cy="360362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课前预习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6" name="Text Box 17"/>
          <p:cNvSpPr txBox="1"/>
          <p:nvPr/>
        </p:nvSpPr>
        <p:spPr>
          <a:xfrm>
            <a:off x="3692525" y="4171950"/>
            <a:ext cx="1565275" cy="3619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典例精析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7" name="Text Box 17"/>
          <p:cNvSpPr txBox="1"/>
          <p:nvPr/>
        </p:nvSpPr>
        <p:spPr>
          <a:xfrm>
            <a:off x="3692525" y="4533900"/>
            <a:ext cx="1565275" cy="3619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课后训练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17">
            <a:hlinkClick r:id="rId1" action="ppaction://hlinksldjump"/>
          </p:cNvPr>
          <p:cNvSpPr txBox="1"/>
          <p:nvPr/>
        </p:nvSpPr>
        <p:spPr>
          <a:xfrm>
            <a:off x="3692525" y="2657475"/>
            <a:ext cx="1565275" cy="39370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学习目标</a:t>
            </a:r>
            <a:endParaRPr lang="zh-CN" altLang="en-US" sz="22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3049588" y="1982788"/>
            <a:ext cx="642937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/>
              <a:t>目录</a:t>
            </a:r>
            <a:endParaRPr lang="zh-CN" altLang="en-US" b="1"/>
          </a:p>
        </p:txBody>
      </p:sp>
      <p:sp>
        <p:nvSpPr>
          <p:cNvPr id="4" name="Text Box 17">
            <a:hlinkClick r:id="rId1" action="ppaction://hlinksldjump"/>
          </p:cNvPr>
          <p:cNvSpPr txBox="1"/>
          <p:nvPr/>
        </p:nvSpPr>
        <p:spPr>
          <a:xfrm>
            <a:off x="3692525" y="3811588"/>
            <a:ext cx="1565275" cy="360362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知识结构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Text Box 17">
            <a:hlinkClick r:id="rId1" action="ppaction://hlinksldjump"/>
          </p:cNvPr>
          <p:cNvSpPr txBox="1"/>
          <p:nvPr/>
        </p:nvSpPr>
        <p:spPr>
          <a:xfrm>
            <a:off x="3692525" y="2259013"/>
            <a:ext cx="1565275" cy="398462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情境导入</a:t>
            </a:r>
            <a:endParaRPr lang="zh-CN" altLang="en-US" sz="22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Text Box 17">
            <a:hlinkClick r:id="rId1" action="ppaction://hlinksldjump"/>
          </p:cNvPr>
          <p:cNvSpPr txBox="1"/>
          <p:nvPr/>
        </p:nvSpPr>
        <p:spPr>
          <a:xfrm>
            <a:off x="3692525" y="3413125"/>
            <a:ext cx="1565275" cy="398463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疑难解答</a:t>
            </a:r>
            <a:endParaRPr lang="zh-CN" altLang="en-US" sz="22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r>
              <a:rPr lang="en-US" altLang="zh-CN" smtClean="0"/>
              <a:t>3</a:t>
            </a:r>
            <a:r>
              <a:rPr lang="zh-CN" altLang="en-US" smtClean="0"/>
              <a:t>、建设一个团结的集体，需要我们 （     ）</a:t>
            </a:r>
            <a:endParaRPr lang="zh-CN" altLang="en-US" smtClean="0"/>
          </a:p>
          <a:p>
            <a:r>
              <a:rPr lang="zh-CN" altLang="en-US" smtClean="0"/>
              <a:t>①融入集体，奉献集体  </a:t>
            </a:r>
            <a:endParaRPr lang="zh-CN" altLang="en-US" smtClean="0"/>
          </a:p>
          <a:p>
            <a:r>
              <a:rPr lang="zh-CN" altLang="en-US" smtClean="0"/>
              <a:t>②张扬个性，以我为主  </a:t>
            </a:r>
            <a:endParaRPr lang="zh-CN" altLang="en-US" smtClean="0"/>
          </a:p>
          <a:p>
            <a:r>
              <a:rPr lang="zh-CN" altLang="en-US" smtClean="0"/>
              <a:t>③各尽所能，发挥所长  </a:t>
            </a:r>
            <a:endParaRPr lang="zh-CN" altLang="en-US" smtClean="0"/>
          </a:p>
          <a:p>
            <a:r>
              <a:rPr lang="zh-CN" altLang="en-US" smtClean="0"/>
              <a:t>④多多合作，避免竞争</a:t>
            </a:r>
            <a:endParaRPr lang="zh-CN" altLang="en-US" smtClean="0"/>
          </a:p>
          <a:p>
            <a:r>
              <a:rPr lang="en-US" altLang="zh-CN" smtClean="0"/>
              <a:t>A.①③      </a:t>
            </a:r>
            <a:endParaRPr lang="en-US" altLang="zh-CN" smtClean="0"/>
          </a:p>
          <a:p>
            <a:r>
              <a:rPr lang="en-US" altLang="zh-CN" smtClean="0"/>
              <a:t>B.①②       </a:t>
            </a:r>
            <a:endParaRPr lang="en-US" altLang="zh-CN" smtClean="0"/>
          </a:p>
          <a:p>
            <a:r>
              <a:rPr lang="en-US" altLang="zh-CN" smtClean="0"/>
              <a:t>C.③④     </a:t>
            </a:r>
            <a:endParaRPr lang="en-US" altLang="zh-CN" smtClean="0"/>
          </a:p>
          <a:p>
            <a:r>
              <a:rPr lang="en-US" altLang="zh-CN" smtClean="0"/>
              <a:t>D.②④</a:t>
            </a:r>
            <a:endParaRPr lang="zh-CN" altLang="en-US" smtClean="0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r>
              <a:rPr lang="en-US" altLang="zh-CN" smtClean="0"/>
              <a:t>4</a:t>
            </a:r>
            <a:r>
              <a:rPr lang="zh-CN" altLang="en-US" smtClean="0"/>
              <a:t>、</a:t>
            </a:r>
            <a:r>
              <a:rPr lang="en-US" altLang="zh-CN" smtClean="0"/>
              <a:t>2017</a:t>
            </a:r>
            <a:r>
              <a:rPr lang="zh-CN" altLang="en-US" smtClean="0"/>
              <a:t>年</a:t>
            </a:r>
            <a:r>
              <a:rPr lang="en-US" altLang="zh-CN" smtClean="0"/>
              <a:t>1</a:t>
            </a:r>
            <a:r>
              <a:rPr lang="zh-CN" altLang="en-US" smtClean="0"/>
              <a:t>月</a:t>
            </a:r>
            <a:r>
              <a:rPr lang="en-US" altLang="zh-CN" smtClean="0"/>
              <a:t>15</a:t>
            </a:r>
            <a:r>
              <a:rPr lang="zh-CN" altLang="en-US" smtClean="0"/>
              <a:t>日，在“</a:t>
            </a:r>
            <a:r>
              <a:rPr lang="en-US" altLang="zh-CN" smtClean="0"/>
              <a:t>2016</a:t>
            </a:r>
            <a:r>
              <a:rPr lang="zh-CN" altLang="en-US" smtClean="0"/>
              <a:t>年</a:t>
            </a:r>
            <a:r>
              <a:rPr lang="en-US" altLang="zh-CN" smtClean="0"/>
              <a:t>CCTV</a:t>
            </a:r>
            <a:r>
              <a:rPr lang="zh-CN" altLang="en-US" smtClean="0"/>
              <a:t>体坛风云人物年度评选”颁奖典礼上，中国女排囊括最佳教练、最佳女运动员、最佳团队和评委会戈奖四个奖项；</a:t>
            </a:r>
            <a:r>
              <a:rPr lang="en-US" altLang="zh-CN" smtClean="0"/>
              <a:t>2017</a:t>
            </a:r>
            <a:r>
              <a:rPr lang="zh-CN" altLang="en-US" smtClean="0"/>
              <a:t>年</a:t>
            </a:r>
            <a:r>
              <a:rPr lang="en-US" altLang="zh-CN" smtClean="0"/>
              <a:t>1</a:t>
            </a:r>
            <a:r>
              <a:rPr lang="zh-CN" altLang="en-US" smtClean="0"/>
              <a:t>月</a:t>
            </a:r>
            <a:r>
              <a:rPr lang="en-US" altLang="zh-CN" smtClean="0"/>
              <a:t>16</a:t>
            </a:r>
            <a:r>
              <a:rPr lang="zh-CN" altLang="en-US" smtClean="0"/>
              <a:t>日，在“</a:t>
            </a:r>
            <a:r>
              <a:rPr lang="en-US" altLang="zh-CN" smtClean="0"/>
              <a:t>2016</a:t>
            </a:r>
            <a:r>
              <a:rPr lang="zh-CN" altLang="en-US" smtClean="0"/>
              <a:t>年微博之夜”颁奖典礼上，中国女排当选微博年度突破体育团队。奖项虽异，寓意相同，中国女排成为</a:t>
            </a:r>
            <a:r>
              <a:rPr lang="en-US" altLang="zh-CN" smtClean="0"/>
              <a:t>2016</a:t>
            </a:r>
            <a:r>
              <a:rPr lang="zh-CN" altLang="en-US" smtClean="0"/>
              <a:t>年中国体坛的最大赢家。女排领队郎平的一番话诠释了中国女排如此受追捧的原因：我们可以不是实力最强的球队，但我们一定是遇到困难时最有凝聚力、最团结、最有战斗力的集体。正是大家上下一心、精诚合作，才有了中国女排的胜利。中国女排当之无愧，因为她们代表了集体主义的胜利。</a:t>
            </a:r>
            <a:endParaRPr lang="zh-CN" altLang="en-US" smtClean="0"/>
          </a:p>
          <a:p>
            <a:r>
              <a:rPr lang="zh-CN" altLang="en-US" smtClean="0"/>
              <a:t>联系上述材料，指出中国女排获得两个奖项的相同寓意是什么？并写一句中国谚语或</a:t>
            </a:r>
            <a:endParaRPr lang="zh-CN" altLang="en-US" smtClean="0"/>
          </a:p>
          <a:p>
            <a:r>
              <a:rPr lang="zh-CN" altLang="en-US" smtClean="0"/>
              <a:t>名言表达这一寓意。</a:t>
            </a:r>
            <a:endParaRPr lang="zh-CN" altLang="en-US" smtClean="0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/>
              <a:t>参考答案</a:t>
            </a:r>
            <a:endParaRPr lang="zh-CN" altLang="en-US" smtClean="0"/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1.B2.B3.A</a:t>
            </a:r>
            <a:endParaRPr lang="en-US" altLang="zh-CN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4. </a:t>
            </a: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）团结就是力量。集体的力量来源于成员间共同的目标和团结协作，中国女排的胜利是集体主义精神的胜利。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）示例：兄弟齐心，其利断金；人心齐，泰山移；等。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>
                <a:sym typeface="+mn-ea"/>
              </a:rPr>
              <a:t>情境导入</a:t>
            </a:r>
            <a:endParaRPr lang="zh-CN" altLang="en-US" smtClean="0">
              <a:sym typeface="+mn-ea"/>
            </a:endParaRPr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《</a:t>
            </a:r>
            <a:r>
              <a:rPr lang="zh-CN" altLang="en-US" smtClean="0"/>
              <a:t>寓言一则</a:t>
            </a:r>
            <a:r>
              <a:rPr lang="en-US" altLang="zh-CN" smtClean="0"/>
              <a:t>》</a:t>
            </a:r>
            <a:r>
              <a:rPr lang="zh-CN" altLang="en-US" smtClean="0"/>
              <a:t>一天，小鹰、小鸭和小鹿在小河边发现了一箱水果，它们决定把这箱水果拖到动物俱乐部去。于是，各自找来一根绳子，一头系在水果箱上，一头系在自己身上。小鹰想从天上飞过去，就用力往天上拉；小鸭子想从水里游到目的地，就往水里拉；小鹿则想走大路，就往大路上拉。结果是水果箱一动也不动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想一想：水果箱为什么一动也不动？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提示：水果箱一动也不动的最主要原因是没有团结协作。说明集体的力量来源于成员共同的目标和团结协作。 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>
                <a:sym typeface="+mn-ea"/>
              </a:rPr>
              <a:t>学习目标</a:t>
            </a:r>
            <a:endParaRPr lang="zh-CN" altLang="en-US" smtClean="0">
              <a:sym typeface="+mn-ea"/>
            </a:endParaRPr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1.知道什么是团队精神。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2.能够理解团结的重要性，明白团结就力量的道理。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3.正确处理好个人与集体的关系，珍视集体团结，热爱自己，自觉融入集体，积极为集体贡献自己的力量。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81610" y="142875"/>
            <a:ext cx="8333740" cy="23952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>
                <a:sym typeface="+mn-ea"/>
              </a:rPr>
              <a:t>课前预习</a:t>
            </a:r>
            <a:br>
              <a:rPr lang="zh-CN" altLang="en-US" smtClean="0">
                <a:sym typeface="+mn-ea"/>
              </a:rPr>
            </a:br>
            <a:endParaRPr lang="zh-CN" altLang="en-US" smtClean="0">
              <a:sym typeface="+mn-ea"/>
            </a:endParaRPr>
          </a:p>
        </p:txBody>
      </p:sp>
      <p:sp>
        <p:nvSpPr>
          <p:cNvPr id="10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82245" y="1507490"/>
            <a:ext cx="8333105" cy="4669790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一、珍视集体的团结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1.在______的过程中，在______面前，如果大家心往一处想，劲往一处使，把个人的力量汇集在一起，就会形成强大的_____。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2.依靠团结的力量，我们就能战胜个人无法克服的_____，完成个人无法完成的____；依靠团结的力量，我们就能攻坚克难，一步步取得事业的_____。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3.小到一个班级，大到一个国家，团结就是____，团结就有____。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4.生活在集体中，我们要树立_____，增强______，像爱护自己的眼睛一样维护集体的_____。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3838" y="258763"/>
            <a:ext cx="8291512" cy="5918200"/>
          </a:xfrm>
        </p:spPr>
        <p:txBody>
          <a:bodyPr rtlCol="0">
            <a:normAutofit fontScale="90000"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/>
              <a:t>二、我是团队的一员</a:t>
            </a:r>
            <a:endParaRPr lang="zh-CN" altLang="en-US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/>
              <a:t>5.团队精神，就是团队成员为实现团队的_____而形成的上下一心、协作共进、服务奉献的精神。团队精神是一个优秀团队的_____。</a:t>
            </a:r>
            <a:endParaRPr lang="zh-CN" altLang="en-US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/>
              <a:t>6.树立____。目标就是____，目标就是_____。团队的目标就是我们的_____。我们都是团队的一员，要把个人发展目标与团队奋斗目标______。</a:t>
            </a:r>
            <a:endParaRPr lang="zh-CN" altLang="en-US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/>
              <a:t>7.学会_____。展现团队力量，需要每个成员既各司其职，又密切协作，把_____拧成一股绳。</a:t>
            </a:r>
            <a:endParaRPr lang="zh-CN" altLang="en-US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/>
              <a:t>8._____团队、______团队。在团队中，每个人都有自己的位置，发挥着_____的作用。</a:t>
            </a:r>
            <a:endParaRPr lang="zh-CN" altLang="en-US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/>
              <a:t>9.任何一个团队，都有自身的____。作为团队的一员，我们还应_____团队的纪律，养成遵守纪律的_______。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10540" y="11435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/>
              <a:t>答案</a:t>
            </a:r>
            <a:endParaRPr lang="zh-CN" altLang="en-US" smtClean="0"/>
          </a:p>
        </p:txBody>
      </p:sp>
      <p:sp>
        <p:nvSpPr>
          <p:cNvPr id="10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7015" y="1814195"/>
            <a:ext cx="8268335" cy="4363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65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err="1" smtClean="0"/>
              <a:t>L</a:t>
            </a:r>
            <a:r>
              <a:rPr lang="zh-CN" altLang="en-US" smtClean="0"/>
              <a:t>1.成就事业 大的困难 合力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2.困难 任务 成功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3.力量 希望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4.集体观念 团队意识 团结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5.共同目标 灵魂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6.共同目标 方向 动力 共同追求 结合起来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7.团结协作 各种力量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8.服务 奉献 不可替代</a:t>
            </a:r>
            <a:endParaRPr lang="zh-CN" altLang="en-US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9.纪律 自觉遵守 好习惯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>
                <a:sym typeface="宋体" panose="02010600030101010101" pitchFamily="2" charset="-122"/>
              </a:rPr>
              <a:t>疑难解答</a:t>
            </a:r>
            <a:endParaRPr lang="zh-CN" altLang="en-US" smtClean="0">
              <a:sym typeface="宋体" panose="02010600030101010101" pitchFamily="2" charset="-122"/>
            </a:endParaRPr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集体的力量来自哪里？</a:t>
            </a:r>
            <a:endParaRPr lang="zh-CN" altLang="en-US" smtClean="0"/>
          </a:p>
          <a:p>
            <a:pPr marL="228600" indent="-2286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团结就是力量，任何一个集体，只有在思想上高度统一、在行动上目标一致、在情感上共鸣，才能心往一处想、劲往一处使，从而形成强大的合力，达到预期的目标。集体的团结能给每个成员以鼓舞和信心，使个人的能力得到充分的发挥；可以把每人成员的长处集中起来，形成一股强大的合力，完成个人无法完成的任务，战胜个人无法克服的困难。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867437"/>
            <a:ext cx="7886700" cy="670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mtClean="0"/>
              <a:t>问题一：如何正确认识珍视集体的团结？</a:t>
            </a:r>
            <a:endParaRPr lang="zh-CN" altLang="en-US" smtClean="0"/>
          </a:p>
        </p:txBody>
      </p:sp>
      <p:sp>
        <p:nvSpPr>
          <p:cNvPr id="9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2678806"/>
            <a:ext cx="7886700" cy="3498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z="4400" smtClean="0">
                <a:solidFill>
                  <a:srgbClr val="FF0000"/>
                </a:solidFill>
                <a:sym typeface="+mn-ea"/>
              </a:rPr>
              <a:t>指导学生分组结合自己的实际展开讨论。</a:t>
            </a:r>
            <a:endParaRPr lang="zh-CN" altLang="en-US" sz="4400" smtClean="0">
              <a:solidFill>
                <a:srgbClr val="FF0000"/>
              </a:solidFill>
              <a:sym typeface="+mn-ea"/>
            </a:endParaRPr>
          </a:p>
          <a:p>
            <a:pPr marL="228600" indent="-228600">
              <a:lnSpc>
                <a:spcPct val="130000"/>
              </a:lnSpc>
              <a:buSzTx/>
              <a:buFont typeface="Arial" panose="020B0604020202020204" pitchFamily="34" charset="0"/>
              <a:buChar char="•"/>
            </a:pPr>
            <a:endParaRPr lang="zh-CN" altLang="en-US" sz="4400" smtClean="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429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429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211"/>
  <p:tag name="KSO_WM_SLIDE_SIZE" val="621*275"/>
  <p:tag name="MH_TYPE" val="#NeiR#"/>
  <p:tag name="MH_NUMBER" val="1"/>
  <p:tag name="MH_CATEGORY" val="#QiTTB#"/>
  <p:tag name="MH_LAYOUT" val="Desc"/>
  <p:tag name="MH" val="20151028110923"/>
  <p:tag name="MH_LIBRARY" val="GRAPHIC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1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211"/>
  <p:tag name="KSO_WM_SLIDE_SIZE" val="621*275"/>
  <p:tag name="MH_TYPE" val="#NeiR#"/>
  <p:tag name="MH_NUMBER" val="1"/>
  <p:tag name="MH_CATEGORY" val="#QiTTB#"/>
  <p:tag name="MH_LAYOUT" val="Desc"/>
  <p:tag name="MH" val="20151028110923"/>
  <p:tag name="MH_LIBRARY" val="GRAPHIC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b"/>
  <p:tag name="KSO_WM_UNIT_INDEX" val="1"/>
  <p:tag name="KSO_WM_UNIT_ID" val="custom429_1*b*1"/>
  <p:tag name="KSO_WM_UNIT_CLEAR" val="1"/>
  <p:tag name="KSO_WM_UNIT_LAYERLEVEL" val="1"/>
  <p:tag name="KSO_WM_UNIT_VALUE" val="87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41.xml><?xml version="1.0" encoding="utf-8"?>
<p:tagLst xmlns:p="http://schemas.openxmlformats.org/presentationml/2006/main"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45.xml><?xml version="1.0" encoding="utf-8"?>
<p:tagLst xmlns:p="http://schemas.openxmlformats.org/presentationml/2006/main"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4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d"/>
  <p:tag name="KSO_WM_UNIT_INDEX" val="1"/>
  <p:tag name="KSO_WM_UNIT_ID" val="custom429_4*d*1"/>
  <p:tag name="KSO_WM_UNIT_CLEAR" val="0"/>
  <p:tag name="KSO_WM_UNIT_LAYERLEVEL" val="1"/>
  <p:tag name="KSO_WM_UNIT_VALUE" val="1500*1243"/>
  <p:tag name="KSO_WM_UNIT_HIGHLIGHT" val="0"/>
  <p:tag name="KSO_WM_UNIT_COMPATIBLE" val="0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4*f*1"/>
  <p:tag name="KSO_WM_UNIT_CLEAR" val="1"/>
  <p:tag name="KSO_WM_UNIT_LAYERLEVEL" val="1"/>
  <p:tag name="KSO_WM_UNIT_VALUE" val="143"/>
  <p:tag name="KSO_WM_UNIT_HIGHLIGHT" val="0"/>
  <p:tag name="KSO_WM_UNIT_COMPATIBLE" val="0"/>
  <p:tag name="KSO_WM_UNIT_PRESET_TEXT_INDEX" val="5"/>
  <p:tag name="KSO_WM_UNIT_PRESET_TEXT_LEN" val="232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4"/>
  <p:tag name="KSO_WM_SLIDE_INDEX" val="4"/>
  <p:tag name="KSO_WM_SLIDE_ITEM_CNT" val="2"/>
  <p:tag name="KSO_WM_SLIDE_LAYOUT" val="f_d_a"/>
  <p:tag name="KSO_WM_SLIDE_LAYOUT_CNT" val="1_1_1"/>
  <p:tag name="KSO_WM_SLIDE_TYPE" val="text"/>
  <p:tag name="KSO_WM_SLIDE_POSITION" val="50*96"/>
  <p:tag name="KSO_WM_SLIDE_SIZE" val="619*425"/>
</p:tagLst>
</file>

<file path=ppt/tags/tag5.xml><?xml version="1.0" encoding="utf-8"?>
<p:tagLst xmlns:p="http://schemas.openxmlformats.org/presentationml/2006/main">
  <p:tag name="KSO_WM_TEMPLATE_THUMBS_INDEX" val="1、4、5、10、12、14、22、25、26、27、28、29、30、31、32"/>
  <p:tag name="KSO_WM_TEMPLATE_CATEGORY" val="custom"/>
  <p:tag name="KSO_WM_TEMPLATE_INDEX" val="429"/>
  <p:tag name="KSO_WM_TAG_VERSION" val="1.0"/>
  <p:tag name="KSO_WM_SLIDE_ID" val="custom429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0.xml><?xml version="1.0" encoding="utf-8"?>
<p:tagLst xmlns:p="http://schemas.openxmlformats.org/presentationml/2006/main">
  <p:tag name="KSO_WM_TEMPLATE_CATEGORY" val="custom"/>
  <p:tag name="KSO_WM_TEMPLATE_INDEX" val="429"/>
</p:tagLst>
</file>

<file path=ppt/tags/tag51.xml><?xml version="1.0" encoding="utf-8"?>
<p:tagLst xmlns:p="http://schemas.openxmlformats.org/presentationml/2006/main">
  <p:tag name="KSO_WM_TEMPLATE_CATEGORY" val="custom"/>
  <p:tag name="KSO_WM_TEMPLATE_INDEX" val="429"/>
</p:tagLst>
</file>

<file path=ppt/tags/tag52.xml><?xml version="1.0" encoding="utf-8"?>
<p:tagLst xmlns:p="http://schemas.openxmlformats.org/presentationml/2006/main">
  <p:tag name="KSO_WM_TEMPLATE_CATEGORY" val="custom"/>
  <p:tag name="KSO_WM_TEMPLATE_INDEX" val="429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55.xml><?xml version="1.0" encoding="utf-8"?>
<p:tagLst xmlns:p="http://schemas.openxmlformats.org/presentationml/2006/main"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6.xml><?xml version="1.0" encoding="utf-8"?>
<p:tagLst xmlns:p="http://schemas.openxmlformats.org/presentationml/2006/main">
  <p:tag name="KSO_WM_TEMPLATE_CATEGORY" val="custom"/>
  <p:tag name="KSO_WM_TEMPLATE_INDEX" val="429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a"/>
  <p:tag name="KSO_WM_UNIT_INDEX" val="1"/>
  <p:tag name="KSO_WM_UNIT_ID" val="custom429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9"/>
  <p:tag name="KSO_WM_UNIT_TYPE" val="f"/>
  <p:tag name="KSO_WM_UNIT_INDEX" val="1"/>
  <p:tag name="KSO_WM_UNIT_ID" val="custom429_2*f*1"/>
  <p:tag name="KSO_WM_UNIT_CLEAR" val="1"/>
  <p:tag name="KSO_WM_UNIT_LAYERLEVEL" val="1"/>
  <p:tag name="KSO_WM_UNIT_VALUE" val="250"/>
  <p:tag name="KSO_WM_UNIT_HIGHLIGHT" val="0"/>
  <p:tag name="KSO_WM_UNIT_COMPATIBLE" val="0"/>
  <p:tag name="KSO_WM_UNIT_PRESET_TEXT_INDEX" val="5"/>
  <p:tag name="KSO_WM_UNIT_PRESET_TEXT_LEN" val="232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429"/>
  <p:tag name="KSO_WM_TAG_VERSION" val="1.0"/>
  <p:tag name="KSO_WM_SLIDE_ID" val="custom429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211"/>
  <p:tag name="KSO_WM_SLIDE_SIZE" val="621*275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heme/theme1.xml><?xml version="1.0" encoding="utf-8"?>
<a:theme xmlns:a="http://schemas.openxmlformats.org/drawingml/2006/main" name="Office 主题">
  <a:themeElements>
    <a:clrScheme name="429.1">
      <a:dk1>
        <a:srgbClr val="3F3F3F"/>
      </a:dk1>
      <a:lt1>
        <a:srgbClr val="FFFFFF"/>
      </a:lt1>
      <a:dk2>
        <a:srgbClr val="3F3F3F"/>
      </a:dk2>
      <a:lt2>
        <a:srgbClr val="FFFFFF"/>
      </a:lt2>
      <a:accent1>
        <a:srgbClr val="0F8EC7"/>
      </a:accent1>
      <a:accent2>
        <a:srgbClr val="4BB4CD"/>
      </a:accent2>
      <a:accent3>
        <a:srgbClr val="547C8E"/>
      </a:accent3>
      <a:accent4>
        <a:srgbClr val="BB964D"/>
      </a:accent4>
      <a:accent5>
        <a:srgbClr val="66C8BC"/>
      </a:accent5>
      <a:accent6>
        <a:srgbClr val="666699"/>
      </a:accent6>
      <a:hlink>
        <a:srgbClr val="8C2D9F"/>
      </a:hlink>
      <a:folHlink>
        <a:srgbClr val="FF006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2990</Words>
  <Application>WPS 演示</Application>
  <PresentationFormat/>
  <Paragraphs>164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Calibri</vt:lpstr>
      <vt:lpstr>楷体</vt:lpstr>
      <vt:lpstr>微软雅黑</vt:lpstr>
      <vt:lpstr>Arial Unicode MS</vt:lpstr>
      <vt:lpstr>黑体</vt:lpstr>
      <vt:lpstr>Perpetua Titling MT</vt:lpstr>
      <vt:lpstr>HanWangGuIn</vt:lpstr>
      <vt:lpstr>Miriam Fixed</vt:lpstr>
      <vt:lpstr>Segoe Print</vt:lpstr>
      <vt:lpstr>华文细黑</vt:lpstr>
      <vt:lpstr>Arial Narrow</vt:lpstr>
      <vt:lpstr>幼圆</vt:lpstr>
      <vt:lpstr>Times New Roman</vt:lpstr>
      <vt:lpstr>DFKai-SB</vt:lpstr>
      <vt:lpstr>Office 主题</vt:lpstr>
      <vt:lpstr>第三单元 合奏好生活的乐章 第5课 我与集体共发展 </vt:lpstr>
      <vt:lpstr>PowerPoint 演示文稿</vt:lpstr>
      <vt:lpstr>情境导入</vt:lpstr>
      <vt:lpstr>学习目标</vt:lpstr>
      <vt:lpstr>课前预习 </vt:lpstr>
      <vt:lpstr>PowerPoint 演示文稿</vt:lpstr>
      <vt:lpstr>答案</vt:lpstr>
      <vt:lpstr>疑难解答</vt:lpstr>
      <vt:lpstr>问题一：如何正确认识珍视集体的团结？</vt:lpstr>
      <vt:lpstr>归纳总结</vt:lpstr>
      <vt:lpstr>问题二：如何发扬团队精神 ？</vt:lpstr>
      <vt:lpstr>总结</vt:lpstr>
      <vt:lpstr>PowerPoint 演示文稿</vt:lpstr>
      <vt:lpstr>典例精析</vt:lpstr>
      <vt:lpstr>答案解析</vt:lpstr>
      <vt:lpstr>PowerPoint 演示文稿</vt:lpstr>
      <vt:lpstr>答案解析</vt:lpstr>
      <vt:lpstr>课后训练 </vt:lpstr>
      <vt:lpstr>PowerPoint 演示文稿</vt:lpstr>
      <vt:lpstr>PowerPoint 演示文稿</vt:lpstr>
      <vt:lpstr>PowerPoint 演示文稿</vt:lpstr>
      <vt:lpstr>参考答案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2017-09-04T21:29:00Z</dcterms:created>
  <dcterms:modified xsi:type="dcterms:W3CDTF">2018-08-11T20:36:07Z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