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tags/tag86.xml" ContentType="application/vnd.openxmlformats-officedocument.presentationml.tags+xml"/>
  <Override PartName="/ppt/tags/tag88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ppt/tags/tag84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tags/tag8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5" r:id="rId1"/>
  </p:sldMasterIdLst>
  <p:notesMasterIdLst>
    <p:notesMasterId r:id="rId25"/>
  </p:notesMasterIdLst>
  <p:sldIdLst>
    <p:sldId id="280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4" r:id="rId18"/>
    <p:sldId id="275" r:id="rId19"/>
    <p:sldId id="271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-366" y="-96"/>
      </p:cViewPr>
      <p:guideLst>
        <p:guide orient="horz" pos="2154"/>
        <p:guide pos="28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Arial" panose="020B0604020202020204" pitchFamily="34" charset="0"/>
              </a:defRPr>
            </a:lvl1pPr>
          </a:lstStyle>
          <a:p>
            <a:fld id="{D2A48B96-639E-45A3-A0BA-2464DFDB1FAA}" type="datetimeFigureOut">
              <a:rPr lang="zh-CN" altLang="en-US"/>
              <a:pPr/>
              <a:t>2017-9-7</a:t>
            </a:fld>
            <a:endParaRPr lang="zh-CN" altLang="en-US"/>
          </a:p>
        </p:txBody>
      </p:sp>
      <p:sp>
        <p:nvSpPr>
          <p:cNvPr id="717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717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F21E0D6-F8DF-43BA-B8EB-643ECD55F03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3.jpe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659313" y="0"/>
            <a:ext cx="448468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 noProof="1"/>
          </a:p>
        </p:txBody>
      </p:sp>
      <p:pic>
        <p:nvPicPr>
          <p:cNvPr id="5" name="图片 8"/>
          <p:cNvPicPr>
            <a:picLocks noChangeAspect="1" noChangeArrowheads="1"/>
          </p:cNvPicPr>
          <p:nvPr/>
        </p:nvPicPr>
        <p:blipFill>
          <a:blip r:embed="rId2"/>
          <a:srcRect l="7018" t="4875" r="10464" b="26852"/>
          <a:stretch>
            <a:fillRect/>
          </a:stretch>
        </p:blipFill>
        <p:spPr bwMode="auto">
          <a:xfrm>
            <a:off x="0" y="0"/>
            <a:ext cx="4659313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18743" y="1354593"/>
            <a:ext cx="4093028" cy="2056266"/>
          </a:xfrm>
        </p:spPr>
        <p:txBody>
          <a:bodyPr anchor="b">
            <a:normAutofit/>
          </a:bodyPr>
          <a:lstStyle>
            <a:lvl1pPr algn="ctr">
              <a:defRPr sz="4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18743" y="3834268"/>
            <a:ext cx="4093028" cy="111510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6DC6E7-7E7D-45A1-89EB-9528B7E51CBA}" type="datetimeFigureOut">
              <a:rPr lang="zh-CN" altLang="en-US"/>
              <a:pPr/>
              <a:t>2017-9-7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5F0763-138E-4D2C-AEA2-54BF5C2C6F4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83326"/>
            <a:ext cx="7886700" cy="572221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1EC61D3F-34E9-4F9D-84A2-72367D9F9A68}" type="datetimeFigureOut">
              <a:rPr lang="zh-CN" altLang="en-US"/>
              <a:pPr/>
              <a:t>2017-9-7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C47626B-D3F7-464B-92C9-55BD97115D3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6DC6E7-7E7D-45A1-89EB-9528B7E51CBA}" type="datetimeFigureOut">
              <a:rPr lang="zh-CN" altLang="en-US"/>
              <a:pPr/>
              <a:t>2017-9-7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0AA20-1E1C-436B-8555-8719FF17010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3"/>
          <p:cNvGrpSpPr>
            <a:grpSpLocks/>
          </p:cNvGrpSpPr>
          <p:nvPr/>
        </p:nvGrpSpPr>
        <p:grpSpPr bwMode="auto">
          <a:xfrm>
            <a:off x="1643063" y="409575"/>
            <a:ext cx="5857875" cy="6448425"/>
            <a:chOff x="3401004" y="409575"/>
            <a:chExt cx="5857296" cy="6448425"/>
          </a:xfrm>
        </p:grpSpPr>
        <p:grpSp>
          <p:nvGrpSpPr>
            <p:cNvPr id="5" name="组合 19"/>
            <p:cNvGrpSpPr>
              <a:grpSpLocks/>
            </p:cNvGrpSpPr>
            <p:nvPr/>
          </p:nvGrpSpPr>
          <p:grpSpPr bwMode="auto">
            <a:xfrm>
              <a:off x="4139135" y="2014538"/>
              <a:ext cx="4660747" cy="3759683"/>
              <a:chOff x="887870" y="3631648"/>
              <a:chExt cx="3432820" cy="2769152"/>
            </a:xfrm>
          </p:grpSpPr>
          <p:sp>
            <p:nvSpPr>
              <p:cNvPr id="11" name="圆角矩形 20"/>
              <p:cNvSpPr/>
              <p:nvPr>
                <p:custDataLst>
                  <p:tags r:id="rId5"/>
                </p:custDataLst>
              </p:nvPr>
            </p:nvSpPr>
            <p:spPr>
              <a:xfrm>
                <a:off x="887870" y="4047195"/>
                <a:ext cx="3432820" cy="2353605"/>
              </a:xfrm>
              <a:prstGeom prst="roundRect">
                <a:avLst>
                  <a:gd name="adj" fmla="val 6212"/>
                </a:avLst>
              </a:prstGeom>
              <a:blipFill dpi="0"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 l="-3732" r="-3732"/>
                </a:stretch>
              </a:blip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38100" sx="101000" sy="101000" algn="ctr" rotWithShape="0">
                  <a:prstClr val="black">
                    <a:alpha val="14000"/>
                  </a:prstClr>
                </a:outerShdw>
              </a:effectLst>
            </p:spPr>
            <p:txBody>
              <a:bodyPr anchor="ctr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zh-CN" altLang="en-US" sz="805" kern="0" noProof="1">
                  <a:solidFill>
                    <a:prstClr val="white">
                      <a:lumMod val="50000"/>
                    </a:prstClr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矩形 21"/>
              <p:cNvSpPr/>
              <p:nvPr>
                <p:custDataLst>
                  <p:tags r:id="rId6"/>
                </p:custDataLst>
              </p:nvPr>
            </p:nvSpPr>
            <p:spPr>
              <a:xfrm rot="16200000" flipV="1">
                <a:off x="1084834" y="3882456"/>
                <a:ext cx="471210" cy="37412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>
                <a:normAutofit fontScale="25000" lnSpcReduction="20000"/>
              </a:bodyPr>
              <a:lstStyle/>
              <a:p>
                <a:pPr algn="ctr">
                  <a:defRPr/>
                </a:pPr>
                <a:endParaRPr lang="zh-CN" altLang="en-US" sz="1035" kern="0" noProof="1">
                  <a:solidFill>
                    <a:prstClr val="white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椭圆 22"/>
              <p:cNvSpPr/>
              <p:nvPr>
                <p:custDataLst>
                  <p:tags r:id="rId7"/>
                </p:custDataLst>
              </p:nvPr>
            </p:nvSpPr>
            <p:spPr>
              <a:xfrm>
                <a:off x="1273673" y="3631648"/>
                <a:ext cx="90024" cy="90032"/>
              </a:xfrm>
              <a:prstGeom prst="ellipse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anchor="ctr">
                <a:normAutofit fontScale="25000" lnSpcReduction="20000"/>
              </a:bodyPr>
              <a:lstStyle/>
              <a:p>
                <a:pPr algn="ctr">
                  <a:defRPr/>
                </a:pPr>
                <a:endParaRPr lang="zh-CN" altLang="en-US" sz="1035" kern="0" noProof="1">
                  <a:solidFill>
                    <a:prstClr val="white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椭圆 23"/>
              <p:cNvSpPr/>
              <p:nvPr>
                <p:custDataLst>
                  <p:tags r:id="rId8"/>
                </p:custDataLst>
              </p:nvPr>
            </p:nvSpPr>
            <p:spPr>
              <a:xfrm>
                <a:off x="1270166" y="4084150"/>
                <a:ext cx="90023" cy="90033"/>
              </a:xfrm>
              <a:prstGeom prst="ellipse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miter lim="800000"/>
              </a:ln>
              <a:effectLst>
                <a:outerShdw dist="25400" dir="2700000" algn="tl" rotWithShape="0">
                  <a:sysClr val="window" lastClr="FFFFFF">
                    <a:alpha val="40000"/>
                  </a:sysClr>
                </a:outerShdw>
              </a:effectLst>
            </p:spPr>
            <p:txBody>
              <a:bodyPr anchor="ctr">
                <a:normAutofit fontScale="25000" lnSpcReduction="20000"/>
              </a:bodyPr>
              <a:lstStyle/>
              <a:p>
                <a:pPr algn="ctr">
                  <a:defRPr/>
                </a:pPr>
                <a:endParaRPr lang="zh-CN" altLang="en-US" sz="1035" kern="0" noProof="1">
                  <a:solidFill>
                    <a:prstClr val="white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矩形 24"/>
              <p:cNvSpPr/>
              <p:nvPr>
                <p:custDataLst>
                  <p:tags r:id="rId9"/>
                </p:custDataLst>
              </p:nvPr>
            </p:nvSpPr>
            <p:spPr>
              <a:xfrm rot="16200000" flipV="1">
                <a:off x="3634727" y="3881286"/>
                <a:ext cx="471210" cy="39751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>
                <a:normAutofit fontScale="25000" lnSpcReduction="20000"/>
              </a:bodyPr>
              <a:lstStyle/>
              <a:p>
                <a:pPr algn="ctr">
                  <a:defRPr/>
                </a:pPr>
                <a:endParaRPr lang="zh-CN" altLang="en-US" sz="1035" kern="0" noProof="1">
                  <a:solidFill>
                    <a:prstClr val="white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椭圆 25"/>
              <p:cNvSpPr/>
              <p:nvPr>
                <p:custDataLst>
                  <p:tags r:id="rId10"/>
                </p:custDataLst>
              </p:nvPr>
            </p:nvSpPr>
            <p:spPr>
              <a:xfrm>
                <a:off x="3824736" y="3631648"/>
                <a:ext cx="88855" cy="90032"/>
              </a:xfrm>
              <a:prstGeom prst="ellipse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anchor="ctr">
                <a:normAutofit fontScale="25000" lnSpcReduction="20000"/>
              </a:bodyPr>
              <a:lstStyle/>
              <a:p>
                <a:pPr algn="ctr">
                  <a:defRPr/>
                </a:pPr>
                <a:endParaRPr lang="zh-CN" altLang="en-US" sz="1035" kern="0" noProof="1">
                  <a:solidFill>
                    <a:prstClr val="white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椭圆 26"/>
              <p:cNvSpPr/>
              <p:nvPr>
                <p:custDataLst>
                  <p:tags r:id="rId11"/>
                </p:custDataLst>
              </p:nvPr>
            </p:nvSpPr>
            <p:spPr>
              <a:xfrm>
                <a:off x="3821229" y="4084150"/>
                <a:ext cx="88855" cy="90033"/>
              </a:xfrm>
              <a:prstGeom prst="ellipse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miter lim="800000"/>
              </a:ln>
              <a:effectLst>
                <a:outerShdw dist="25400" dir="2700000" algn="tl" rotWithShape="0">
                  <a:sysClr val="window" lastClr="FFFFFF">
                    <a:alpha val="40000"/>
                  </a:sysClr>
                </a:outerShdw>
              </a:effectLst>
            </p:spPr>
            <p:txBody>
              <a:bodyPr anchor="ctr">
                <a:normAutofit fontScale="25000" lnSpcReduction="20000"/>
              </a:bodyPr>
              <a:lstStyle/>
              <a:p>
                <a:pPr algn="ctr">
                  <a:defRPr/>
                </a:pPr>
                <a:endParaRPr lang="zh-CN" altLang="en-US" sz="1035" kern="0" noProof="1">
                  <a:solidFill>
                    <a:prstClr val="white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" name="任意多边形 27"/>
            <p:cNvSpPr/>
            <p:nvPr>
              <p:custDataLst>
                <p:tags r:id="rId1"/>
              </p:custDataLst>
            </p:nvPr>
          </p:nvSpPr>
          <p:spPr>
            <a:xfrm>
              <a:off x="3472434" y="409575"/>
              <a:ext cx="280960" cy="6448425"/>
            </a:xfrm>
            <a:custGeom>
              <a:avLst/>
              <a:gdLst>
                <a:gd name="connsiteX0" fmla="*/ 73152 w 146304"/>
                <a:gd name="connsiteY0" fmla="*/ 0 h 4956048"/>
                <a:gd name="connsiteX1" fmla="*/ 146304 w 146304"/>
                <a:gd name="connsiteY1" fmla="*/ 73152 h 4956048"/>
                <a:gd name="connsiteX2" fmla="*/ 146304 w 146304"/>
                <a:gd name="connsiteY2" fmla="*/ 4956048 h 4956048"/>
                <a:gd name="connsiteX3" fmla="*/ 0 w 146304"/>
                <a:gd name="connsiteY3" fmla="*/ 4956048 h 4956048"/>
                <a:gd name="connsiteX4" fmla="*/ 0 w 146304"/>
                <a:gd name="connsiteY4" fmla="*/ 73152 h 4956048"/>
                <a:gd name="connsiteX5" fmla="*/ 73152 w 146304"/>
                <a:gd name="connsiteY5" fmla="*/ 0 h 495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304" h="4956048">
                  <a:moveTo>
                    <a:pt x="73152" y="0"/>
                  </a:moveTo>
                  <a:cubicBezTo>
                    <a:pt x="113553" y="0"/>
                    <a:pt x="146304" y="32751"/>
                    <a:pt x="146304" y="73152"/>
                  </a:cubicBezTo>
                  <a:lnTo>
                    <a:pt x="146304" y="4956048"/>
                  </a:lnTo>
                  <a:lnTo>
                    <a:pt x="0" y="4956048"/>
                  </a:lnTo>
                  <a:lnTo>
                    <a:pt x="0" y="73152"/>
                  </a:lnTo>
                  <a:cubicBezTo>
                    <a:pt x="0" y="32751"/>
                    <a:pt x="32751" y="0"/>
                    <a:pt x="73152" y="0"/>
                  </a:cubicBezTo>
                  <a:close/>
                </a:path>
              </a:pathLst>
            </a:custGeom>
            <a:gradFill>
              <a:gsLst>
                <a:gs pos="8000">
                  <a:sysClr val="window" lastClr="FFFFFF">
                    <a:lumMod val="65000"/>
                  </a:sysClr>
                </a:gs>
                <a:gs pos="98000">
                  <a:sysClr val="window" lastClr="FFFFFF">
                    <a:lumMod val="65000"/>
                  </a:sysClr>
                </a:gs>
                <a:gs pos="54000">
                  <a:sysClr val="window" lastClr="FFFFFF">
                    <a:lumMod val="85000"/>
                  </a:sysClr>
                </a:gs>
              </a:gsLst>
              <a:lin ang="0" scaled="1"/>
            </a:gradFill>
          </p:spPr>
          <p:txBody>
            <a:bodyPr anchor="ctr">
              <a:normAutofit/>
            </a:bodyPr>
            <a:lstStyle/>
            <a:p>
              <a:pPr algn="just">
                <a:lnSpc>
                  <a:spcPct val="120000"/>
                </a:lnSpc>
                <a:defRPr/>
              </a:pPr>
              <a:endParaRPr lang="zh-CN" altLang="en-US" sz="590" kern="0" noProof="1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7" name="组合 28"/>
            <p:cNvGrpSpPr>
              <a:grpSpLocks/>
            </p:cNvGrpSpPr>
            <p:nvPr/>
          </p:nvGrpSpPr>
          <p:grpSpPr bwMode="auto">
            <a:xfrm>
              <a:off x="3401004" y="1109660"/>
              <a:ext cx="5857294" cy="1147761"/>
              <a:chOff x="1781754" y="2136728"/>
              <a:chExt cx="9076746" cy="598995"/>
            </a:xfrm>
          </p:grpSpPr>
          <p:sp>
            <p:nvSpPr>
              <p:cNvPr id="9" name="圆角矩形 11"/>
              <p:cNvSpPr/>
              <p:nvPr>
                <p:custDataLst>
                  <p:tags r:id="rId3"/>
                </p:custDataLst>
              </p:nvPr>
            </p:nvSpPr>
            <p:spPr>
              <a:xfrm>
                <a:off x="1781754" y="2136728"/>
                <a:ext cx="605116" cy="91133"/>
              </a:xfrm>
              <a:custGeom>
                <a:avLst/>
                <a:gdLst/>
                <a:ahLst/>
                <a:cxnLst/>
                <a:rect l="l" t="t" r="r" b="b"/>
                <a:pathLst>
                  <a:path w="711052" h="174096">
                    <a:moveTo>
                      <a:pt x="87048" y="0"/>
                    </a:moveTo>
                    <a:lnTo>
                      <a:pt x="711052" y="0"/>
                    </a:lnTo>
                    <a:lnTo>
                      <a:pt x="711052" y="174096"/>
                    </a:lnTo>
                    <a:lnTo>
                      <a:pt x="87048" y="174096"/>
                    </a:lnTo>
                    <a:cubicBezTo>
                      <a:pt x="38973" y="174096"/>
                      <a:pt x="0" y="135123"/>
                      <a:pt x="0" y="87048"/>
                    </a:cubicBezTo>
                    <a:cubicBezTo>
                      <a:pt x="0" y="38973"/>
                      <a:pt x="38973" y="0"/>
                      <a:pt x="8704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  <a:gs pos="89000">
                    <a:schemeClr val="accent1"/>
                  </a:gs>
                  <a:gs pos="60000">
                    <a:schemeClr val="accent1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lIns="28929" tIns="14464" rIns="28929" bIns="14464" anchor="ctr">
                <a:normAutofit/>
              </a:bodyPr>
              <a:lstStyle/>
              <a:p>
                <a:pPr algn="ctr">
                  <a:defRPr/>
                </a:pPr>
                <a:endParaRPr lang="en-US" sz="570" kern="0" noProof="1">
                  <a:solidFill>
                    <a:sysClr val="window" lastClr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五边形 30"/>
              <p:cNvSpPr/>
              <p:nvPr>
                <p:custDataLst>
                  <p:tags r:id="rId4"/>
                </p:custDataLst>
              </p:nvPr>
            </p:nvSpPr>
            <p:spPr>
              <a:xfrm>
                <a:off x="1781754" y="2184780"/>
                <a:ext cx="9076746" cy="550943"/>
              </a:xfrm>
              <a:prstGeom prst="homePlat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>
                <a:normAutofit/>
              </a:bodyPr>
              <a:lstStyle/>
              <a:p>
                <a:pPr algn="ctr">
                  <a:defRPr/>
                </a:pPr>
                <a:endParaRPr lang="zh-CN" altLang="en-US" sz="760" kern="0" noProof="1">
                  <a:solidFill>
                    <a:prstClr val="white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" name="五边形 31"/>
            <p:cNvSpPr/>
            <p:nvPr>
              <p:custDataLst>
                <p:tags r:id="rId2"/>
              </p:custDataLst>
            </p:nvPr>
          </p:nvSpPr>
          <p:spPr>
            <a:xfrm>
              <a:off x="3581961" y="1323975"/>
              <a:ext cx="5485858" cy="815975"/>
            </a:xfrm>
            <a:prstGeom prst="homePlat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bIns="45556" anchor="ctr"/>
            <a:lstStyle/>
            <a:p>
              <a:pPr algn="ctr">
                <a:defRPr/>
              </a:pPr>
              <a:endParaRPr lang="zh-CN" altLang="en-US" sz="1760" kern="0" noProof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3748" y="1323911"/>
            <a:ext cx="5086503" cy="812827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noProof="1" smtClean="0"/>
              <a:t>编辑标题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81482" y="5813409"/>
            <a:ext cx="4660748" cy="445607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6DC6E7-7E7D-45A1-89EB-9528B7E51CBA}" type="datetimeFigureOut">
              <a:rPr lang="zh-CN" altLang="en-US"/>
              <a:pPr/>
              <a:t>2017-9-7</a:t>
            </a:fld>
            <a:endParaRPr lang="zh-CN" altLang="en-US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35F8C-4ED9-4674-807D-52C7FF80F0F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6DC6E7-7E7D-45A1-89EB-9528B7E51CBA}" type="datetimeFigureOut">
              <a:rPr lang="zh-CN" altLang="en-US"/>
              <a:pPr/>
              <a:t>2017-9-7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3AF36-07A4-4899-9908-6CA863C2F8F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6DC6E7-7E7D-45A1-89EB-9528B7E51CBA}" type="datetimeFigureOut">
              <a:rPr lang="zh-CN" altLang="en-US"/>
              <a:pPr/>
              <a:t>2017-9-7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A6D22-9E1A-4049-B8A7-97DF4D3766C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5184" y="4806501"/>
            <a:ext cx="4573633" cy="1019537"/>
          </a:xfrm>
        </p:spPr>
        <p:txBody>
          <a:bodyPr>
            <a:normAutofit/>
          </a:bodyPr>
          <a:lstStyle>
            <a:lvl1pPr algn="ctr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编辑标题</a:t>
            </a:r>
            <a:endParaRPr lang="en-US" noProof="1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6DC6E7-7E7D-45A1-89EB-9528B7E51CBA}" type="datetimeFigureOut">
              <a:rPr lang="zh-CN" altLang="en-US"/>
              <a:pPr/>
              <a:t>2017-9-7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E58B92-EFBA-49B8-AF91-FDC10F055FA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6DC6E7-7E7D-45A1-89EB-9528B7E51CBA}" type="datetimeFigureOut">
              <a:rPr lang="zh-CN" altLang="en-US"/>
              <a:pPr/>
              <a:t>2017-9-7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B7768-D8D5-4B8C-BD7C-BA9C21CEE96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单击此处编辑标题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6DC6E7-7E7D-45A1-89EB-9528B7E51CBA}" type="datetimeFigureOut">
              <a:rPr lang="zh-CN" altLang="en-US"/>
              <a:pPr/>
              <a:t>2017-9-7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1BA37-87A7-4F6B-B8B5-B0EE5129EAE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6DC6E7-7E7D-45A1-89EB-9528B7E51CBA}" type="datetimeFigureOut">
              <a:rPr lang="zh-CN" altLang="en-US"/>
              <a:pPr/>
              <a:t>2017-9-7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06836-2513-403F-ACFF-7947C7BD33F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28650" y="365125"/>
            <a:ext cx="78867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4294967295"/>
            <p:custDataLst>
              <p:tags r:id="rId13"/>
            </p:custDataLst>
          </p:nvPr>
        </p:nvSpPr>
        <p:spPr bwMode="auto">
          <a:xfrm>
            <a:off x="628650" y="1606550"/>
            <a:ext cx="7886700" cy="457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356DC6E7-7E7D-45A1-89EB-9528B7E51CBA}" type="datetimeFigureOut">
              <a:rPr lang="zh-CN" altLang="en-US"/>
              <a:pPr/>
              <a:t>2017-9-7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79D3A9-78EB-4475-BE04-FF6FFAA0DBF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0" r:id="rId2"/>
    <p:sldLayoutId id="2147483842" r:id="rId3"/>
    <p:sldLayoutId id="2147483839" r:id="rId4"/>
    <p:sldLayoutId id="2147483838" r:id="rId5"/>
    <p:sldLayoutId id="2147483843" r:id="rId6"/>
    <p:sldLayoutId id="2147483844" r:id="rId7"/>
    <p:sldLayoutId id="2147483837" r:id="rId8"/>
    <p:sldLayoutId id="2147483836" r:id="rId9"/>
    <p:sldLayoutId id="2147483845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  <a:ea typeface="黑体" pitchFamily="49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  <a:ea typeface="黑体" pitchFamily="49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  <a:ea typeface="黑体" pitchFamily="49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  <a:ea typeface="黑体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  <a:ea typeface="黑体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  <a:ea typeface="黑体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  <a:ea typeface="黑体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  <a:ea typeface="黑体" pitchFamily="49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400" kern="1200">
          <a:solidFill>
            <a:srgbClr val="404040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1.xml"/><Relationship Id="rId4" Type="http://schemas.openxmlformats.org/officeDocument/2006/relationships/tags" Target="../tags/tag9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ChangeArrowheads="1"/>
          </p:cNvSpPr>
          <p:nvPr>
            <p:ph type="ctrTitle"/>
          </p:nvPr>
        </p:nvSpPr>
        <p:spPr>
          <a:xfrm>
            <a:off x="4818063" y="1354138"/>
            <a:ext cx="4094162" cy="2057400"/>
          </a:xfrm>
        </p:spPr>
        <p:txBody>
          <a:bodyPr/>
          <a:lstStyle/>
          <a:p>
            <a:endParaRPr lang="zh-CN" altLang="en-US" smtClean="0"/>
          </a:p>
        </p:txBody>
      </p:sp>
      <p:sp>
        <p:nvSpPr>
          <p:cNvPr id="8194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4818063" y="3833813"/>
            <a:ext cx="4094162" cy="1116012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8195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" y="-88900"/>
            <a:ext cx="9455150" cy="519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984250" y="6075363"/>
            <a:ext cx="7515225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628650" y="1993900"/>
            <a:ext cx="258763" cy="338138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 sz="570" noProof="1"/>
          </a:p>
        </p:txBody>
      </p:sp>
      <p:sp>
        <p:nvSpPr>
          <p:cNvPr id="17411" name="文本框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8538" y="1893888"/>
            <a:ext cx="7500937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4800">
                <a:solidFill>
                  <a:srgbClr val="FF0000"/>
                </a:solidFill>
                <a:sym typeface="黑体" pitchFamily="49" charset="-122"/>
              </a:rPr>
              <a:t>指导学生分组结合自己的实际展开讨论。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endParaRPr lang="zh-CN" altLang="en-US" sz="4800">
              <a:solidFill>
                <a:srgbClr val="FF0000"/>
              </a:solidFill>
              <a:sym typeface="黑体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endParaRPr lang="zh-CN" altLang="en-US">
              <a:solidFill>
                <a:srgbClr val="595959"/>
              </a:solidFill>
              <a:sym typeface="黑体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27063" y="398463"/>
            <a:ext cx="7888287" cy="993775"/>
          </a:xfrm>
          <a:prstGeom prst="rect">
            <a:avLst/>
          </a:prstGeom>
        </p:spPr>
        <p:txBody>
          <a:bodyPr lIns="90000" tIns="46800" rIns="90000" bIns="46800" anchor="ctr">
            <a:normAutofit fontScale="90000" lnSpcReduction="10000"/>
          </a:bodyPr>
          <a:lstStyle>
            <a:defPPr>
              <a:defRPr lang="zh-CN"/>
            </a:defPPr>
            <a:lvl1pPr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0" noProof="1"/>
              <a:t>问题一：</a:t>
            </a:r>
            <a:r>
              <a:rPr lang="zh-CN" altLang="en-US" sz="3600" b="0" noProof="1">
                <a:sym typeface="+mn-ea"/>
              </a:rPr>
              <a:t>如何正确认识竞争？</a:t>
            </a:r>
            <a:r>
              <a:rPr lang="zh-CN" altLang="en-US" sz="3600" b="0" dirty="0"/>
              <a:t/>
            </a:r>
            <a:br>
              <a:rPr lang="zh-CN" altLang="en-US" sz="3600" b="0" dirty="0"/>
            </a:br>
            <a:endParaRPr lang="zh-CN" altLang="en-US" sz="3600" b="0" noProof="1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984250" y="6075363"/>
            <a:ext cx="7515225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628650" y="1993900"/>
            <a:ext cx="258763" cy="338138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 sz="570" noProof="1"/>
          </a:p>
        </p:txBody>
      </p:sp>
      <p:sp>
        <p:nvSpPr>
          <p:cNvPr id="18435" name="文本框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8538" y="1881188"/>
            <a:ext cx="7500937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（</a:t>
            </a:r>
            <a:r>
              <a:rPr lang="en-US" altLang="zh-CN" b="1">
                <a:solidFill>
                  <a:srgbClr val="595959"/>
                </a:solidFill>
                <a:sym typeface="黑体" pitchFamily="49" charset="-122"/>
              </a:rPr>
              <a:t>1</a:t>
            </a: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）竞争是生活中的一种普遍现象，无处不在。有竞争就有压力和动力。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（</a:t>
            </a:r>
            <a:r>
              <a:rPr lang="en-US" altLang="zh-CN" b="1">
                <a:solidFill>
                  <a:srgbClr val="595959"/>
                </a:solidFill>
                <a:sym typeface="黑体" pitchFamily="49" charset="-122"/>
              </a:rPr>
              <a:t>2</a:t>
            </a: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）竞争可以激发我们的进取心，让我们不断挖掘自身的潜能，促使自己奋力前行；竞争不仅能丰富我们的生活，增添我们学习的乐趣，而且能增强集体的凝聚力，让我们的集体更富有生机和活力。对国家和社会而言，建立良好的竞争机制，可以加速各项事业的发展，促进社会的全面发展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（</a:t>
            </a:r>
            <a:r>
              <a:rPr lang="en-US" altLang="zh-CN" b="1">
                <a:solidFill>
                  <a:srgbClr val="595959"/>
                </a:solidFill>
                <a:sym typeface="黑体" pitchFamily="49" charset="-122"/>
              </a:rPr>
              <a:t>3</a:t>
            </a: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）竞争也有不利的一面。</a:t>
            </a:r>
          </a:p>
        </p:txBody>
      </p:sp>
      <p:sp>
        <p:nvSpPr>
          <p:cNvPr id="18436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7063" y="398463"/>
            <a:ext cx="78882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3600">
                <a:solidFill>
                  <a:schemeClr val="accent1"/>
                </a:solidFill>
                <a:ea typeface="黑体" pitchFamily="49" charset="-122"/>
              </a:rPr>
              <a:t>归纳总结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984250" y="6075363"/>
            <a:ext cx="7515225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628650" y="1993900"/>
            <a:ext cx="258763" cy="338138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 sz="570" noProof="1"/>
          </a:p>
        </p:txBody>
      </p:sp>
      <p:sp>
        <p:nvSpPr>
          <p:cNvPr id="19459" name="文本框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8538" y="1893888"/>
            <a:ext cx="7500937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4800">
                <a:solidFill>
                  <a:srgbClr val="FF0000"/>
                </a:solidFill>
                <a:sym typeface="黑体" pitchFamily="49" charset="-122"/>
              </a:rPr>
              <a:t>指导学生分组结合自己的实际展开讨论。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endParaRPr lang="zh-CN" altLang="en-US" sz="4800">
              <a:solidFill>
                <a:srgbClr val="FF0000"/>
              </a:solidFill>
              <a:sym typeface="黑体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endParaRPr lang="zh-CN" altLang="en-US" sz="4800">
              <a:solidFill>
                <a:srgbClr val="595959"/>
              </a:solidFill>
              <a:sym typeface="黑体" pitchFamily="49" charset="-122"/>
            </a:endParaRPr>
          </a:p>
        </p:txBody>
      </p:sp>
      <p:sp>
        <p:nvSpPr>
          <p:cNvPr id="19460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7063" y="398463"/>
            <a:ext cx="78882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3600">
                <a:solidFill>
                  <a:schemeClr val="accent1"/>
                </a:solidFill>
                <a:ea typeface="黑体" pitchFamily="49" charset="-122"/>
              </a:rPr>
              <a:t>问题二：</a:t>
            </a:r>
            <a:r>
              <a:rPr lang="zh-CN" altLang="en-US" sz="3600">
                <a:solidFill>
                  <a:schemeClr val="accent1"/>
                </a:solidFill>
                <a:ea typeface="黑体" pitchFamily="49" charset="-122"/>
                <a:sym typeface="黑体" pitchFamily="49" charset="-122"/>
              </a:rPr>
              <a:t>如何做才是敢于竞争？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984250" y="6075363"/>
            <a:ext cx="7515225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628650" y="1993900"/>
            <a:ext cx="258763" cy="338138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 sz="570" noProof="1"/>
          </a:p>
        </p:txBody>
      </p:sp>
      <p:sp>
        <p:nvSpPr>
          <p:cNvPr id="20483" name="文本框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8538" y="1893888"/>
            <a:ext cx="7500937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（</a:t>
            </a:r>
            <a:r>
              <a:rPr lang="en-US" altLang="zh-CN" b="1">
                <a:solidFill>
                  <a:srgbClr val="595959"/>
                </a:solidFill>
                <a:sym typeface="黑体" pitchFamily="49" charset="-122"/>
              </a:rPr>
              <a:t>1</a:t>
            </a: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）面对竞争，我们要克服畏惧心理，勇敢地参与竞争。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（</a:t>
            </a:r>
            <a:r>
              <a:rPr lang="en-US" altLang="zh-CN" b="1">
                <a:solidFill>
                  <a:srgbClr val="595959"/>
                </a:solidFill>
                <a:sym typeface="黑体" pitchFamily="49" charset="-122"/>
              </a:rPr>
              <a:t>2</a:t>
            </a: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）敢于竞争，就要正确对待竞争中的成与败。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（</a:t>
            </a:r>
            <a:r>
              <a:rPr lang="en-US" altLang="zh-CN" b="1">
                <a:solidFill>
                  <a:srgbClr val="595959"/>
                </a:solidFill>
                <a:sym typeface="黑体" pitchFamily="49" charset="-122"/>
              </a:rPr>
              <a:t>3</a:t>
            </a: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）敢于竞争，不仅需要勇气，而且需要智慧。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（</a:t>
            </a:r>
            <a:r>
              <a:rPr lang="en-US" altLang="zh-CN" b="1">
                <a:solidFill>
                  <a:srgbClr val="595959"/>
                </a:solidFill>
                <a:sym typeface="黑体" pitchFamily="49" charset="-122"/>
              </a:rPr>
              <a:t>4</a:t>
            </a: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）敢于竞争，要尊重竞争对手，向竞争对手学习。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（</a:t>
            </a:r>
            <a:r>
              <a:rPr lang="en-US" altLang="zh-CN" b="1">
                <a:solidFill>
                  <a:srgbClr val="595959"/>
                </a:solidFill>
                <a:sym typeface="黑体" pitchFamily="49" charset="-122"/>
              </a:rPr>
              <a:t>5</a:t>
            </a:r>
            <a:r>
              <a:rPr lang="zh-CN" altLang="en-US" b="1">
                <a:solidFill>
                  <a:srgbClr val="595959"/>
                </a:solidFill>
                <a:sym typeface="黑体" pitchFamily="49" charset="-122"/>
              </a:rPr>
              <a:t>）敢于竞争，还要遵守竞争规则。道德和法律是在竞争中必须遵守的行为规范。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endParaRPr lang="zh-CN" altLang="en-US" b="1">
              <a:solidFill>
                <a:srgbClr val="595959"/>
              </a:solidFill>
              <a:sym typeface="黑体" pitchFamily="49" charset="-122"/>
            </a:endParaRPr>
          </a:p>
        </p:txBody>
      </p:sp>
      <p:sp>
        <p:nvSpPr>
          <p:cNvPr id="20484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7063" y="398463"/>
            <a:ext cx="78882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3600">
                <a:solidFill>
                  <a:schemeClr val="accent1"/>
                </a:solidFill>
                <a:ea typeface="黑体" pitchFamily="49" charset="-122"/>
              </a:rPr>
              <a:t>归纳总结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536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知识结构</a:t>
            </a:r>
          </a:p>
        </p:txBody>
      </p:sp>
      <p:pic>
        <p:nvPicPr>
          <p:cNvPr id="21506" name="文本占位符 1536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09600" y="1600200"/>
            <a:ext cx="7923213" cy="4525963"/>
          </a:xfr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30250" y="222250"/>
            <a:ext cx="7078663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130000"/>
              </a:lnSpc>
            </a:pPr>
            <a:r>
              <a:rPr lang="zh-CN" altLang="zh-CN" sz="3200" b="1">
                <a:solidFill>
                  <a:srgbClr val="3392AF"/>
                </a:solidFill>
                <a:ea typeface="黑体" pitchFamily="49" charset="-122"/>
                <a:sym typeface="宋体" pitchFamily="2" charset="-122"/>
              </a:rPr>
              <a:t>典例精析</a:t>
            </a:r>
          </a:p>
        </p:txBody>
      </p:sp>
      <p:sp>
        <p:nvSpPr>
          <p:cNvPr id="22530" name="文本框 99"/>
          <p:cNvSpPr txBox="1">
            <a:spLocks noChangeArrowheads="1"/>
          </p:cNvSpPr>
          <p:nvPr/>
        </p:nvSpPr>
        <p:spPr bwMode="auto">
          <a:xfrm>
            <a:off x="730250" y="1133475"/>
            <a:ext cx="8001000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itchFamily="2" charset="-122"/>
              </a:rPr>
              <a:t>例</a:t>
            </a:r>
            <a:r>
              <a:rPr lang="en-US" altLang="zh-CN" sz="3200">
                <a:latin typeface="宋体" pitchFamily="2" charset="-122"/>
              </a:rPr>
              <a:t>1</a:t>
            </a:r>
            <a:r>
              <a:rPr lang="zh-CN" altLang="en-US" sz="3200">
                <a:latin typeface="宋体" pitchFamily="2" charset="-122"/>
              </a:rPr>
              <a:t>、我们可以从右图得到的启示是（  ）</a:t>
            </a:r>
          </a:p>
          <a:p>
            <a:r>
              <a:rPr lang="en-US" altLang="zh-CN" sz="3200">
                <a:latin typeface="宋体" pitchFamily="2" charset="-122"/>
              </a:rPr>
              <a:t>①</a:t>
            </a:r>
            <a:r>
              <a:rPr lang="zh-CN" altLang="en-US" sz="3200">
                <a:latin typeface="宋体" pitchFamily="2" charset="-122"/>
              </a:rPr>
              <a:t>有了竞争对手，我们就一定能成功</a:t>
            </a:r>
          </a:p>
          <a:p>
            <a:r>
              <a:rPr lang="en-US" altLang="zh-CN" sz="3200">
                <a:latin typeface="宋体" pitchFamily="2" charset="-122"/>
              </a:rPr>
              <a:t>②</a:t>
            </a:r>
            <a:r>
              <a:rPr lang="zh-CN" altLang="en-US" sz="3200">
                <a:latin typeface="宋体" pitchFamily="2" charset="-122"/>
              </a:rPr>
              <a:t>竞争对手赋予我们压力和动力，</a:t>
            </a:r>
          </a:p>
          <a:p>
            <a:r>
              <a:rPr lang="zh-CN" altLang="en-US" sz="3200">
                <a:latin typeface="宋体" pitchFamily="2" charset="-122"/>
              </a:rPr>
              <a:t>激发我们的潜能</a:t>
            </a:r>
          </a:p>
          <a:p>
            <a:r>
              <a:rPr lang="en-US" altLang="zh-CN" sz="3200">
                <a:latin typeface="宋体" pitchFamily="2" charset="-122"/>
              </a:rPr>
              <a:t>③</a:t>
            </a:r>
            <a:r>
              <a:rPr lang="zh-CN" altLang="en-US" sz="3200">
                <a:latin typeface="宋体" pitchFamily="2" charset="-122"/>
              </a:rPr>
              <a:t>竞争对我们的发展和进步有促进作用</a:t>
            </a:r>
          </a:p>
          <a:p>
            <a:r>
              <a:rPr lang="en-US" altLang="zh-CN" sz="3200">
                <a:latin typeface="宋体" pitchFamily="2" charset="-122"/>
              </a:rPr>
              <a:t>④</a:t>
            </a:r>
            <a:r>
              <a:rPr lang="zh-CN" altLang="en-US" sz="3200">
                <a:latin typeface="宋体" pitchFamily="2" charset="-122"/>
              </a:rPr>
              <a:t>和对手只能讲合作，不能讲竞争</a:t>
            </a:r>
          </a:p>
          <a:p>
            <a:r>
              <a:rPr lang="en-US" altLang="zh-CN" sz="3200">
                <a:latin typeface="宋体" pitchFamily="2" charset="-122"/>
              </a:rPr>
              <a:t>A.①③  </a:t>
            </a:r>
            <a:r>
              <a:rPr lang="en-US" altLang="zh-CN" sz="3200">
                <a:latin typeface="Times New Roman" charset="0"/>
              </a:rPr>
              <a:t>B</a:t>
            </a:r>
            <a:r>
              <a:rPr lang="zh-CN" altLang="en-US" sz="3200">
                <a:latin typeface="宋体" pitchFamily="2" charset="-122"/>
              </a:rPr>
              <a:t>．</a:t>
            </a:r>
            <a:r>
              <a:rPr lang="en-US" altLang="zh-CN" sz="3200">
                <a:latin typeface="宋体" pitchFamily="2" charset="-122"/>
              </a:rPr>
              <a:t>①④  </a:t>
            </a:r>
            <a:r>
              <a:rPr lang="en-US" altLang="zh-CN" sz="3200">
                <a:latin typeface="Times New Roman" charset="0"/>
              </a:rPr>
              <a:t>C</a:t>
            </a:r>
            <a:r>
              <a:rPr lang="zh-CN" altLang="en-US" sz="3200">
                <a:latin typeface="宋体" pitchFamily="2" charset="-122"/>
              </a:rPr>
              <a:t>．</a:t>
            </a:r>
            <a:r>
              <a:rPr lang="en-US" altLang="zh-CN" sz="3200">
                <a:latin typeface="宋体" pitchFamily="2" charset="-122"/>
              </a:rPr>
              <a:t>②③  </a:t>
            </a:r>
            <a:r>
              <a:rPr lang="en-US" altLang="zh-CN" sz="3200">
                <a:latin typeface="Times New Roman" charset="0"/>
              </a:rPr>
              <a:t>D</a:t>
            </a:r>
            <a:r>
              <a:rPr lang="zh-CN" altLang="en-US" sz="3200">
                <a:latin typeface="宋体" pitchFamily="2" charset="-122"/>
              </a:rPr>
              <a:t>．</a:t>
            </a:r>
            <a:r>
              <a:rPr lang="en-US" altLang="zh-CN" sz="3200">
                <a:latin typeface="宋体" pitchFamily="2" charset="-122"/>
              </a:rPr>
              <a:t>②④</a:t>
            </a:r>
            <a:endParaRPr lang="zh-CN" altLang="en-US" sz="3200"/>
          </a:p>
        </p:txBody>
      </p:sp>
      <p:pic>
        <p:nvPicPr>
          <p:cNvPr id="22531" name="图片 10737428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4672013"/>
            <a:ext cx="2500313" cy="209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984250" y="6075363"/>
            <a:ext cx="7515225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628650" y="1993900"/>
            <a:ext cx="258763" cy="338138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 sz="570" noProof="1"/>
          </a:p>
        </p:txBody>
      </p:sp>
      <p:sp>
        <p:nvSpPr>
          <p:cNvPr id="23555" name="文本框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8538" y="1893888"/>
            <a:ext cx="7500937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b="1">
                <a:solidFill>
                  <a:srgbClr val="595959"/>
                </a:solidFill>
              </a:rPr>
              <a:t>【解析】本题以漫画的形式考查竞争的积极作用。对手之间首先是一种竞争关系。正是由于这种竞争才激发了对方的潜能，激励他不断进取，更加清楚地认识自己，更快地发展，取得成功。因此我们要“感谢对手”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b="1">
                <a:solidFill>
                  <a:srgbClr val="595959"/>
                </a:solidFill>
              </a:rPr>
              <a:t>答案：</a:t>
            </a:r>
            <a:r>
              <a:rPr lang="en-US" altLang="zh-CN" b="1">
                <a:solidFill>
                  <a:srgbClr val="595959"/>
                </a:solidFill>
              </a:rPr>
              <a:t>C</a:t>
            </a:r>
          </a:p>
        </p:txBody>
      </p:sp>
      <p:sp>
        <p:nvSpPr>
          <p:cNvPr id="23556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7063" y="398463"/>
            <a:ext cx="78882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3600">
                <a:solidFill>
                  <a:schemeClr val="accent1"/>
                </a:solidFill>
                <a:ea typeface="黑体" pitchFamily="49" charset="-122"/>
              </a:rPr>
              <a:t>答案解析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内容占位符 2"/>
          <p:cNvSpPr>
            <a:spLocks noGrp="1" noChangeArrowheads="1"/>
          </p:cNvSpPr>
          <p:nvPr>
            <p:ph idx="1"/>
          </p:nvPr>
        </p:nvSpPr>
        <p:spPr>
          <a:xfrm>
            <a:off x="88900" y="85725"/>
            <a:ext cx="8597900" cy="6040438"/>
          </a:xfrm>
        </p:spPr>
        <p:txBody>
          <a:bodyPr/>
          <a:lstStyle/>
          <a:p>
            <a:r>
              <a:rPr lang="zh-CN" altLang="en-US" sz="2800" smtClean="0"/>
              <a:t>例</a:t>
            </a:r>
            <a:r>
              <a:rPr lang="en-US" altLang="zh-CN" sz="2800" smtClean="0"/>
              <a:t>2</a:t>
            </a:r>
            <a:r>
              <a:rPr lang="zh-CN" altLang="en-US" sz="2800" smtClean="0"/>
              <a:t>、在里约奥运会羽毛球男子单打半决赛中，中国选手林丹以1：2不敌马来西亚选手李宗伟，无缘决赛。赛后两人拥抱并交换球衣。这是林丹与李宗伟第37次正面对决，两人一路相伴成长，感情早已超越输赢，竞争的魅力令人动容。竞争的魅力之所以令人动容是因为（　　）</a:t>
            </a:r>
          </a:p>
          <a:p>
            <a:r>
              <a:rPr lang="zh-CN" altLang="en-US" sz="2800" smtClean="0"/>
              <a:t>①如果没有竞争，合作就会缺乏生机与活力</a:t>
            </a:r>
          </a:p>
          <a:p>
            <a:r>
              <a:rPr lang="zh-CN" altLang="en-US" sz="2800" smtClean="0"/>
              <a:t>②正是由于竞争对手的激励，人们才会不断进取，奋力向前</a:t>
            </a:r>
          </a:p>
          <a:p>
            <a:r>
              <a:rPr lang="zh-CN" altLang="en-US" sz="2800" smtClean="0"/>
              <a:t>③在与对手竞争过程中，人们更容易找出自己的差距，弥补自己的不足，从而使自己进步、发展得更快</a:t>
            </a:r>
          </a:p>
          <a:p>
            <a:r>
              <a:rPr lang="zh-CN" altLang="en-US" sz="2800" smtClean="0"/>
              <a:t>④有竞争就不能有合作。</a:t>
            </a:r>
          </a:p>
          <a:p>
            <a:r>
              <a:rPr lang="zh-CN" altLang="en-US" sz="2800" smtClean="0"/>
              <a:t>A．①②③④	B．①②③	C．①③④	D．①②④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984250" y="6075363"/>
            <a:ext cx="7515225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628650" y="1993900"/>
            <a:ext cx="258763" cy="338138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 sz="570" noProof="1"/>
          </a:p>
        </p:txBody>
      </p:sp>
      <p:sp>
        <p:nvSpPr>
          <p:cNvPr id="25603" name="文本框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84250" y="1644650"/>
            <a:ext cx="7500938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b="1">
                <a:solidFill>
                  <a:srgbClr val="595959"/>
                </a:solidFill>
              </a:rPr>
              <a:t>【解析】林丹和李宗伟的故事体现了的是竞争与合作的关系：竞争与合作既对立又统一，在合作中有竞争，在竞争中有合作，二者相互渗透，相辅相成．因此选项①②③正确；选项④观点过于绝对。故选B。</a:t>
            </a: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b="1">
                <a:solidFill>
                  <a:srgbClr val="595959"/>
                </a:solidFill>
              </a:rPr>
              <a:t>答案：</a:t>
            </a:r>
            <a:r>
              <a:rPr lang="en-US" altLang="zh-CN" b="1">
                <a:solidFill>
                  <a:srgbClr val="595959"/>
                </a:solidFill>
              </a:rPr>
              <a:t>B</a:t>
            </a:r>
          </a:p>
        </p:txBody>
      </p:sp>
      <p:sp>
        <p:nvSpPr>
          <p:cNvPr id="25604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7063" y="398463"/>
            <a:ext cx="78882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3600">
                <a:solidFill>
                  <a:schemeClr val="accent1"/>
                </a:solidFill>
                <a:ea typeface="黑体" pitchFamily="49" charset="-122"/>
              </a:rPr>
              <a:t>答案解析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984250" y="6075363"/>
            <a:ext cx="7515225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628650" y="1993900"/>
            <a:ext cx="258763" cy="338138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 sz="570" noProof="1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98538" y="1893888"/>
            <a:ext cx="7500937" cy="4049712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rgbClr val="5F5F5F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F5F5F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5F5F5F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5F5F5F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5F5F5F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1、竞技之路启迪人生。与王治郅的对抗进一步点燃了姚明对篮球的热情，他说：“只有和最强的人对抗才来劲。”这句话告诉我们（    ）</a:t>
            </a:r>
            <a:endParaRPr lang="en-US" altLang="zh-CN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A．要善于合作，大力发扬团队精神</a:t>
            </a:r>
            <a:endParaRPr lang="en-US" altLang="zh-CN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C．要坚持公平竞争，遵守基本准则</a:t>
            </a:r>
            <a:endParaRPr lang="en-US" altLang="zh-CN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B．参与竞争的目的在于打败对手</a:t>
            </a:r>
            <a:endParaRPr lang="en-US" altLang="zh-CN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D．良好竞争能激发我们的学习热情</a:t>
            </a:r>
            <a:endParaRPr lang="en-US" altLang="zh-CN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628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7063" y="398463"/>
            <a:ext cx="78882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3600">
                <a:solidFill>
                  <a:schemeClr val="accent1"/>
                </a:solidFill>
                <a:ea typeface="黑体" pitchFamily="49" charset="-122"/>
              </a:rPr>
              <a:t>课后训练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4818063" y="1354138"/>
            <a:ext cx="4094162" cy="2057400"/>
          </a:xfrm>
        </p:spPr>
        <p:txBody>
          <a:bodyPr>
            <a:normAutofit fontScale="90000"/>
          </a:bodyPr>
          <a:lstStyle/>
          <a:p>
            <a:pPr fontAlgn="auto"/>
            <a:r>
              <a:rPr lang="zh-CN" altLang="en-US" noProof="1" smtClean="0">
                <a:sym typeface="+mn-ea"/>
              </a:rPr>
              <a:t>第三单元 合奏好生活的乐章</a:t>
            </a:r>
            <a:r>
              <a:rPr lang="zh-CN" altLang="en-US" dirty="0" smtClean="0">
                <a:sym typeface="+mn-ea"/>
              </a:rPr>
              <a:t/>
            </a:r>
            <a:br>
              <a:rPr lang="zh-CN" altLang="en-US" dirty="0" smtClean="0">
                <a:sym typeface="+mn-ea"/>
              </a:rPr>
            </a:br>
            <a:r>
              <a:rPr lang="zh-CN" altLang="en-US" noProof="1" smtClean="0">
                <a:sym typeface="+mn-ea"/>
              </a:rPr>
              <a:t>第</a:t>
            </a:r>
            <a:r>
              <a:rPr lang="en-US" altLang="zh-CN" noProof="1" smtClean="0">
                <a:sym typeface="+mn-ea"/>
              </a:rPr>
              <a:t>6</a:t>
            </a:r>
            <a:r>
              <a:rPr lang="zh-CN" altLang="en-US" noProof="1" smtClean="0">
                <a:sym typeface="+mn-ea"/>
              </a:rPr>
              <a:t>课竞争合作求双赢</a:t>
            </a:r>
          </a:p>
        </p:txBody>
      </p:sp>
      <p:sp>
        <p:nvSpPr>
          <p:cNvPr id="9218" name="副标题 2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818063" y="3833813"/>
            <a:ext cx="4094162" cy="1116012"/>
          </a:xfrm>
        </p:spPr>
        <p:txBody>
          <a:bodyPr/>
          <a:lstStyle/>
          <a:p>
            <a:r>
              <a:rPr lang="zh-CN" altLang="en-US" sz="4400" smtClean="0">
                <a:solidFill>
                  <a:srgbClr val="FF0000"/>
                </a:solidFill>
              </a:rPr>
              <a:t>竞争的智慧 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内容占位符 2"/>
          <p:cNvSpPr>
            <a:spLocks noGrp="1" noChangeArrowheads="1"/>
          </p:cNvSpPr>
          <p:nvPr>
            <p:ph idx="1"/>
          </p:nvPr>
        </p:nvSpPr>
        <p:spPr>
          <a:xfrm>
            <a:off x="141288" y="309563"/>
            <a:ext cx="8545512" cy="5816600"/>
          </a:xfrm>
        </p:spPr>
        <p:txBody>
          <a:bodyPr/>
          <a:lstStyle/>
          <a:p>
            <a:r>
              <a:rPr lang="zh-CN" altLang="en-US" smtClean="0"/>
              <a:t>2、为庆祝某品牌汽车全球累计销量突破1800万辆，消费者可获6000元大礼包，这一举措让该品牌汽车在同级车市场中更具价值竞争力。下列有关竞争说法不正确的是（   ）</a:t>
            </a:r>
          </a:p>
          <a:p>
            <a:r>
              <a:rPr lang="zh-CN" altLang="en-US" smtClean="0"/>
              <a:t>①竞争只存在企业之间    ②不管采用什么方法竞争，获胜是最终目的</a:t>
            </a:r>
          </a:p>
          <a:p>
            <a:r>
              <a:rPr lang="zh-CN" altLang="en-US" smtClean="0"/>
              <a:t>③我们的社会就是一个充满竞争的社会  ④社会需要竞争</a:t>
            </a:r>
          </a:p>
          <a:p>
            <a:r>
              <a:rPr lang="zh-CN" altLang="en-US" smtClean="0"/>
              <a:t>A．①③   	B．②③   </a:t>
            </a:r>
          </a:p>
          <a:p>
            <a:r>
              <a:rPr lang="zh-CN" altLang="en-US" smtClean="0"/>
              <a:t>C．①②    	D．③④</a:t>
            </a: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2"/>
          <p:cNvSpPr>
            <a:spLocks noGrp="1" noChangeArrowheads="1"/>
          </p:cNvSpPr>
          <p:nvPr>
            <p:ph idx="1"/>
          </p:nvPr>
        </p:nvSpPr>
        <p:spPr>
          <a:xfrm>
            <a:off x="128588" y="139700"/>
            <a:ext cx="8558212" cy="5986463"/>
          </a:xfrm>
        </p:spPr>
        <p:txBody>
          <a:bodyPr/>
          <a:lstStyle/>
          <a:p>
            <a:r>
              <a:rPr lang="zh-CN" altLang="en-US" smtClean="0"/>
              <a:t>3、国外一家森林公园曾养殖几百只梅花鹿。这里环境幽静，水草丰美，又没有天敌。但几年后，鹿群却病的病，死的死，出现了负增长。后来他们买来几只狼放置在公园里。在狼的追赶捕食下，鹿群只得紧张地奔跑以逃命。这样一来，除了那些老弱病残者被狼捕食外，其他鹿的体质日益增强，数量也迅速地增长着。这则材料说明了（    ）</a:t>
            </a:r>
          </a:p>
          <a:p>
            <a:r>
              <a:rPr lang="zh-CN" altLang="en-US" smtClean="0"/>
              <a:t>A．合作中有竞争，竞争不忘合作</a:t>
            </a:r>
          </a:p>
          <a:p>
            <a:r>
              <a:rPr lang="zh-CN" altLang="en-US" smtClean="0"/>
              <a:t>B．竞争有不利的一面，要避免竞争</a:t>
            </a:r>
          </a:p>
          <a:p>
            <a:r>
              <a:rPr lang="zh-CN" altLang="en-US" smtClean="0"/>
              <a:t>C．竞争能激励人们不断进取，奋力向前，更快发展</a:t>
            </a:r>
          </a:p>
          <a:p>
            <a:r>
              <a:rPr lang="zh-CN" altLang="en-US" smtClean="0"/>
              <a:t>D．只有团结协作，才能产生克服困难的力量</a:t>
            </a: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4、当今社会，生活的各个层面都充满竞争，竞争的领域日益扩展，竞争的程度日趋激烈。进入中学后，我们会发现同学们很强，甚至面临“高手如云”的局面。据此回答：</a:t>
            </a:r>
          </a:p>
          <a:p>
            <a:r>
              <a:rPr lang="zh-CN" altLang="en-US" smtClean="0"/>
              <a:t>（1）在学校生活中，竞争主要表现在哪些方面？</a:t>
            </a:r>
          </a:p>
          <a:p>
            <a:r>
              <a:rPr lang="zh-CN" altLang="en-US" smtClean="0"/>
              <a:t>（2）竞争有什么积极作用？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984250" y="6075363"/>
            <a:ext cx="7515225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628650" y="1993900"/>
            <a:ext cx="258763" cy="338138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 sz="570" noProof="1"/>
          </a:p>
        </p:txBody>
      </p:sp>
      <p:sp>
        <p:nvSpPr>
          <p:cNvPr id="30723" name="文本框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8538" y="1893888"/>
            <a:ext cx="7500937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342900" indent="-342900">
              <a:lnSpc>
                <a:spcPct val="130000"/>
              </a:lnSpc>
              <a:spcBef>
                <a:spcPts val="900"/>
              </a:spcBef>
              <a:buFont typeface="Arial" charset="0"/>
              <a:buChar char="•"/>
            </a:pPr>
            <a:r>
              <a:rPr lang="zh-CN" altLang="en-US">
                <a:solidFill>
                  <a:srgbClr val="595959"/>
                </a:solidFill>
              </a:rPr>
              <a:t>1.D2.C3.C</a:t>
            </a:r>
          </a:p>
          <a:p>
            <a:pPr marL="342900" indent="-342900">
              <a:lnSpc>
                <a:spcPct val="130000"/>
              </a:lnSpc>
              <a:spcBef>
                <a:spcPts val="900"/>
              </a:spcBef>
              <a:buFont typeface="Arial" charset="0"/>
              <a:buChar char="•"/>
            </a:pPr>
            <a:r>
              <a:rPr lang="en-US" altLang="zh-CN">
                <a:solidFill>
                  <a:srgbClr val="595959"/>
                </a:solidFill>
              </a:rPr>
              <a:t>4.</a:t>
            </a:r>
            <a:r>
              <a:rPr lang="zh-CN" altLang="en-US">
                <a:solidFill>
                  <a:srgbClr val="595959"/>
                </a:solidFill>
              </a:rPr>
              <a:t>（1）学习上的竞争；劳动上的竞争；体育艺术上的竞争；纪律上的竞争等。</a:t>
            </a:r>
          </a:p>
          <a:p>
            <a:pPr marL="342900" indent="-342900">
              <a:lnSpc>
                <a:spcPct val="130000"/>
              </a:lnSpc>
              <a:spcBef>
                <a:spcPts val="900"/>
              </a:spcBef>
              <a:buFont typeface="Arial" charset="0"/>
              <a:buChar char="•"/>
            </a:pPr>
            <a:r>
              <a:rPr lang="zh-CN" altLang="en-US">
                <a:solidFill>
                  <a:srgbClr val="595959"/>
                </a:solidFill>
              </a:rPr>
              <a:t>（2）竞争不仅可以催人奋进，激发个人的潜能，也能促进国家的强大和社会的健康发展。人类社会正是在竞争中不断前进的。</a:t>
            </a:r>
          </a:p>
        </p:txBody>
      </p:sp>
      <p:sp>
        <p:nvSpPr>
          <p:cNvPr id="30724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7063" y="398463"/>
            <a:ext cx="78882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3600">
                <a:solidFill>
                  <a:schemeClr val="accent1"/>
                </a:solidFill>
                <a:ea typeface="黑体" pitchFamily="49" charset="-122"/>
              </a:rPr>
              <a:t>参考答案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7">
            <a:hlinkClick r:id="rId3" action="ppaction://hlinksldjump"/>
          </p:cNvPr>
          <p:cNvSpPr txBox="1"/>
          <p:nvPr/>
        </p:nvSpPr>
        <p:spPr>
          <a:xfrm>
            <a:off x="3692525" y="3052763"/>
            <a:ext cx="1565275" cy="360362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25" b="1" dirty="0">
                <a:solidFill>
                  <a:srgbClr val="FF0000"/>
                </a:solidFill>
                <a:latin typeface="Calibri" panose="020F0502020204030204" pitchFamily="34" charset="0"/>
              </a:rPr>
              <a:t>课前预习</a:t>
            </a:r>
            <a:endParaRPr lang="zh-CN" altLang="zh-CN" sz="2025" b="1" dirty="0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146" name="Text Box 17"/>
          <p:cNvSpPr txBox="1"/>
          <p:nvPr/>
        </p:nvSpPr>
        <p:spPr>
          <a:xfrm>
            <a:off x="3692525" y="4171950"/>
            <a:ext cx="1565275" cy="36195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25" b="1" dirty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典例精析</a:t>
            </a:r>
          </a:p>
        </p:txBody>
      </p:sp>
      <p:sp>
        <p:nvSpPr>
          <p:cNvPr id="6147" name="Text Box 17"/>
          <p:cNvSpPr txBox="1"/>
          <p:nvPr/>
        </p:nvSpPr>
        <p:spPr>
          <a:xfrm>
            <a:off x="3692525" y="4533900"/>
            <a:ext cx="1565275" cy="36195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25" b="1" dirty="0">
                <a:solidFill>
                  <a:srgbClr val="FF0000"/>
                </a:solidFill>
                <a:latin typeface="Calibri" panose="020F0502020204030204" pitchFamily="34" charset="0"/>
              </a:rPr>
              <a:t>课后训练</a:t>
            </a:r>
            <a:endParaRPr lang="zh-CN" altLang="zh-CN" sz="2025" b="1" dirty="0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Text Box 17">
            <a:hlinkClick r:id="rId3" action="ppaction://hlinksldjump"/>
          </p:cNvPr>
          <p:cNvSpPr txBox="1"/>
          <p:nvPr/>
        </p:nvSpPr>
        <p:spPr>
          <a:xfrm>
            <a:off x="3692525" y="2657475"/>
            <a:ext cx="1565275" cy="39370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25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学习目标</a:t>
            </a:r>
          </a:p>
        </p:txBody>
      </p:sp>
      <p:sp>
        <p:nvSpPr>
          <p:cNvPr id="10245" name="矩形 1"/>
          <p:cNvSpPr>
            <a:spLocks noChangeArrowheads="1"/>
          </p:cNvSpPr>
          <p:nvPr/>
        </p:nvSpPr>
        <p:spPr bwMode="auto">
          <a:xfrm>
            <a:off x="3049588" y="1982788"/>
            <a:ext cx="6429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/>
              <a:t>目录</a:t>
            </a:r>
          </a:p>
        </p:txBody>
      </p:sp>
      <p:sp>
        <p:nvSpPr>
          <p:cNvPr id="4" name="Text Box 17">
            <a:hlinkClick r:id="rId3" action="ppaction://hlinksldjump"/>
          </p:cNvPr>
          <p:cNvSpPr txBox="1"/>
          <p:nvPr/>
        </p:nvSpPr>
        <p:spPr>
          <a:xfrm>
            <a:off x="3692525" y="3811588"/>
            <a:ext cx="1565275" cy="360362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25" b="1" dirty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知识结构</a:t>
            </a:r>
          </a:p>
        </p:txBody>
      </p:sp>
      <p:sp>
        <p:nvSpPr>
          <p:cNvPr id="5" name="Text Box 17">
            <a:hlinkClick r:id="rId3" action="ppaction://hlinksldjump"/>
          </p:cNvPr>
          <p:cNvSpPr txBox="1"/>
          <p:nvPr/>
        </p:nvSpPr>
        <p:spPr>
          <a:xfrm>
            <a:off x="3692525" y="2259013"/>
            <a:ext cx="1565275" cy="398462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25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情境导入</a:t>
            </a:r>
          </a:p>
        </p:txBody>
      </p:sp>
      <p:sp>
        <p:nvSpPr>
          <p:cNvPr id="6" name="Text Box 17">
            <a:hlinkClick r:id="rId3" action="ppaction://hlinksldjump"/>
          </p:cNvPr>
          <p:cNvSpPr txBox="1"/>
          <p:nvPr/>
        </p:nvSpPr>
        <p:spPr>
          <a:xfrm>
            <a:off x="3692525" y="3413125"/>
            <a:ext cx="1565275" cy="398463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25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984250" y="6075363"/>
            <a:ext cx="7515225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628650" y="1993900"/>
            <a:ext cx="258763" cy="338138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 sz="570" noProof="1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98538" y="1893888"/>
            <a:ext cx="7500937" cy="4049712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rgbClr val="5F5F5F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F5F5F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5F5F5F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5F5F5F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5F5F5F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42900" indent="-342900">
              <a:lnSpc>
                <a:spcPct val="150000"/>
              </a:lnSpc>
            </a:pPr>
            <a:r>
              <a:rPr lang="zh-CN" alt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乐乐与优优是班上的学习佼佼者，也是一对形影不离的好朋友。不过每次考试乐乐总是第一名，优优总是第二名。有一次，英语演讲竞赛，优优想得第一名，于是在比赛前他偷偷拿走了乐乐的演讲稿，但是乐乐准备得比较充分，仍然取得了优异的成绩，荣获第一名。优优则因为之前的行为影响了自己的发挥，名次却落后了很多。优优很不服气，跟乐乐的关系也疏远了许多。</a:t>
            </a:r>
            <a:endParaRPr lang="zh-CN" altLang="en-US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你怎样看待优优的做法？</a:t>
            </a:r>
            <a:endParaRPr lang="zh-CN" altLang="en-US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这是忌妒心理。会对我们的发展有很大的危害，我们要做一个合格的竞争者，就要消除忌妒心理，培养健康的竞争意识。</a:t>
            </a:r>
            <a:endParaRPr lang="zh-CN" altLang="en-US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268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7063" y="398463"/>
            <a:ext cx="78882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3600">
                <a:solidFill>
                  <a:schemeClr val="accent1"/>
                </a:solidFill>
                <a:ea typeface="黑体" pitchFamily="49" charset="-122"/>
                <a:sym typeface="黑体" pitchFamily="49" charset="-122"/>
              </a:rPr>
              <a:t>情境导入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984250" y="6075363"/>
            <a:ext cx="7515225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628650" y="1993900"/>
            <a:ext cx="258763" cy="338138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 sz="570" noProof="1"/>
          </a:p>
        </p:txBody>
      </p:sp>
      <p:sp>
        <p:nvSpPr>
          <p:cNvPr id="12291" name="文本框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8538" y="1893888"/>
            <a:ext cx="7500937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en-US" altLang="zh-CN" sz="2400">
                <a:solidFill>
                  <a:srgbClr val="FF0000"/>
                </a:solidFill>
              </a:rPr>
              <a:t>1</a:t>
            </a:r>
            <a:r>
              <a:rPr lang="zh-CN" altLang="en-US" sz="2400">
                <a:solidFill>
                  <a:srgbClr val="FF0000"/>
                </a:solidFill>
              </a:rPr>
              <a:t>、认识现代社会是充满竞争的社会，正确认识竞争，明确竞争有积极的一面也有不利的一面。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en-US" altLang="zh-CN" sz="2400">
                <a:solidFill>
                  <a:srgbClr val="FF0000"/>
                </a:solidFill>
              </a:rPr>
              <a:t>2</a:t>
            </a:r>
            <a:r>
              <a:rPr lang="zh-CN" altLang="en-US" sz="2400">
                <a:solidFill>
                  <a:srgbClr val="FF0000"/>
                </a:solidFill>
              </a:rPr>
              <a:t>、能够全面认识竞争，初步形成敢于竞争的能力。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en-US" altLang="zh-CN" sz="2400">
                <a:solidFill>
                  <a:srgbClr val="FF0000"/>
                </a:solidFill>
              </a:rPr>
              <a:t>3</a:t>
            </a:r>
            <a:r>
              <a:rPr lang="zh-CN" altLang="en-US" sz="2400">
                <a:solidFill>
                  <a:srgbClr val="FF0000"/>
                </a:solidFill>
              </a:rPr>
              <a:t>、形成正确的竞争观，敢于竞争、善于竞争、享受竞争。</a:t>
            </a:r>
          </a:p>
        </p:txBody>
      </p:sp>
      <p:sp>
        <p:nvSpPr>
          <p:cNvPr id="12292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7063" y="398463"/>
            <a:ext cx="78882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3600">
                <a:solidFill>
                  <a:schemeClr val="accent1"/>
                </a:solidFill>
                <a:ea typeface="黑体" pitchFamily="49" charset="-122"/>
                <a:sym typeface="黑体" pitchFamily="49" charset="-122"/>
              </a:rPr>
              <a:t>学习目标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984250" y="6075363"/>
            <a:ext cx="7515225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628650" y="1993900"/>
            <a:ext cx="258763" cy="338138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 sz="570" noProof="1"/>
          </a:p>
        </p:txBody>
      </p:sp>
      <p:sp>
        <p:nvSpPr>
          <p:cNvPr id="13315" name="文本框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7063" y="1301750"/>
            <a:ext cx="7872412" cy="464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en-US" altLang="zh-CN" sz="2000" b="1"/>
              <a:t>1</a:t>
            </a:r>
            <a:r>
              <a:rPr lang="zh-CN" altLang="en-US" sz="2000" b="1"/>
              <a:t>、竞争是生活中的一种</a:t>
            </a:r>
            <a:r>
              <a:rPr lang="en-US" altLang="zh-CN" sz="2000" b="1"/>
              <a:t>_____</a:t>
            </a:r>
            <a:r>
              <a:rPr lang="zh-CN" altLang="en-US" sz="2000" b="1"/>
              <a:t>，无处不在。有竞争就有</a:t>
            </a:r>
            <a:r>
              <a:rPr lang="en-US" altLang="zh-CN" sz="2000" b="1"/>
              <a:t>_____</a:t>
            </a:r>
            <a:r>
              <a:rPr lang="zh-CN" altLang="en-US" sz="2000" b="1"/>
              <a:t>和</a:t>
            </a:r>
            <a:r>
              <a:rPr lang="en-US" altLang="zh-CN" sz="2000" b="1"/>
              <a:t>_____</a:t>
            </a:r>
            <a:r>
              <a:rPr lang="zh-CN" altLang="en-US" sz="2000" b="1"/>
              <a:t>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en-US" altLang="zh-CN" sz="2000" b="1"/>
              <a:t>2</a:t>
            </a:r>
            <a:r>
              <a:rPr lang="zh-CN" altLang="en-US" sz="2000" b="1"/>
              <a:t>、竞争可以激发我们的</a:t>
            </a:r>
            <a:r>
              <a:rPr lang="en-US" altLang="zh-CN" sz="2000" b="1"/>
              <a:t>_____</a:t>
            </a:r>
            <a:r>
              <a:rPr lang="zh-CN" altLang="en-US" sz="2000" b="1"/>
              <a:t>，让我们不断挖掘自身的</a:t>
            </a:r>
            <a:r>
              <a:rPr lang="en-US" altLang="zh-CN" sz="2000" b="1"/>
              <a:t>____</a:t>
            </a:r>
            <a:r>
              <a:rPr lang="zh-CN" altLang="en-US" sz="2000" b="1"/>
              <a:t>，促使自己奋力前行；在与对手的竞争中，通过相互比较，我们更容易找出自己与别人的</a:t>
            </a:r>
            <a:r>
              <a:rPr lang="en-US" altLang="zh-CN" sz="2000" b="1"/>
              <a:t>_____</a:t>
            </a:r>
            <a:r>
              <a:rPr lang="zh-CN" altLang="en-US" sz="2000" b="1"/>
              <a:t>，弥补不足，促使自己更快</a:t>
            </a:r>
            <a:r>
              <a:rPr lang="en-US" altLang="zh-CN" sz="2000" b="1"/>
              <a:t>_____</a:t>
            </a:r>
            <a:r>
              <a:rPr lang="zh-CN" altLang="en-US" sz="2000" b="1"/>
              <a:t>和全面发展。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en-US" altLang="zh-CN" sz="2000" b="1"/>
              <a:t>3</a:t>
            </a:r>
            <a:r>
              <a:rPr lang="zh-CN" altLang="en-US" sz="2000" b="1"/>
              <a:t>、竞争不仅能丰富我们的生活，增添我们学习的</a:t>
            </a:r>
            <a:r>
              <a:rPr lang="en-US" altLang="zh-CN" sz="2000" b="1"/>
              <a:t>____</a:t>
            </a:r>
            <a:r>
              <a:rPr lang="zh-CN" altLang="en-US" sz="2000" b="1"/>
              <a:t>，而且能增强集体的</a:t>
            </a:r>
            <a:r>
              <a:rPr lang="en-US" altLang="zh-CN" sz="2000" b="1"/>
              <a:t>____</a:t>
            </a:r>
            <a:r>
              <a:rPr lang="zh-CN" altLang="en-US" sz="2000" b="1"/>
              <a:t>，让我们的集体更富有</a:t>
            </a:r>
            <a:r>
              <a:rPr lang="en-US" altLang="zh-CN" sz="2000" b="1"/>
              <a:t>______</a:t>
            </a:r>
            <a:r>
              <a:rPr lang="zh-CN" altLang="en-US" sz="2000" b="1"/>
              <a:t>。对国家和社会而言，建立良好的竞争机制，可以加速各项事业的发展，促进</a:t>
            </a:r>
            <a:r>
              <a:rPr lang="en-US" altLang="zh-CN" sz="2000" b="1"/>
              <a:t>_____</a:t>
            </a:r>
            <a:r>
              <a:rPr lang="zh-CN" altLang="en-US" sz="2000" b="1"/>
              <a:t>的全面发展。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en-US" altLang="zh-CN" sz="2000" b="1"/>
              <a:t>4</a:t>
            </a:r>
            <a:r>
              <a:rPr lang="zh-CN" altLang="en-US" sz="2000" b="1"/>
              <a:t>、竞争也有</a:t>
            </a:r>
            <a:r>
              <a:rPr lang="en-US" altLang="zh-CN" sz="2000" b="1"/>
              <a:t>_____</a:t>
            </a:r>
            <a:r>
              <a:rPr lang="zh-CN" altLang="en-US" sz="2000" b="1"/>
              <a:t>的一面。</a:t>
            </a:r>
          </a:p>
        </p:txBody>
      </p:sp>
      <p:sp>
        <p:nvSpPr>
          <p:cNvPr id="13316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7063" y="398463"/>
            <a:ext cx="78882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3600">
                <a:solidFill>
                  <a:schemeClr val="accent1"/>
                </a:solidFill>
                <a:ea typeface="黑体" pitchFamily="49" charset="-122"/>
                <a:sym typeface="黑体" pitchFamily="49" charset="-122"/>
              </a:rPr>
              <a:t>课前预习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占位符 8194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altLang="zh-CN" smtClean="0"/>
              <a:t>5</a:t>
            </a:r>
            <a:r>
              <a:rPr lang="zh-CN" altLang="en-US" smtClean="0"/>
              <a:t>、面对竞争，我们要克服</a:t>
            </a:r>
            <a:r>
              <a:rPr lang="en-US" altLang="zh-CN" smtClean="0"/>
              <a:t>_____</a:t>
            </a:r>
            <a:r>
              <a:rPr lang="zh-CN" altLang="en-US" smtClean="0"/>
              <a:t>心理，</a:t>
            </a:r>
            <a:r>
              <a:rPr lang="en-US" altLang="zh-CN" smtClean="0"/>
              <a:t>______</a:t>
            </a:r>
            <a:r>
              <a:rPr lang="zh-CN" altLang="en-US" smtClean="0"/>
              <a:t>地参与竞争。</a:t>
            </a:r>
          </a:p>
          <a:p>
            <a:r>
              <a:rPr lang="en-US" altLang="zh-CN" smtClean="0"/>
              <a:t>6</a:t>
            </a:r>
            <a:r>
              <a:rPr lang="zh-CN" altLang="en-US" smtClean="0"/>
              <a:t>、敢于竞争，就要正确对待竞争中的</a:t>
            </a:r>
            <a:r>
              <a:rPr lang="en-US" altLang="zh-CN" smtClean="0"/>
              <a:t>_____</a:t>
            </a:r>
            <a:r>
              <a:rPr lang="zh-CN" altLang="en-US" smtClean="0"/>
              <a:t>。</a:t>
            </a:r>
          </a:p>
          <a:p>
            <a:r>
              <a:rPr lang="en-US" altLang="zh-CN" smtClean="0"/>
              <a:t>7</a:t>
            </a:r>
            <a:r>
              <a:rPr lang="zh-CN" altLang="en-US" smtClean="0"/>
              <a:t>、敢于竞争，不仅需要勇气，而且需要</a:t>
            </a:r>
            <a:r>
              <a:rPr lang="en-US" altLang="zh-CN" smtClean="0"/>
              <a:t>_____</a:t>
            </a:r>
            <a:r>
              <a:rPr lang="zh-CN" altLang="en-US" smtClean="0"/>
              <a:t>。对每个竞争者来说，要克服</a:t>
            </a:r>
            <a:r>
              <a:rPr lang="en-US" altLang="zh-CN" smtClean="0"/>
              <a:t>_____</a:t>
            </a:r>
            <a:r>
              <a:rPr lang="zh-CN" altLang="en-US" smtClean="0"/>
              <a:t>和盲目自信，客观分析自己的长处与不足，善于找准自身的</a:t>
            </a:r>
            <a:r>
              <a:rPr lang="en-US" altLang="zh-CN" smtClean="0"/>
              <a:t>_____</a:t>
            </a:r>
            <a:r>
              <a:rPr lang="zh-CN" altLang="en-US" smtClean="0"/>
              <a:t>，知己知彼，扬长避短，积极做好竞争的准备，用</a:t>
            </a:r>
            <a:r>
              <a:rPr lang="en-US" altLang="zh-CN" smtClean="0"/>
              <a:t>______</a:t>
            </a:r>
            <a:r>
              <a:rPr lang="zh-CN" altLang="en-US" smtClean="0"/>
              <a:t>去赢得竞争。</a:t>
            </a:r>
          </a:p>
          <a:p>
            <a:r>
              <a:rPr lang="en-US" altLang="zh-CN" smtClean="0"/>
              <a:t>8</a:t>
            </a:r>
            <a:r>
              <a:rPr lang="zh-CN" altLang="en-US" smtClean="0"/>
              <a:t>、敢于竞争，要</a:t>
            </a:r>
            <a:r>
              <a:rPr lang="en-US" altLang="zh-CN" smtClean="0"/>
              <a:t>_____</a:t>
            </a:r>
            <a:r>
              <a:rPr lang="zh-CN" altLang="en-US" smtClean="0"/>
              <a:t>竞争对手，向竞争对手</a:t>
            </a:r>
            <a:r>
              <a:rPr lang="en-US" altLang="zh-CN" smtClean="0"/>
              <a:t>____</a:t>
            </a:r>
            <a:r>
              <a:rPr lang="zh-CN" altLang="en-US" smtClean="0"/>
              <a:t>。对手是我们的</a:t>
            </a:r>
            <a:r>
              <a:rPr lang="en-US" altLang="zh-CN" smtClean="0"/>
              <a:t>______</a:t>
            </a:r>
            <a:r>
              <a:rPr lang="zh-CN" altLang="en-US" smtClean="0"/>
              <a:t>，而不是我们的冤家对头。</a:t>
            </a:r>
          </a:p>
          <a:p>
            <a:r>
              <a:rPr lang="en-US" altLang="zh-CN" smtClean="0"/>
              <a:t>9</a:t>
            </a:r>
            <a:r>
              <a:rPr lang="zh-CN" altLang="en-US" smtClean="0"/>
              <a:t>、敢于竞争，还要遵守竞争</a:t>
            </a:r>
            <a:r>
              <a:rPr lang="en-US" altLang="zh-CN" smtClean="0"/>
              <a:t>____</a:t>
            </a:r>
            <a:r>
              <a:rPr lang="zh-CN" altLang="en-US" smtClean="0"/>
              <a:t>。</a:t>
            </a:r>
            <a:r>
              <a:rPr lang="en-US" altLang="zh-CN" smtClean="0"/>
              <a:t>______</a:t>
            </a:r>
            <a:r>
              <a:rPr lang="zh-CN" altLang="en-US" smtClean="0"/>
              <a:t>是在竞争中必须遵守的行为规范。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984250" y="6075363"/>
            <a:ext cx="7515225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628650" y="1993900"/>
            <a:ext cx="258763" cy="338138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 sz="570" noProof="1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98538" y="1893888"/>
            <a:ext cx="7500937" cy="4049712"/>
          </a:xfrm>
          <a:prstGeom prst="rect">
            <a:avLst/>
          </a:prstGeom>
        </p:spPr>
        <p:txBody>
          <a:bodyPr lIns="68580" tIns="34290" rIns="68580" bIns="34290">
            <a:normAutofit fontScale="80000"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rgbClr val="5F5F5F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F5F5F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5F5F5F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5F5F5F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5F5F5F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42900" indent="-342900">
              <a:lnSpc>
                <a:spcPct val="150000"/>
              </a:lnSpc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1. </a:t>
            </a:r>
            <a:r>
              <a:rPr lang="zh-CN" alt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普遍现象 压力 动力</a:t>
            </a:r>
            <a:endParaRPr lang="zh-CN" altLang="en-US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2. </a:t>
            </a:r>
            <a:r>
              <a:rPr lang="zh-CN" alt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进取心 潜能 差距 进步</a:t>
            </a:r>
            <a:endParaRPr lang="zh-CN" altLang="en-US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3. </a:t>
            </a:r>
            <a:r>
              <a:rPr lang="zh-CN" alt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乐趣 凝聚力 生机和活力 社会</a:t>
            </a:r>
            <a:endParaRPr lang="zh-CN" altLang="en-US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4. </a:t>
            </a:r>
            <a:r>
              <a:rPr lang="zh-CN" alt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不利</a:t>
            </a:r>
            <a:endParaRPr lang="zh-CN" altLang="en-US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5. </a:t>
            </a:r>
            <a:r>
              <a:rPr lang="zh-CN" alt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畏惧 勇敢</a:t>
            </a:r>
            <a:endParaRPr lang="zh-CN" altLang="en-US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6. </a:t>
            </a:r>
            <a:r>
              <a:rPr lang="zh-CN" alt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成与败</a:t>
            </a:r>
            <a:endParaRPr lang="zh-CN" altLang="en-US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7. </a:t>
            </a:r>
            <a:r>
              <a:rPr lang="zh-CN" alt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智慧 侥幸心理 优势 实力和智慧</a:t>
            </a:r>
            <a:endParaRPr lang="zh-CN" altLang="en-US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8. </a:t>
            </a:r>
            <a:r>
              <a:rPr lang="zh-CN" alt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尊重 学习 竞争对象</a:t>
            </a:r>
            <a:endParaRPr lang="zh-CN" altLang="en-US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9. </a:t>
            </a:r>
            <a:r>
              <a:rPr lang="zh-CN" alt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规则  道德和法律</a:t>
            </a:r>
            <a:endParaRPr lang="zh-CN" altLang="en-US" sz="1800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364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7063" y="398463"/>
            <a:ext cx="78882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3600">
                <a:solidFill>
                  <a:schemeClr val="accent1"/>
                </a:solidFill>
                <a:ea typeface="黑体" pitchFamily="49" charset="-122"/>
              </a:rPr>
              <a:t>答案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984250" y="6075363"/>
            <a:ext cx="7515225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628650" y="1993900"/>
            <a:ext cx="258763" cy="338138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 sz="570" noProof="1"/>
          </a:p>
        </p:txBody>
      </p:sp>
      <p:sp>
        <p:nvSpPr>
          <p:cNvPr id="16387" name="文本框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8538" y="1893888"/>
            <a:ext cx="7500937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zh-CN" b="1">
                <a:solidFill>
                  <a:srgbClr val="595959"/>
                </a:solidFill>
              </a:rPr>
              <a:t>如何正确认识竞争的利与弊？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zh-CN" b="1">
                <a:solidFill>
                  <a:srgbClr val="595959"/>
                </a:solidFill>
              </a:rPr>
              <a:t>竞争有有利的一面。它能激发个人的努力，提高工作效率，能进一步提高个人志向水平，能缩小能力与成绩之间的差距。竞争的实质是超越自我。竞争也有有害的一面。在某些情况下，竞争可能会引起学生过分地紧张和焦虑，从而抑制学习。它可能引起能力差的人产生不胜任感，从而迫使他们从活动中退缩出来，降低他们在集体中的地位及自尊水平。竞争也可能导致紧张、敌对、报复等消极的集体气氛。</a:t>
            </a:r>
          </a:p>
        </p:txBody>
      </p:sp>
      <p:sp>
        <p:nvSpPr>
          <p:cNvPr id="16388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7063" y="398463"/>
            <a:ext cx="78882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3600">
                <a:solidFill>
                  <a:schemeClr val="accent1"/>
                </a:solidFill>
                <a:ea typeface="黑体" pitchFamily="49" charset="-122"/>
                <a:sym typeface="宋体" pitchFamily="2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43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0601"/>
  <p:tag name="MH_LIBRARY" val="GRAPHIC"/>
  <p:tag name="MH_ORDER" val="Oval 3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0601"/>
  <p:tag name="MH_LIBRARY" val="GRAPHIC"/>
  <p:tag name="MH_ORDER" val="Rectangle 3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0601"/>
  <p:tag name="MH_LIBRARY" val="GRAPHIC"/>
  <p:tag name="MH_ORDER" val="Oval 3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0601"/>
  <p:tag name="MH_LIBRARY" val="GRAPHIC"/>
  <p:tag name="MH_ORDER" val="Oval 3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10、12、13、17、20、21、23、26、30、31、32"/>
  <p:tag name="KSO_WM_TEMPLATE_CATEGORY" val="custom"/>
  <p:tag name="KSO_WM_TEMPLATE_INDEX" val="430"/>
  <p:tag name="KSO_WM_TAG_VERSION" val="1.0"/>
  <p:tag name="KSO_WM_SLIDE_ID" val="custom43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1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b"/>
  <p:tag name="KSO_WM_UNIT_INDEX" val="1"/>
  <p:tag name="KSO_WM_UNIT_ID" val="custom430_1*b*1"/>
  <p:tag name="KSO_WM_UNIT_CLEAR" val="1"/>
  <p:tag name="KSO_WM_UNIT_LAYERLEVEL" val="1"/>
  <p:tag name="KSO_WM_UNIT_VALUE" val="4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SubTitleTextDesc"/>
  <p:tag name="MH" val="20151022173548"/>
  <p:tag name="MH_LIBRARY" val="GRAPHIC"/>
  <p:tag name="KSO_WM_TEMPLATE_CATEGORY" val="custom"/>
  <p:tag name="KSO_WM_TEMPLATE_INDEX" val="430"/>
  <p:tag name="KSO_WM_TAG_VERSION" val="1.0"/>
  <p:tag name="KSO_WM_SLIDE_ID" val="custom430_22"/>
  <p:tag name="KSO_WM_SLIDE_INDEX" val="2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9*149"/>
  <p:tag name="KSO_WM_SLIDE_SIZE" val="591*3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43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30_22*i*0"/>
  <p:tag name="KSO_WM_TEMPLATE_CATEGORY" val="custom"/>
  <p:tag name="KSO_WM_TEMPLATE_INDEX" val="430"/>
  <p:tag name="KSO_WM_UNIT_INDEX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3548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430_22*i*2"/>
  <p:tag name="KSO_WM_TEMPLATE_CATEGORY" val="custom"/>
  <p:tag name="KSO_WM_TEMPLATE_INDEX" val="430"/>
  <p:tag name="KSO_WM_UNIT_INDEX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f"/>
  <p:tag name="KSO_WM_UNIT_INDEX" val="1"/>
  <p:tag name="KSO_WM_UNIT_ID" val="custom430_2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SubTitleTextDesc"/>
  <p:tag name="MH" val="20151022173548"/>
  <p:tag name="MH_LIBRARY" val="GRAPHIC"/>
  <p:tag name="KSO_WM_TEMPLATE_CATEGORY" val="custom"/>
  <p:tag name="KSO_WM_TEMPLATE_INDEX" val="430"/>
  <p:tag name="KSO_WM_TAG_VERSION" val="1.0"/>
  <p:tag name="KSO_WM_SLIDE_ID" val="custom430_22"/>
  <p:tag name="KSO_WM_SLIDE_INDEX" val="2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9*149"/>
  <p:tag name="KSO_WM_SLIDE_SIZE" val="591*31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30_22*i*0"/>
  <p:tag name="KSO_WM_TEMPLATE_CATEGORY" val="custom"/>
  <p:tag name="KSO_WM_TEMPLATE_INDEX" val="430"/>
  <p:tag name="KSO_WM_UNIT_INDEX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3548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430_22*i*2"/>
  <p:tag name="KSO_WM_TEMPLATE_CATEGORY" val="custom"/>
  <p:tag name="KSO_WM_TEMPLATE_INDEX" val="430"/>
  <p:tag name="KSO_WM_UNIT_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f"/>
  <p:tag name="KSO_WM_UNIT_INDEX" val="1"/>
  <p:tag name="KSO_WM_UNIT_ID" val="custom430_2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SubTitleTextDesc"/>
  <p:tag name="MH" val="20151022173548"/>
  <p:tag name="MH_LIBRARY" val="GRAPHIC"/>
  <p:tag name="KSO_WM_TEMPLATE_CATEGORY" val="custom"/>
  <p:tag name="KSO_WM_TEMPLATE_INDEX" val="430"/>
  <p:tag name="KSO_WM_TAG_VERSION" val="1.0"/>
  <p:tag name="KSO_WM_SLIDE_ID" val="custom430_22"/>
  <p:tag name="KSO_WM_SLIDE_INDEX" val="2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9*149"/>
  <p:tag name="KSO_WM_SLIDE_SIZE" val="591*31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0601"/>
  <p:tag name="MH_LIBRARY" val="GRAPHIC"/>
  <p:tag name="MH_ORDER" val="Freeform 2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30_22*i*0"/>
  <p:tag name="KSO_WM_TEMPLATE_CATEGORY" val="custom"/>
  <p:tag name="KSO_WM_TEMPLATE_INDEX" val="430"/>
  <p:tag name="KSO_WM_UNIT_INDEX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3548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430_22*i*2"/>
  <p:tag name="KSO_WM_TEMPLATE_CATEGORY" val="custom"/>
  <p:tag name="KSO_WM_TEMPLATE_INDEX" val="430"/>
  <p:tag name="KSO_WM_UNIT_INDEX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f"/>
  <p:tag name="KSO_WM_UNIT_INDEX" val="1"/>
  <p:tag name="KSO_WM_UNIT_ID" val="custom430_2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SubTitleTextDesc"/>
  <p:tag name="MH" val="20151022173548"/>
  <p:tag name="MH_LIBRARY" val="GRAPHIC"/>
  <p:tag name="KSO_WM_TEMPLATE_CATEGORY" val="custom"/>
  <p:tag name="KSO_WM_TEMPLATE_INDEX" val="430"/>
  <p:tag name="KSO_WM_TAG_VERSION" val="1.0"/>
  <p:tag name="KSO_WM_SLIDE_ID" val="custom430_22"/>
  <p:tag name="KSO_WM_SLIDE_INDEX" val="2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9*149"/>
  <p:tag name="KSO_WM_SLIDE_SIZE" val="591*31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30_22*i*0"/>
  <p:tag name="KSO_WM_TEMPLATE_CATEGORY" val="custom"/>
  <p:tag name="KSO_WM_TEMPLATE_INDEX" val="430"/>
  <p:tag name="KSO_WM_UNIT_INDEX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3548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430_22*i*2"/>
  <p:tag name="KSO_WM_TEMPLATE_CATEGORY" val="custom"/>
  <p:tag name="KSO_WM_TEMPLATE_INDEX" val="430"/>
  <p:tag name="KSO_WM_UNIT_INDEX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f"/>
  <p:tag name="KSO_WM_UNIT_INDEX" val="1"/>
  <p:tag name="KSO_WM_UNIT_ID" val="custom430_2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9160210"/>
  <p:tag name="MH" val="20151022170601"/>
  <p:tag name="MH_LIBRARY" val="GRAPHIC"/>
  <p:tag name="MH_ORDER" val="Pentagon 31"/>
  <p:tag name="KSO_WM_UNIT_TYPE" val="a"/>
  <p:tag name="KSO_WM_UNIT_INDEX" val="1"/>
  <p:tag name="KSO_WM_UNIT_ID" val="custom9160210_12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SubTitleTextDesc"/>
  <p:tag name="MH" val="20151022173548"/>
  <p:tag name="MH_LIBRARY" val="GRAPHIC"/>
  <p:tag name="KSO_WM_TEMPLATE_CATEGORY" val="custom"/>
  <p:tag name="KSO_WM_TEMPLATE_INDEX" val="430"/>
  <p:tag name="KSO_WM_TAG_VERSION" val="1.0"/>
  <p:tag name="KSO_WM_SLIDE_ID" val="custom430_22"/>
  <p:tag name="KSO_WM_SLIDE_INDEX" val="2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9*149"/>
  <p:tag name="KSO_WM_SLIDE_SIZE" val="591*31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30_22*i*0"/>
  <p:tag name="KSO_WM_TEMPLATE_CATEGORY" val="custom"/>
  <p:tag name="KSO_WM_TEMPLATE_INDEX" val="430"/>
  <p:tag name="KSO_WM_UNIT_INDEX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3548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430_22*i*2"/>
  <p:tag name="KSO_WM_TEMPLATE_CATEGORY" val="custom"/>
  <p:tag name="KSO_WM_TEMPLATE_INDEX" val="430"/>
  <p:tag name="KSO_WM_UNIT_INDEX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f"/>
  <p:tag name="KSO_WM_UNIT_INDEX" val="1"/>
  <p:tag name="KSO_WM_UNIT_ID" val="custom430_2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SubTitleTextDesc"/>
  <p:tag name="MH" val="20151022173548"/>
  <p:tag name="MH_LIBRARY" val="GRAPHIC"/>
  <p:tag name="KSO_WM_TEMPLATE_CATEGORY" val="custom"/>
  <p:tag name="KSO_WM_TEMPLATE_INDEX" val="430"/>
  <p:tag name="KSO_WM_TAG_VERSION" val="1.0"/>
  <p:tag name="KSO_WM_SLIDE_ID" val="custom430_22"/>
  <p:tag name="KSO_WM_SLIDE_INDEX" val="2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9*149"/>
  <p:tag name="KSO_WM_SLIDE_SIZE" val="591*31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30_22*i*0"/>
  <p:tag name="KSO_WM_TEMPLATE_CATEGORY" val="custom"/>
  <p:tag name="KSO_WM_TEMPLATE_INDEX" val="430"/>
  <p:tag name="KSO_WM_UNIT_INDEX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3548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430_22*i*2"/>
  <p:tag name="KSO_WM_TEMPLATE_CATEGORY" val="custom"/>
  <p:tag name="KSO_WM_TEMPLATE_INDEX" val="430"/>
  <p:tag name="KSO_WM_UNIT_INDEX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f"/>
  <p:tag name="KSO_WM_UNIT_INDEX" val="1"/>
  <p:tag name="KSO_WM_UNIT_ID" val="custom430_2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0601"/>
  <p:tag name="MH_LIBRARY" val="GRAPHIC"/>
  <p:tag name="MH_ORDER" val="圆角矩形 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SubTitleTextDesc"/>
  <p:tag name="MH" val="20151022173548"/>
  <p:tag name="MH_LIBRARY" val="GRAPHIC"/>
  <p:tag name="KSO_WM_TEMPLATE_CATEGORY" val="custom"/>
  <p:tag name="KSO_WM_TEMPLATE_INDEX" val="430"/>
  <p:tag name="KSO_WM_TAG_VERSION" val="1.0"/>
  <p:tag name="KSO_WM_SLIDE_ID" val="custom430_22"/>
  <p:tag name="KSO_WM_SLIDE_INDEX" val="2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9*149"/>
  <p:tag name="KSO_WM_SLIDE_SIZE" val="591*31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30_22*i*0"/>
  <p:tag name="KSO_WM_TEMPLATE_CATEGORY" val="custom"/>
  <p:tag name="KSO_WM_TEMPLATE_INDEX" val="430"/>
  <p:tag name="KSO_WM_UNIT_INDEX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3548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430_22*i*2"/>
  <p:tag name="KSO_WM_TEMPLATE_CATEGORY" val="custom"/>
  <p:tag name="KSO_WM_TEMPLATE_INDEX" val="430"/>
  <p:tag name="KSO_WM_UNIT_INDEX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f"/>
  <p:tag name="KSO_WM_UNIT_INDEX" val="1"/>
  <p:tag name="KSO_WM_UNIT_ID" val="custom430_2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SubTitleTextDesc"/>
  <p:tag name="MH" val="20151022173548"/>
  <p:tag name="MH_LIBRARY" val="GRAPHIC"/>
  <p:tag name="KSO_WM_TEMPLATE_CATEGORY" val="custom"/>
  <p:tag name="KSO_WM_TEMPLATE_INDEX" val="430"/>
  <p:tag name="KSO_WM_TAG_VERSION" val="1.0"/>
  <p:tag name="KSO_WM_SLIDE_ID" val="custom430_22"/>
  <p:tag name="KSO_WM_SLIDE_INDEX" val="2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9*149"/>
  <p:tag name="KSO_WM_SLIDE_SIZE" val="591*31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30_22*i*0"/>
  <p:tag name="KSO_WM_TEMPLATE_CATEGORY" val="custom"/>
  <p:tag name="KSO_WM_TEMPLATE_INDEX" val="430"/>
  <p:tag name="KSO_WM_UNIT_INDEX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3548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430_22*i*2"/>
  <p:tag name="KSO_WM_TEMPLATE_CATEGORY" val="custom"/>
  <p:tag name="KSO_WM_TEMPLATE_INDEX" val="430"/>
  <p:tag name="KSO_WM_UNIT_INDEX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f"/>
  <p:tag name="KSO_WM_UNIT_INDEX" val="1"/>
  <p:tag name="KSO_WM_UNIT_ID" val="custom430_2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0601"/>
  <p:tag name="MH_LIBRARY" val="GRAPHIC"/>
  <p:tag name="MH_ORDER" val="Pentagon 3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SubTitleTextDesc"/>
  <p:tag name="MH" val="20151022173548"/>
  <p:tag name="MH_LIBRARY" val="GRAPHIC"/>
  <p:tag name="KSO_WM_TEMPLATE_CATEGORY" val="custom"/>
  <p:tag name="KSO_WM_TEMPLATE_INDEX" val="430"/>
  <p:tag name="KSO_WM_TAG_VERSION" val="1.0"/>
  <p:tag name="KSO_WM_SLIDE_ID" val="custom430_22"/>
  <p:tag name="KSO_WM_SLIDE_INDEX" val="2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9*149"/>
  <p:tag name="KSO_WM_SLIDE_SIZE" val="591*31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30_22*i*0"/>
  <p:tag name="KSO_WM_TEMPLATE_CATEGORY" val="custom"/>
  <p:tag name="KSO_WM_TEMPLATE_INDEX" val="430"/>
  <p:tag name="KSO_WM_UNIT_INDEX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3548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430_22*i*2"/>
  <p:tag name="KSO_WM_TEMPLATE_CATEGORY" val="custom"/>
  <p:tag name="KSO_WM_TEMPLATE_INDEX" val="430"/>
  <p:tag name="KSO_WM_UNIT_INDEX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f"/>
  <p:tag name="KSO_WM_UNIT_INDEX" val="1"/>
  <p:tag name="KSO_WM_UNIT_ID" val="custom430_2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0"/>
  <p:tag name="KSO_WM_TAG_VERSION" val="1.0"/>
  <p:tag name="KSO_WM_SLIDE_ID" val="custom430_30"/>
  <p:tag name="KSO_WM_SLIDE_INDEX" val="30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78*54"/>
  <p:tag name="KSO_WM_SLIDE_SIZE" val="561*43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30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SubTitleTextDesc"/>
  <p:tag name="MH" val="20151022173548"/>
  <p:tag name="MH_LIBRARY" val="GRAPHIC"/>
  <p:tag name="KSO_WM_TEMPLATE_CATEGORY" val="custom"/>
  <p:tag name="KSO_WM_TEMPLATE_INDEX" val="430"/>
  <p:tag name="KSO_WM_TAG_VERSION" val="1.0"/>
  <p:tag name="KSO_WM_SLIDE_ID" val="custom430_22"/>
  <p:tag name="KSO_WM_SLIDE_INDEX" val="2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9*149"/>
  <p:tag name="KSO_WM_SLIDE_SIZE" val="591*31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30_22*i*0"/>
  <p:tag name="KSO_WM_TEMPLATE_CATEGORY" val="custom"/>
  <p:tag name="KSO_WM_TEMPLATE_INDEX" val="430"/>
  <p:tag name="KSO_WM_UNIT_INDEX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0601"/>
  <p:tag name="MH_LIBRARY" val="GRAPHIC"/>
  <p:tag name="MH_ORDER" val="Rounded Rectangle 3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3548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430_22*i*2"/>
  <p:tag name="KSO_WM_TEMPLATE_CATEGORY" val="custom"/>
  <p:tag name="KSO_WM_TEMPLATE_INDEX" val="430"/>
  <p:tag name="KSO_WM_UNIT_INDEX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f"/>
  <p:tag name="KSO_WM_UNIT_INDEX" val="1"/>
  <p:tag name="KSO_WM_UNIT_ID" val="custom430_2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SubTitleTextDesc"/>
  <p:tag name="MH" val="20151022173548"/>
  <p:tag name="MH_LIBRARY" val="GRAPHIC"/>
  <p:tag name="KSO_WM_TEMPLATE_CATEGORY" val="custom"/>
  <p:tag name="KSO_WM_TEMPLATE_INDEX" val="430"/>
  <p:tag name="KSO_WM_TAG_VERSION" val="1.0"/>
  <p:tag name="KSO_WM_SLIDE_ID" val="custom430_22"/>
  <p:tag name="KSO_WM_SLIDE_INDEX" val="2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9*149"/>
  <p:tag name="KSO_WM_SLIDE_SIZE" val="591*31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30_22*i*0"/>
  <p:tag name="KSO_WM_TEMPLATE_CATEGORY" val="custom"/>
  <p:tag name="KSO_WM_TEMPLATE_INDEX" val="430"/>
  <p:tag name="KSO_WM_UNIT_INDEX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3548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430_22*i*2"/>
  <p:tag name="KSO_WM_TEMPLATE_CATEGORY" val="custom"/>
  <p:tag name="KSO_WM_TEMPLATE_INDEX" val="430"/>
  <p:tag name="KSO_WM_UNIT_INDEX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f"/>
  <p:tag name="KSO_WM_UNIT_INDEX" val="1"/>
  <p:tag name="KSO_WM_UNIT_ID" val="custom430_2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SubTitleTextDesc"/>
  <p:tag name="MH" val="20151022173548"/>
  <p:tag name="MH_LIBRARY" val="GRAPHIC"/>
  <p:tag name="KSO_WM_TEMPLATE_CATEGORY" val="custom"/>
  <p:tag name="KSO_WM_TEMPLATE_INDEX" val="430"/>
  <p:tag name="KSO_WM_TAG_VERSION" val="1.0"/>
  <p:tag name="KSO_WM_SLIDE_ID" val="custom430_22"/>
  <p:tag name="KSO_WM_SLIDE_INDEX" val="2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9*149"/>
  <p:tag name="KSO_WM_SLIDE_SIZE" val="591*31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0601"/>
  <p:tag name="MH_LIBRARY" val="GRAPHIC"/>
  <p:tag name="MH_ORDER" val="Rectangle 3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30_22*i*0"/>
  <p:tag name="KSO_WM_TEMPLATE_CATEGORY" val="custom"/>
  <p:tag name="KSO_WM_TEMPLATE_INDEX" val="430"/>
  <p:tag name="KSO_WM_UNIT_INDEX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3548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430_22*i*2"/>
  <p:tag name="KSO_WM_TEMPLATE_CATEGORY" val="custom"/>
  <p:tag name="KSO_WM_TEMPLATE_INDEX" val="430"/>
  <p:tag name="KSO_WM_UNIT_INDEX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f"/>
  <p:tag name="KSO_WM_UNIT_INDEX" val="1"/>
  <p:tag name="KSO_WM_UNIT_ID" val="custom430_2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SubTitleTextDesc"/>
  <p:tag name="MH" val="20151022173548"/>
  <p:tag name="MH_LIBRARY" val="GRAPHIC"/>
  <p:tag name="KSO_WM_TEMPLATE_CATEGORY" val="custom"/>
  <p:tag name="KSO_WM_TEMPLATE_INDEX" val="430"/>
  <p:tag name="KSO_WM_TAG_VERSION" val="1.0"/>
  <p:tag name="KSO_WM_SLIDE_ID" val="custom430_22"/>
  <p:tag name="KSO_WM_SLIDE_INDEX" val="2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9*149"/>
  <p:tag name="KSO_WM_SLIDE_SIZE" val="591*31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30_22*i*0"/>
  <p:tag name="KSO_WM_TEMPLATE_CATEGORY" val="custom"/>
  <p:tag name="KSO_WM_TEMPLATE_INDEX" val="430"/>
  <p:tag name="KSO_WM_UNIT_INDEX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3548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430_22*i*2"/>
  <p:tag name="KSO_WM_TEMPLATE_CATEGORY" val="custom"/>
  <p:tag name="KSO_WM_TEMPLATE_INDEX" val="430"/>
  <p:tag name="KSO_WM_UNIT_INDEX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2170601"/>
  <p:tag name="MH_LIBRARY" val="GRAPHIC"/>
  <p:tag name="MH_ORDER" val="Oval 3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f"/>
  <p:tag name="KSO_WM_UNIT_INDEX" val="1"/>
  <p:tag name="KSO_WM_UNIT_ID" val="custom430_2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0"/>
  <p:tag name="KSO_WM_UNIT_TYPE" val="a"/>
  <p:tag name="KSO_WM_UNIT_INDEX" val="1"/>
  <p:tag name="KSO_WM_UNIT_ID" val="custom430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Office 主题">
  <a:themeElements>
    <a:clrScheme name="430.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EB5D0"/>
      </a:accent1>
      <a:accent2>
        <a:srgbClr val="ED7D31"/>
      </a:accent2>
      <a:accent3>
        <a:srgbClr val="70AD47"/>
      </a:accent3>
      <a:accent4>
        <a:srgbClr val="6F6F6F"/>
      </a:accent4>
      <a:accent5>
        <a:srgbClr val="4472C4"/>
      </a:accent5>
      <a:accent6>
        <a:srgbClr val="FFC000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Words>2895</Words>
  <PresentationFormat/>
  <Paragraphs>148</Paragraphs>
  <Slides>23</Slides>
  <Notes>0</Notes>
  <HiddenSlides>0</HiddenSlides>
  <MMClips>0</MMClips>
  <ScaleCrop>false</ScaleCrop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2017-09-06T06:08:39Z</dcterms:created>
  <dcterms:modified xsi:type="dcterms:W3CDTF">2018-08-11T20:36:07Z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