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88" r:id="rId3"/>
    <p:sldId id="256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72" r:id="rId14"/>
    <p:sldId id="267" r:id="rId15"/>
    <p:sldId id="273" r:id="rId16"/>
    <p:sldId id="268" r:id="rId17"/>
    <p:sldId id="274" r:id="rId18"/>
    <p:sldId id="269" r:id="rId19"/>
    <p:sldId id="270" r:id="rId20"/>
    <p:sldId id="275" r:id="rId21"/>
    <p:sldId id="276" r:id="rId22"/>
    <p:sldId id="277" r:id="rId23"/>
    <p:sldId id="271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8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69030" y="3190315"/>
            <a:ext cx="5122148" cy="1701570"/>
          </a:xfrm>
        </p:spPr>
        <p:txBody>
          <a:bodyPr anchor="ctr" anchorCtr="0">
            <a:normAutofit/>
          </a:bodyPr>
          <a:lstStyle>
            <a:lvl1pPr algn="l">
              <a:defRPr sz="4115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69030" y="4937471"/>
            <a:ext cx="5122148" cy="1331472"/>
          </a:xfrm>
        </p:spPr>
        <p:txBody>
          <a:bodyPr>
            <a:normAutofit/>
          </a:bodyPr>
          <a:lstStyle>
            <a:lvl1pPr marL="0" indent="0" algn="l">
              <a:buNone/>
              <a:defRPr sz="2575">
                <a:solidFill>
                  <a:schemeClr val="bg1"/>
                </a:solidFill>
              </a:defRPr>
            </a:lvl1pPr>
            <a:lvl2pPr marL="588010" indent="0" algn="ctr">
              <a:buNone/>
              <a:defRPr sz="2575"/>
            </a:lvl2pPr>
            <a:lvl3pPr marL="1176020" indent="0" algn="ctr">
              <a:buNone/>
              <a:defRPr sz="2315"/>
            </a:lvl3pPr>
            <a:lvl4pPr marL="1764030" indent="0" algn="ctr">
              <a:buNone/>
              <a:defRPr sz="2060"/>
            </a:lvl4pPr>
            <a:lvl5pPr marL="2352040" indent="0" algn="ctr">
              <a:buNone/>
              <a:defRPr sz="2060"/>
            </a:lvl5pPr>
            <a:lvl6pPr marL="2940685" indent="0" algn="ctr">
              <a:buNone/>
              <a:defRPr sz="2060"/>
            </a:lvl6pPr>
            <a:lvl7pPr marL="3528695" indent="0" algn="ctr">
              <a:buNone/>
              <a:defRPr sz="2060"/>
            </a:lvl7pPr>
            <a:lvl8pPr marL="4116705" indent="0" algn="ctr">
              <a:buNone/>
              <a:defRPr sz="2060"/>
            </a:lvl8pPr>
            <a:lvl9pPr marL="4704715" indent="0" algn="ctr">
              <a:buNone/>
              <a:defRPr sz="206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671076" y="3190314"/>
            <a:ext cx="5122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71076" y="4891882"/>
            <a:ext cx="5122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0153" y="1451610"/>
            <a:ext cx="7555340" cy="472576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59450" y="2663189"/>
            <a:ext cx="8229191" cy="1877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985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1491" y="2488282"/>
            <a:ext cx="8229191" cy="13068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4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 sz="1985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1491" y="4595595"/>
            <a:ext cx="8229191" cy="13068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4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 sz="1985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0300" y="2673411"/>
            <a:ext cx="6286779" cy="1870564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00300" y="4750879"/>
            <a:ext cx="6290380" cy="1061413"/>
          </a:xfrm>
        </p:spPr>
        <p:txBody>
          <a:bodyPr>
            <a:normAutofit/>
          </a:bodyPr>
          <a:lstStyle>
            <a:lvl1pPr marL="0" indent="0">
              <a:buNone/>
              <a:defRPr sz="2575">
                <a:solidFill>
                  <a:schemeClr val="tx1">
                    <a:tint val="75000"/>
                  </a:schemeClr>
                </a:solidFill>
              </a:defRPr>
            </a:lvl1pPr>
            <a:lvl2pPr marL="588010" indent="0">
              <a:buNone/>
              <a:defRPr sz="2575">
                <a:solidFill>
                  <a:schemeClr val="tx1">
                    <a:tint val="75000"/>
                  </a:schemeClr>
                </a:solidFill>
              </a:defRPr>
            </a:lvl2pPr>
            <a:lvl3pPr marL="1176020" indent="0">
              <a:buNone/>
              <a:defRPr sz="2315">
                <a:solidFill>
                  <a:schemeClr val="tx1">
                    <a:tint val="75000"/>
                  </a:schemeClr>
                </a:solidFill>
              </a:defRPr>
            </a:lvl3pPr>
            <a:lvl4pPr marL="1764030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4pPr>
            <a:lvl5pPr marL="2352040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5pPr>
            <a:lvl6pPr marL="2940685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6pPr>
            <a:lvl7pPr marL="3528695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7pPr>
            <a:lvl8pPr marL="4116705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8pPr>
            <a:lvl9pPr marL="4704715" indent="0">
              <a:buNone/>
              <a:defRPr sz="20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60152" y="1421479"/>
            <a:ext cx="3278917" cy="47239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6578" y="1421479"/>
            <a:ext cx="3278917" cy="47239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777" y="1368492"/>
            <a:ext cx="3866347" cy="822198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588010" indent="0">
              <a:buNone/>
              <a:defRPr sz="2575" b="1"/>
            </a:lvl2pPr>
            <a:lvl3pPr marL="1176020" indent="0">
              <a:buNone/>
              <a:defRPr sz="2315" b="1"/>
            </a:lvl3pPr>
            <a:lvl4pPr marL="1764030" indent="0">
              <a:buNone/>
              <a:defRPr sz="2060" b="1"/>
            </a:lvl4pPr>
            <a:lvl5pPr marL="2352040" indent="0">
              <a:buNone/>
              <a:defRPr sz="2060" b="1"/>
            </a:lvl5pPr>
            <a:lvl6pPr marL="2940685" indent="0">
              <a:buNone/>
              <a:defRPr sz="2060" b="1"/>
            </a:lvl6pPr>
            <a:lvl7pPr marL="3528695" indent="0">
              <a:buNone/>
              <a:defRPr sz="2060" b="1"/>
            </a:lvl7pPr>
            <a:lvl8pPr marL="4116705" indent="0">
              <a:buNone/>
              <a:defRPr sz="2060" b="1"/>
            </a:lvl8pPr>
            <a:lvl9pPr marL="4704715" indent="0">
              <a:buNone/>
              <a:defRPr sz="20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777" y="2190689"/>
            <a:ext cx="3866347" cy="404627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8725" y="1368492"/>
            <a:ext cx="3886768" cy="822198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588010" indent="0">
              <a:buNone/>
              <a:defRPr sz="2575" b="1"/>
            </a:lvl2pPr>
            <a:lvl3pPr marL="1176020" indent="0">
              <a:buNone/>
              <a:defRPr sz="2315" b="1"/>
            </a:lvl3pPr>
            <a:lvl4pPr marL="1764030" indent="0">
              <a:buNone/>
              <a:defRPr sz="2060" b="1"/>
            </a:lvl4pPr>
            <a:lvl5pPr marL="2352040" indent="0">
              <a:buNone/>
              <a:defRPr sz="2060" b="1"/>
            </a:lvl5pPr>
            <a:lvl6pPr marL="2940685" indent="0">
              <a:buNone/>
              <a:defRPr sz="2060" b="1"/>
            </a:lvl6pPr>
            <a:lvl7pPr marL="3528695" indent="0">
              <a:buNone/>
              <a:defRPr sz="2060" b="1"/>
            </a:lvl7pPr>
            <a:lvl8pPr marL="4116705" indent="0">
              <a:buNone/>
              <a:defRPr sz="2060" b="1"/>
            </a:lvl8pPr>
            <a:lvl9pPr marL="4704715" indent="0">
              <a:buNone/>
              <a:defRPr sz="20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8725" y="2190689"/>
            <a:ext cx="3886768" cy="404627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15035" y="2305399"/>
            <a:ext cx="4913932" cy="2247202"/>
          </a:xfrm>
        </p:spPr>
        <p:txBody>
          <a:bodyPr>
            <a:normAutofit/>
          </a:bodyPr>
          <a:lstStyle>
            <a:lvl1pPr algn="ctr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rgbClr val="FFF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7964" y="364820"/>
            <a:ext cx="1297529" cy="5812557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509" y="364820"/>
            <a:ext cx="6427457" cy="581255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509" y="91440"/>
            <a:ext cx="7486791" cy="745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509" y="1120141"/>
            <a:ext cx="7886984" cy="5143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510" y="6357061"/>
            <a:ext cx="2057966" cy="364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08CDB285-6FAB-46B0-BD97-FA1C08D90B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092" y="6357061"/>
            <a:ext cx="3085817" cy="364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527" y="6357061"/>
            <a:ext cx="2057968" cy="3648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84CE05AF-F2D6-46AB-BC65-2E5A067147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17602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94005" indent="0" algn="l" defTabSz="1176020" rtl="0" eaLnBrk="1" latinLnBrk="0" hangingPunct="1">
        <a:spcBef>
          <a:spcPts val="128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82015" indent="0" algn="l" defTabSz="1176020" rtl="0" eaLnBrk="1" latinLnBrk="0" hangingPunct="1">
        <a:spcBef>
          <a:spcPts val="64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470025" indent="0" algn="l" defTabSz="1176020" rtl="0" eaLnBrk="1" latinLnBrk="0" hangingPunct="1">
        <a:spcBef>
          <a:spcPts val="64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8035" indent="0" algn="l" defTabSz="1176020" rtl="0" eaLnBrk="1" latinLnBrk="0" hangingPunct="1">
        <a:spcBef>
          <a:spcPts val="64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646045" indent="0" algn="l" defTabSz="1176020" rtl="0" eaLnBrk="1" latinLnBrk="0" hangingPunct="1">
        <a:spcBef>
          <a:spcPts val="64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690" indent="-294005" algn="l" defTabSz="1176020" rtl="0" eaLnBrk="1" latinLnBrk="0" hangingPunct="1">
        <a:lnSpc>
          <a:spcPct val="90000"/>
        </a:lnSpc>
        <a:spcBef>
          <a:spcPts val="645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6pPr>
      <a:lvl7pPr marL="3822700" indent="-294005" algn="l" defTabSz="1176020" rtl="0" eaLnBrk="1" latinLnBrk="0" hangingPunct="1">
        <a:lnSpc>
          <a:spcPct val="90000"/>
        </a:lnSpc>
        <a:spcBef>
          <a:spcPts val="645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7pPr>
      <a:lvl8pPr marL="4410710" indent="-294005" algn="l" defTabSz="1176020" rtl="0" eaLnBrk="1" latinLnBrk="0" hangingPunct="1">
        <a:lnSpc>
          <a:spcPct val="90000"/>
        </a:lnSpc>
        <a:spcBef>
          <a:spcPts val="645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8pPr>
      <a:lvl9pPr marL="4998720" indent="-294005" algn="l" defTabSz="1176020" rtl="0" eaLnBrk="1" latinLnBrk="0" hangingPunct="1">
        <a:lnSpc>
          <a:spcPct val="90000"/>
        </a:lnSpc>
        <a:spcBef>
          <a:spcPts val="645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88010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2pPr>
      <a:lvl3pPr marL="1176020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30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4pPr>
      <a:lvl5pPr marL="2352040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5pPr>
      <a:lvl6pPr marL="2940685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6pPr>
      <a:lvl7pPr marL="3528695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7pPr>
      <a:lvl8pPr marL="4116705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8pPr>
      <a:lvl9pPr marL="4704715" algn="l" defTabSz="117602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7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93345"/>
            <a:ext cx="9116060" cy="6670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怎样正确处理竞争和合作的关系？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  竞争和合作既对立又统一，在合作中有竞争，在竞争中有合作，二者相互渗透，相辅相成。竞争不能忘记合作，没有合作的竞争称不上是积极向上的竞争，只有既竞争有合作，我们的事业才能取得成功，经济才能繁荣，社会才能进步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在生活中，我们要正确对待竞争和合作的关系，既要保持敢为人先、不甘落后的进取精神，又要树立协作、互助的合作观念；在竞争中合作，在合作中竞争，最终实现共同发展，共同提高。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宋体" panose="02010600030101010101" pitchFamily="2" charset="-122"/>
              </a:rPr>
              <a:t>疑难解答</a:t>
            </a:r>
            <a:br>
              <a:rPr lang="zh-CN" altLang="en-US" smtClean="0">
                <a:sym typeface="宋体" panose="02010600030101010101" pitchFamily="2" charset="-122"/>
              </a:rPr>
            </a:br>
            <a:endParaRPr lang="zh-CN" altLang="en-US" smtClean="0"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z="4800" smtClean="0">
                <a:sym typeface="+mn-ea"/>
              </a:rPr>
              <a:t>指导学生分组结合自己的实际展开讨论。</a:t>
            </a:r>
            <a:endParaRPr lang="zh-CN" altLang="en-US" sz="4800" smtClean="0">
              <a:sym typeface="+mn-ea"/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endParaRPr lang="zh-CN" altLang="en-US" smtClean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>
                <a:sym typeface="+mn-ea"/>
              </a:rPr>
              <a:t>问题一：学会合作有什么重要意义？</a:t>
            </a:r>
            <a:endParaRPr lang="zh-CN" altLang="en-US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）合作是一种力量。生活在今天，我们更离不开合作。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学会合作，有助于我们健康成长。在学习中合作，启迪我们的智慧，提高我们的创新能力；在生活中合作，大家相互支持，互相帮助，团结协作，可以使我们融入集体，获得战胜困难的勇气和力量，有助于形成活泼开朗、积极勇敢、乐于助人等良好心理和道德品质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）学会合作，有助于事业的成功。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）学会合作，是时代的要求。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归纳总结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z="4800" smtClean="0">
                <a:sym typeface="+mn-ea"/>
              </a:rPr>
              <a:t>指导学生分组结合自己的实际展开讨论。</a:t>
            </a:r>
            <a:endParaRPr lang="zh-CN" altLang="en-US" sz="4800" smtClean="0">
              <a:sym typeface="+mn-ea"/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endParaRPr lang="zh-CN" altLang="en-US" sz="4800" smtClean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问题二：如何做才是善于合作？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）善于合作，需要我们学会平等待人，尊重他人。平等相处，是建立良好合作关系的基础。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）善于合作，需要我们学会沟通，化解矛盾。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）善于合作，需要我们分工合理，责任共担，利益共享。合作有分工，每个成员要按照分工承担责任，尽己所能完成各自的任务。合作的成果属于大家，由大家共享。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归纳总结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z="4800" smtClean="0">
                <a:sym typeface="+mn-ea"/>
              </a:rPr>
              <a:t>指导学生分组结合自己的实际展开讨论。</a:t>
            </a:r>
            <a:endParaRPr lang="zh-CN" altLang="en-US" sz="4800" smtClean="0">
              <a:sym typeface="+mn-ea"/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endParaRPr lang="zh-CN" altLang="en-US" sz="4800" smtClean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/>
              <a:t>问题三：如何正确认识和处理竞争与合作的关系 ？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竞争与合作是相互依存、相互促进的。竞争中需要合作。在竞争中，合作得越好，力量就越强，成功的可能性就越大。合作中需要竞争。团体的通力合作鼓励各个成员间相互竞争，成员间的有序竞争，能增强团队的生机和活力。离开竞争的合作是一潭死水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正确认识和处理竞争与合作的关系，要求我们在生活中既要保持敢为人，先、不甘落后的进取精神，又要树立协作互助、合作共享的合作观念，学会在合作中竞争，在竞争中合作，竞争合作求双赢。相互促进、共同提高，是竞争合作求双赢的真谛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归纳总结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知识结构</a:t>
            </a:r>
            <a:br>
              <a:rPr lang="zh-CN" altLang="en-US" smtClean="0"/>
            </a:br>
            <a:endParaRPr lang="zh-CN" altLang="en-US" smtClean="0"/>
          </a:p>
        </p:txBody>
      </p:sp>
      <p:pic>
        <p:nvPicPr>
          <p:cNvPr id="25602" name="内容占位符 2"/>
          <p:cNvPicPr>
            <a:picLocks noGrp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9238" y="1101725"/>
            <a:ext cx="8266112" cy="5075238"/>
          </a:xfr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例</a:t>
            </a:r>
            <a:r>
              <a:rPr lang="en-US" altLang="zh-CN" smtClean="0"/>
              <a:t>1</a:t>
            </a:r>
            <a:r>
              <a:rPr lang="zh-CN" altLang="en-US" smtClean="0"/>
              <a:t>、天津全运会上，运动健儿们通过一场场对决，为全国观众献上一场精彩绝伦的运动盛宴；金砖五国领导人厦门会晤成功举行，</a:t>
            </a:r>
            <a:r>
              <a:rPr lang="en-US" altLang="zh-CN" smtClean="0"/>
              <a:t>10</a:t>
            </a:r>
            <a:r>
              <a:rPr lang="zh-CN" altLang="en-US" smtClean="0"/>
              <a:t>个新兴市场国家和发展中国家展开对话；新学期各地学校推行小组合作学习全员课改提质量</a:t>
            </a:r>
            <a:r>
              <a:rPr lang="en-US" altLang="zh-CN" smtClean="0"/>
              <a:t>……</a:t>
            </a:r>
            <a:r>
              <a:rPr lang="zh-CN" altLang="en-US" smtClean="0"/>
              <a:t>这告诉我们（   ）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A.</a:t>
            </a:r>
            <a:r>
              <a:rPr lang="zh-CN" altLang="en-US" smtClean="0"/>
              <a:t>合作是国家与国家之间的事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B.</a:t>
            </a:r>
            <a:r>
              <a:rPr lang="zh-CN" altLang="en-US" smtClean="0"/>
              <a:t>合作是我们取得成功的唯一途径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C.</a:t>
            </a:r>
            <a:r>
              <a:rPr lang="zh-CN" altLang="en-US" smtClean="0"/>
              <a:t>合作无时不有，无处不在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D.</a:t>
            </a:r>
            <a:r>
              <a:rPr lang="zh-CN" altLang="en-US" smtClean="0"/>
              <a:t>合作是我们的中心工作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zh-CN" smtClean="0">
                <a:sym typeface="宋体" panose="02010600030101010101" pitchFamily="2" charset="-122"/>
              </a:rPr>
              <a:t>典例精析</a:t>
            </a:r>
            <a:br>
              <a:rPr lang="zh-CN" altLang="zh-CN" smtClean="0">
                <a:sym typeface="宋体" panose="02010600030101010101" pitchFamily="2" charset="-122"/>
              </a:rPr>
            </a:br>
            <a:endParaRPr lang="zh-CN" altLang="zh-CN" smtClean="0"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本题列举了在体育、国际、学习等领域的合作现象，说明无论是在哪一个方面，都存在合作，从而使学生明白：生活离不开合作，合作具有普遍性。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答案：</a:t>
            </a:r>
            <a:r>
              <a:rPr lang="en-US" altLang="zh-CN" smtClean="0"/>
              <a:t>C</a:t>
            </a:r>
            <a:endParaRPr lang="en-US" altLang="zh-CN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答案解析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ym typeface="+mn-ea"/>
              </a:rPr>
              <a:t>第三单元 合奏好生活的乐章</a:t>
            </a:r>
            <a:br>
              <a:rPr lang="zh-CN" altLang="en-US" dirty="0" smtClean="0">
                <a:sym typeface="+mn-ea"/>
              </a:rPr>
            </a:br>
            <a:r>
              <a:rPr lang="zh-CN" altLang="en-US" dirty="0" smtClean="0">
                <a:sym typeface="+mn-ea"/>
              </a:rPr>
              <a:t>第</a:t>
            </a:r>
            <a:r>
              <a:rPr lang="en-US" altLang="zh-CN" dirty="0" smtClean="0">
                <a:sym typeface="+mn-ea"/>
              </a:rPr>
              <a:t>6</a:t>
            </a:r>
            <a:r>
              <a:rPr lang="zh-CN" altLang="en-US" dirty="0" smtClean="0">
                <a:sym typeface="+mn-ea"/>
              </a:rPr>
              <a:t>课竞争合作求双赢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z="3600" smtClean="0">
                <a:solidFill>
                  <a:srgbClr val="FF0000"/>
                </a:solidFill>
              </a:rPr>
              <a:t>第</a:t>
            </a:r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课时 合作的艺术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0" y="200025"/>
            <a:ext cx="8515350" cy="5976938"/>
          </a:xfrm>
        </p:spPr>
        <p:txBody>
          <a:bodyPr>
            <a:normAutofit lnSpcReduction="10000"/>
          </a:bodyPr>
          <a:lstStyle/>
          <a:p>
            <a:r>
              <a:rPr lang="zh-CN" altLang="en-US" smtClean="0"/>
              <a:t>例</a:t>
            </a:r>
            <a:endParaRPr lang="zh-CN" altLang="en-US" smtClean="0"/>
          </a:p>
          <a:p>
            <a:endParaRPr lang="zh-CN" altLang="en-US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、社会生活中有竞争也有合作。对竞争与合作的认识，</a:t>
            </a:r>
            <a:endParaRPr lang="zh-CN" altLang="en-US" smtClean="0"/>
          </a:p>
          <a:p>
            <a:r>
              <a:rPr lang="zh-CN" altLang="en-US" smtClean="0"/>
              <a:t>正确的是（　　）</a:t>
            </a:r>
            <a:endParaRPr lang="zh-CN" altLang="en-US" smtClean="0"/>
          </a:p>
          <a:p>
            <a:r>
              <a:rPr lang="zh-CN" altLang="en-US" smtClean="0"/>
              <a:t>①适者生存，竞争就是你死我活的较量，合作会削弱自身的力量</a:t>
            </a:r>
            <a:endParaRPr lang="zh-CN" altLang="en-US" smtClean="0"/>
          </a:p>
          <a:p>
            <a:r>
              <a:rPr lang="zh-CN" altLang="en-US" smtClean="0"/>
              <a:t>②我们应该在竞争的同时学会合作，取长补短，共同进步</a:t>
            </a:r>
            <a:endParaRPr lang="zh-CN" altLang="en-US" smtClean="0"/>
          </a:p>
          <a:p>
            <a:r>
              <a:rPr lang="zh-CN" altLang="en-US" smtClean="0"/>
              <a:t>③竞争与合作不是相互排斥的，二者是不可分割的</a:t>
            </a:r>
            <a:endParaRPr lang="zh-CN" altLang="en-US" smtClean="0"/>
          </a:p>
          <a:p>
            <a:r>
              <a:rPr lang="zh-CN" altLang="en-US" smtClean="0"/>
              <a:t>④那些既讲竞争又要合作的人，根本不懂得竞争的残酷性</a:t>
            </a:r>
            <a:endParaRPr lang="zh-CN" altLang="en-US" smtClean="0"/>
          </a:p>
          <a:p>
            <a:r>
              <a:rPr lang="en-US" altLang="zh-CN" smtClean="0">
                <a:sym typeface="+mn-ea"/>
              </a:rPr>
              <a:t>A.①②    B.②④    C.②③   D.①②③</a:t>
            </a:r>
            <a:endParaRPr lang="en-US" altLang="zh-CN" smtClean="0"/>
          </a:p>
          <a:p>
            <a:endParaRPr lang="zh-CN" altLang="en-US" smtClean="0"/>
          </a:p>
          <a:p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【</a:t>
            </a:r>
            <a:r>
              <a:rPr lang="zh-CN" altLang="en-US" smtClean="0"/>
              <a:t>解析</a:t>
            </a:r>
            <a:r>
              <a:rPr lang="en-US" altLang="zh-CN" smtClean="0"/>
              <a:t>】</a:t>
            </a:r>
            <a:r>
              <a:rPr lang="zh-CN" altLang="en-US" smtClean="0"/>
              <a:t>竞争与合作既对立又统一，在合作中有竞争，在竞争中有合作，二者相互渗透，相辅相成。竞争不能忘记合作，没有合作的竞争称不上积极向上的竞争．只有既竞争又合作，事业才能取得成功，经济才能繁荣，社会才能进步．竞争最理想的结果是“双赢”，合作创造竞争中的双赢．因此选项②③正确；选项①④没有正确认识竞争与合作。故选</a:t>
            </a:r>
            <a:r>
              <a:rPr lang="en-US" altLang="zh-CN" smtClean="0"/>
              <a:t>C</a:t>
            </a:r>
            <a:r>
              <a:rPr lang="zh-CN" altLang="en-US" smtClean="0"/>
              <a:t>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答案：</a:t>
            </a:r>
            <a:r>
              <a:rPr lang="en-US" altLang="zh-CN" smtClean="0"/>
              <a:t>C</a:t>
            </a:r>
            <a:endParaRPr lang="en-US" altLang="zh-CN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答案解析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</a:t>
            </a:r>
            <a:r>
              <a:rPr lang="zh-CN" altLang="en-US" smtClean="0"/>
              <a:t>、当今在众多的招聘启事中，用工单位几乎都把“具有合作意识”列为应聘者必备的素质之一。这是因为（   ）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①合作是一种力量，能够帮助我们战胜一切困难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②良好的合作能创造竞争中的双赢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③具有合作意识能使合作者各司其职，取长补短，有利于进步与发展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④当今社会知识信息量大，社会分工细，善于合作有助于事业的成功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A.①②④    B.②③④    C.①②③④    D.①②③</a:t>
            </a:r>
            <a:endParaRPr lang="en-US" altLang="zh-CN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 smtClean="0">
                <a:sym typeface="+mn-ea"/>
              </a:rPr>
              <a:t>课后训练</a:t>
            </a:r>
            <a:br>
              <a:rPr lang="en-US" altLang="zh-CN" smtClean="0">
                <a:sym typeface="+mn-ea"/>
              </a:rPr>
            </a:br>
            <a:endParaRPr lang="en-US" altLang="zh-CN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265113" y="417513"/>
            <a:ext cx="8250237" cy="5759450"/>
          </a:xfrm>
        </p:spPr>
        <p:txBody>
          <a:bodyPr/>
          <a:lstStyle/>
          <a:p>
            <a:r>
              <a:rPr lang="en-US" altLang="zh-CN" smtClean="0"/>
              <a:t>2</a:t>
            </a:r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、中国女排里约奥运会夺冠在国内掀起了热潮，队长惠若琪在回答记者提问时说：“对于我们来说，每一个球都是团队合作的结果，都是经过磨难得来的”。这主要说明（    ）</a:t>
            </a:r>
            <a:endParaRPr lang="zh-CN" altLang="en-US" smtClean="0"/>
          </a:p>
          <a:p>
            <a:r>
              <a:rPr lang="en-US" altLang="zh-CN" smtClean="0"/>
              <a:t>A. </a:t>
            </a:r>
            <a:r>
              <a:rPr lang="zh-CN" altLang="en-US" smtClean="0"/>
              <a:t>团队精神的核心是竞争合作  </a:t>
            </a:r>
            <a:endParaRPr lang="zh-CN" altLang="en-US" smtClean="0"/>
          </a:p>
          <a:p>
            <a:r>
              <a:rPr lang="zh-CN" altLang="en-US" smtClean="0"/>
              <a:t>  </a:t>
            </a:r>
            <a:r>
              <a:rPr lang="en-US" altLang="zh-CN" smtClean="0"/>
              <a:t>B. </a:t>
            </a:r>
            <a:r>
              <a:rPr lang="zh-CN" altLang="en-US" smtClean="0"/>
              <a:t>合作是事业成功的土壤</a:t>
            </a:r>
            <a:endParaRPr lang="zh-CN" altLang="en-US" smtClean="0"/>
          </a:p>
          <a:p>
            <a:r>
              <a:rPr lang="en-US" altLang="zh-CN" smtClean="0"/>
              <a:t>C. </a:t>
            </a:r>
            <a:r>
              <a:rPr lang="zh-CN" altLang="en-US" smtClean="0"/>
              <a:t>竞争对人的发展起促进作用  </a:t>
            </a:r>
            <a:endParaRPr lang="zh-CN" altLang="en-US" smtClean="0"/>
          </a:p>
          <a:p>
            <a:r>
              <a:rPr lang="zh-CN" altLang="en-US" smtClean="0"/>
              <a:t>  </a:t>
            </a:r>
            <a:r>
              <a:rPr lang="en-US" altLang="zh-CN" smtClean="0"/>
              <a:t>D. </a:t>
            </a:r>
            <a:r>
              <a:rPr lang="zh-CN" altLang="en-US" smtClean="0"/>
              <a:t>只要经过磨难就能成功 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207963" y="273050"/>
            <a:ext cx="8307387" cy="5903913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3</a:t>
            </a:r>
            <a:r>
              <a:rPr lang="zh-CN" altLang="en-US" smtClean="0"/>
              <a:t>、随着中考脚步的临近，班主任号召全班同学在中考复习中互相结对子，发挥“</a:t>
            </a:r>
            <a:r>
              <a:rPr lang="en-US" altLang="zh-CN" smtClean="0"/>
              <a:t>1+1</a:t>
            </a:r>
            <a:r>
              <a:rPr lang="zh-CN" altLang="en-US" smtClean="0"/>
              <a:t>＞</a:t>
            </a:r>
            <a:r>
              <a:rPr lang="en-US" altLang="zh-CN" smtClean="0"/>
              <a:t>2”</a:t>
            </a:r>
            <a:r>
              <a:rPr lang="zh-CN" altLang="en-US" smtClean="0"/>
              <a:t>的效应，不让一个同学掉队。发挥“</a:t>
            </a:r>
            <a:r>
              <a:rPr lang="en-US" altLang="zh-CN" smtClean="0"/>
              <a:t>1+1</a:t>
            </a:r>
            <a:r>
              <a:rPr lang="zh-CN" altLang="en-US" smtClean="0"/>
              <a:t>＞</a:t>
            </a:r>
            <a:r>
              <a:rPr lang="en-US" altLang="zh-CN" smtClean="0"/>
              <a:t>2”</a:t>
            </a:r>
            <a:r>
              <a:rPr lang="zh-CN" altLang="en-US" smtClean="0"/>
              <a:t>的效应，要求全班同学（   ）</a:t>
            </a:r>
            <a:endParaRPr lang="zh-CN" altLang="en-US" smtClean="0"/>
          </a:p>
          <a:p>
            <a:r>
              <a:rPr lang="zh-CN" altLang="en-US" smtClean="0"/>
              <a:t>①树立良好的竞争意识</a:t>
            </a:r>
            <a:endParaRPr lang="zh-CN" altLang="en-US" smtClean="0"/>
          </a:p>
          <a:p>
            <a:r>
              <a:rPr lang="zh-CN" altLang="en-US" smtClean="0"/>
              <a:t>②团结协作，互相启发，共同进步</a:t>
            </a:r>
            <a:endParaRPr lang="zh-CN" altLang="en-US" smtClean="0"/>
          </a:p>
          <a:p>
            <a:r>
              <a:rPr lang="zh-CN" altLang="en-US" smtClean="0"/>
              <a:t>③对自己负责，各司其职，各得其所</a:t>
            </a:r>
            <a:endParaRPr lang="zh-CN" altLang="en-US" smtClean="0"/>
          </a:p>
          <a:p>
            <a:r>
              <a:rPr lang="zh-CN" altLang="en-US" smtClean="0"/>
              <a:t>④在合作中竞争，在竞争中合作</a:t>
            </a:r>
            <a:endParaRPr lang="zh-CN" altLang="en-US" smtClean="0"/>
          </a:p>
          <a:p>
            <a:r>
              <a:rPr lang="en-US" altLang="zh-CN" smtClean="0"/>
              <a:t>A.①②③		B.①②④		</a:t>
            </a:r>
            <a:endParaRPr lang="en-US" altLang="zh-CN" smtClean="0"/>
          </a:p>
          <a:p>
            <a:r>
              <a:rPr lang="en-US" altLang="zh-CN" smtClean="0"/>
              <a:t>C.②③④		D.①②③④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338138" y="490538"/>
            <a:ext cx="8177212" cy="5686425"/>
          </a:xfrm>
        </p:spPr>
        <p:txBody>
          <a:bodyPr/>
          <a:lstStyle/>
          <a:p>
            <a:r>
              <a:rPr lang="en-US" altLang="zh-CN" smtClean="0"/>
              <a:t>4</a:t>
            </a:r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4</a:t>
            </a:r>
            <a:r>
              <a:rPr lang="zh-CN" altLang="en-US" smtClean="0"/>
              <a:t>、互联网</a:t>
            </a:r>
            <a:r>
              <a:rPr lang="en-US" altLang="zh-CN" smtClean="0"/>
              <a:t>+</a:t>
            </a:r>
            <a:r>
              <a:rPr lang="zh-CN" altLang="en-US" smtClean="0"/>
              <a:t>传统集市</a:t>
            </a:r>
            <a:r>
              <a:rPr lang="en-US" altLang="zh-CN" smtClean="0"/>
              <a:t>=</a:t>
            </a:r>
            <a:r>
              <a:rPr lang="zh-CN" altLang="en-US" smtClean="0"/>
              <a:t>淘宝，互联网</a:t>
            </a:r>
            <a:r>
              <a:rPr lang="en-US" altLang="zh-CN" smtClean="0"/>
              <a:t>+</a:t>
            </a:r>
            <a:r>
              <a:rPr lang="zh-CN" altLang="en-US" smtClean="0"/>
              <a:t>传统银行</a:t>
            </a:r>
            <a:r>
              <a:rPr lang="en-US" altLang="zh-CN" smtClean="0"/>
              <a:t>=</a:t>
            </a:r>
            <a:r>
              <a:rPr lang="zh-CN" altLang="en-US" smtClean="0"/>
              <a:t>支付宝、余额宝，互联网</a:t>
            </a:r>
            <a:r>
              <a:rPr lang="en-US" altLang="zh-CN" smtClean="0"/>
              <a:t>+</a:t>
            </a:r>
            <a:r>
              <a:rPr lang="zh-CN" altLang="en-US" smtClean="0"/>
              <a:t>传统交通</a:t>
            </a:r>
            <a:r>
              <a:rPr lang="en-US" altLang="zh-CN" smtClean="0"/>
              <a:t>=</a:t>
            </a:r>
            <a:r>
              <a:rPr lang="zh-CN" altLang="en-US" smtClean="0"/>
              <a:t>嘀嘀打车、快的打车。互联网和传统行业结合的价值在于</a:t>
            </a:r>
            <a:endParaRPr lang="zh-CN" altLang="en-US" smtClean="0"/>
          </a:p>
          <a:p>
            <a:r>
              <a:rPr lang="en-US" altLang="zh-CN" smtClean="0"/>
              <a:t>A. </a:t>
            </a:r>
            <a:r>
              <a:rPr lang="zh-CN" altLang="en-US" smtClean="0"/>
              <a:t>能促进个人的成长进步和全面发展    </a:t>
            </a:r>
            <a:endParaRPr lang="zh-CN" altLang="en-US" smtClean="0"/>
          </a:p>
          <a:p>
            <a:r>
              <a:rPr lang="en-US" altLang="zh-CN" smtClean="0"/>
              <a:t>B. </a:t>
            </a:r>
            <a:r>
              <a:rPr lang="zh-CN" altLang="en-US" smtClean="0"/>
              <a:t>最大限度地避免竞争</a:t>
            </a:r>
            <a:endParaRPr lang="zh-CN" altLang="en-US" smtClean="0"/>
          </a:p>
          <a:p>
            <a:r>
              <a:rPr lang="en-US" altLang="zh-CN" smtClean="0"/>
              <a:t>C. </a:t>
            </a:r>
            <a:r>
              <a:rPr lang="zh-CN" altLang="en-US" smtClean="0"/>
              <a:t>弘扬以爱国主义为核心的时代精神    </a:t>
            </a:r>
            <a:endParaRPr lang="zh-CN" altLang="en-US" smtClean="0"/>
          </a:p>
          <a:p>
            <a:r>
              <a:rPr lang="en-US" altLang="zh-CN" smtClean="0"/>
              <a:t>D. </a:t>
            </a:r>
            <a:r>
              <a:rPr lang="zh-CN" altLang="en-US" smtClean="0"/>
              <a:t>有利于实现合作共享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193675" y="200025"/>
            <a:ext cx="8321675" cy="5976938"/>
          </a:xfrm>
        </p:spPr>
        <p:txBody>
          <a:bodyPr/>
          <a:lstStyle/>
          <a:p>
            <a:r>
              <a:rPr lang="en-US" altLang="zh-CN" smtClean="0"/>
              <a:t>5</a:t>
            </a:r>
            <a:r>
              <a:rPr lang="zh-CN" altLang="en-US" smtClean="0"/>
              <a:t>、</a:t>
            </a:r>
            <a:endParaRPr lang="zh-CN" altLang="en-US" smtClean="0"/>
          </a:p>
          <a:p>
            <a:endParaRPr lang="zh-CN" altLang="en-US" smtClean="0"/>
          </a:p>
          <a:p>
            <a:r>
              <a:rPr lang="en-US" altLang="zh-CN" smtClean="0"/>
              <a:t>5.</a:t>
            </a:r>
            <a:r>
              <a:rPr lang="zh-CN" altLang="en-US" smtClean="0"/>
              <a:t>中国首次“太空授课”活动在“天宫一号”飞行器中举行，王亚平作为神十航天员的代表，在太空进行在轨讲解和实验演示，并与地面师生进行双向互动交流，向我们展示宇宙的无穷魅力。这让学生了解到失重条件下物体运动的特点、液体表面张力的作用，可谓神奇而精彩。</a:t>
            </a:r>
            <a:endParaRPr lang="zh-CN" altLang="en-US" smtClean="0"/>
          </a:p>
          <a:p>
            <a:r>
              <a:rPr lang="zh-CN" altLang="en-US" smtClean="0"/>
              <a:t> “太空授课”神奇精彩，看似简单，实则是成千上万航天人共同合作的结果。这给我们什么启示？</a:t>
            </a:r>
            <a:endParaRPr lang="zh-CN" altLang="en-US" smtClean="0"/>
          </a:p>
        </p:txBody>
      </p:sp>
      <p:pic>
        <p:nvPicPr>
          <p:cNvPr id="37893" name="Picture 5" descr="t01bb2c7999b5b58c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4290" y="4080510"/>
            <a:ext cx="4441825" cy="2776538"/>
          </a:xfrm>
          <a:prstGeom prst="rect">
            <a:avLst/>
          </a:prstGeom>
          <a:noFill/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1.B2.B3.B4.D</a:t>
            </a:r>
            <a:endParaRPr lang="en-US" altLang="zh-CN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5. </a:t>
            </a: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）合作，是事业成功的土壤，任何事业的成功，都需要良好的合作；（</a:t>
            </a:r>
            <a:r>
              <a:rPr lang="en-US" altLang="zh-CN" smtClean="0"/>
              <a:t>2</a:t>
            </a:r>
            <a:r>
              <a:rPr lang="zh-CN" altLang="en-US" smtClean="0"/>
              <a:t>）现代经济的发展、社会的和谐、科技的辉煌等，都是合作的结果；（</a:t>
            </a:r>
            <a:r>
              <a:rPr lang="en-US" altLang="zh-CN" smtClean="0"/>
              <a:t>3</a:t>
            </a:r>
            <a:r>
              <a:rPr lang="zh-CN" altLang="en-US" smtClean="0"/>
              <a:t>）合作能聚集力量、启发思维、开阔视野、激发创造性，并能培养同情心、利他心和奉献精神；（</a:t>
            </a:r>
            <a:r>
              <a:rPr lang="en-US" altLang="zh-CN" smtClean="0"/>
              <a:t>4</a:t>
            </a:r>
            <a:r>
              <a:rPr lang="zh-CN" altLang="en-US" smtClean="0"/>
              <a:t>）一个具有合作精神、合作能力的人，也容易获得他人的支持和帮助，因而大大增加了成功的可能；（</a:t>
            </a:r>
            <a:r>
              <a:rPr lang="en-US" altLang="zh-CN" smtClean="0"/>
              <a:t>5</a:t>
            </a:r>
            <a:r>
              <a:rPr lang="zh-CN" altLang="en-US" smtClean="0"/>
              <a:t>）精诚合作会使我们分享成功的愉悦，互助互惠能让我们取得更大的胜利。 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参考答案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7">
            <a:hlinkClick r:id="rId1" action="ppaction://hlinksldjump"/>
          </p:cNvPr>
          <p:cNvSpPr txBox="1"/>
          <p:nvPr/>
        </p:nvSpPr>
        <p:spPr>
          <a:xfrm>
            <a:off x="3692525" y="3052763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课前预习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6" name="Text Box 17"/>
          <p:cNvSpPr txBox="1"/>
          <p:nvPr/>
        </p:nvSpPr>
        <p:spPr>
          <a:xfrm>
            <a:off x="3692525" y="417195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典例精析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Text Box 17"/>
          <p:cNvSpPr txBox="1"/>
          <p:nvPr/>
        </p:nvSpPr>
        <p:spPr>
          <a:xfrm>
            <a:off x="3692525" y="4533900"/>
            <a:ext cx="1565275" cy="36195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课后训练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7">
            <a:hlinkClick r:id="rId1" action="ppaction://hlinksldjump"/>
          </p:cNvPr>
          <p:cNvSpPr txBox="1"/>
          <p:nvPr/>
        </p:nvSpPr>
        <p:spPr>
          <a:xfrm>
            <a:off x="3692525" y="2657475"/>
            <a:ext cx="1565275" cy="39370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学习目标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3049588" y="1982788"/>
            <a:ext cx="642937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anose="020F0502020204030204" charset="0"/>
              </a:rPr>
              <a:t>目录</a:t>
            </a:r>
            <a:endParaRPr lang="zh-CN" altLang="en-US" b="1">
              <a:latin typeface="Calibri" panose="020F0502020204030204" charset="0"/>
            </a:endParaRPr>
          </a:p>
        </p:txBody>
      </p:sp>
      <p:sp>
        <p:nvSpPr>
          <p:cNvPr id="4" name="Text Box 17">
            <a:hlinkClick r:id="rId1" action="ppaction://hlinksldjump"/>
          </p:cNvPr>
          <p:cNvSpPr txBox="1"/>
          <p:nvPr/>
        </p:nvSpPr>
        <p:spPr>
          <a:xfrm>
            <a:off x="3692525" y="3811588"/>
            <a:ext cx="1565275" cy="3603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知识结构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7">
            <a:hlinkClick r:id="rId1" action="ppaction://hlinksldjump"/>
          </p:cNvPr>
          <p:cNvSpPr txBox="1"/>
          <p:nvPr/>
        </p:nvSpPr>
        <p:spPr>
          <a:xfrm>
            <a:off x="3692525" y="2259013"/>
            <a:ext cx="1565275" cy="398462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情境导入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 Box 17">
            <a:hlinkClick r:id="rId1" action="ppaction://hlinksldjump"/>
          </p:cNvPr>
          <p:cNvSpPr txBox="1"/>
          <p:nvPr/>
        </p:nvSpPr>
        <p:spPr>
          <a:xfrm>
            <a:off x="3692525" y="3413125"/>
            <a:ext cx="1565275" cy="398463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疑难解答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一位商人赶着驮了货物的一头驴和一匹马在沙漠中行走。驴对马说：“你帮我分担一点吧，我累得快不行了。”马不理睬，继续走它的路。驴终于累死了，主人就把驴身上所有的货物都卸到马身上。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马的教训给我们什么启示呢？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（合作的重要性，要学会与人合作。）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情境导入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1、理解、感受合作的普遍性和重要性，明确竞争与合作的关系，体会合作的乐趣。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2、发现生活中的合作关系；培养初步的竞争合作意识和能力。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3、知道合作是一种力量也是一笔财富；了解合作有许多表现形式，认识合作的必要性。认识合作与竞争的关系。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学习目标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一、享受合作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1、合作是一种_____。学会合作，有助于我们_____。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2、学会合作，有助于事业的_____。在开创自己的事业时，通过合作，可以_____，补己之短，可以获得别人的_____，克服前进道路上的困难，大大增加成功的____。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3、学会合作，是____的要求。随着_____的迅速发展，信息量的大大增加，社会分工的日益细化，人们合作的_____更加广泛，合作的_____更加多样，合作的_____也越来越大，一项任务的完成往往是大家_______的结果。未来的成功者将是_____的人，富有开拓精神的人，善于______的人。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课前预习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二、善于合作</a:t>
            </a:r>
            <a:endParaRPr lang="zh-CN" altLang="en-US" smtClean="0"/>
          </a:p>
          <a:p>
            <a:r>
              <a:rPr lang="zh-CN" altLang="en-US" smtClean="0"/>
              <a:t>4、善于合作，需要我们学会_____，尊重他人。平等相处，是建立良好合作关系的_____。</a:t>
            </a:r>
            <a:endParaRPr lang="zh-CN" altLang="en-US" smtClean="0"/>
          </a:p>
          <a:p>
            <a:r>
              <a:rPr lang="zh-CN" altLang="en-US" smtClean="0"/>
              <a:t>5、善于合作，需要我们_____，化解矛盾。</a:t>
            </a:r>
            <a:endParaRPr lang="zh-CN" altLang="en-US" smtClean="0"/>
          </a:p>
          <a:p>
            <a:r>
              <a:rPr lang="zh-CN" altLang="en-US" smtClean="0"/>
              <a:t>6、善于合作，需要我们______，责任共担，利益共享。合作有分工，每个成员要按照分工承担_____，尽己所能完成各自的_____。合作的成果属于大家，由大家____。</a:t>
            </a: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5575" y="61913"/>
            <a:ext cx="8359775" cy="6115050"/>
          </a:xfrm>
        </p:spPr>
        <p:txBody>
          <a:bodyPr rtlCol="0">
            <a:normAutofit fontScale="900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三、奏响双赢之歌</a:t>
            </a:r>
            <a:endParaRPr lang="zh-CN" altLang="en-US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7、竞争与合作是_____、相互促进的。竞争中需要_____。在竞争中，合作得越好，力量就越强，成功的_____就越大。合作中需要_____。团体的通力合作鼓励各个成员间相互竞争，成员间的有序竞争，能增强团队的______。离开竞争的合作是一潭死水。</a:t>
            </a:r>
            <a:endParaRPr lang="zh-CN" altLang="en-US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/>
              <a:t>8、正确______竞争与合作的关系，要求我们在生活中既要保持______、不甘落后的进取精神，又要树立协作互助、合作共享的_____，学会在合作中竞争，在竞争中合作，竞争合作求双赢。相互促进、_______，是竞争合作求____的真谛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>
            <a:off x="236335" y="1332324"/>
            <a:ext cx="655238" cy="644286"/>
          </a:xfrm>
          <a:custGeom>
            <a:avLst/>
            <a:gdLst>
              <a:gd name="T0" fmla="*/ 2147483646 w 4293"/>
              <a:gd name="T1" fmla="*/ 2147483646 h 4218"/>
              <a:gd name="T2" fmla="*/ 2147483646 w 4293"/>
              <a:gd name="T3" fmla="*/ 2147483646 h 4218"/>
              <a:gd name="T4" fmla="*/ 2147483646 w 4293"/>
              <a:gd name="T5" fmla="*/ 2147483646 h 4218"/>
              <a:gd name="T6" fmla="*/ 2147483646 w 4293"/>
              <a:gd name="T7" fmla="*/ 2147483646 h 4218"/>
              <a:gd name="T8" fmla="*/ 2147483646 w 4293"/>
              <a:gd name="T9" fmla="*/ 2147483646 h 4218"/>
              <a:gd name="T10" fmla="*/ 2147483646 w 4293"/>
              <a:gd name="T11" fmla="*/ 2147483646 h 4218"/>
              <a:gd name="T12" fmla="*/ 2147483646 w 4293"/>
              <a:gd name="T13" fmla="*/ 2147483646 h 4218"/>
              <a:gd name="T14" fmla="*/ 2147483646 w 4293"/>
              <a:gd name="T15" fmla="*/ 2147483646 h 4218"/>
              <a:gd name="T16" fmla="*/ 2147483646 w 4293"/>
              <a:gd name="T17" fmla="*/ 2147483646 h 4218"/>
              <a:gd name="T18" fmla="*/ 2147483646 w 4293"/>
              <a:gd name="T19" fmla="*/ 2147483646 h 4218"/>
              <a:gd name="T20" fmla="*/ 2147483646 w 4293"/>
              <a:gd name="T21" fmla="*/ 2147483646 h 4218"/>
              <a:gd name="T22" fmla="*/ 2147483646 w 4293"/>
              <a:gd name="T23" fmla="*/ 2147483646 h 4218"/>
              <a:gd name="T24" fmla="*/ 2147483646 w 4293"/>
              <a:gd name="T25" fmla="*/ 2147483646 h 4218"/>
              <a:gd name="T26" fmla="*/ 2147483646 w 4293"/>
              <a:gd name="T27" fmla="*/ 2147483646 h 4218"/>
              <a:gd name="T28" fmla="*/ 2147483646 w 4293"/>
              <a:gd name="T29" fmla="*/ 2147483646 h 4218"/>
              <a:gd name="T30" fmla="*/ 2147483646 w 4293"/>
              <a:gd name="T31" fmla="*/ 2147483646 h 4218"/>
              <a:gd name="T32" fmla="*/ 2147483646 w 4293"/>
              <a:gd name="T33" fmla="*/ 2147483646 h 4218"/>
              <a:gd name="T34" fmla="*/ 2147483646 w 4293"/>
              <a:gd name="T35" fmla="*/ 174945029 h 4218"/>
              <a:gd name="T36" fmla="*/ 2147483646 w 4293"/>
              <a:gd name="T37" fmla="*/ 612603822 h 4218"/>
              <a:gd name="T38" fmla="*/ 2147483646 w 4293"/>
              <a:gd name="T39" fmla="*/ 2147483646 h 4218"/>
              <a:gd name="T40" fmla="*/ 2147483646 w 4293"/>
              <a:gd name="T41" fmla="*/ 2147483646 h 4218"/>
              <a:gd name="T42" fmla="*/ 2147483646 w 4293"/>
              <a:gd name="T43" fmla="*/ 2147483646 h 4218"/>
              <a:gd name="T44" fmla="*/ 2147483646 w 4293"/>
              <a:gd name="T45" fmla="*/ 2147483646 h 4218"/>
              <a:gd name="T46" fmla="*/ 2147483646 w 4293"/>
              <a:gd name="T47" fmla="*/ 2147483646 h 4218"/>
              <a:gd name="T48" fmla="*/ 2147483646 w 4293"/>
              <a:gd name="T49" fmla="*/ 2147483646 h 4218"/>
              <a:gd name="T50" fmla="*/ 2147483646 w 4293"/>
              <a:gd name="T51" fmla="*/ 2147483646 h 4218"/>
              <a:gd name="T52" fmla="*/ 2147483646 w 4293"/>
              <a:gd name="T53" fmla="*/ 2147483646 h 4218"/>
              <a:gd name="T54" fmla="*/ 2147483646 w 4293"/>
              <a:gd name="T55" fmla="*/ 2147483646 h 4218"/>
              <a:gd name="T56" fmla="*/ 2147483646 w 4293"/>
              <a:gd name="T57" fmla="*/ 2147483646 h 4218"/>
              <a:gd name="T58" fmla="*/ 2147483646 w 4293"/>
              <a:gd name="T59" fmla="*/ 2147483646 h 4218"/>
              <a:gd name="T60" fmla="*/ 2147483646 w 4293"/>
              <a:gd name="T61" fmla="*/ 2147483646 h 4218"/>
              <a:gd name="T62" fmla="*/ 2147483646 w 4293"/>
              <a:gd name="T63" fmla="*/ 2147483646 h 4218"/>
              <a:gd name="T64" fmla="*/ 349515360 w 4293"/>
              <a:gd name="T65" fmla="*/ 2147483646 h 4218"/>
              <a:gd name="T66" fmla="*/ 1223206136 w 4293"/>
              <a:gd name="T67" fmla="*/ 2147483646 h 4218"/>
              <a:gd name="T68" fmla="*/ 2147483646 w 4293"/>
              <a:gd name="T69" fmla="*/ 2147483646 h 4218"/>
              <a:gd name="T70" fmla="*/ 2147483646 w 4293"/>
              <a:gd name="T71" fmla="*/ 2147483646 h 4218"/>
              <a:gd name="T72" fmla="*/ 2147483646 w 4293"/>
              <a:gd name="T73" fmla="*/ 2147483646 h 4218"/>
              <a:gd name="T74" fmla="*/ 2147483646 w 4293"/>
              <a:gd name="T75" fmla="*/ 2147483646 h 4218"/>
              <a:gd name="T76" fmla="*/ 2147483646 w 4293"/>
              <a:gd name="T77" fmla="*/ 2147483646 h 4218"/>
              <a:gd name="T78" fmla="*/ 2147483646 w 4293"/>
              <a:gd name="T79" fmla="*/ 2147483646 h 4218"/>
              <a:gd name="T80" fmla="*/ 2147483646 w 4293"/>
              <a:gd name="T81" fmla="*/ 2147483646 h 4218"/>
              <a:gd name="T82" fmla="*/ 2147483646 w 4293"/>
              <a:gd name="T83" fmla="*/ 2147483646 h 4218"/>
              <a:gd name="T84" fmla="*/ 2147483646 w 4293"/>
              <a:gd name="T85" fmla="*/ 2147483646 h 4218"/>
              <a:gd name="T86" fmla="*/ 2147483646 w 4293"/>
              <a:gd name="T87" fmla="*/ 2147483646 h 4218"/>
              <a:gd name="T88" fmla="*/ 2147483646 w 4293"/>
              <a:gd name="T89" fmla="*/ 2147483646 h 4218"/>
              <a:gd name="T90" fmla="*/ 2147483646 w 4293"/>
              <a:gd name="T91" fmla="*/ 2147483646 h 4218"/>
              <a:gd name="T92" fmla="*/ 2147483646 w 4293"/>
              <a:gd name="T93" fmla="*/ 2147483646 h 4218"/>
              <a:gd name="T94" fmla="*/ 2147483646 w 4293"/>
              <a:gd name="T95" fmla="*/ 2147483646 h 4218"/>
              <a:gd name="T96" fmla="*/ 2147483646 w 4293"/>
              <a:gd name="T97" fmla="*/ 2147483646 h 4218"/>
              <a:gd name="T98" fmla="*/ 2147483646 w 4293"/>
              <a:gd name="T99" fmla="*/ 2147483646 h 4218"/>
              <a:gd name="T100" fmla="*/ 2147483646 w 4293"/>
              <a:gd name="T101" fmla="*/ 2147483646 h 4218"/>
              <a:gd name="T102" fmla="*/ 2147483646 w 4293"/>
              <a:gd name="T103" fmla="*/ 2147483646 h 4218"/>
              <a:gd name="T104" fmla="*/ 2147483646 w 4293"/>
              <a:gd name="T105" fmla="*/ 2147483646 h 4218"/>
              <a:gd name="T106" fmla="*/ 2147483646 w 4293"/>
              <a:gd name="T107" fmla="*/ 2147483646 h 4218"/>
              <a:gd name="T108" fmla="*/ 2147483646 w 4293"/>
              <a:gd name="T109" fmla="*/ 2147483646 h 4218"/>
              <a:gd name="T110" fmla="*/ 2147483646 w 4293"/>
              <a:gd name="T111" fmla="*/ 2147483646 h 4218"/>
              <a:gd name="T112" fmla="*/ 2147483646 w 4293"/>
              <a:gd name="T113" fmla="*/ 2147483646 h 4218"/>
              <a:gd name="T114" fmla="*/ 2147483646 w 4293"/>
              <a:gd name="T115" fmla="*/ 2147483646 h 4218"/>
              <a:gd name="T116" fmla="*/ 2147483646 w 4293"/>
              <a:gd name="T117" fmla="*/ 2147483646 h 4218"/>
              <a:gd name="T118" fmla="*/ 2147483646 w 4293"/>
              <a:gd name="T119" fmla="*/ 2147483646 h 4218"/>
              <a:gd name="T120" fmla="*/ 2147483646 w 4293"/>
              <a:gd name="T121" fmla="*/ 2147483646 h 4218"/>
              <a:gd name="T122" fmla="*/ 2147483646 w 4293"/>
              <a:gd name="T123" fmla="*/ 2147483646 h 4218"/>
              <a:gd name="T124" fmla="*/ 2147483646 w 4293"/>
              <a:gd name="T125" fmla="*/ 2147483646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tIns="111129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 sz="2650" dirty="0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1.力量 健康成长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2.成功 取人之长 支持和帮助 可能性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3.时代 科学技术 内容 形式 规模 通力合作 全面发展 与他人合作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4.平等待人 基础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5.学会沟通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6.分工合理 责任 任务 共享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7.相互依存 合作 可能性 竞争 生机和活力</a:t>
            </a:r>
            <a:endParaRPr lang="zh-CN" altLang="en-US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mtClean="0"/>
              <a:t>8.认识和处理 敢为人先 合作观念 共同提高 双赢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mtClean="0"/>
              <a:t>答案</a:t>
            </a:r>
            <a:endParaRPr lang="zh-CN" altLang="en-US" smtClean="0"/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6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65"/>
</p:tagLst>
</file>

<file path=ppt/tags/tag20.xml><?xml version="1.0" encoding="utf-8"?>
<p:tagLst xmlns:p="http://schemas.openxmlformats.org/presentationml/2006/main">
  <p:tag name="KSO_WM_TEMPLATE_CATEGORY" val="custom"/>
  <p:tag name="KSO_WM_TEMPLATE_INDEX" val="265"/>
</p:tagLst>
</file>

<file path=ppt/tags/tag21.xml><?xml version="1.0" encoding="utf-8"?>
<p:tagLst xmlns:p="http://schemas.openxmlformats.org/presentationml/2006/main">
  <p:tag name="KSO_WM_TEMPLATE_CATEGORY" val="custom"/>
  <p:tag name="KSO_WM_TEMPLATE_INDEX" val="265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3.xml><?xml version="1.0" encoding="utf-8"?>
<p:tagLst xmlns:p="http://schemas.openxmlformats.org/presentationml/2006/main">
  <p:tag name="KSO_WM_TEMPLATE_CATEGORY" val="custom"/>
  <p:tag name="KSO_WM_TEMPLATE_INDEX" val="265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1*a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1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9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b"/>
  <p:tag name="KSO_WM_UNIT_INDEX" val="1"/>
  <p:tag name="KSO_WM_UNIT_ID" val="custom489_1*b*1"/>
  <p:tag name="KSO_WM_UNIT_CLEAR" val="1"/>
  <p:tag name="KSO_WM_UNIT_LAYERLEVEL" val="1"/>
  <p:tag name="KSO_WM_UNIT_VALUE" val="4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3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54.xml><?xml version="1.0" encoding="utf-8"?>
<p:tagLst xmlns:p="http://schemas.openxmlformats.org/presentationml/2006/main">
  <p:tag name="KSO_WM_TEMPLATE_CATEGORY" val="custom"/>
  <p:tag name="KSO_WM_TEMPLATE_INDEX" val="265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8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6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2、13、14、20、25、27"/>
  <p:tag name="KSO_WM_BEAUTIFY_FLAG" val="#wm#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2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63.xml><?xml version="1.0" encoding="utf-8"?>
<p:tagLst xmlns:p="http://schemas.openxmlformats.org/presentationml/2006/main">
  <p:tag name="KSO_WM_TEMPLATE_CATEGORY" val="custom"/>
  <p:tag name="KSO_WM_TEMPLATE_INDEX" val="265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7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p="http://schemas.openxmlformats.org/presentationml/2006/main">
  <p:tag name="KSO_WM_TEMPLATE_CATEGORY" val="custom"/>
  <p:tag name="KSO_WM_TEMPLATE_INDEX" val="265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1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72.xml><?xml version="1.0" encoding="utf-8"?>
<p:tagLst xmlns:p="http://schemas.openxmlformats.org/presentationml/2006/main">
  <p:tag name="KSO_WM_TEMPLATE_CATEGORY" val="custom"/>
  <p:tag name="KSO_WM_TEMPLATE_INDEX" val="265"/>
</p:tagLst>
</file>

<file path=ppt/tags/tag73.xml><?xml version="1.0" encoding="utf-8"?>
<p:tagLst xmlns:p="http://schemas.openxmlformats.org/presentationml/2006/main">
  <p:tag name="KSO_WM_TEMPLATE_CATEGORY" val="custom"/>
  <p:tag name="KSO_WM_TEMPLATE_INDEX" val="265"/>
</p:tagLst>
</file>

<file path=ppt/tags/tag74.xml><?xml version="1.0" encoding="utf-8"?>
<p:tagLst xmlns:p="http://schemas.openxmlformats.org/presentationml/2006/main">
  <p:tag name="KSO_WM_TEMPLATE_CATEGORY" val="custom"/>
  <p:tag name="KSO_WM_TEMPLATE_INDEX" val="265"/>
</p:tagLst>
</file>

<file path=ppt/tags/tag75.xml><?xml version="1.0" encoding="utf-8"?>
<p:tagLst xmlns:p="http://schemas.openxmlformats.org/presentationml/2006/main">
  <p:tag name="KSO_WM_TEMPLATE_CATEGORY" val="custom"/>
  <p:tag name="KSO_WM_TEMPLATE_INDEX" val="265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a"/>
  <p:tag name="KSO_WM_UNIT_INDEX" val="1"/>
  <p:tag name="KSO_WM_UNIT_ID" val="custom489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9.xml><?xml version="1.0" encoding="utf-8"?>
<p:tagLst xmlns:p="http://schemas.openxmlformats.org/presentationml/2006/main">
  <p:tag name="KSO_WM_TEMPLATE_CATEGORY" val="custom"/>
  <p:tag name="KSO_WM_TEMPLATE_INDEX" val="265"/>
  <p:tag name="KSO_WM_TAG_VERSION" val="1.0"/>
  <p:tag name="KSO_WM_SLIDE_ID" val="custom26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6*114"/>
  <p:tag name="KSO_WM_SLIDE_SIZE" val="595*372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65_2*i*2"/>
  <p:tag name="KSO_WM_TEMPLATE_CATEGORY" val="custom"/>
  <p:tag name="KSO_WM_TEMPLATE_INDEX" val="265"/>
  <p:tag name="KSO_WM_UNIT_INDEX" val="2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5"/>
  <p:tag name="KSO_WM_UNIT_TYPE" val="f"/>
  <p:tag name="KSO_WM_UNIT_INDEX" val="1"/>
  <p:tag name="KSO_WM_UNIT_ID" val="custom489_2*f*1"/>
  <p:tag name="KSO_WM_UNIT_CLEAR" val="1"/>
  <p:tag name="KSO_WM_UNIT_LAYERLEVEL" val="1"/>
  <p:tag name="KSO_WM_UNIT_VALUE" val="288"/>
  <p:tag name="KSO_WM_UNIT_HIGHLIGHT" val="0"/>
  <p:tag name="KSO_WM_UNIT_COMPATIBLE" val="0"/>
  <p:tag name="KSO_WM_UNIT_PRESET_TEXT_INDEX" val="5"/>
  <p:tag name="KSO_WM_UNIT_PRESET_TEXT_LEN" val="232"/>
</p:tagLst>
</file>

<file path=ppt/theme/theme1.xml><?xml version="1.0" encoding="utf-8"?>
<a:theme xmlns:a="http://schemas.openxmlformats.org/drawingml/2006/main" name="2_自定义设计方案">
  <a:themeElements>
    <a:clrScheme name="自定义 20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933"/>
      </a:accent1>
      <a:accent2>
        <a:srgbClr val="CC0000"/>
      </a:accent2>
      <a:accent3>
        <a:srgbClr val="99CC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3589</Words>
  <Application>WPS 演示</Application>
  <PresentationFormat/>
  <Paragraphs>177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2_自定义设计方案</vt:lpstr>
      <vt:lpstr>PowerPoint 演示文稿</vt:lpstr>
      <vt:lpstr>第三单元 合奏好生活的乐章 第6课竞争合作求双赢 </vt:lpstr>
      <vt:lpstr>PowerPoint 演示文稿</vt:lpstr>
      <vt:lpstr>情境导入 </vt:lpstr>
      <vt:lpstr>学习目标 </vt:lpstr>
      <vt:lpstr>课前预习 </vt:lpstr>
      <vt:lpstr>PowerPoint 演示文稿</vt:lpstr>
      <vt:lpstr>PowerPoint 演示文稿</vt:lpstr>
      <vt:lpstr>答案</vt:lpstr>
      <vt:lpstr>疑难解答 </vt:lpstr>
      <vt:lpstr>问题一：学会合作有什么重要意义？</vt:lpstr>
      <vt:lpstr>归纳总结</vt:lpstr>
      <vt:lpstr>问题二：如何做才是善于合作？</vt:lpstr>
      <vt:lpstr>归纳总结</vt:lpstr>
      <vt:lpstr>问题三：如何正确认识和处理竞争与合作的关系 ？</vt:lpstr>
      <vt:lpstr>归纳总结</vt:lpstr>
      <vt:lpstr>知识结构 </vt:lpstr>
      <vt:lpstr>典例精析 </vt:lpstr>
      <vt:lpstr>答案解析</vt:lpstr>
      <vt:lpstr>PowerPoint 演示文稿</vt:lpstr>
      <vt:lpstr>答案解析</vt:lpstr>
      <vt:lpstr>课后训练 </vt:lpstr>
      <vt:lpstr>PowerPoint 演示文稿</vt:lpstr>
      <vt:lpstr>PowerPoint 演示文稿</vt:lpstr>
      <vt:lpstr>PowerPoint 演示文稿</vt:lpstr>
      <vt:lpstr>PowerPoint 演示文稿</vt:lpstr>
      <vt:lpstr>参考答案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2017-09-07T21:19:00Z</dcterms:created>
  <dcterms:modified xsi:type="dcterms:W3CDTF">2018-08-11T20:36:07Z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