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80" r:id="rId3"/>
    <p:sldId id="256" r:id="rId4"/>
    <p:sldId id="258" r:id="rId5"/>
    <p:sldId id="259" r:id="rId6"/>
    <p:sldId id="260" r:id="rId7"/>
    <p:sldId id="261" r:id="rId8"/>
    <p:sldId id="262" r:id="rId9"/>
    <p:sldId id="263" r:id="rId10"/>
    <p:sldId id="264" r:id="rId11"/>
    <p:sldId id="265" r:id="rId12"/>
    <p:sldId id="270" r:id="rId13"/>
    <p:sldId id="266" r:id="rId14"/>
    <p:sldId id="271" r:id="rId15"/>
    <p:sldId id="267" r:id="rId16"/>
    <p:sldId id="268" r:id="rId17"/>
    <p:sldId id="272" r:id="rId18"/>
    <p:sldId id="273" r:id="rId19"/>
    <p:sldId id="274" r:id="rId20"/>
    <p:sldId id="269" r:id="rId21"/>
    <p:sldId id="275" r:id="rId22"/>
    <p:sldId id="276" r:id="rId23"/>
    <p:sldId id="277" r:id="rId24"/>
    <p:sldId id="278" r:id="rId25"/>
    <p:sldId id="279" r:id="rId26"/>
  </p:sldIdLst>
  <p:sldSz cx="9144000" cy="6858000" type="screen4x3"/>
  <p:notesSz cx="7103745" cy="10234295"/>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smtClean="0">
                <a:latin typeface="Arial" panose="020B0604020202020204" pitchFamily="34" charset="0"/>
                <a:ea typeface="宋体" panose="02010600030101010101" pitchFamily="2" charset="-122"/>
              </a:defRPr>
            </a:lvl1pPr>
          </a:lstStyle>
          <a:p>
            <a:pPr>
              <a:defRPr/>
            </a:pPr>
            <a:fld id="{BF338280-381F-4779-8960-B42CFE8D1747}" type="datetimeFigureOut">
              <a:rPr lang="zh-CN" altLang="en-US"/>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a:defRPr sz="1200" smtClean="0">
                <a:latin typeface="Arial" panose="020B0604020202020204" pitchFamily="34" charset="0"/>
                <a:ea typeface="宋体" panose="02010600030101010101" pitchFamily="2" charset="-122"/>
              </a:defRPr>
            </a:lvl1pPr>
          </a:lstStyle>
          <a:p>
            <a:pPr>
              <a:defRPr/>
            </a:pPr>
            <a:fld id="{FE72A379-FC77-472F-B42F-ECE5C0289F3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2200"/>
            <a:ext cx="7772400" cy="1162050"/>
          </a:xfrm>
        </p:spPr>
        <p:txBody>
          <a:bodyPr anchor="b"/>
          <a:lstStyle>
            <a:lvl1pPr algn="ctr">
              <a:defRPr sz="4800">
                <a:solidFill>
                  <a:schemeClr val="bg1"/>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685800" y="3697288"/>
            <a:ext cx="7772400" cy="7794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日期占位符 8"/>
          <p:cNvSpPr>
            <a:spLocks noGrp="1"/>
          </p:cNvSpPr>
          <p:nvPr>
            <p:ph type="dt" sz="half" idx="10"/>
          </p:nvPr>
        </p:nvSpPr>
        <p:spPr/>
        <p:txBody>
          <a:bodyPr/>
          <a:lstStyle>
            <a:lvl1pPr>
              <a:defRPr/>
            </a:lvl1pPr>
          </a:lstStyle>
          <a:p>
            <a:pPr>
              <a:defRPr/>
            </a:pPr>
            <a:fld id="{A77F0A19-F50B-46B4-80E8-DF08B335C2D1}" type="datetimeFigureOut">
              <a:rPr lang="zh-CN" altLang="en-US"/>
            </a:fld>
            <a:endParaRPr lang="zh-CN" altLang="en-US"/>
          </a:p>
        </p:txBody>
      </p:sp>
      <p:sp>
        <p:nvSpPr>
          <p:cNvPr id="5" name="页脚占位符 9"/>
          <p:cNvSpPr>
            <a:spLocks noGrp="1"/>
          </p:cNvSpPr>
          <p:nvPr>
            <p:ph type="ftr" sz="quarter" idx="11"/>
          </p:nvPr>
        </p:nvSpPr>
        <p:spPr/>
        <p:txBody>
          <a:bodyPr/>
          <a:lstStyle>
            <a:lvl1pPr>
              <a:defRPr/>
            </a:lvl1pPr>
          </a:lstStyle>
          <a:p>
            <a:pPr>
              <a:defRPr/>
            </a:pPr>
            <a:endParaRPr lang="zh-CN" altLang="en-US"/>
          </a:p>
        </p:txBody>
      </p:sp>
      <p:sp>
        <p:nvSpPr>
          <p:cNvPr id="6" name="灯片编号占位符 10"/>
          <p:cNvSpPr>
            <a:spLocks noGrp="1"/>
          </p:cNvSpPr>
          <p:nvPr>
            <p:ph type="sldNum" sz="quarter" idx="12"/>
          </p:nvPr>
        </p:nvSpPr>
        <p:spPr/>
        <p:txBody>
          <a:bodyPr/>
          <a:lstStyle>
            <a:lvl1pPr>
              <a:defRPr/>
            </a:lvl1pPr>
          </a:lstStyle>
          <a:p>
            <a:pPr>
              <a:defRPr/>
            </a:pPr>
            <a:fld id="{22A9AA4E-3760-4126-AFDD-4C42FD0AD796}"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6" name="内容占位符 5"/>
          <p:cNvSpPr>
            <a:spLocks noGrp="1"/>
          </p:cNvSpPr>
          <p:nvPr>
            <p:ph sz="quarter" idx="13"/>
          </p:nvPr>
        </p:nvSpPr>
        <p:spPr>
          <a:xfrm>
            <a:off x="628650" y="495300"/>
            <a:ext cx="7886700" cy="5715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7"/>
          <p:cNvSpPr>
            <a:spLocks noGrp="1"/>
          </p:cNvSpPr>
          <p:nvPr>
            <p:ph type="dt" sz="half" idx="14"/>
          </p:nvPr>
        </p:nvSpPr>
        <p:spPr/>
        <p:txBody>
          <a:bodyPr/>
          <a:lstStyle>
            <a:lvl1pPr>
              <a:defRPr/>
            </a:lvl1pPr>
          </a:lstStyle>
          <a:p>
            <a:pPr>
              <a:defRPr/>
            </a:pPr>
            <a:fld id="{FCC2E435-5C9D-4A30-B334-07995DA16233}" type="datetimeFigureOut">
              <a:rPr lang="zh-CN" altLang="en-US"/>
            </a:fld>
            <a:endParaRPr lang="zh-CN" altLang="en-US"/>
          </a:p>
        </p:txBody>
      </p:sp>
      <p:sp>
        <p:nvSpPr>
          <p:cNvPr id="4" name="页脚占位符 8"/>
          <p:cNvSpPr>
            <a:spLocks noGrp="1"/>
          </p:cNvSpPr>
          <p:nvPr>
            <p:ph type="ftr" sz="quarter" idx="15"/>
          </p:nvPr>
        </p:nvSpPr>
        <p:spPr/>
        <p:txBody>
          <a:bodyPr/>
          <a:lstStyle>
            <a:lvl1pPr>
              <a:defRPr/>
            </a:lvl1pPr>
          </a:lstStyle>
          <a:p>
            <a:pPr>
              <a:defRPr/>
            </a:pPr>
            <a:endParaRPr lang="zh-CN" altLang="en-US"/>
          </a:p>
        </p:txBody>
      </p:sp>
      <p:sp>
        <p:nvSpPr>
          <p:cNvPr id="5" name="灯片编号占位符 9"/>
          <p:cNvSpPr>
            <a:spLocks noGrp="1"/>
          </p:cNvSpPr>
          <p:nvPr>
            <p:ph type="sldNum" sz="quarter" idx="16"/>
          </p:nvPr>
        </p:nvSpPr>
        <p:spPr/>
        <p:txBody>
          <a:bodyPr/>
          <a:lstStyle>
            <a:lvl1pPr>
              <a:defRPr/>
            </a:lvl1pPr>
          </a:lstStyle>
          <a:p>
            <a:pPr>
              <a:defRPr/>
            </a:pPr>
            <a:fld id="{9F5C8013-1102-43B7-9710-3B48938C2443}" type="slidenum">
              <a:rPr lang="zh-CN" altLang="en-US"/>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49FFEF5F-5AC8-4F2E-BF05-C1F6C1FE9027}"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7D6BD51-A09B-40D3-BA98-25A5443C4F9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 name="组合 9"/>
          <p:cNvGrpSpPr/>
          <p:nvPr/>
        </p:nvGrpSpPr>
        <p:grpSpPr bwMode="auto">
          <a:xfrm>
            <a:off x="192088" y="2171700"/>
            <a:ext cx="8951912" cy="2301875"/>
            <a:chOff x="457200" y="2326822"/>
            <a:chExt cx="8349246" cy="2146300"/>
          </a:xfrm>
        </p:grpSpPr>
        <p:sp>
          <p:nvSpPr>
            <p:cNvPr id="4" name="圆角矩形 10"/>
            <p:cNvSpPr/>
            <p:nvPr/>
          </p:nvSpPr>
          <p:spPr>
            <a:xfrm>
              <a:off x="1117559" y="2326822"/>
              <a:ext cx="7688887" cy="2146300"/>
            </a:xfrm>
            <a:prstGeom prst="roundRect">
              <a:avLst>
                <a:gd name="adj" fmla="val 2453"/>
              </a:avLst>
            </a:prstGeom>
            <a:solidFill>
              <a:schemeClr val="tx1">
                <a:lumMod val="85000"/>
                <a:lumOff val="15000"/>
                <a:alpha val="51000"/>
              </a:schemeClr>
            </a:solidFill>
            <a:ln>
              <a:solidFill>
                <a:srgbClr val="F8F8F8">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sz="5400" dirty="0">
                <a:solidFill>
                  <a:prstClr val="white"/>
                </a:solidFill>
              </a:endParaRPr>
            </a:p>
          </p:txBody>
        </p:sp>
        <p:sp>
          <p:nvSpPr>
            <p:cNvPr id="5" name="椭圆 11"/>
            <p:cNvSpPr/>
            <p:nvPr/>
          </p:nvSpPr>
          <p:spPr>
            <a:xfrm>
              <a:off x="457200" y="2662829"/>
              <a:ext cx="1473222" cy="1474286"/>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10000"/>
            </a:bodyPr>
            <a:lstStyle/>
            <a:p>
              <a:pPr algn="ctr">
                <a:defRPr/>
              </a:pPr>
              <a:endParaRPr lang="zh-CN" altLang="en-US" sz="8800" b="1" dirty="0">
                <a:solidFill>
                  <a:schemeClr val="accent1"/>
                </a:solidFill>
              </a:endParaRPr>
            </a:p>
          </p:txBody>
        </p:sp>
      </p:grpSp>
      <p:sp>
        <p:nvSpPr>
          <p:cNvPr id="2" name="标题 1"/>
          <p:cNvSpPr>
            <a:spLocks noGrp="1"/>
          </p:cNvSpPr>
          <p:nvPr>
            <p:ph type="title"/>
          </p:nvPr>
        </p:nvSpPr>
        <p:spPr>
          <a:xfrm>
            <a:off x="899448" y="2171700"/>
            <a:ext cx="8242751" cy="2299500"/>
          </a:xfrm>
        </p:spPr>
        <p:txBody>
          <a:bodyPr lIns="90000" tIns="46800" rIns="90000" bIns="46800">
            <a:normAutofit/>
          </a:bodyPr>
          <a:lstStyle>
            <a:lvl1pPr algn="ctr">
              <a:defRPr sz="4050"/>
            </a:lvl1pPr>
          </a:lstStyle>
          <a:p>
            <a:r>
              <a:rPr lang="zh-CN" altLang="en-US" dirty="0" smtClean="0"/>
              <a:t>单击此处编辑母版标题样式</a:t>
            </a:r>
            <a:endParaRPr lang="zh-CN" altLang="en-US" dirty="0"/>
          </a:p>
        </p:txBody>
      </p:sp>
      <p:sp>
        <p:nvSpPr>
          <p:cNvPr id="6" name="日期占位符 12"/>
          <p:cNvSpPr>
            <a:spLocks noGrp="1"/>
          </p:cNvSpPr>
          <p:nvPr>
            <p:ph type="dt" sz="half" idx="10"/>
          </p:nvPr>
        </p:nvSpPr>
        <p:spPr/>
        <p:txBody>
          <a:bodyPr/>
          <a:lstStyle>
            <a:lvl1pPr>
              <a:defRPr/>
            </a:lvl1pPr>
          </a:lstStyle>
          <a:p>
            <a:pPr>
              <a:defRPr/>
            </a:pPr>
            <a:fld id="{58A7FF78-65EC-4E1A-ACAE-C925A3BE6C14}" type="datetimeFigureOut">
              <a:rPr lang="zh-CN" altLang="en-US"/>
            </a:fld>
            <a:endParaRPr lang="zh-CN" altLang="en-US"/>
          </a:p>
        </p:txBody>
      </p:sp>
      <p:sp>
        <p:nvSpPr>
          <p:cNvPr id="7" name="页脚占位符 13"/>
          <p:cNvSpPr>
            <a:spLocks noGrp="1"/>
          </p:cNvSpPr>
          <p:nvPr>
            <p:ph type="ftr" sz="quarter" idx="11"/>
          </p:nvPr>
        </p:nvSpPr>
        <p:spPr/>
        <p:txBody>
          <a:bodyPr/>
          <a:lstStyle>
            <a:lvl1pPr>
              <a:defRPr/>
            </a:lvl1pPr>
          </a:lstStyle>
          <a:p>
            <a:pPr>
              <a:defRPr/>
            </a:pPr>
            <a:endParaRPr lang="zh-CN" altLang="en-US"/>
          </a:p>
        </p:txBody>
      </p:sp>
      <p:sp>
        <p:nvSpPr>
          <p:cNvPr id="8" name="灯片编号占位符 14"/>
          <p:cNvSpPr>
            <a:spLocks noGrp="1"/>
          </p:cNvSpPr>
          <p:nvPr>
            <p:ph type="sldNum" sz="quarter" idx="12"/>
          </p:nvPr>
        </p:nvSpPr>
        <p:spPr/>
        <p:txBody>
          <a:bodyPr/>
          <a:lstStyle>
            <a:lvl1pPr>
              <a:defRPr/>
            </a:lvl1pPr>
          </a:lstStyle>
          <a:p>
            <a:pPr>
              <a:defRPr/>
            </a:pPr>
            <a:fld id="{D7572832-435B-43AD-92C6-AB775E5EF96A}" type="slidenum">
              <a:rPr lang="zh-CN" altLang="en-US"/>
            </a:fld>
            <a:endParaRPr lang="zh-CN" altLang="en-US"/>
          </a:p>
        </p:txBody>
      </p:sp>
    </p:spTree>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33500"/>
            <a:ext cx="3886200" cy="48434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33500"/>
            <a:ext cx="3886200" cy="4843463"/>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D0E59F3C-1DF5-4D66-8BD3-0364574582CB}"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8053F2A-78E0-48A4-8DFE-EB53EFC8D0F3}"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57151"/>
            <a:ext cx="7886700" cy="628649"/>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0491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629842" y="2028824"/>
            <a:ext cx="3868340" cy="40862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0491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Content Placeholder 5"/>
          <p:cNvSpPr>
            <a:spLocks noGrp="1"/>
          </p:cNvSpPr>
          <p:nvPr>
            <p:ph sz="quarter" idx="4"/>
          </p:nvPr>
        </p:nvSpPr>
        <p:spPr>
          <a:xfrm>
            <a:off x="4629150" y="2028824"/>
            <a:ext cx="3887391" cy="408622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6E1D607-64EC-473E-BA58-F5E3EB52475E}"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933C205-4226-4D26-97EF-7BDDD7E36E6A}"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2459262"/>
            <a:ext cx="7886700" cy="1924050"/>
          </a:xfrm>
        </p:spPr>
        <p:txBody>
          <a:bodyPr/>
          <a:lstStyle>
            <a:lvl1pPr algn="ctr">
              <a:defRPr sz="8800"/>
            </a:lvl1pPr>
          </a:lstStyle>
          <a:p>
            <a:r>
              <a:rPr lang="zh-CN" altLang="en-US" dirty="0" smtClean="0"/>
              <a:t>单击此处编辑母版标题样式</a:t>
            </a:r>
            <a:endParaRPr lang="en-US" dirty="0"/>
          </a:p>
        </p:txBody>
      </p:sp>
      <p:sp>
        <p:nvSpPr>
          <p:cNvPr id="3" name="日期占位符 5"/>
          <p:cNvSpPr>
            <a:spLocks noGrp="1"/>
          </p:cNvSpPr>
          <p:nvPr>
            <p:ph type="dt" sz="half" idx="10"/>
          </p:nvPr>
        </p:nvSpPr>
        <p:spPr/>
        <p:txBody>
          <a:bodyPr/>
          <a:lstStyle>
            <a:lvl1pPr>
              <a:defRPr/>
            </a:lvl1pPr>
          </a:lstStyle>
          <a:p>
            <a:pPr>
              <a:defRPr/>
            </a:pPr>
            <a:fld id="{0795D474-8403-4140-92BD-D16402FAEBAF}" type="datetimeFigureOut">
              <a:rPr lang="zh-CN" altLang="en-US"/>
            </a:fld>
            <a:endParaRPr lang="zh-CN" altLang="en-US"/>
          </a:p>
        </p:txBody>
      </p:sp>
      <p:sp>
        <p:nvSpPr>
          <p:cNvPr id="4" name="页脚占位符 6"/>
          <p:cNvSpPr>
            <a:spLocks noGrp="1"/>
          </p:cNvSpPr>
          <p:nvPr>
            <p:ph type="ftr" sz="quarter" idx="11"/>
          </p:nvPr>
        </p:nvSpPr>
        <p:spPr/>
        <p:txBody>
          <a:bodyPr/>
          <a:lstStyle>
            <a:lvl1pPr>
              <a:defRPr/>
            </a:lvl1pPr>
          </a:lstStyle>
          <a:p>
            <a:pPr>
              <a:defRPr/>
            </a:pPr>
            <a:endParaRPr lang="zh-CN" altLang="en-US"/>
          </a:p>
        </p:txBody>
      </p:sp>
      <p:sp>
        <p:nvSpPr>
          <p:cNvPr id="5" name="灯片编号占位符 7"/>
          <p:cNvSpPr>
            <a:spLocks noGrp="1"/>
          </p:cNvSpPr>
          <p:nvPr>
            <p:ph type="sldNum" sz="quarter" idx="12"/>
          </p:nvPr>
        </p:nvSpPr>
        <p:spPr/>
        <p:txBody>
          <a:bodyPr/>
          <a:lstStyle>
            <a:lvl1pPr>
              <a:defRPr/>
            </a:lvl1pPr>
          </a:lstStyle>
          <a:p>
            <a:pPr>
              <a:defRPr/>
            </a:pPr>
            <a:fld id="{68B6532D-8AF8-410B-AE31-726DA1DDBA7D}"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4"/>
          <p:cNvSpPr>
            <a:spLocks noGrp="1"/>
          </p:cNvSpPr>
          <p:nvPr>
            <p:ph type="dt" sz="half" idx="10"/>
          </p:nvPr>
        </p:nvSpPr>
        <p:spPr/>
        <p:txBody>
          <a:bodyPr/>
          <a:lstStyle>
            <a:lvl1pPr>
              <a:defRPr/>
            </a:lvl1pPr>
          </a:lstStyle>
          <a:p>
            <a:pPr>
              <a:defRPr/>
            </a:pPr>
            <a:fld id="{39E115CC-F819-4957-A628-DD224FF96ED8}" type="datetimeFigureOut">
              <a:rPr lang="zh-CN" altLang="en-US"/>
            </a:fld>
            <a:endParaRPr lang="zh-CN" altLang="en-US"/>
          </a:p>
        </p:txBody>
      </p:sp>
      <p:sp>
        <p:nvSpPr>
          <p:cNvPr id="3" name="页脚占位符 5"/>
          <p:cNvSpPr>
            <a:spLocks noGrp="1"/>
          </p:cNvSpPr>
          <p:nvPr>
            <p:ph type="ftr" sz="quarter" idx="11"/>
          </p:nvPr>
        </p:nvSpPr>
        <p:spPr/>
        <p:txBody>
          <a:bodyPr/>
          <a:lstStyle>
            <a:lvl1pPr>
              <a:defRPr/>
            </a:lvl1pPr>
          </a:lstStyle>
          <a:p>
            <a:pPr>
              <a:defRPr/>
            </a:pPr>
            <a:endParaRPr lang="zh-CN" altLang="en-US"/>
          </a:p>
        </p:txBody>
      </p:sp>
      <p:sp>
        <p:nvSpPr>
          <p:cNvPr id="4" name="灯片编号占位符 6"/>
          <p:cNvSpPr>
            <a:spLocks noGrp="1"/>
          </p:cNvSpPr>
          <p:nvPr>
            <p:ph type="sldNum" sz="quarter" idx="12"/>
          </p:nvPr>
        </p:nvSpPr>
        <p:spPr/>
        <p:txBody>
          <a:bodyPr/>
          <a:lstStyle>
            <a:lvl1pPr>
              <a:defRPr/>
            </a:lvl1pPr>
          </a:lstStyle>
          <a:p>
            <a:pPr>
              <a:defRPr/>
            </a:pPr>
            <a:fld id="{606E1279-3219-4B98-AD1A-26EAF1467AE2}"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901700"/>
            <a:ext cx="3196800" cy="1600200"/>
          </a:xfrm>
        </p:spPr>
        <p:txBody>
          <a:bodyPr anchor="t">
            <a:normAutofit/>
          </a:bodyPr>
          <a:lstStyle>
            <a:lvl1pPr>
              <a:defRPr sz="3200">
                <a:solidFill>
                  <a:schemeClr val="tx1"/>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4014391" y="923925"/>
            <a:ext cx="4478400" cy="54036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5019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endParaRPr lang="zh-CN" altLang="en-US" dirty="0" smtClean="0"/>
          </a:p>
        </p:txBody>
      </p:sp>
      <p:sp>
        <p:nvSpPr>
          <p:cNvPr id="5" name="Date Placeholder 3"/>
          <p:cNvSpPr>
            <a:spLocks noGrp="1"/>
          </p:cNvSpPr>
          <p:nvPr>
            <p:ph type="dt" sz="half" idx="10"/>
          </p:nvPr>
        </p:nvSpPr>
        <p:spPr/>
        <p:txBody>
          <a:bodyPr/>
          <a:lstStyle>
            <a:lvl1pPr>
              <a:defRPr/>
            </a:lvl1pPr>
          </a:lstStyle>
          <a:p>
            <a:pPr>
              <a:defRPr/>
            </a:pPr>
            <a:fld id="{4D0184B0-1C05-4EC5-820E-0FB4C0ECADCA}"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4BC251D5-A167-4983-9D3A-63D48B2C2EB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00099"/>
            <a:ext cx="1971675" cy="5376863"/>
          </a:xfrm>
        </p:spPr>
        <p:txBody>
          <a:bodyPr vert="eaVert"/>
          <a:lstStyle>
            <a:lvl1pPr>
              <a:defRPr>
                <a:solidFill>
                  <a:srgbClr val="333333"/>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800099"/>
            <a:ext cx="5800725" cy="5376863"/>
          </a:xfrm>
        </p:spPr>
        <p:txBody>
          <a:bodyPr vert="eaVert"/>
          <a:lstStyle>
            <a:lvl1pPr>
              <a:defRPr>
                <a:solidFill>
                  <a:srgbClr val="333333"/>
                </a:solidFill>
              </a:defRPr>
            </a:lvl1pPr>
            <a:lvl2pPr>
              <a:defRPr>
                <a:solidFill>
                  <a:srgbClr val="333333"/>
                </a:solidFill>
              </a:defRPr>
            </a:lvl2pPr>
            <a:lvl3pPr>
              <a:defRPr>
                <a:solidFill>
                  <a:srgbClr val="333333"/>
                </a:solidFill>
              </a:defRPr>
            </a:lvl3pPr>
            <a:lvl4pPr>
              <a:defRPr>
                <a:solidFill>
                  <a:srgbClr val="333333"/>
                </a:solidFill>
              </a:defRPr>
            </a:lvl4pPr>
            <a:lvl5pPr>
              <a:defRPr>
                <a:solidFill>
                  <a:srgbClr val="333333"/>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9F7F009-2515-4123-99AA-5F501E3D05D1}"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D8E31A5-77DC-43E9-8698-86C05A7805B7}"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3.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2"/>
            </p:custDataLst>
          </p:nvPr>
        </p:nvSpPr>
        <p:spPr bwMode="auto">
          <a:xfrm>
            <a:off x="628650" y="34925"/>
            <a:ext cx="7886700" cy="6731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custDataLst>
              <p:tags r:id="rId13"/>
            </p:custDataLst>
          </p:nvPr>
        </p:nvSpPr>
        <p:spPr bwMode="auto">
          <a:xfrm>
            <a:off x="628650" y="1104900"/>
            <a:ext cx="7886700" cy="50720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normAutofit/>
          </a:bodyPr>
          <a:lstStyle>
            <a:lvl1pPr algn="l">
              <a:spcBef>
                <a:spcPts val="0"/>
              </a:spcBef>
              <a:spcAft>
                <a:spcPts val="0"/>
              </a:spcAft>
              <a:defRPr sz="1600" smtClean="0">
                <a:solidFill>
                  <a:prstClr val="black">
                    <a:tint val="75000"/>
                  </a:prstClr>
                </a:solidFill>
                <a:latin typeface="Arial" panose="020B0604020202020204" pitchFamily="34" charset="0"/>
                <a:ea typeface="宋体" panose="02010600030101010101" pitchFamily="2" charset="-122"/>
              </a:defRPr>
            </a:lvl1pPr>
          </a:lstStyle>
          <a:p>
            <a:pPr>
              <a:defRPr/>
            </a:pPr>
            <a:fld id="{6ECAFFD5-0533-4D2A-8159-1026C99E4906}" type="datetimeFigureOut">
              <a:rPr lang="zh-CN" altLang="en-US"/>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normAutofit/>
          </a:bodyPr>
          <a:lstStyle>
            <a:lvl1pPr algn="ctr">
              <a:spcBef>
                <a:spcPts val="0"/>
              </a:spcBef>
              <a:spcAft>
                <a:spcPts val="0"/>
              </a:spcAft>
              <a:defRPr sz="1600">
                <a:solidFill>
                  <a:prstClr val="black">
                    <a:tint val="75000"/>
                  </a:prstClr>
                </a:solidFill>
                <a:latin typeface="Arial" panose="020B0604020202020204" pitchFamily="34" charset="0"/>
                <a:ea typeface="宋体" panose="02010600030101010101" pitchFamily="2"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normAutofit/>
          </a:bodyPr>
          <a:lstStyle>
            <a:lvl1pPr algn="r">
              <a:spcBef>
                <a:spcPts val="0"/>
              </a:spcBef>
              <a:spcAft>
                <a:spcPts val="0"/>
              </a:spcAft>
              <a:defRPr sz="1600" smtClean="0">
                <a:solidFill>
                  <a:prstClr val="black">
                    <a:tint val="75000"/>
                  </a:prstClr>
                </a:solidFill>
                <a:latin typeface="Arial" panose="020B0604020202020204" pitchFamily="34" charset="0"/>
                <a:ea typeface="宋体" panose="02010600030101010101" pitchFamily="2" charset="-122"/>
              </a:defRPr>
            </a:lvl1pPr>
          </a:lstStyle>
          <a:p>
            <a:pPr>
              <a:defRPr/>
            </a:pPr>
            <a:fld id="{C10AA221-F121-41BF-A4AD-FCAA3FB6009D}"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fontAlgn="base">
        <a:lnSpc>
          <a:spcPct val="90000"/>
        </a:lnSpc>
        <a:spcBef>
          <a:spcPct val="0"/>
        </a:spcBef>
        <a:spcAft>
          <a:spcPct val="0"/>
        </a:spcAft>
        <a:defRPr sz="3600" kern="1200">
          <a:solidFill>
            <a:schemeClr val="bg1"/>
          </a:solidFill>
          <a:latin typeface="+mj-lt"/>
          <a:ea typeface="+mj-ea"/>
          <a:cs typeface="+mj-cs"/>
        </a:defRPr>
      </a:lvl1pPr>
      <a:lvl2pPr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2pPr>
      <a:lvl3pPr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3pPr>
      <a:lvl4pPr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4pPr>
      <a:lvl5pPr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5pPr>
      <a:lvl6pPr marL="457200"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6pPr>
      <a:lvl7pPr marL="914400"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7pPr>
      <a:lvl8pPr marL="1371600"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8pPr>
      <a:lvl9pPr marL="1828800" algn="l" rtl="0" fontAlgn="base">
        <a:lnSpc>
          <a:spcPct val="90000"/>
        </a:lnSpc>
        <a:spcBef>
          <a:spcPct val="0"/>
        </a:spcBef>
        <a:spcAft>
          <a:spcPct val="0"/>
        </a:spcAft>
        <a:defRPr sz="3600">
          <a:solidFill>
            <a:schemeClr val="bg1"/>
          </a:solidFill>
          <a:latin typeface="Arial" panose="020B0604020202020204" pitchFamily="34" charset="0"/>
          <a:ea typeface="黑体" panose="02010609060101010101" pitchFamily="2" charset="-122"/>
        </a:defRPr>
      </a:lvl9pPr>
    </p:titleStyle>
    <p:bodyStyle>
      <a:lvl1pPr marL="228600" indent="-228600" algn="l" rtl="0" fontAlgn="base">
        <a:lnSpc>
          <a:spcPct val="150000"/>
        </a:lnSpc>
        <a:spcBef>
          <a:spcPts val="1000"/>
        </a:spcBef>
        <a:spcAft>
          <a:spcPct val="0"/>
        </a:spcAft>
        <a:buFont typeface="Arial" panose="020B0604020202020204" pitchFamily="34" charset="0"/>
        <a:buChar char="•"/>
        <a:defRPr sz="2400" kern="1200">
          <a:solidFill>
            <a:schemeClr val="tx1"/>
          </a:solidFill>
          <a:latin typeface="+mn-lt"/>
          <a:ea typeface="+mn-ea"/>
          <a:cs typeface="+mn-cs"/>
        </a:defRPr>
      </a:lvl1pPr>
      <a:lvl2pPr marL="685800" indent="-228600" algn="l" rtl="0" fontAlgn="base">
        <a:lnSpc>
          <a:spcPct val="15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fontAlgn="base">
        <a:lnSpc>
          <a:spcPct val="15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fontAlgn="base">
        <a:lnSpc>
          <a:spcPct val="15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15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36.xml"/><Relationship Id="rId2" Type="http://schemas.openxmlformats.org/officeDocument/2006/relationships/image" Target="../media/image5.png"/><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6.wmf"/><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ctrTitle" idx="4294967295"/>
          </p:nvPr>
        </p:nvSpPr>
        <p:spPr>
          <a:xfrm>
            <a:off x="685800" y="2130425"/>
            <a:ext cx="7772400" cy="1470025"/>
          </a:xfrm>
        </p:spPr>
        <p:txBody>
          <a:bodyPr/>
          <a:lstStyle/>
          <a:p>
            <a:endParaRPr lang="zh-CN" altLang="en-US" smtClean="0"/>
          </a:p>
        </p:txBody>
      </p:sp>
      <p:sp>
        <p:nvSpPr>
          <p:cNvPr id="41987" name="Rectangle 3"/>
          <p:cNvSpPr>
            <a:spLocks noGrp="1"/>
          </p:cNvSpPr>
          <p:nvPr>
            <p:ph type="subTitle" idx="4294967295"/>
          </p:nvPr>
        </p:nvSpPr>
        <p:spPr>
          <a:xfrm>
            <a:off x="1371600" y="3886200"/>
            <a:ext cx="6400800" cy="1752600"/>
          </a:xfrm>
        </p:spPr>
        <p:txBody>
          <a:bodyPr/>
          <a:lstStyle/>
          <a:p>
            <a:pPr marL="0" indent="0" algn="ctr">
              <a:buFont typeface="Arial" panose="020B0604020202020204" pitchFamily="34" charset="0"/>
              <a:buNone/>
            </a:pPr>
            <a:endParaRPr lang="zh-CN" altLang="en-US" smtClean="0"/>
          </a:p>
        </p:txBody>
      </p:sp>
      <p:pic>
        <p:nvPicPr>
          <p:cNvPr id="41989" name="Picture 5" descr="t01ed05c5afb16a9073"/>
          <p:cNvPicPr>
            <a:picLocks noChangeAspect="1" noChangeArrowheads="1"/>
          </p:cNvPicPr>
          <p:nvPr/>
        </p:nvPicPr>
        <p:blipFill>
          <a:blip r:embed="rId1"/>
          <a:srcRect/>
          <a:stretch>
            <a:fillRect/>
          </a:stretch>
        </p:blipFill>
        <p:spPr bwMode="auto">
          <a:xfrm>
            <a:off x="0" y="0"/>
            <a:ext cx="9144000" cy="589915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sym typeface="+mn-ea"/>
              </a:rPr>
              <a:t>问题一：如何维护人身自由？</a:t>
            </a:r>
            <a:endParaRPr lang="zh-CN" altLang="en-US" sz="3600">
              <a:solidFill>
                <a:schemeClr val="bg1"/>
              </a:solidFill>
              <a:ea typeface="黑体" panose="02010609060101010101" pitchFamily="2" charset="-122"/>
              <a:sym typeface="+mn-ea"/>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zh-CN" altLang="en-US" sz="4000">
                <a:solidFill>
                  <a:schemeClr val="bg1"/>
                </a:solidFill>
                <a:ea typeface="黑体" panose="02010609060101010101" pitchFamily="2" charset="-122"/>
                <a:sym typeface="+mn-ea"/>
              </a:rPr>
              <a:t>指导学生分组结合自己的实际展开讨论。</a:t>
            </a:r>
            <a:endParaRPr lang="zh-CN" altLang="en-US" sz="4000">
              <a:solidFill>
                <a:schemeClr val="bg1"/>
              </a:solidFill>
              <a:ea typeface="黑体" panose="02010609060101010101" pitchFamily="2" charset="-122"/>
              <a:sym typeface="+mn-ea"/>
            </a:endParaRPr>
          </a:p>
          <a:p>
            <a:pPr marL="228600" indent="-228600">
              <a:lnSpc>
                <a:spcPct val="150000"/>
              </a:lnSpc>
              <a:spcBef>
                <a:spcPts val="1000"/>
              </a:spcBef>
              <a:buFont typeface="Arial" panose="020B0604020202020204" pitchFamily="34" charset="0"/>
              <a:buChar char="•"/>
            </a:pPr>
            <a:endParaRPr lang="zh-CN" altLang="en-US" sz="4000">
              <a:solidFill>
                <a:schemeClr val="bg1"/>
              </a:solidFill>
              <a:ea typeface="黑体" panose="02010609060101010101" pitchFamily="2" charset="-122"/>
              <a:sym typeface="+mn-ea"/>
            </a:endParaRPr>
          </a:p>
          <a:p>
            <a:pPr marL="228600" indent="-228600">
              <a:lnSpc>
                <a:spcPct val="150000"/>
              </a:lnSpc>
              <a:spcBef>
                <a:spcPts val="1000"/>
              </a:spcBef>
              <a:buFont typeface="Arial" panose="020B0604020202020204" pitchFamily="34" charset="0"/>
              <a:buChar char="•"/>
            </a:pPr>
            <a:endParaRPr lang="zh-CN" altLang="en-US" sz="4000">
              <a:solidFill>
                <a:schemeClr val="bg1"/>
              </a:solidFill>
              <a:ea typeface="黑体" panose="02010609060101010101" pitchFamily="2" charset="-122"/>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3"/>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归纳总结</a:t>
            </a:r>
            <a:endParaRPr lang="zh-CN" altLang="en-US" sz="3600">
              <a:solidFill>
                <a:schemeClr val="bg1"/>
              </a:solidFill>
              <a:ea typeface="黑体" panose="02010609060101010101" pitchFamily="2" charset="-122"/>
            </a:endParaRPr>
          </a:p>
        </p:txBody>
      </p:sp>
      <p:sp>
        <p:nvSpPr>
          <p:cNvPr id="5" name="文本框 4"/>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a:t>
            </a:r>
            <a:r>
              <a:rPr lang="en-US" altLang="zh-CN" sz="1600">
                <a:solidFill>
                  <a:schemeClr val="bg1"/>
                </a:solidFill>
                <a:ea typeface="黑体" panose="02010609060101010101" pitchFamily="2" charset="-122"/>
              </a:rPr>
              <a:t>1</a:t>
            </a:r>
            <a:r>
              <a:rPr lang="zh-CN" altLang="en-US" sz="1600">
                <a:solidFill>
                  <a:schemeClr val="bg1"/>
                </a:solidFill>
                <a:ea typeface="黑体" panose="02010609060101010101" pitchFamily="2" charset="-122"/>
              </a:rPr>
              <a:t>）人身自由，自古以来就是人类的追求。每个人都希望自己享有充分的人身自由。</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a:t>
            </a:r>
            <a:r>
              <a:rPr lang="en-US" altLang="zh-CN" sz="1600">
                <a:solidFill>
                  <a:schemeClr val="bg1"/>
                </a:solidFill>
                <a:ea typeface="黑体" panose="02010609060101010101" pitchFamily="2" charset="-122"/>
              </a:rPr>
              <a:t>2</a:t>
            </a:r>
            <a:r>
              <a:rPr lang="zh-CN" altLang="en-US" sz="1600">
                <a:solidFill>
                  <a:schemeClr val="bg1"/>
                </a:solidFill>
                <a:ea typeface="黑体" panose="02010609060101010101" pitchFamily="2" charset="-122"/>
              </a:rPr>
              <a:t>）人身自由权是公民在法律范围内有独立行为而不受他人干涉，不受非法逮捕、拘禁，不被非法剥夺、限制自由及非法搜查身体的权利。</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a:t>
            </a:r>
            <a:r>
              <a:rPr lang="en-US" altLang="zh-CN" sz="1600">
                <a:solidFill>
                  <a:schemeClr val="bg1"/>
                </a:solidFill>
                <a:ea typeface="黑体" panose="02010609060101010101" pitchFamily="2" charset="-122"/>
              </a:rPr>
              <a:t>3</a:t>
            </a:r>
            <a:r>
              <a:rPr lang="zh-CN" altLang="en-US" sz="1600">
                <a:solidFill>
                  <a:schemeClr val="bg1"/>
                </a:solidFill>
                <a:ea typeface="黑体" panose="02010609060101010101" pitchFamily="2" charset="-122"/>
              </a:rPr>
              <a:t>）人身自由权是公民的一项重要人身权利，没有人身自由，其他自由权利就难以享有。人身自由权不受侵犯，是公民参加各种社会活动和享有其他权利的基本保障。我国宪法规定：中华人民共和国公民的人身自由不受侵犯。</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a:t>
            </a:r>
            <a:r>
              <a:rPr lang="en-US" altLang="zh-CN" sz="1600">
                <a:solidFill>
                  <a:schemeClr val="bg1"/>
                </a:solidFill>
                <a:ea typeface="黑体" panose="02010609060101010101" pitchFamily="2" charset="-122"/>
              </a:rPr>
              <a:t>4</a:t>
            </a:r>
            <a:r>
              <a:rPr lang="zh-CN" altLang="en-US" sz="1600">
                <a:solidFill>
                  <a:schemeClr val="bg1"/>
                </a:solidFill>
                <a:ea typeface="黑体" panose="02010609060101010101" pitchFamily="2" charset="-122"/>
              </a:rPr>
              <a:t>）现实生活中，常见的侵害公民人身自由权的主要表现。</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a:t>
            </a:r>
            <a:r>
              <a:rPr lang="en-US" altLang="zh-CN" sz="1600">
                <a:solidFill>
                  <a:schemeClr val="bg1"/>
                </a:solidFill>
                <a:ea typeface="黑体" panose="02010609060101010101" pitchFamily="2" charset="-122"/>
              </a:rPr>
              <a:t>5</a:t>
            </a:r>
            <a:r>
              <a:rPr lang="zh-CN" altLang="en-US" sz="1600">
                <a:solidFill>
                  <a:schemeClr val="bg1"/>
                </a:solidFill>
                <a:ea typeface="黑体" panose="02010609060101010101" pitchFamily="2" charset="-122"/>
              </a:rPr>
              <a:t>）要学会运用法律武器保护自己的人身自由权。</a:t>
            </a: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问题二：如何维护人格尊严？</a:t>
            </a:r>
            <a:endParaRPr lang="zh-CN" altLang="en-US" sz="3600">
              <a:solidFill>
                <a:schemeClr val="bg1"/>
              </a:solidFill>
              <a:ea typeface="黑体" panose="02010609060101010101" pitchFamily="2" charset="-122"/>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zh-CN" altLang="en-US" sz="4400">
                <a:solidFill>
                  <a:schemeClr val="bg1"/>
                </a:solidFill>
                <a:ea typeface="黑体" panose="02010609060101010101" pitchFamily="2" charset="-122"/>
                <a:sym typeface="+mn-ea"/>
              </a:rPr>
              <a:t>指导学生分组结合自己的实际展开讨论。</a:t>
            </a:r>
            <a:endParaRPr lang="zh-CN" altLang="en-US" sz="4400">
              <a:solidFill>
                <a:schemeClr val="bg1"/>
              </a:solidFill>
              <a:ea typeface="黑体" panose="02010609060101010101" pitchFamily="2" charset="-122"/>
              <a:sym typeface="+mn-ea"/>
            </a:endParaRPr>
          </a:p>
          <a:p>
            <a:pPr marL="228600" indent="-228600">
              <a:lnSpc>
                <a:spcPct val="150000"/>
              </a:lnSpc>
              <a:spcBef>
                <a:spcPts val="1000"/>
              </a:spcBef>
              <a:buFont typeface="Arial" panose="020B0604020202020204" pitchFamily="34" charset="0"/>
              <a:buChar char="•"/>
            </a:pPr>
            <a:endParaRPr lang="zh-CN" altLang="en-US" sz="4400">
              <a:solidFill>
                <a:schemeClr val="bg1"/>
              </a:solidFill>
              <a:ea typeface="黑体" panose="02010609060101010101" pitchFamily="2" charset="-122"/>
              <a:sym typeface="+mn-ea"/>
            </a:endParaRPr>
          </a:p>
          <a:p>
            <a:pPr marL="228600" indent="-228600">
              <a:lnSpc>
                <a:spcPct val="150000"/>
              </a:lnSpc>
              <a:spcBef>
                <a:spcPts val="1000"/>
              </a:spcBef>
              <a:buFont typeface="Arial" panose="020B0604020202020204" pitchFamily="34" charset="0"/>
              <a:buChar char="•"/>
            </a:pPr>
            <a:endParaRPr lang="zh-CN" altLang="en-US" sz="4400">
              <a:solidFill>
                <a:schemeClr val="bg1"/>
              </a:solidFill>
              <a:ea typeface="黑体" panose="02010609060101010101" pitchFamily="2" charset="-122"/>
              <a:sym typeface="+mn-ea"/>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3"/>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归纳总结</a:t>
            </a:r>
            <a:endParaRPr lang="zh-CN" altLang="en-US" sz="3600">
              <a:solidFill>
                <a:schemeClr val="bg1"/>
              </a:solidFill>
              <a:ea typeface="黑体" panose="02010609060101010101" pitchFamily="2" charset="-122"/>
            </a:endParaRPr>
          </a:p>
        </p:txBody>
      </p:sp>
      <p:sp>
        <p:nvSpPr>
          <p:cNvPr id="5" name="文本框 4"/>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3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（1）人格尊严权具体体现为姓名权、肖像权、名誉权、荣誉权和隐私权等。</a:t>
            </a:r>
            <a:endParaRPr lang="zh-CN" altLang="en-US">
              <a:solidFill>
                <a:schemeClr val="bg1"/>
              </a:solidFill>
              <a:ea typeface="黑体" panose="02010609060101010101" pitchFamily="2" charset="-122"/>
            </a:endParaRPr>
          </a:p>
          <a:p>
            <a:pPr marL="228600" indent="-228600">
              <a:lnSpc>
                <a:spcPct val="13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（2）我国法律保护公民的人格尊严。</a:t>
            </a:r>
            <a:endParaRPr lang="zh-CN" altLang="en-US">
              <a:solidFill>
                <a:schemeClr val="bg1"/>
              </a:solidFill>
              <a:ea typeface="黑体" panose="02010609060101010101" pitchFamily="2" charset="-122"/>
            </a:endParaRPr>
          </a:p>
          <a:p>
            <a:pPr marL="228600" indent="-228600">
              <a:lnSpc>
                <a:spcPct val="13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（3）不尊重他人、侵犯他人人格尊严权的违法行为，又是不尊重自己、损害自己形象的不道德行为。侵权者轻则受到舆论的谴责，情节和后果严重的还要承担法律责任。</a:t>
            </a:r>
            <a:endParaRPr lang="zh-CN" altLang="en-US">
              <a:solidFill>
                <a:schemeClr val="bg1"/>
              </a:solidFill>
              <a:ea typeface="黑体" panose="02010609060101010101" pitchFamily="2" charset="-122"/>
            </a:endParaRPr>
          </a:p>
          <a:p>
            <a:pPr marL="228600" indent="-228600">
              <a:lnSpc>
                <a:spcPct val="13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（4）从自身做起，自尊自爱，是赢得他人尊重、维护自身尊严的前提。尊重他人，展现自身的良好品德和风范，是赢得他人尊重、维护自身尊严的关键。</a:t>
            </a:r>
            <a:endParaRPr lang="zh-CN" altLang="en-US">
              <a:solidFill>
                <a:schemeClr val="bg1"/>
              </a:solidFill>
              <a:ea typeface="黑体" panose="02010609060101010101" pitchFamily="2" charset="-122"/>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4"/>
          <p:cNvSpPr>
            <a:spLocks noGrp="1"/>
          </p:cNvSpPr>
          <p:nvPr>
            <p:ph type="title"/>
            <p:custDataLst>
              <p:tags r:id="rId1"/>
            </p:custDataLst>
          </p:nvPr>
        </p:nvSpPr>
        <p:spPr>
          <a:xfrm>
            <a:off x="630238" y="901700"/>
            <a:ext cx="3195637" cy="1600200"/>
          </a:xfrm>
        </p:spPr>
        <p:txBody>
          <a:bodyPr/>
          <a:lstStyle/>
          <a:p>
            <a:r>
              <a:rPr lang="zh-CN" altLang="en-US" smtClean="0">
                <a:sym typeface="+mn-ea"/>
              </a:rPr>
              <a:t>知识结构</a:t>
            </a:r>
            <a:endParaRPr lang="zh-CN" altLang="en-US" smtClean="0">
              <a:sym typeface="+mn-ea"/>
            </a:endParaRPr>
          </a:p>
        </p:txBody>
      </p:sp>
      <p:pic>
        <p:nvPicPr>
          <p:cNvPr id="25605" name="Picture 5"/>
          <p:cNvPicPr>
            <a:picLocks noChangeAspect="1" noChangeArrowheads="1"/>
          </p:cNvPicPr>
          <p:nvPr/>
        </p:nvPicPr>
        <p:blipFill>
          <a:blip r:embed="rId2"/>
          <a:srcRect/>
          <a:stretch>
            <a:fillRect/>
          </a:stretch>
        </p:blipFill>
        <p:spPr bwMode="auto">
          <a:xfrm>
            <a:off x="0" y="1508125"/>
            <a:ext cx="8821738" cy="3475038"/>
          </a:xfrm>
          <a:prstGeom prst="rect">
            <a:avLst/>
          </a:prstGeom>
          <a:noFill/>
          <a:ln w="9525">
            <a:noFill/>
            <a:miter lim="800000"/>
            <a:headEnd/>
            <a:tailEnd/>
          </a:ln>
          <a:effectLst/>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zh-CN" sz="3600">
                <a:solidFill>
                  <a:schemeClr val="bg1"/>
                </a:solidFill>
                <a:ea typeface="黑体" panose="02010609060101010101" pitchFamily="2" charset="-122"/>
                <a:sym typeface="宋体" panose="02010600030101010101" pitchFamily="2" charset="-122"/>
              </a:rPr>
              <a:t>典例精析</a:t>
            </a:r>
            <a:endParaRPr lang="zh-CN" altLang="zh-CN" sz="3600">
              <a:solidFill>
                <a:schemeClr val="bg1"/>
              </a:solidFill>
              <a:ea typeface="黑体" panose="02010609060101010101" pitchFamily="2" charset="-122"/>
              <a:sym typeface="宋体" panose="02010600030101010101" pitchFamily="2" charset="-122"/>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en-US" altLang="zh-CN">
                <a:solidFill>
                  <a:schemeClr val="bg1"/>
                </a:solidFill>
                <a:ea typeface="黑体" panose="02010609060101010101" pitchFamily="2" charset="-122"/>
              </a:rPr>
              <a:t>.</a:t>
            </a:r>
            <a:endParaRPr lang="zh-CN" altLang="en-US" sz="21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例</a:t>
            </a:r>
            <a:r>
              <a:rPr lang="en-US" altLang="zh-CN">
                <a:solidFill>
                  <a:schemeClr val="bg1"/>
                </a:solidFill>
                <a:ea typeface="黑体" panose="02010609060101010101" pitchFamily="2" charset="-122"/>
              </a:rPr>
              <a:t>1</a:t>
            </a:r>
            <a:r>
              <a:rPr lang="zh-CN" altLang="en-US">
                <a:solidFill>
                  <a:schemeClr val="bg1"/>
                </a:solidFill>
                <a:ea typeface="黑体" panose="02010609060101010101" pitchFamily="2" charset="-122"/>
              </a:rPr>
              <a:t>、（2017海南省中考）某超市为防止员工私带货物出店，员工下班被搜身后方可离店。此举侵犯了员工的（   ）</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A．荣誉权	   </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B．人身自由权</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C．财产所有权	</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D．生命健康权</a:t>
            </a:r>
            <a:endParaRPr lang="zh-CN" altLang="en-US">
              <a:solidFill>
                <a:schemeClr val="bg1"/>
              </a:solidFill>
              <a:ea typeface="黑体" panose="02010609060101010101" pitchFamily="2"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a:xfrm>
            <a:off x="128588" y="61913"/>
            <a:ext cx="8386762" cy="6115050"/>
          </a:xfrm>
        </p:spPr>
        <p:txBody>
          <a:bodyPr/>
          <a:lstStyle/>
          <a:p>
            <a:r>
              <a:rPr lang="zh-CN" altLang="en-US" smtClean="0"/>
              <a:t>例</a:t>
            </a:r>
            <a:r>
              <a:rPr lang="en-US" altLang="zh-CN" smtClean="0"/>
              <a:t>2</a:t>
            </a:r>
            <a:r>
              <a:rPr lang="zh-CN" altLang="en-US" smtClean="0"/>
              <a:t>、我国宪法规定：“公民的人格尊严不受侵犯．”下列行为属于侵犯人格尊严的有（　　）</a:t>
            </a:r>
            <a:endParaRPr lang="zh-CN" altLang="en-US" smtClean="0"/>
          </a:p>
          <a:p>
            <a:r>
              <a:rPr lang="zh-CN" altLang="en-US" smtClean="0"/>
              <a:t>①海鲜店老板以保证食品卫生为由要求员工小强必须将头发剃光</a:t>
            </a:r>
            <a:endParaRPr lang="zh-CN" altLang="en-US" smtClean="0"/>
          </a:p>
          <a:p>
            <a:r>
              <a:rPr lang="zh-CN" altLang="en-US" smtClean="0"/>
              <a:t>②商场保安怀疑小丽偷拿了化妆品，强行对她进行了全身搜查</a:t>
            </a:r>
            <a:endParaRPr lang="zh-CN" altLang="en-US" smtClean="0"/>
          </a:p>
          <a:p>
            <a:r>
              <a:rPr lang="zh-CN" altLang="en-US" smtClean="0"/>
              <a:t>③小张到银行取款，工作人员要求他站在一米线外排队等候</a:t>
            </a:r>
            <a:endParaRPr lang="zh-CN" altLang="en-US" smtClean="0"/>
          </a:p>
          <a:p>
            <a:r>
              <a:rPr lang="zh-CN" altLang="en-US" smtClean="0"/>
              <a:t>④小明同学在班上热于助人，主动值日，同学们称他“活雷锋”</a:t>
            </a:r>
            <a:endParaRPr lang="zh-CN" altLang="en-US" smtClean="0"/>
          </a:p>
          <a:p>
            <a:r>
              <a:rPr lang="zh-CN" altLang="en-US" smtClean="0"/>
              <a:t>A．①② B．③④ C．②③ D．①④</a:t>
            </a:r>
            <a:endParaRPr lang="zh-CN" altLang="en-US" smtClean="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3"/>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答案解析</a:t>
            </a:r>
            <a:endParaRPr lang="zh-CN" altLang="en-US" sz="3600">
              <a:solidFill>
                <a:schemeClr val="bg1"/>
              </a:solidFill>
              <a:ea typeface="黑体" panose="02010609060101010101" pitchFamily="2" charset="-122"/>
            </a:endParaRPr>
          </a:p>
        </p:txBody>
      </p:sp>
      <p:sp>
        <p:nvSpPr>
          <p:cNvPr id="5" name="文本框 4"/>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解析】属于侵犯人格尊严的有：海鲜店老板以保证食品卫生为由要求员工小强必须将头发剃光；商场保安怀疑小丽偷拿了化妆品，强行对她进行了全身搜查．所以①②符合题意③③④观点正确，站在一米线外排队等候符合规范，小明助人为乐，同学们应该称他“活雷锋”，B、C、D被排除；故选A。</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答案：A</a:t>
            </a:r>
            <a:endParaRPr lang="zh-CN" altLang="en-US">
              <a:solidFill>
                <a:schemeClr val="bg1"/>
              </a:solidFill>
              <a:ea typeface="黑体" panose="02010609060101010101" pitchFamily="2" charset="-122"/>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3"/>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答案解析</a:t>
            </a:r>
            <a:endParaRPr lang="zh-CN" altLang="en-US" sz="3600">
              <a:solidFill>
                <a:schemeClr val="bg1"/>
              </a:solidFill>
              <a:ea typeface="黑体" panose="02010609060101010101" pitchFamily="2" charset="-122"/>
            </a:endParaRPr>
          </a:p>
        </p:txBody>
      </p:sp>
      <p:sp>
        <p:nvSpPr>
          <p:cNvPr id="5" name="文本框 4"/>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【解析】根据教材知识可知，非法搜身是侵犯他人人身自由权的行为，B是正确的；A、C、D与题意无关。</a:t>
            </a:r>
            <a:endParaRPr lang="zh-CN" altLang="en-US">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a:solidFill>
                  <a:schemeClr val="bg1"/>
                </a:solidFill>
                <a:ea typeface="黑体" panose="02010609060101010101" pitchFamily="2" charset="-122"/>
              </a:rPr>
              <a:t>答案：B</a:t>
            </a:r>
            <a:endParaRPr lang="zh-CN" altLang="en-US">
              <a:solidFill>
                <a:schemeClr val="bg1"/>
              </a:solidFill>
              <a:ea typeface="黑体" panose="02010609060101010101" pitchFamily="2" charset="-122"/>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309563" y="4414838"/>
            <a:ext cx="5078412" cy="1695450"/>
          </a:xfrm>
          <a:prstGeom prst="rect">
            <a:avLst/>
          </a:prstGeom>
          <a:blipFill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dirty="0">
              <a:solidFill>
                <a:prstClr val="white"/>
              </a:solidFill>
            </a:endParaRPr>
          </a:p>
        </p:txBody>
      </p:sp>
      <p:sp>
        <p:nvSpPr>
          <p:cNvPr id="13" name="矩形 12"/>
          <p:cNvSpPr/>
          <p:nvPr>
            <p:custDataLst>
              <p:tags r:id="rId3"/>
            </p:custDataLst>
          </p:nvPr>
        </p:nvSpPr>
        <p:spPr>
          <a:xfrm>
            <a:off x="0" y="852488"/>
            <a:ext cx="8929688" cy="5778500"/>
          </a:xfrm>
          <a:prstGeom prst="rect">
            <a:avLst/>
          </a:prstGeom>
        </p:spPr>
        <p:txBody>
          <a:bodyPr>
            <a:normAutofit/>
          </a:bodyPr>
          <a:lstStyle/>
          <a:p>
            <a:pPr algn="just">
              <a:lnSpc>
                <a:spcPct val="150000"/>
              </a:lnSpc>
              <a:buFont typeface="Arial" panose="020B0604020202020204" pitchFamily="34" charset="0"/>
              <a:buChar char="•"/>
            </a:pPr>
            <a:r>
              <a:rPr lang="en-US" altLang="zh-CN" sz="2400">
                <a:solidFill>
                  <a:srgbClr val="7F7F7F"/>
                </a:solidFill>
                <a:ea typeface="黑体" panose="02010609060101010101" pitchFamily="2" charset="-122"/>
              </a:rPr>
              <a:t>1</a:t>
            </a:r>
            <a:r>
              <a:rPr lang="zh-CN" altLang="en-US" sz="2400">
                <a:solidFill>
                  <a:srgbClr val="7F7F7F"/>
                </a:solidFill>
                <a:ea typeface="黑体" panose="02010609060101010101" pitchFamily="2" charset="-122"/>
              </a:rPr>
              <a:t>、下列对漫画《再也不让他跑了》中的农民工的做法理解正确的是（    ）</a:t>
            </a:r>
            <a:endParaRPr lang="zh-CN" altLang="en-US" sz="2400">
              <a:solidFill>
                <a:srgbClr val="7F7F7F"/>
              </a:solidFill>
              <a:ea typeface="黑体" panose="02010609060101010101" pitchFamily="2" charset="-122"/>
            </a:endParaRPr>
          </a:p>
          <a:p>
            <a:pPr algn="just">
              <a:lnSpc>
                <a:spcPct val="150000"/>
              </a:lnSpc>
              <a:buFont typeface="Arial" panose="020B0604020202020204" pitchFamily="34" charset="0"/>
              <a:buChar char="•"/>
            </a:pPr>
            <a:r>
              <a:rPr lang="zh-CN" altLang="en-US" sz="2400">
                <a:solidFill>
                  <a:srgbClr val="7F7F7F"/>
                </a:solidFill>
                <a:ea typeface="黑体" panose="02010609060101010101" pitchFamily="2" charset="-122"/>
              </a:rPr>
              <a:t>A．老板没有社会责任感</a:t>
            </a:r>
            <a:endParaRPr lang="zh-CN" altLang="en-US" sz="2400">
              <a:solidFill>
                <a:srgbClr val="7F7F7F"/>
              </a:solidFill>
              <a:ea typeface="黑体" panose="02010609060101010101" pitchFamily="2" charset="-122"/>
            </a:endParaRPr>
          </a:p>
          <a:p>
            <a:pPr algn="just">
              <a:lnSpc>
                <a:spcPct val="150000"/>
              </a:lnSpc>
              <a:buFont typeface="Arial" panose="020B0604020202020204" pitchFamily="34" charset="0"/>
              <a:buChar char="•"/>
            </a:pPr>
            <a:r>
              <a:rPr lang="zh-CN" altLang="en-US" sz="2400">
                <a:solidFill>
                  <a:srgbClr val="7F7F7F"/>
                </a:solidFill>
                <a:ea typeface="黑体" panose="02010609060101010101" pitchFamily="2" charset="-122"/>
              </a:rPr>
              <a:t>B．老板缺乏诚实守信的道德品质</a:t>
            </a:r>
            <a:endParaRPr lang="zh-CN" altLang="en-US" sz="2400">
              <a:solidFill>
                <a:srgbClr val="7F7F7F"/>
              </a:solidFill>
              <a:ea typeface="黑体" panose="02010609060101010101" pitchFamily="2" charset="-122"/>
            </a:endParaRPr>
          </a:p>
          <a:p>
            <a:pPr algn="just">
              <a:lnSpc>
                <a:spcPct val="150000"/>
              </a:lnSpc>
              <a:buFont typeface="Arial" panose="020B0604020202020204" pitchFamily="34" charset="0"/>
              <a:buChar char="•"/>
            </a:pPr>
            <a:r>
              <a:rPr lang="zh-CN" altLang="en-US" sz="2400">
                <a:solidFill>
                  <a:srgbClr val="7F7F7F"/>
                </a:solidFill>
                <a:ea typeface="黑体" panose="02010609060101010101" pitchFamily="2" charset="-122"/>
              </a:rPr>
              <a:t>C．老板侵犯了农民工的社会经济权利</a:t>
            </a:r>
            <a:endParaRPr lang="zh-CN" altLang="en-US" sz="2400">
              <a:solidFill>
                <a:srgbClr val="7F7F7F"/>
              </a:solidFill>
              <a:ea typeface="黑体" panose="02010609060101010101" pitchFamily="2" charset="-122"/>
            </a:endParaRPr>
          </a:p>
          <a:p>
            <a:pPr algn="just">
              <a:lnSpc>
                <a:spcPct val="150000"/>
              </a:lnSpc>
              <a:buFont typeface="Arial" panose="020B0604020202020204" pitchFamily="34" charset="0"/>
              <a:buChar char="•"/>
            </a:pPr>
            <a:r>
              <a:rPr lang="zh-CN" altLang="en-US" sz="2400">
                <a:solidFill>
                  <a:srgbClr val="7F7F7F"/>
                </a:solidFill>
                <a:ea typeface="黑体" panose="02010609060101010101" pitchFamily="2" charset="-122"/>
              </a:rPr>
              <a:t>D．农民工的做法侵犯了老板的人身自由权</a:t>
            </a:r>
            <a:endParaRPr lang="zh-CN" altLang="en-US" sz="2400">
              <a:solidFill>
                <a:srgbClr val="7F7F7F"/>
              </a:solidFill>
              <a:ea typeface="黑体" panose="02010609060101010101" pitchFamily="2" charset="-122"/>
            </a:endParaRPr>
          </a:p>
        </p:txBody>
      </p:sp>
      <p:sp>
        <p:nvSpPr>
          <p:cNvPr id="30723" name="文本框 5"/>
          <p:cNvSpPr txBox="1">
            <a:spLocks noChangeArrowheads="1"/>
          </p:cNvSpPr>
          <p:nvPr>
            <p:custDataLst>
              <p:tags r:id="rId4"/>
            </p:custDataLst>
          </p:nvPr>
        </p:nvSpPr>
        <p:spPr bwMode="auto">
          <a:xfrm>
            <a:off x="628650" y="38100"/>
            <a:ext cx="7886700" cy="647700"/>
          </a:xfrm>
          <a:prstGeom prst="rect">
            <a:avLst/>
          </a:prstGeom>
          <a:noFill/>
          <a:ln w="9525">
            <a:noFill/>
            <a:miter lim="800000"/>
          </a:ln>
        </p:spPr>
        <p:txBody>
          <a:bodyPr anchor="ctr"/>
          <a:lstStyle/>
          <a:p>
            <a:pPr>
              <a:lnSpc>
                <a:spcPct val="90000"/>
              </a:lnSpc>
            </a:pPr>
            <a:r>
              <a:rPr lang="en-US" altLang="zh-CN" sz="3600">
                <a:solidFill>
                  <a:schemeClr val="bg1"/>
                </a:solidFill>
                <a:ea typeface="黑体" panose="02010609060101010101" pitchFamily="2" charset="-122"/>
                <a:sym typeface="+mn-ea"/>
              </a:rPr>
              <a:t>课后训练</a:t>
            </a:r>
            <a:endParaRPr lang="en-US" altLang="zh-CN" sz="3600">
              <a:solidFill>
                <a:schemeClr val="bg1"/>
              </a:solidFill>
              <a:ea typeface="黑体" panose="02010609060101010101" pitchFamily="2" charset="-122"/>
              <a:sym typeface="+mn-ea"/>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p:txBody>
          <a:bodyPr rtlCol="0">
            <a:normAutofit fontScale="90000"/>
          </a:bodyPr>
          <a:lstStyle/>
          <a:p>
            <a:pPr fontAlgn="auto">
              <a:spcAft>
                <a:spcPts val="0"/>
              </a:spcAft>
              <a:defRPr/>
            </a:pPr>
            <a:r>
              <a:rPr lang="zh-CN" altLang="en-US" smtClean="0">
                <a:sym typeface="+mn-ea"/>
              </a:rPr>
              <a:t>第四单元 人身权、受教育权：美好生活最相关</a:t>
            </a:r>
            <a:br>
              <a:rPr lang="zh-CN" altLang="en-US" smtClean="0">
                <a:sym typeface="+mn-ea"/>
              </a:rPr>
            </a:br>
            <a:r>
              <a:rPr lang="zh-CN" altLang="en-US" smtClean="0">
                <a:sym typeface="+mn-ea"/>
              </a:rPr>
              <a:t>第</a:t>
            </a:r>
            <a:r>
              <a:rPr lang="en-US" altLang="zh-CN" smtClean="0">
                <a:sym typeface="+mn-ea"/>
              </a:rPr>
              <a:t>7</a:t>
            </a:r>
            <a:r>
              <a:rPr lang="zh-CN" altLang="en-US" smtClean="0">
                <a:sym typeface="+mn-ea"/>
              </a:rPr>
              <a:t>课 伴我们一生的权利</a:t>
            </a:r>
            <a:br>
              <a:rPr lang="zh-CN" altLang="en-US" smtClean="0"/>
            </a:br>
            <a:endParaRPr lang="zh-CN" altLang="en-US" smtClean="0"/>
          </a:p>
        </p:txBody>
      </p:sp>
      <p:sp>
        <p:nvSpPr>
          <p:cNvPr id="13314" name="副标题 4"/>
          <p:cNvSpPr>
            <a:spLocks noGrp="1"/>
          </p:cNvSpPr>
          <p:nvPr>
            <p:ph type="subTitle" idx="1"/>
            <p:custDataLst>
              <p:tags r:id="rId2"/>
            </p:custDataLst>
          </p:nvPr>
        </p:nvSpPr>
        <p:spPr/>
        <p:txBody>
          <a:bodyPr/>
          <a:lstStyle/>
          <a:p>
            <a:r>
              <a:rPr lang="zh-CN" altLang="en-US" sz="4400" smtClean="0"/>
              <a:t>过有尊严的生活</a:t>
            </a:r>
            <a:endParaRPr lang="zh-CN" altLang="en-US" sz="4400" smtClean="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p:cNvSpPr>
          <p:nvPr>
            <p:ph idx="1"/>
          </p:nvPr>
        </p:nvSpPr>
        <p:spPr>
          <a:xfrm>
            <a:off x="233363" y="168275"/>
            <a:ext cx="8281987" cy="6008688"/>
          </a:xfrm>
        </p:spPr>
        <p:txBody>
          <a:bodyPr/>
          <a:lstStyle/>
          <a:p>
            <a:r>
              <a:rPr lang="en-US" altLang="zh-CN" smtClean="0"/>
              <a:t>2</a:t>
            </a:r>
            <a:r>
              <a:rPr lang="zh-CN" altLang="en-US" smtClean="0"/>
              <a:t>、因担心女儿外出打工出事，在女儿回家取身份证时，父亲两次用铁链拴住女儿，十余天不准其外出。安阳县人民法院审结了这起非法拘禁案，该父亲一审被判处有期徒刑6个月。这则案例告诉我们（    ）</a:t>
            </a:r>
            <a:endParaRPr lang="zh-CN" altLang="en-US" smtClean="0"/>
          </a:p>
          <a:p>
            <a:r>
              <a:rPr lang="zh-CN" altLang="en-US" smtClean="0"/>
              <a:t>①父亲侵犯了女儿的人身自由权　②我国法律保护公民不受非法拘禁　③剥夺和限制公民的人身自由须经人民检察院批准或人民法院决定　④公民违反法律，需要逮捕或拘禁的，须由公安机关严格依法执行</a:t>
            </a:r>
            <a:endParaRPr lang="zh-CN" altLang="en-US" smtClean="0"/>
          </a:p>
          <a:p>
            <a:r>
              <a:rPr lang="zh-CN" altLang="en-US" smtClean="0"/>
              <a:t>A．②③④  B．①②③</a:t>
            </a:r>
            <a:endParaRPr lang="zh-CN" altLang="en-US" smtClean="0"/>
          </a:p>
          <a:p>
            <a:r>
              <a:rPr lang="zh-CN" altLang="en-US" smtClean="0"/>
              <a:t>C．①②④  D．①②③④</a:t>
            </a:r>
            <a:endParaRPr lang="zh-CN" altLang="en-US" smtClean="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p:txBody>
          <a:bodyPr/>
          <a:lstStyle/>
          <a:p>
            <a:r>
              <a:rPr lang="en-US" altLang="zh-CN" smtClean="0"/>
              <a:t>3</a:t>
            </a:r>
            <a:r>
              <a:rPr lang="zh-CN" altLang="en-US" smtClean="0"/>
              <a:t>、某中学为了“便于”管理，规定交高费的学生和交低费的学生穿着不同颜色的校服，以此来区分“贫富”学生。这种做法（    ）</a:t>
            </a:r>
            <a:endParaRPr lang="zh-CN" altLang="en-US" smtClean="0"/>
          </a:p>
          <a:p>
            <a:r>
              <a:rPr lang="zh-CN" altLang="en-US" smtClean="0"/>
              <a:t>A．侵犯了学生的受教育权</a:t>
            </a:r>
            <a:endParaRPr lang="zh-CN" altLang="en-US" smtClean="0"/>
          </a:p>
          <a:p>
            <a:r>
              <a:rPr lang="zh-CN" altLang="en-US" smtClean="0"/>
              <a:t>B．体现了因材施教的原则</a:t>
            </a:r>
            <a:endParaRPr lang="zh-CN" altLang="en-US" smtClean="0"/>
          </a:p>
          <a:p>
            <a:r>
              <a:rPr lang="zh-CN" altLang="en-US" smtClean="0"/>
              <a:t>C．属于正当的学校保护</a:t>
            </a:r>
            <a:endParaRPr lang="zh-CN" altLang="en-US" smtClean="0"/>
          </a:p>
          <a:p>
            <a:r>
              <a:rPr lang="zh-CN" altLang="en-US" smtClean="0"/>
              <a:t>D．侵犯了学生的人格尊严权</a:t>
            </a:r>
            <a:endParaRPr lang="zh-CN" altLang="en-US" smtClean="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1"/>
          </p:nvPr>
        </p:nvSpPr>
        <p:spPr/>
        <p:txBody>
          <a:bodyPr/>
          <a:lstStyle/>
          <a:p>
            <a:r>
              <a:rPr lang="en-US" altLang="zh-CN" smtClean="0"/>
              <a:t>4</a:t>
            </a:r>
            <a:r>
              <a:rPr lang="zh-CN" altLang="en-US" smtClean="0"/>
              <a:t>、下列有损同学人格尊严的行为有（    ）</a:t>
            </a:r>
            <a:endParaRPr lang="zh-CN" altLang="en-US" smtClean="0"/>
          </a:p>
          <a:p>
            <a:r>
              <a:rPr lang="zh-CN" altLang="en-US" smtClean="0"/>
              <a:t>①给同学取名“娄阿鼠”　②辱骂同学　③强行向同学索要财物　④丑化同学的肖像</a:t>
            </a:r>
            <a:endParaRPr lang="zh-CN" altLang="en-US" smtClean="0"/>
          </a:p>
          <a:p>
            <a:r>
              <a:rPr lang="zh-CN" altLang="en-US" smtClean="0"/>
              <a:t>A．①②③  B．①③④  C．②③④  D．①②④</a:t>
            </a:r>
            <a:endParaRPr lang="zh-CN" altLang="en-US" smtClean="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2"/>
          <p:cNvSpPr>
            <a:spLocks noGrp="1"/>
          </p:cNvSpPr>
          <p:nvPr>
            <p:ph idx="1"/>
          </p:nvPr>
        </p:nvSpPr>
        <p:spPr>
          <a:xfrm>
            <a:off x="296863" y="665163"/>
            <a:ext cx="8408987" cy="6192837"/>
          </a:xfrm>
        </p:spPr>
        <p:txBody>
          <a:bodyPr/>
          <a:lstStyle/>
          <a:p>
            <a:r>
              <a:rPr lang="en-US" altLang="zh-CN" smtClean="0"/>
              <a:t>5</a:t>
            </a:r>
            <a:r>
              <a:rPr lang="zh-CN" altLang="en-US" smtClean="0"/>
              <a:t>、赵某被一个不争的事实打击得精神完全崩溃，刚为人父的他经亲子鉴定发现女儿竟非自己亲生！回想从与妻子交往到女儿出生的过程，赵某认为自称是妻子“叔叔”的陈某最为可疑。毫无证据的赵某决定找陈某问个清楚，赵某和他姑妈怒气冲冲地来到陈某所在的工作单位，对陈某进行责问和谩骂，让陈某当场就尴尬不堪，在单位造成了一定的不良影响。三天后，赵某不甘心，又找上门，以侮辱性语言刺激陈某。事后，被辱的陈某将赵某及其姑妈告上了法庭，要求两人对自己赔礼道歉、恢复名誉，并赔偿精神损害抚慰金20 000元。</a:t>
            </a:r>
            <a:endParaRPr lang="zh-CN" altLang="en-US" smtClean="0"/>
          </a:p>
          <a:p>
            <a:r>
              <a:rPr lang="zh-CN" altLang="en-US" smtClean="0"/>
              <a:t>材料说明了什么？这给我们什么启示？</a:t>
            </a:r>
            <a:endParaRPr lang="zh-CN" altLang="en-US" smtClean="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3"/>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参考答案</a:t>
            </a:r>
            <a:endParaRPr lang="zh-CN" altLang="en-US" sz="3600">
              <a:solidFill>
                <a:schemeClr val="bg1"/>
              </a:solidFill>
              <a:ea typeface="黑体" panose="02010609060101010101" pitchFamily="2" charset="-122"/>
            </a:endParaRPr>
          </a:p>
        </p:txBody>
      </p:sp>
      <p:sp>
        <p:nvSpPr>
          <p:cNvPr id="5" name="文本框 4"/>
          <p:cNvSpPr txBox="1"/>
          <p:nvPr>
            <p:custDataLst>
              <p:tags r:id="rId2"/>
            </p:custDataLst>
          </p:nvPr>
        </p:nvSpPr>
        <p:spPr>
          <a:xfrm>
            <a:off x="628650" y="1447800"/>
            <a:ext cx="7886700" cy="4991100"/>
          </a:xfrm>
          <a:prstGeom prst="rect">
            <a:avLst/>
          </a:prstGeom>
        </p:spPr>
        <p:txBody>
          <a:bodyPr>
            <a:normAutofit fontScale="70000"/>
          </a:bodyPr>
          <a:lstStyle/>
          <a:p>
            <a:pPr marL="228600" indent="-228600">
              <a:lnSpc>
                <a:spcPct val="150000"/>
              </a:lnSpc>
              <a:spcBef>
                <a:spcPts val="1000"/>
              </a:spcBef>
              <a:buFont typeface="Arial" panose="020B0604020202020204" pitchFamily="34" charset="0"/>
              <a:buNone/>
            </a:pPr>
            <a:r>
              <a:rPr lang="en-US" altLang="zh-CN">
                <a:solidFill>
                  <a:schemeClr val="bg1"/>
                </a:solidFill>
                <a:ea typeface="黑体" panose="02010609060101010101" pitchFamily="2" charset="-122"/>
              </a:rPr>
              <a:t>.</a:t>
            </a:r>
            <a:endParaRPr lang="zh-CN" altLang="en-US" sz="21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3200" b="1">
                <a:solidFill>
                  <a:schemeClr val="tx1"/>
                </a:solidFill>
                <a:ea typeface="黑体" panose="02010609060101010101" pitchFamily="2" charset="-122"/>
              </a:rPr>
              <a:t>1.D2.D3.D4.D</a:t>
            </a:r>
            <a:endParaRPr lang="en-US" altLang="zh-CN" sz="3200" b="1">
              <a:solidFill>
                <a:schemeClr val="tx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3200" b="1">
                <a:solidFill>
                  <a:schemeClr val="tx1"/>
                </a:solidFill>
                <a:ea typeface="黑体" panose="02010609060101010101" pitchFamily="2" charset="-122"/>
              </a:rPr>
              <a:t>5.（1）公民享有名誉权，公民的人格尊严受法律保护，禁止用侮辱、诽谤等方式损害公民、法人的名誉。</a:t>
            </a:r>
            <a:endParaRPr lang="en-US" altLang="zh-CN" sz="3200" b="1">
              <a:solidFill>
                <a:schemeClr val="tx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3200" b="1">
                <a:solidFill>
                  <a:schemeClr val="tx1"/>
                </a:solidFill>
                <a:ea typeface="黑体" panose="02010609060101010101" pitchFamily="2" charset="-122"/>
              </a:rPr>
              <a:t>（2）要学会运用法律武器维护自己的人格尊严。可以视受到伤害的程度，要求其停止侵害，赔礼道歉，或者要求其消除影响、赔偿损失，严重的可以追究其法律责任。</a:t>
            </a:r>
            <a:endParaRPr lang="en-US" altLang="zh-CN" sz="3200" b="1">
              <a:solidFill>
                <a:schemeClr val="tx1"/>
              </a:solidFill>
              <a:ea typeface="黑体" panose="02010609060101010101" pitchFamily="2"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7">
            <a:hlinkClick r:id="rId1" action="ppaction://hlinksldjump"/>
          </p:cNvPr>
          <p:cNvSpPr txBox="1"/>
          <p:nvPr/>
        </p:nvSpPr>
        <p:spPr>
          <a:xfrm>
            <a:off x="3692525" y="3052763"/>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rPr>
              <a:t>课前预习</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6" name="Text Box 17"/>
          <p:cNvSpPr txBox="1"/>
          <p:nvPr/>
        </p:nvSpPr>
        <p:spPr>
          <a:xfrm>
            <a:off x="3692525" y="417195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7" name="Text Box 17"/>
          <p:cNvSpPr txBox="1"/>
          <p:nvPr/>
        </p:nvSpPr>
        <p:spPr>
          <a:xfrm>
            <a:off x="3692525" y="453390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rPr>
              <a:t>课后训练</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2" name="Text Box 17">
            <a:hlinkClick r:id="rId1" action="ppaction://hlinksldjump"/>
          </p:cNvPr>
          <p:cNvSpPr txBox="1"/>
          <p:nvPr/>
        </p:nvSpPr>
        <p:spPr>
          <a:xfrm>
            <a:off x="3692525" y="2657475"/>
            <a:ext cx="1565275" cy="39370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学习目标</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14341" name="矩形 1"/>
          <p:cNvSpPr>
            <a:spLocks noChangeArrowheads="1"/>
          </p:cNvSpPr>
          <p:nvPr/>
        </p:nvSpPr>
        <p:spPr bwMode="auto">
          <a:xfrm>
            <a:off x="3049588" y="1982788"/>
            <a:ext cx="642937" cy="365125"/>
          </a:xfrm>
          <a:prstGeom prst="rect">
            <a:avLst/>
          </a:prstGeom>
          <a:noFill/>
          <a:ln w="9525">
            <a:noFill/>
            <a:miter lim="800000"/>
          </a:ln>
        </p:spPr>
        <p:txBody>
          <a:bodyPr wrap="none">
            <a:spAutoFit/>
          </a:bodyPr>
          <a:lstStyle/>
          <a:p>
            <a:r>
              <a:rPr lang="zh-CN" altLang="en-US" b="1">
                <a:latin typeface="Calibri" panose="020F0502020204030204" charset="0"/>
                <a:ea typeface="黑体" panose="02010609060101010101" pitchFamily="2" charset="-122"/>
              </a:rPr>
              <a:t>目录</a:t>
            </a:r>
            <a:endParaRPr lang="zh-CN" altLang="en-US" b="1">
              <a:latin typeface="Calibri" panose="020F0502020204030204" charset="0"/>
              <a:ea typeface="黑体" panose="02010609060101010101" pitchFamily="2" charset="-122"/>
            </a:endParaRPr>
          </a:p>
        </p:txBody>
      </p:sp>
      <p:sp>
        <p:nvSpPr>
          <p:cNvPr id="4" name="Text Box 17">
            <a:hlinkClick r:id="rId1" action="ppaction://hlinksldjump"/>
          </p:cNvPr>
          <p:cNvSpPr txBox="1"/>
          <p:nvPr/>
        </p:nvSpPr>
        <p:spPr>
          <a:xfrm>
            <a:off x="3692525" y="3811588"/>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5" name="Text Box 17">
            <a:hlinkClick r:id="rId1" action="ppaction://hlinksldjump"/>
          </p:cNvPr>
          <p:cNvSpPr txBox="1"/>
          <p:nvPr/>
        </p:nvSpPr>
        <p:spPr>
          <a:xfrm>
            <a:off x="3692525" y="2259013"/>
            <a:ext cx="1565275" cy="3984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情境导入</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6" name="Text Box 17">
            <a:hlinkClick r:id="rId1" action="ppaction://hlinksldjump"/>
          </p:cNvPr>
          <p:cNvSpPr txBox="1"/>
          <p:nvPr/>
        </p:nvSpPr>
        <p:spPr>
          <a:xfrm>
            <a:off x="3692525" y="3413125"/>
            <a:ext cx="1565275" cy="3984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疑难解答</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sym typeface="+mn-ea"/>
              </a:rPr>
              <a:t>情境导入</a:t>
            </a:r>
            <a:endParaRPr lang="zh-CN" altLang="en-US" sz="3600">
              <a:solidFill>
                <a:schemeClr val="bg1"/>
              </a:solidFill>
              <a:ea typeface="黑体" panose="02010609060101010101" pitchFamily="2" charset="-122"/>
              <a:sym typeface="+mn-ea"/>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当被强行搜身的时候</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开学前的一开，小张和小邝到文具店选购文具。她们挑选了一会儿后，觉得没有合适的，准备到别处选购。这时商场的女经理和一个保安员走过来，对小张说：“请跟我们到办公室。”“为什么？”“我们怀疑你偷东西。”“我没有</a:t>
            </a:r>
            <a:r>
              <a:rPr lang="en-US" altLang="zh-CN" sz="1600">
                <a:solidFill>
                  <a:schemeClr val="bg1"/>
                </a:solidFill>
                <a:ea typeface="黑体" panose="02010609060101010101" pitchFamily="2" charset="-122"/>
              </a:rPr>
              <a:t>……”</a:t>
            </a:r>
            <a:r>
              <a:rPr lang="zh-CN" altLang="en-US" sz="1600">
                <a:solidFill>
                  <a:schemeClr val="bg1"/>
                </a:solidFill>
                <a:ea typeface="黑体" panose="02010609060101010101" pitchFamily="2" charset="-122"/>
              </a:rPr>
              <a:t>不容小张分辨，经理和保安已经连扯带推地把她拉到办公室。小张委屈地哭了起来。经理叫保安在门口守着，然后恶狠狠地说：“怪不得商场老丢东西，原来是你们这些小毛贼做的好事。”说着便强行搜身</a:t>
            </a:r>
            <a:r>
              <a:rPr lang="en-US" altLang="zh-CN" sz="1600">
                <a:solidFill>
                  <a:schemeClr val="bg1"/>
                </a:solidFill>
                <a:ea typeface="黑体" panose="02010609060101010101" pitchFamily="2" charset="-122"/>
              </a:rPr>
              <a:t>……</a:t>
            </a:r>
            <a:endParaRPr lang="en-US" altLang="zh-CN"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小张和小邝的什么权利受到了侵犯？</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提示：人身自由权。</a:t>
            </a: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sym typeface="+mn-ea"/>
              </a:rPr>
              <a:t>学习目标</a:t>
            </a:r>
            <a:endParaRPr lang="zh-CN" altLang="en-US" sz="3600">
              <a:solidFill>
                <a:schemeClr val="bg1"/>
              </a:solidFill>
              <a:ea typeface="黑体" panose="02010609060101010101" pitchFamily="2" charset="-122"/>
              <a:sym typeface="+mn-ea"/>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3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3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1</a:t>
            </a:r>
            <a:r>
              <a:rPr lang="zh-CN" altLang="en-US" sz="1600">
                <a:solidFill>
                  <a:schemeClr val="bg1"/>
                </a:solidFill>
                <a:ea typeface="黑体" panose="02010609060101010101" pitchFamily="2" charset="-122"/>
              </a:rPr>
              <a:t>、了解我国关于公民人身自由和人格尊严受法律保护的规定和具体内容，能够运用法律手段来维护人身自由权利、人格尊严不受侵犯。 </a:t>
            </a:r>
            <a:br>
              <a:rPr lang="zh-CN" altLang="en-US" sz="1600">
                <a:solidFill>
                  <a:schemeClr val="bg1"/>
                </a:solidFill>
                <a:ea typeface="黑体" panose="02010609060101010101" pitchFamily="2" charset="-122"/>
              </a:rPr>
            </a:br>
            <a:r>
              <a:rPr lang="en-US" altLang="zh-CN" sz="1600">
                <a:solidFill>
                  <a:schemeClr val="bg1"/>
                </a:solidFill>
                <a:ea typeface="黑体" panose="02010609060101010101" pitchFamily="2" charset="-122"/>
              </a:rPr>
              <a:t>2</a:t>
            </a:r>
            <a:r>
              <a:rPr lang="zh-CN" altLang="en-US" sz="1600">
                <a:solidFill>
                  <a:schemeClr val="bg1"/>
                </a:solidFill>
                <a:ea typeface="黑体" panose="02010609060101010101" pitchFamily="2" charset="-122"/>
              </a:rPr>
              <a:t>、提高中学生分辨是非的能力，能正确区分哪些行为是侵犯公民人身自由权利和人格尊严的行为，侵犯公民人身自由权利和人格尊严应受到怎样的制裁等，特别是能正确辨别发生在中学生身上的人格尊严受侵害事件，并懂得保护自己，不做违法犯罪行为，防止各种安全事故的发生。 </a:t>
            </a:r>
            <a:br>
              <a:rPr lang="zh-CN" altLang="en-US" sz="1600">
                <a:solidFill>
                  <a:schemeClr val="bg1"/>
                </a:solidFill>
                <a:ea typeface="黑体" panose="02010609060101010101" pitchFamily="2" charset="-122"/>
              </a:rPr>
            </a:br>
            <a:r>
              <a:rPr lang="en-US" altLang="zh-CN" sz="1600">
                <a:solidFill>
                  <a:schemeClr val="bg1"/>
                </a:solidFill>
                <a:ea typeface="黑体" panose="02010609060101010101" pitchFamily="2" charset="-122"/>
              </a:rPr>
              <a:t>3</a:t>
            </a:r>
            <a:r>
              <a:rPr lang="zh-CN" altLang="en-US" sz="1600">
                <a:solidFill>
                  <a:schemeClr val="bg1"/>
                </a:solidFill>
                <a:ea typeface="黑体" panose="02010609060101010101" pitchFamily="2" charset="-122"/>
              </a:rPr>
              <a:t>、通过学习，懂得当自己的人身自由权利和人格尊严受到非法侵害时，能正确运用法律武器，通过合法途径，维护自身的权益。遇到社会上发生损害公民的人身自由或人格尊严的行为，能够通过正确的途径求救，维护其他公民的人身自由权利和人格尊严。 </a:t>
            </a:r>
            <a:br>
              <a:rPr lang="zh-CN" altLang="en-US" sz="1600">
                <a:solidFill>
                  <a:schemeClr val="bg1"/>
                </a:solidFill>
                <a:ea typeface="黑体" panose="02010609060101010101" pitchFamily="2" charset="-122"/>
              </a:rPr>
            </a:br>
            <a:br>
              <a:rPr lang="zh-CN" altLang="en-US" sz="1600">
                <a:solidFill>
                  <a:schemeClr val="bg1"/>
                </a:solidFill>
                <a:ea typeface="黑体" panose="02010609060101010101" pitchFamily="2" charset="-122"/>
              </a:rPr>
            </a:b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sym typeface="+mn-ea"/>
              </a:rPr>
              <a:t>课前预习</a:t>
            </a:r>
            <a:endParaRPr lang="zh-CN" altLang="en-US" sz="3600">
              <a:solidFill>
                <a:schemeClr val="bg1"/>
              </a:solidFill>
              <a:ea typeface="黑体" panose="02010609060101010101" pitchFamily="2" charset="-122"/>
              <a:sym typeface="+mn-ea"/>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一、人身自由不能欺</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1</a:t>
            </a:r>
            <a:r>
              <a:rPr lang="zh-CN" altLang="en-US" sz="1600">
                <a:solidFill>
                  <a:schemeClr val="bg1"/>
                </a:solidFill>
                <a:ea typeface="黑体" panose="02010609060101010101" pitchFamily="2" charset="-122"/>
              </a:rPr>
              <a:t>、人身自由权是公民在</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有独立行为而不受他人</a:t>
            </a:r>
            <a:r>
              <a:rPr lang="en-US" altLang="zh-CN" sz="1600">
                <a:solidFill>
                  <a:schemeClr val="bg1"/>
                </a:solidFill>
                <a:ea typeface="黑体" panose="02010609060101010101" pitchFamily="2" charset="-122"/>
              </a:rPr>
              <a:t>____</a:t>
            </a:r>
            <a:r>
              <a:rPr lang="zh-CN" altLang="en-US" sz="1600">
                <a:solidFill>
                  <a:schemeClr val="bg1"/>
                </a:solidFill>
                <a:ea typeface="黑体" panose="02010609060101010101" pitchFamily="2" charset="-122"/>
              </a:rPr>
              <a:t>，不受非法逮捕、拘禁，不被非法剥夺、限制</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及非法搜查</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的权利。</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2</a:t>
            </a:r>
            <a:r>
              <a:rPr lang="zh-CN" altLang="en-US" sz="1600">
                <a:solidFill>
                  <a:schemeClr val="bg1"/>
                </a:solidFill>
                <a:ea typeface="黑体" panose="02010609060101010101" pitchFamily="2" charset="-122"/>
              </a:rPr>
              <a:t>、人身自由权是公民的一项</a:t>
            </a:r>
            <a:r>
              <a:rPr lang="en-US" altLang="zh-CN" sz="1600">
                <a:solidFill>
                  <a:schemeClr val="bg1"/>
                </a:solidFill>
                <a:ea typeface="黑体" panose="02010609060101010101" pitchFamily="2" charset="-122"/>
              </a:rPr>
              <a:t>____</a:t>
            </a:r>
            <a:r>
              <a:rPr lang="zh-CN" altLang="en-US" sz="1600">
                <a:solidFill>
                  <a:schemeClr val="bg1"/>
                </a:solidFill>
                <a:ea typeface="黑体" panose="02010609060101010101" pitchFamily="2" charset="-122"/>
              </a:rPr>
              <a:t>人身权利，没有人身自由，其他自由权利就难以享有。人身自由权不受侵犯，是公民参加各种社会活动和享有其他权利的</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a:t>
            </a:r>
            <a:endParaRPr lang="zh-CN" altLang="en-US" sz="1600">
              <a:solidFill>
                <a:schemeClr val="bg1"/>
              </a:solidFill>
              <a:ea typeface="黑体" panose="02010609060101010101" pitchFamily="2" charset="-122"/>
            </a:endParaRPr>
          </a:p>
          <a:p>
            <a:pPr marL="228600" indent="-228600">
              <a:lnSpc>
                <a:spcPct val="15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3</a:t>
            </a:r>
            <a:r>
              <a:rPr lang="zh-CN" altLang="en-US" sz="1600">
                <a:solidFill>
                  <a:schemeClr val="bg1"/>
                </a:solidFill>
                <a:ea typeface="黑体" panose="02010609060101010101" pitchFamily="2" charset="-122"/>
              </a:rPr>
              <a:t>、当我们的人身自由受到侵害时，要学会运用</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保护自己的人身自由权。同时，每位公民都要在法律规定的范围内行使人身自由权，不得侵害社会的</a:t>
            </a:r>
            <a:r>
              <a:rPr lang="en-US" altLang="zh-CN" sz="1600">
                <a:solidFill>
                  <a:schemeClr val="bg1"/>
                </a:solidFill>
                <a:ea typeface="黑体" panose="02010609060101010101" pitchFamily="2" charset="-122"/>
              </a:rPr>
              <a:t>_____</a:t>
            </a:r>
            <a:r>
              <a:rPr lang="zh-CN" altLang="en-US" sz="1600">
                <a:solidFill>
                  <a:schemeClr val="bg1"/>
                </a:solidFill>
                <a:ea typeface="黑体" panose="02010609060101010101" pitchFamily="2" charset="-122"/>
              </a:rPr>
              <a:t>，不得</a:t>
            </a:r>
            <a:r>
              <a:rPr lang="en-US" altLang="zh-CN" sz="1600">
                <a:solidFill>
                  <a:schemeClr val="bg1"/>
                </a:solidFill>
                <a:ea typeface="黑体" panose="02010609060101010101" pitchFamily="2" charset="-122"/>
              </a:rPr>
              <a:t>____</a:t>
            </a:r>
            <a:r>
              <a:rPr lang="zh-CN" altLang="en-US" sz="1600">
                <a:solidFill>
                  <a:schemeClr val="bg1"/>
                </a:solidFill>
                <a:ea typeface="黑体" panose="02010609060101010101" pitchFamily="2" charset="-122"/>
              </a:rPr>
              <a:t>他人的人身自由。</a:t>
            </a: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p:cNvSpPr>
          <p:nvPr>
            <p:ph type="body" idx="1"/>
          </p:nvPr>
        </p:nvSpPr>
        <p:spPr>
          <a:xfrm>
            <a:off x="177800" y="244475"/>
            <a:ext cx="8337550" cy="5932488"/>
          </a:xfrm>
        </p:spPr>
        <p:txBody>
          <a:bodyPr/>
          <a:lstStyle/>
          <a:p>
            <a:endParaRPr lang="zh-CN" altLang="en-US" smtClean="0"/>
          </a:p>
          <a:p>
            <a:r>
              <a:rPr lang="zh-CN" altLang="en-US" sz="2000" smtClean="0"/>
              <a:t>二、人格尊严不可辱</a:t>
            </a:r>
            <a:endParaRPr lang="zh-CN" altLang="en-US" sz="2000" smtClean="0"/>
          </a:p>
          <a:p>
            <a:r>
              <a:rPr lang="en-US" altLang="zh-CN" sz="2000" smtClean="0"/>
              <a:t>4</a:t>
            </a:r>
            <a:r>
              <a:rPr lang="zh-CN" altLang="en-US" sz="2000" smtClean="0"/>
              <a:t>、人格尊严权，是公民所享有的受到他人和社会</a:t>
            </a:r>
            <a:r>
              <a:rPr lang="en-US" altLang="zh-CN" sz="2000" smtClean="0"/>
              <a:t>____</a:t>
            </a:r>
            <a:r>
              <a:rPr lang="zh-CN" altLang="en-US" sz="2000" smtClean="0"/>
              <a:t>尊重的权利。</a:t>
            </a:r>
            <a:endParaRPr lang="zh-CN" altLang="en-US" sz="2000" smtClean="0"/>
          </a:p>
          <a:p>
            <a:r>
              <a:rPr lang="en-US" altLang="zh-CN" sz="2000" smtClean="0"/>
              <a:t>5</a:t>
            </a:r>
            <a:r>
              <a:rPr lang="zh-CN" altLang="en-US" sz="2000" smtClean="0"/>
              <a:t>、人格尊严权具体体现为</a:t>
            </a:r>
            <a:r>
              <a:rPr lang="en-US" altLang="zh-CN" sz="2000" smtClean="0"/>
              <a:t>_____</a:t>
            </a:r>
            <a:r>
              <a:rPr lang="zh-CN" altLang="en-US" sz="2000" smtClean="0"/>
              <a:t>、肖像权、名誉权、荣誉权和</a:t>
            </a:r>
            <a:r>
              <a:rPr lang="en-US" altLang="zh-CN" sz="2000" smtClean="0"/>
              <a:t>_____</a:t>
            </a:r>
            <a:r>
              <a:rPr lang="zh-CN" altLang="en-US" sz="2000" smtClean="0"/>
              <a:t>等。</a:t>
            </a:r>
            <a:endParaRPr lang="zh-CN" altLang="en-US" sz="2000" smtClean="0"/>
          </a:p>
          <a:p>
            <a:r>
              <a:rPr lang="en-US" altLang="zh-CN" sz="2000" smtClean="0"/>
              <a:t>6</a:t>
            </a:r>
            <a:r>
              <a:rPr lang="zh-CN" altLang="en-US" sz="2000" smtClean="0"/>
              <a:t>、我国宪法规定，中华人民共和国公民的</a:t>
            </a:r>
            <a:r>
              <a:rPr lang="en-US" altLang="zh-CN" sz="2000" smtClean="0"/>
              <a:t>_____</a:t>
            </a:r>
            <a:r>
              <a:rPr lang="zh-CN" altLang="en-US" sz="2000" smtClean="0"/>
              <a:t>不受侵犯，禁止用任何方法对公民进行侮辱、诽谤和</a:t>
            </a:r>
            <a:r>
              <a:rPr lang="en-US" altLang="zh-CN" sz="2000" smtClean="0"/>
              <a:t>_____</a:t>
            </a:r>
            <a:r>
              <a:rPr lang="zh-CN" altLang="en-US" sz="2000" smtClean="0"/>
              <a:t>。</a:t>
            </a:r>
            <a:endParaRPr lang="zh-CN" altLang="en-US" sz="2000" smtClean="0"/>
          </a:p>
          <a:p>
            <a:r>
              <a:rPr lang="en-US" altLang="zh-CN" sz="2000" smtClean="0"/>
              <a:t>7</a:t>
            </a:r>
            <a:r>
              <a:rPr lang="zh-CN" altLang="en-US" sz="2000" smtClean="0"/>
              <a:t>、不尊重他人、侵犯</a:t>
            </a:r>
            <a:r>
              <a:rPr lang="en-US" altLang="zh-CN" sz="2000" smtClean="0"/>
              <a:t>____</a:t>
            </a:r>
            <a:r>
              <a:rPr lang="zh-CN" altLang="en-US" sz="2000" smtClean="0"/>
              <a:t>人格尊严权的违法行为，又是不尊重</a:t>
            </a:r>
            <a:r>
              <a:rPr lang="en-US" altLang="zh-CN" sz="2000" smtClean="0"/>
              <a:t>____</a:t>
            </a:r>
            <a:r>
              <a:rPr lang="zh-CN" altLang="en-US" sz="2000" smtClean="0"/>
              <a:t>、损害自己形象的不道德行为。侵权者轻则受到</a:t>
            </a:r>
            <a:r>
              <a:rPr lang="en-US" altLang="zh-CN" sz="2000" smtClean="0"/>
              <a:t>_____</a:t>
            </a:r>
            <a:r>
              <a:rPr lang="zh-CN" altLang="en-US" sz="2000" smtClean="0"/>
              <a:t>，情节和后果严重的还要承担</a:t>
            </a:r>
            <a:r>
              <a:rPr lang="en-US" altLang="zh-CN" sz="2000" smtClean="0"/>
              <a:t>_____</a:t>
            </a:r>
            <a:r>
              <a:rPr lang="zh-CN" altLang="en-US" sz="2000" smtClean="0"/>
              <a:t>。</a:t>
            </a:r>
            <a:endParaRPr lang="zh-CN" altLang="en-US" sz="2000" smtClean="0"/>
          </a:p>
          <a:p>
            <a:r>
              <a:rPr lang="en-US" altLang="zh-CN" sz="2000" smtClean="0"/>
              <a:t>8</a:t>
            </a:r>
            <a:r>
              <a:rPr lang="zh-CN" altLang="en-US" sz="2000" smtClean="0"/>
              <a:t>、从自身做起，自尊自爱，是赢得他人尊重、维护自身尊严的</a:t>
            </a:r>
            <a:r>
              <a:rPr lang="en-US" altLang="zh-CN" sz="2000" smtClean="0"/>
              <a:t>_____</a:t>
            </a:r>
            <a:r>
              <a:rPr lang="zh-CN" altLang="en-US" sz="2000" smtClean="0"/>
              <a:t>。尊重他人，展现自身的良好品德和风范，是赢得他人尊重、维护自身尊严的</a:t>
            </a:r>
            <a:r>
              <a:rPr lang="en-US" altLang="zh-CN" sz="2000" smtClean="0"/>
              <a:t>_____</a:t>
            </a:r>
            <a:r>
              <a:rPr lang="zh-CN" altLang="en-US" sz="2000" smtClean="0"/>
              <a:t>。</a:t>
            </a:r>
            <a:endParaRPr lang="zh-CN" altLang="en-US" sz="2000" smtClean="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rPr>
              <a:t>答案</a:t>
            </a:r>
            <a:endParaRPr lang="zh-CN" altLang="en-US" sz="3600">
              <a:solidFill>
                <a:schemeClr val="bg1"/>
              </a:solidFill>
              <a:ea typeface="黑体" panose="02010609060101010101" pitchFamily="2" charset="-122"/>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1. </a:t>
            </a:r>
            <a:r>
              <a:rPr lang="zh-CN" altLang="en-US" sz="1600">
                <a:solidFill>
                  <a:schemeClr val="bg1"/>
                </a:solidFill>
                <a:ea typeface="黑体" panose="02010609060101010101" pitchFamily="2" charset="-122"/>
              </a:rPr>
              <a:t>法律范围内 干涉 自由 身体</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2. </a:t>
            </a:r>
            <a:r>
              <a:rPr lang="zh-CN" altLang="en-US" sz="1600">
                <a:solidFill>
                  <a:schemeClr val="bg1"/>
                </a:solidFill>
                <a:ea typeface="黑体" panose="02010609060101010101" pitchFamily="2" charset="-122"/>
              </a:rPr>
              <a:t>重要 基本保障</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3. </a:t>
            </a:r>
            <a:r>
              <a:rPr lang="zh-CN" altLang="en-US" sz="1600">
                <a:solidFill>
                  <a:schemeClr val="bg1"/>
                </a:solidFill>
                <a:ea typeface="黑体" panose="02010609060101010101" pitchFamily="2" charset="-122"/>
              </a:rPr>
              <a:t>法律武器 公共利益 妨碍</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4. </a:t>
            </a:r>
            <a:r>
              <a:rPr lang="zh-CN" altLang="en-US" sz="1600">
                <a:solidFill>
                  <a:schemeClr val="bg1"/>
                </a:solidFill>
                <a:ea typeface="黑体" panose="02010609060101010101" pitchFamily="2" charset="-122"/>
              </a:rPr>
              <a:t>最起码</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5. </a:t>
            </a:r>
            <a:r>
              <a:rPr lang="zh-CN" altLang="en-US" sz="1600">
                <a:solidFill>
                  <a:schemeClr val="bg1"/>
                </a:solidFill>
                <a:ea typeface="黑体" panose="02010609060101010101" pitchFamily="2" charset="-122"/>
              </a:rPr>
              <a:t>姓名权 隐私权</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6. </a:t>
            </a:r>
            <a:r>
              <a:rPr lang="zh-CN" altLang="en-US" sz="1600">
                <a:solidFill>
                  <a:schemeClr val="bg1"/>
                </a:solidFill>
                <a:ea typeface="黑体" panose="02010609060101010101" pitchFamily="2" charset="-122"/>
              </a:rPr>
              <a:t>人格尊严 诬告陷害</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7. </a:t>
            </a:r>
            <a:r>
              <a:rPr lang="zh-CN" altLang="en-US" sz="1600">
                <a:solidFill>
                  <a:schemeClr val="bg1"/>
                </a:solidFill>
                <a:ea typeface="黑体" panose="02010609060101010101" pitchFamily="2" charset="-122"/>
              </a:rPr>
              <a:t>他人 自己 舆论的谴责 法律责任</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8. </a:t>
            </a:r>
            <a:r>
              <a:rPr lang="zh-CN" altLang="en-US" sz="1600">
                <a:solidFill>
                  <a:schemeClr val="bg1"/>
                </a:solidFill>
                <a:ea typeface="黑体" panose="02010609060101010101" pitchFamily="2" charset="-122"/>
              </a:rPr>
              <a:t>前提 关键</a:t>
            </a: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custDataLst>
              <p:tags r:id="rId1"/>
            </p:custDataLst>
          </p:nvPr>
        </p:nvSpPr>
        <p:spPr bwMode="auto">
          <a:xfrm>
            <a:off x="628650" y="234950"/>
            <a:ext cx="7886700" cy="993775"/>
          </a:xfrm>
          <a:prstGeom prst="rect">
            <a:avLst/>
          </a:prstGeom>
          <a:noFill/>
          <a:ln w="9525">
            <a:noFill/>
            <a:miter lim="800000"/>
          </a:ln>
        </p:spPr>
        <p:txBody>
          <a:bodyPr anchor="ctr"/>
          <a:lstStyle/>
          <a:p>
            <a:pPr>
              <a:lnSpc>
                <a:spcPct val="90000"/>
              </a:lnSpc>
            </a:pPr>
            <a:r>
              <a:rPr lang="zh-CN" altLang="en-US" sz="3600">
                <a:solidFill>
                  <a:schemeClr val="bg1"/>
                </a:solidFill>
                <a:ea typeface="黑体" panose="02010609060101010101" pitchFamily="2" charset="-122"/>
                <a:sym typeface="宋体" panose="02010600030101010101" pitchFamily="2" charset="-122"/>
              </a:rPr>
              <a:t>疑难解答</a:t>
            </a:r>
            <a:endParaRPr lang="zh-CN" altLang="en-US" sz="3600">
              <a:solidFill>
                <a:schemeClr val="bg1"/>
              </a:solidFill>
              <a:ea typeface="黑体" panose="02010609060101010101" pitchFamily="2" charset="-122"/>
              <a:sym typeface="宋体" panose="02010600030101010101" pitchFamily="2" charset="-122"/>
            </a:endParaRPr>
          </a:p>
        </p:txBody>
      </p:sp>
      <p:sp>
        <p:nvSpPr>
          <p:cNvPr id="3" name="文本框 2"/>
          <p:cNvSpPr txBox="1"/>
          <p:nvPr>
            <p:custDataLst>
              <p:tags r:id="rId2"/>
            </p:custDataLst>
          </p:nvPr>
        </p:nvSpPr>
        <p:spPr>
          <a:xfrm>
            <a:off x="628650" y="1447800"/>
            <a:ext cx="7886700" cy="4991100"/>
          </a:xfrm>
          <a:prstGeom prst="rect">
            <a:avLst/>
          </a:prstGeom>
        </p:spPr>
        <p:txBody>
          <a:bodyPr>
            <a:normAutofit/>
          </a:bodyPr>
          <a:lstStyle/>
          <a:p>
            <a:pPr marL="228600" indent="-228600">
              <a:lnSpc>
                <a:spcPct val="140000"/>
              </a:lnSpc>
              <a:spcBef>
                <a:spcPts val="1000"/>
              </a:spcBef>
              <a:buFont typeface="Arial" panose="020B0604020202020204" pitchFamily="34" charset="0"/>
              <a:buChar char="•"/>
            </a:pPr>
            <a:r>
              <a:rPr lang="en-US" altLang="zh-CN" sz="1600">
                <a:solidFill>
                  <a:schemeClr val="bg1"/>
                </a:solidFill>
                <a:ea typeface="黑体" panose="02010609060101010101" pitchFamily="2" charset="-122"/>
              </a:rPr>
              <a:t>.</a:t>
            </a:r>
            <a:endParaRPr lang="zh-CN" altLang="en-US" sz="19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对人身自由权的具体规定：</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(1)法律禁止对公民的身体或住宅进行非法搜查。</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①执法人员出示搜查证的搜查是一种强制性的侦查行为，必须由执法机关严格按照法律程序进行。</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②除此之外，其余搜查均是非法行为，可提起诉讼，追究其法律责任。</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(2)法律保护公民不受非法逮捕和拘禁：</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①非经人民检察院批准或者决定或者人民法院决定，并由公安机关执行，不受逮捕。</a:t>
            </a:r>
            <a:endParaRPr lang="zh-CN" altLang="en-US" sz="1600">
              <a:solidFill>
                <a:schemeClr val="bg1"/>
              </a:solidFill>
              <a:ea typeface="黑体" panose="02010609060101010101" pitchFamily="2" charset="-122"/>
            </a:endParaRPr>
          </a:p>
          <a:p>
            <a:pPr marL="228600" indent="-228600">
              <a:lnSpc>
                <a:spcPct val="140000"/>
              </a:lnSpc>
              <a:spcBef>
                <a:spcPts val="1000"/>
              </a:spcBef>
              <a:buFont typeface="Arial" panose="020B0604020202020204" pitchFamily="34" charset="0"/>
              <a:buChar char="•"/>
            </a:pPr>
            <a:r>
              <a:rPr lang="zh-CN" altLang="en-US" sz="1600">
                <a:solidFill>
                  <a:schemeClr val="bg1"/>
                </a:solidFill>
                <a:ea typeface="黑体" panose="02010609060101010101" pitchFamily="2" charset="-122"/>
              </a:rPr>
              <a:t>②公民违反法律，需要拘禁，须由公安机关严格依法执行。</a:t>
            </a:r>
            <a:endParaRPr lang="zh-CN" altLang="en-US" sz="1600">
              <a:solidFill>
                <a:schemeClr val="bg1"/>
              </a:solidFill>
              <a:ea typeface="黑体" panose="02010609060101010101" pitchFamily="2" charset="-122"/>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449"/>
</p:tagLst>
</file>

<file path=ppt/tags/tag10.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11.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12.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13.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16.xml><?xml version="1.0" encoding="utf-8"?>
<p:tagLst xmlns:p="http://schemas.openxmlformats.org/presentationml/2006/main">
  <p:tag name="KSO_WM_TEMPLATE_CATEGORY" val="custom"/>
  <p:tag name="KSO_WM_TEMPLATE_INDEX" val="449"/>
</p:tagLst>
</file>

<file path=ppt/tags/tag17.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19.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2.xml><?xml version="1.0" encoding="utf-8"?>
<p:tagLst xmlns:p="http://schemas.openxmlformats.org/presentationml/2006/main">
  <p:tag name="KSO_WM_TAG_VERSION" val="1.0"/>
  <p:tag name="KSO_WM_TEMPLATE_CATEGORY" val="custom"/>
  <p:tag name="KSO_WM_TEMPLATE_INDEX" val="449"/>
</p:tagLst>
</file>

<file path=ppt/tags/tag20.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22.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23.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25.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26.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28.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29.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3.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1*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30.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31.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32.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34.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35.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p="http://schemas.openxmlformats.org/presentationml/2006/main">
  <p:tag name="KSO_WM_TEMPLATE_CATEGORY" val="custom"/>
  <p:tag name="KSO_WM_TEMPLATE_INDEX" val="449"/>
  <p:tag name="KSO_WM_TAG_VERSION" val="1.0"/>
  <p:tag name="KSO_WM_SLIDE_ID" val="custom449_4"/>
  <p:tag name="KSO_WM_SLIDE_INDEX" val="4"/>
  <p:tag name="KSO_WM_SLIDE_ITEM_CNT" val="2"/>
  <p:tag name="KSO_WM_SLIDE_LAYOUT" val="a_f_d"/>
  <p:tag name="KSO_WM_SLIDE_LAYOUT_CNT" val="1_1_1"/>
  <p:tag name="KSO_WM_SLIDE_TYPE" val="text"/>
  <p:tag name="KSO_WM_BEAUTIFY_FLAG" val="#wm#"/>
  <p:tag name="KSO_WM_SLIDE_POSITION" val="50*73"/>
  <p:tag name="KSO_WM_SLIDE_SIZE" val="619*425"/>
</p:tagLst>
</file>

<file path=ppt/tags/tag37.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38.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39.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4.xml><?xml version="1.0" encoding="utf-8"?>
<p:tagLst xmlns:p="http://schemas.openxmlformats.org/presentationml/2006/main">
  <p:tag name="KSO_WM_TAG_VERSION" val="1.0"/>
  <p:tag name="KSO_WM_BEAUTIFY_FLAG" val="#wm#"/>
  <p:tag name="KSO_WM_TEMPLATE_CATEGORY" val="custom"/>
  <p:tag name="KSO_WM_TEMPLATE_INDEX" val="449"/>
  <p:tag name="KSO_WM_UNIT_TYPE" val="b"/>
  <p:tag name="KSO_WM_UNIT_INDEX" val="1"/>
  <p:tag name="KSO_WM_UNIT_ID" val="custom449_1*b*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p="http://schemas.openxmlformats.org/presentationml/2006/main">
  <p:tag name="KSO_WM_TEMPLATE_CATEGORY" val="custom"/>
  <p:tag name="KSO_WM_TEMPLATE_INDEX" val="449"/>
</p:tagLst>
</file>

<file path=ppt/tags/tag41.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42.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43.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44.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45.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46.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47.xml><?xml version="1.0" encoding="utf-8"?>
<p:tagLst xmlns:p="http://schemas.openxmlformats.org/presentationml/2006/main">
  <p:tag name="KSO_WM_TAG_VERSION" val="1.0"/>
  <p:tag name="KSO_WM_BEAUTIFY_FLAG" val="#wm#"/>
  <p:tag name="KSO_WM_TEMPLATE_CATEGORY" val="custom"/>
  <p:tag name="KSO_WM_TEMPLATE_INDEX" val="449"/>
  <p:tag name="KSO_WM_UNIT_TYPE" val="d"/>
  <p:tag name="KSO_WM_UNIT_INDEX" val="1"/>
  <p:tag name="KSO_WM_UNIT_ID" val="custom449_27*d*1"/>
  <p:tag name="KSO_WM_UNIT_CLEAR" val="0"/>
  <p:tag name="KSO_WM_UNIT_LAYERLEVEL" val="1"/>
  <p:tag name="KSO_WM_UNIT_VALUE" val="471*1409"/>
  <p:tag name="KSO_WM_UNIT_HIGHLIGHT" val="0"/>
  <p:tag name="KSO_WM_UNIT_COMPATIBLE" val="0"/>
</p:tagLst>
</file>

<file path=ppt/tags/tag48.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7*f*1"/>
  <p:tag name="KSO_WM_UNIT_CLEAR" val="1"/>
  <p:tag name="KSO_WM_UNIT_LAYERLEVEL" val="1"/>
  <p:tag name="KSO_WM_UNIT_VALUE" val="112"/>
  <p:tag name="KSO_WM_UNIT_HIGHLIGHT" val="0"/>
  <p:tag name="KSO_WM_UNIT_COMPATIBLE" val="0"/>
  <p:tag name="KSO_WM_UNIT_PRESET_TEXT_INDEX" val="5"/>
  <p:tag name="KSO_WM_UNIT_PRESET_TEXT_LEN" val="232"/>
</p:tagLst>
</file>

<file path=ppt/tags/tag49.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7*a*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EMPLATE_THUMBS_INDEX" val="1、4、5、9、12、17、21、25、27、28、29"/>
  <p:tag name="KSO_WM_TEMPLATE_CATEGORY" val="custom"/>
  <p:tag name="KSO_WM_TEMPLATE_INDEX" val="449"/>
  <p:tag name="KSO_WM_TAG_VERSION" val="1.0"/>
  <p:tag name="KSO_WM_SLIDE_ID" val="custom449_1"/>
  <p:tag name="KSO_WM_SLIDE_INDEX" val="1"/>
  <p:tag name="KSO_WM_SLIDE_ITEM_CNT" val="2"/>
  <p:tag name="KSO_WM_SLIDE_LAYOUT" val="a_b"/>
  <p:tag name="KSO_WM_SLIDE_LAYOUT_CNT" val="1_1"/>
  <p:tag name="KSO_WM_SLIDE_TYPE" val="title"/>
  <p:tag name="KSO_WM_BEAUTIFY_FLAG" val="#wm#"/>
</p:tagLst>
</file>

<file path=ppt/tags/tag50.xml><?xml version="1.0" encoding="utf-8"?>
<p:tagLst xmlns:p="http://schemas.openxmlformats.org/presentationml/2006/main">
  <p:tag name="PAGETYPE" val="图表页"/>
  <p:tag name="KSO_WM_TEMPLATE_CATEGORY" val="custom"/>
  <p:tag name="KSO_WM_TEMPLATE_INDEX" val="449"/>
  <p:tag name="KSO_WM_TAG_VERSION" val="1.0"/>
  <p:tag name="KSO_WM_SLIDE_ID" val="custom449_27"/>
  <p:tag name="KSO_WM_SLIDE_INDEX" val="27"/>
  <p:tag name="KSO_WM_SLIDE_ITEM_CNT" val="2"/>
  <p:tag name="KSO_WM_SLIDE_LAYOUT" val="a_f_d_g"/>
  <p:tag name="KSO_WM_SLIDE_LAYOUT_CNT" val="1_1_1_1"/>
  <p:tag name="KSO_WM_SLIDE_TYPE" val="text"/>
  <p:tag name="KSO_WM_BEAUTIFY_FLAG" val="#wm#"/>
  <p:tag name="KSO_WM_SLIDE_POSITION" val="0*148"/>
  <p:tag name="KSO_WM_SLIDE_SIZE" val="617*298"/>
</p:tagLst>
</file>

<file path=ppt/tags/tag51.xml><?xml version="1.0" encoding="utf-8"?>
<p:tagLst xmlns:p="http://schemas.openxmlformats.org/presentationml/2006/main">
  <p:tag name="KSO_WM_TEMPLATE_CATEGORY" val="custom"/>
  <p:tag name="KSO_WM_TEMPLATE_INDEX" val="449"/>
</p:tagLst>
</file>

<file path=ppt/tags/tag52.xml><?xml version="1.0" encoding="utf-8"?>
<p:tagLst xmlns:p="http://schemas.openxmlformats.org/presentationml/2006/main">
  <p:tag name="KSO_WM_TEMPLATE_CATEGORY" val="custom"/>
  <p:tag name="KSO_WM_TEMPLATE_INDEX" val="449"/>
</p:tagLst>
</file>

<file path=ppt/tags/tag53.xml><?xml version="1.0" encoding="utf-8"?>
<p:tagLst xmlns:p="http://schemas.openxmlformats.org/presentationml/2006/main">
  <p:tag name="KSO_WM_TEMPLATE_CATEGORY" val="custom"/>
  <p:tag name="KSO_WM_TEMPLATE_INDEX" val="449"/>
</p:tagLst>
</file>

<file path=ppt/tags/tag54.xml><?xml version="1.0" encoding="utf-8"?>
<p:tagLst xmlns:p="http://schemas.openxmlformats.org/presentationml/2006/main">
  <p:tag name="KSO_WM_TEMPLATE_CATEGORY" val="custom"/>
  <p:tag name="KSO_WM_TEMPLATE_INDEX" val="449"/>
</p:tagLst>
</file>

<file path=ppt/tags/tag55.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56.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57.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ags/tag6.xml><?xml version="1.0" encoding="utf-8"?>
<p:tagLst xmlns:p="http://schemas.openxmlformats.org/presentationml/2006/main">
  <p:tag name="KSO_WM_TEMPLATE_CATEGORY" val="custom"/>
  <p:tag name="KSO_WM_TEMPLATE_INDEX" val="449"/>
</p:tagLst>
</file>

<file path=ppt/tags/tag7.xml><?xml version="1.0" encoding="utf-8"?>
<p:tagLst xmlns:p="http://schemas.openxmlformats.org/presentationml/2006/main">
  <p:tag name="KSO_WM_TAG_VERSION" val="1.0"/>
  <p:tag name="KSO_WM_BEAUTIFY_FLAG" val="#wm#"/>
  <p:tag name="KSO_WM_TEMPLATE_CATEGORY" val="custom"/>
  <p:tag name="KSO_WM_TEMPLATE_INDEX" val="449"/>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8.xml><?xml version="1.0" encoding="utf-8"?>
<p:tagLst xmlns:p="http://schemas.openxmlformats.org/presentationml/2006/main">
  <p:tag name="KSO_WM_TAG_VERSION" val="1.0"/>
  <p:tag name="KSO_WM_BEAUTIFY_FLAG" val="#wm#"/>
  <p:tag name="KSO_WM_TEMPLATE_CATEGORY" val="custom"/>
  <p:tag name="KSO_WM_TEMPLATE_INDEX" val="449"/>
  <p:tag name="KSO_WM_UNIT_TYPE" val="f"/>
  <p:tag name="KSO_WM_UNIT_INDEX" val="1"/>
  <p:tag name="KSO_WM_UNIT_ID" val="custom449_2*f*1"/>
  <p:tag name="KSO_WM_UNIT_CLEAR" val="1"/>
  <p:tag name="KSO_WM_UNIT_LAYERLEVEL" val="1"/>
  <p:tag name="KSO_WM_UNIT_VALUE" val="396"/>
  <p:tag name="KSO_WM_UNIT_HIGHLIGHT" val="0"/>
  <p:tag name="KSO_WM_UNIT_COMPATIBLE" val="0"/>
  <p:tag name="KSO_WM_UNIT_PRESET_TEXT_INDEX" val="5"/>
  <p:tag name="KSO_WM_UNIT_PRESET_TEXT_LEN" val="232"/>
</p:tagLst>
</file>

<file path=ppt/tags/tag9.xml><?xml version="1.0" encoding="utf-8"?>
<p:tagLst xmlns:p="http://schemas.openxmlformats.org/presentationml/2006/main">
  <p:tag name="KSO_WM_TEMPLATE_CATEGORY" val="custom"/>
  <p:tag name="KSO_WM_TEMPLATE_INDEX" val="449"/>
  <p:tag name="KSO_WM_TAG_VERSION" val="1.0"/>
  <p:tag name="KSO_WM_SLIDE_ID" val="custom449_2"/>
  <p:tag name="KSO_WM_SLIDE_INDEX" val="2"/>
  <p:tag name="KSO_WM_SLIDE_ITEM_CNT" val="1"/>
  <p:tag name="KSO_WM_SLIDE_LAYOUT" val="a_f"/>
  <p:tag name="KSO_WM_SLIDE_LAYOUT_CNT" val="1_1"/>
  <p:tag name="KSO_WM_SLIDE_TYPE" val="text"/>
  <p:tag name="KSO_WM_BEAUTIFY_FLAG" val="#wm#"/>
  <p:tag name="KSO_WM_SLIDE_POSITION" val="50*114"/>
  <p:tag name="KSO_WM_SLIDE_SIZE" val="621*393"/>
</p:tagLst>
</file>

<file path=ppt/theme/theme1.xml><?xml version="1.0" encoding="utf-8"?>
<a:theme xmlns:a="http://schemas.openxmlformats.org/drawingml/2006/main" name="2_Office 主题">
  <a:themeElements>
    <a:clrScheme name="449.9">
      <a:dk1>
        <a:sysClr val="windowText" lastClr="000000"/>
      </a:dk1>
      <a:lt1>
        <a:sysClr val="window" lastClr="FFFFFF"/>
      </a:lt1>
      <a:dk2>
        <a:srgbClr val="44546A"/>
      </a:dk2>
      <a:lt2>
        <a:srgbClr val="E7E6E6"/>
      </a:lt2>
      <a:accent1>
        <a:srgbClr val="C53C66"/>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3326</Words>
  <Application>WPS 演示</Application>
  <PresentationFormat/>
  <Paragraphs>160</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vt:lpstr>
      <vt:lpstr>宋体</vt:lpstr>
      <vt:lpstr>Wingdings</vt:lpstr>
      <vt:lpstr>黑体</vt:lpstr>
      <vt:lpstr>Calibri</vt:lpstr>
      <vt:lpstr>楷体</vt:lpstr>
      <vt:lpstr>微软雅黑</vt:lpstr>
      <vt:lpstr>Arial Unicode MS</vt:lpstr>
      <vt:lpstr>2_Office 主题</vt:lpstr>
      <vt:lpstr>PowerPoint 演示文稿</vt:lpstr>
      <vt:lpstr>第四单元 人身权、受教育权：美好生活最相关 第7课 伴我们一生的权利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2017-09-09T00:48:00Z</dcterms:created>
  <dcterms:modified xsi:type="dcterms:W3CDTF">2018-08-11T20:36:07Z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