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85" r:id="rId3"/>
    <p:sldId id="256" r:id="rId4"/>
    <p:sldId id="258" r:id="rId5"/>
    <p:sldId id="259" r:id="rId6"/>
    <p:sldId id="260" r:id="rId7"/>
    <p:sldId id="261" r:id="rId8"/>
    <p:sldId id="268" r:id="rId9"/>
    <p:sldId id="269" r:id="rId10"/>
    <p:sldId id="262" r:id="rId11"/>
    <p:sldId id="263" r:id="rId12"/>
    <p:sldId id="276" r:id="rId13"/>
    <p:sldId id="264" r:id="rId14"/>
    <p:sldId id="277" r:id="rId15"/>
    <p:sldId id="265" r:id="rId16"/>
    <p:sldId id="266" r:id="rId17"/>
    <p:sldId id="278" r:id="rId18"/>
    <p:sldId id="279" r:id="rId19"/>
    <p:sldId id="280" r:id="rId20"/>
    <p:sldId id="267" r:id="rId21"/>
    <p:sldId id="281" r:id="rId22"/>
    <p:sldId id="282" r:id="rId23"/>
    <p:sldId id="283" r:id="rId24"/>
    <p:sldId id="284" r:id="rId2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6" d="100"/>
          <a:sy n="66" d="100"/>
        </p:scale>
        <p:origin x="-114" y="-29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1678" r="398"/>
          <a:stretch>
            <a:fillRect/>
          </a:stretch>
        </p:blipFill>
        <p:spPr>
          <a:xfrm>
            <a:off x="1516" y="0"/>
            <a:ext cx="9142484" cy="6860448"/>
          </a:xfrm>
          <a:prstGeom prst="rect">
            <a:avLst/>
          </a:prstGeom>
        </p:spPr>
      </p:pic>
      <p:sp>
        <p:nvSpPr>
          <p:cNvPr id="3" name="KSO_CT2"/>
          <p:cNvSpPr>
            <a:spLocks noGrp="1"/>
          </p:cNvSpPr>
          <p:nvPr>
            <p:ph type="subTitle" idx="1"/>
          </p:nvPr>
        </p:nvSpPr>
        <p:spPr>
          <a:xfrm>
            <a:off x="2569033" y="2805442"/>
            <a:ext cx="6200497" cy="467211"/>
          </a:xfrm>
          <a:noFill/>
        </p:spPr>
        <p:txBody>
          <a:bodyPr>
            <a:normAutofit/>
          </a:bodyPr>
          <a:lstStyle>
            <a:lvl1pPr marL="0" indent="0" algn="ctr">
              <a:buNone/>
              <a:defRPr sz="1800" baseline="0">
                <a:solidFill>
                  <a:schemeClr val="accent2"/>
                </a:solidFill>
                <a:effectLst/>
                <a:latin typeface="Arial" panose="020B0604020202020204" pitchFamily="34" charset="0"/>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7" name="KSO_CT1"/>
          <p:cNvSpPr>
            <a:spLocks noGrp="1"/>
          </p:cNvSpPr>
          <p:nvPr>
            <p:ph type="title"/>
          </p:nvPr>
        </p:nvSpPr>
        <p:spPr>
          <a:xfrm>
            <a:off x="2569033" y="1236617"/>
            <a:ext cx="6200498" cy="1428053"/>
          </a:xfrm>
        </p:spPr>
        <p:txBody>
          <a:bodyPr>
            <a:normAutofit/>
          </a:bodyPr>
          <a:lstStyle>
            <a:lvl1pPr algn="ctr">
              <a:defRPr sz="4000" baseline="0">
                <a:solidFill>
                  <a:schemeClr val="accent1">
                    <a:lumMod val="75000"/>
                  </a:schemeClr>
                </a:solidFill>
                <a:effectLst/>
                <a:latin typeface="Arial" panose="020B0604020202020204" pitchFamily="34" charset="0"/>
                <a:ea typeface="+mj-ea"/>
              </a:defRPr>
            </a:lvl1pPr>
          </a:lstStyle>
          <a:p>
            <a:r>
              <a:rPr lang="zh-CN" altLang="en-US" dirty="0" smtClean="0"/>
              <a:t>单击此处编辑母版标题样式</a:t>
            </a:r>
            <a:endParaRPr lang="zh-CN" altLang="en-US" dirty="0"/>
          </a:p>
        </p:txBody>
      </p:sp>
      <p:sp>
        <p:nvSpPr>
          <p:cNvPr id="2" name="日期占位符 1"/>
          <p:cNvSpPr>
            <a:spLocks noGrp="1"/>
          </p:cNvSpPr>
          <p:nvPr>
            <p:ph type="dt" sz="half" idx="10"/>
          </p:nvPr>
        </p:nvSpPr>
        <p:spPr/>
        <p:txBody>
          <a:bodyPr/>
          <a:lstStyle/>
          <a:p>
            <a:fld id="{41E25C16-BA6F-4C92-9EA9-67233FF267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86F1E9F-CDE5-4976-A53B-9F21ACD47D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41E25C16-BA6F-4C92-9EA9-67233FF267FD}"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886F1E9F-CDE5-4976-A53B-9F21ACD47DE9}" type="slidenum">
              <a:rPr lang="zh-CN" altLang="en-US" smtClean="0"/>
            </a:fld>
            <a:endParaRPr lang="zh-CN" altLang="en-US"/>
          </a:p>
        </p:txBody>
      </p:sp>
      <p:sp>
        <p:nvSpPr>
          <p:cNvPr id="7" name="内容占位符 6"/>
          <p:cNvSpPr>
            <a:spLocks noGrp="1"/>
          </p:cNvSpPr>
          <p:nvPr>
            <p:ph sz="quarter" idx="13"/>
          </p:nvPr>
        </p:nvSpPr>
        <p:spPr>
          <a:xfrm>
            <a:off x="628650" y="555625"/>
            <a:ext cx="7994650" cy="5387975"/>
          </a:xfrm>
        </p:spPr>
        <p:txBody>
          <a:bodyPr>
            <a:normAutofit/>
          </a:bodyPr>
          <a:lstStyle>
            <a:lvl1pPr>
              <a:defRPr sz="2400"/>
            </a:lvl1pPr>
            <a:lvl2pPr>
              <a:defRPr sz="2000"/>
            </a:lvl2pPr>
            <a:lvl3pPr>
              <a:defRPr sz="1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2325600" y="1796400"/>
            <a:ext cx="5252400" cy="699594"/>
          </a:xfrm>
        </p:spPr>
        <p:txBody>
          <a:bodyPr>
            <a:normAutofit/>
          </a:bodyPr>
          <a:lstStyle/>
          <a:p>
            <a:r>
              <a:rPr lang="zh-CN" altLang="en-US" dirty="0" smtClean="0"/>
              <a:t>单击此处编辑母版标题样式</a:t>
            </a:r>
            <a:endParaRPr lang="en-US" dirty="0"/>
          </a:p>
        </p:txBody>
      </p:sp>
      <p:sp>
        <p:nvSpPr>
          <p:cNvPr id="3" name="KSO_BC1"/>
          <p:cNvSpPr>
            <a:spLocks noGrp="1"/>
          </p:cNvSpPr>
          <p:nvPr>
            <p:ph idx="1"/>
          </p:nvPr>
        </p:nvSpPr>
        <p:spPr>
          <a:xfrm>
            <a:off x="2350800" y="2952000"/>
            <a:ext cx="5227200" cy="2527200"/>
          </a:xfrm>
        </p:spPr>
        <p:txBody>
          <a:bodyPr lIns="0" rIns="0">
            <a:normAutofit/>
          </a:bodyPr>
          <a:lstStyle>
            <a:lvl1pPr marL="0" indent="0" algn="l">
              <a:lnSpc>
                <a:spcPct val="130000"/>
              </a:lnSpc>
              <a:spcBef>
                <a:spcPts val="600"/>
              </a:spcBef>
              <a:buNone/>
              <a:defRPr sz="2400">
                <a:solidFill>
                  <a:schemeClr val="accent1">
                    <a:lumMod val="75000"/>
                  </a:schemeClr>
                </a:solidFill>
              </a:defRPr>
            </a:lvl1pPr>
            <a:lvl2pPr marL="285750" indent="-285750" algn="l">
              <a:buFont typeface="Arial" panose="020B0604020202020204" pitchFamily="34" charset="0"/>
              <a:buChar char="•"/>
              <a:defRPr sz="2000">
                <a:solidFill>
                  <a:schemeClr val="accent1">
                    <a:lumMod val="75000"/>
                  </a:schemeClr>
                </a:solidFill>
              </a:defRPr>
            </a:lvl2pPr>
            <a:lvl3pPr>
              <a:defRPr sz="1800"/>
            </a:lvl3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41E25C16-BA6F-4C92-9EA9-67233FF267FD}"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886F1E9F-CDE5-4976-A53B-9F21ACD47DE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任意多边形 6"/>
          <p:cNvSpPr/>
          <p:nvPr/>
        </p:nvSpPr>
        <p:spPr>
          <a:xfrm>
            <a:off x="2149475" y="2312988"/>
            <a:ext cx="4900613" cy="1801812"/>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anchor="ctr">
            <a:normAutofit/>
          </a:bodyPr>
          <a:lstStyle/>
          <a:p>
            <a:pPr algn="ctr" eaLnBrk="1" hangingPunct="1">
              <a:spcBef>
                <a:spcPts val="0"/>
              </a:spcBef>
              <a:spcAft>
                <a:spcPts val="0"/>
              </a:spcAft>
              <a:defRPr/>
            </a:pPr>
            <a:endParaRPr lang="zh-CN" altLang="en-US" kern="0">
              <a:solidFill>
                <a:prstClr val="white"/>
              </a:solidFill>
              <a:latin typeface="+mn-lt"/>
              <a:ea typeface="+mn-ea"/>
            </a:endParaRPr>
          </a:p>
        </p:txBody>
      </p:sp>
      <p:cxnSp>
        <p:nvCxnSpPr>
          <p:cNvPr id="8" name="直接连接符 7"/>
          <p:cNvCxnSpPr/>
          <p:nvPr/>
        </p:nvCxnSpPr>
        <p:spPr>
          <a:xfrm flipH="1">
            <a:off x="1646238" y="1947863"/>
            <a:ext cx="2103437" cy="1517650"/>
          </a:xfrm>
          <a:prstGeom prst="line">
            <a:avLst/>
          </a:prstGeom>
          <a:noFill/>
          <a:ln w="12700" cap="flat" cmpd="sng" algn="ctr">
            <a:solidFill>
              <a:schemeClr val="accent1">
                <a:lumMod val="75000"/>
              </a:schemeClr>
            </a:solidFill>
            <a:prstDash val="solid"/>
            <a:miter lim="800000"/>
          </a:ln>
          <a:effectLst/>
        </p:spPr>
      </p:cxnSp>
      <p:cxnSp>
        <p:nvCxnSpPr>
          <p:cNvPr id="9" name="直接连接符 8"/>
          <p:cNvCxnSpPr/>
          <p:nvPr/>
        </p:nvCxnSpPr>
        <p:spPr>
          <a:xfrm flipH="1">
            <a:off x="5403850" y="2981325"/>
            <a:ext cx="2103438" cy="1517650"/>
          </a:xfrm>
          <a:prstGeom prst="line">
            <a:avLst/>
          </a:prstGeom>
          <a:noFill/>
          <a:ln w="12700" cap="flat" cmpd="sng" algn="ctr">
            <a:solidFill>
              <a:schemeClr val="accent1">
                <a:lumMod val="75000"/>
              </a:schemeClr>
            </a:solidFill>
            <a:prstDash val="solid"/>
            <a:miter lim="800000"/>
          </a:ln>
          <a:effectLst/>
        </p:spPr>
      </p:cxnSp>
      <p:sp>
        <p:nvSpPr>
          <p:cNvPr id="2" name="KSO_ST1"/>
          <p:cNvSpPr>
            <a:spLocks noGrp="1"/>
          </p:cNvSpPr>
          <p:nvPr>
            <p:ph type="title" hasCustomPrompt="1"/>
          </p:nvPr>
        </p:nvSpPr>
        <p:spPr>
          <a:xfrm>
            <a:off x="3640177" y="2440376"/>
            <a:ext cx="2980759" cy="540950"/>
          </a:xfrm>
        </p:spPr>
        <p:txBody>
          <a:bodyPr anchor="b">
            <a:normAutofit/>
          </a:bodyPr>
          <a:lstStyle>
            <a:lvl1pPr algn="r">
              <a:defRPr sz="2400">
                <a:solidFill>
                  <a:schemeClr val="bg1"/>
                </a:solidFill>
                <a:effectLst/>
              </a:defRPr>
            </a:lvl1pPr>
          </a:lstStyle>
          <a:p>
            <a:r>
              <a:rPr lang="zh-CN" altLang="en-US" dirty="0" smtClean="0"/>
              <a:t>编辑标题</a:t>
            </a:r>
            <a:endParaRPr lang="en-US" dirty="0"/>
          </a:p>
        </p:txBody>
      </p:sp>
      <p:sp>
        <p:nvSpPr>
          <p:cNvPr id="3" name="KSO_ST2"/>
          <p:cNvSpPr>
            <a:spLocks noGrp="1"/>
          </p:cNvSpPr>
          <p:nvPr>
            <p:ph type="body" idx="1" hasCustomPrompt="1"/>
          </p:nvPr>
        </p:nvSpPr>
        <p:spPr>
          <a:xfrm>
            <a:off x="2299063" y="3044929"/>
            <a:ext cx="4310743" cy="717174"/>
          </a:xfrm>
          <a:prstGeom prst="rect">
            <a:avLst/>
          </a:prstGeom>
          <a:noFill/>
        </p:spPr>
        <p:txBody>
          <a:bodyPr anchor="ctr">
            <a:normAutofit/>
          </a:bodyPr>
          <a:lstStyle>
            <a:lvl1pPr marL="0" indent="0" algn="r">
              <a:buNone/>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normAutofit/>
          </a:bodyPr>
          <a:lstStyle/>
          <a:p>
            <a:fld id="{41E25C16-BA6F-4C92-9EA9-67233FF267FD}"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886F1E9F-CDE5-4976-A53B-9F21ACD47D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745067" y="136431"/>
            <a:ext cx="7660219" cy="699594"/>
          </a:xfrm>
        </p:spPr>
        <p:txBody>
          <a:bodyPr>
            <a:normAutofit/>
          </a:bodyPr>
          <a:lstStyle/>
          <a:p>
            <a:r>
              <a:rPr lang="zh-CN" altLang="en-US" dirty="0" smtClean="0"/>
              <a:t>单击此处编辑母版标题样式</a:t>
            </a:r>
            <a:endParaRPr lang="en-US" dirty="0"/>
          </a:p>
        </p:txBody>
      </p:sp>
      <p:sp>
        <p:nvSpPr>
          <p:cNvPr id="3" name="KSO_BC1"/>
          <p:cNvSpPr>
            <a:spLocks noGrp="1"/>
          </p:cNvSpPr>
          <p:nvPr>
            <p:ph sz="half" idx="1"/>
          </p:nvPr>
        </p:nvSpPr>
        <p:spPr>
          <a:xfrm>
            <a:off x="745067" y="1244600"/>
            <a:ext cx="3810000" cy="4932363"/>
          </a:xfrm>
        </p:spPr>
        <p:txBody>
          <a:bodyPr>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KSO_BC2"/>
          <p:cNvSpPr>
            <a:spLocks noGrp="1"/>
          </p:cNvSpPr>
          <p:nvPr>
            <p:ph sz="half" idx="2"/>
          </p:nvPr>
        </p:nvSpPr>
        <p:spPr>
          <a:xfrm>
            <a:off x="4584699" y="1244600"/>
            <a:ext cx="3820587" cy="4932363"/>
          </a:xfrm>
        </p:spPr>
        <p:txBody>
          <a:bodyPr>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normAutofit/>
          </a:bodyPr>
          <a:lstStyle/>
          <a:p>
            <a:fld id="{41E25C16-BA6F-4C92-9EA9-67233FF267FD}" type="datetimeFigureOut">
              <a:rPr lang="zh-CN" altLang="en-US" smtClean="0"/>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886F1E9F-CDE5-4976-A53B-9F21ACD47D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417600" y="136800"/>
            <a:ext cx="8290800" cy="698400"/>
          </a:xfrm>
        </p:spPr>
        <p:txBody>
          <a:bodyPr>
            <a:normAutofit/>
          </a:bodyPr>
          <a:lstStyle/>
          <a:p>
            <a:r>
              <a:rPr lang="zh-CN" altLang="en-US" dirty="0" smtClean="0"/>
              <a:t>单击此处编辑标题</a:t>
            </a:r>
            <a:endParaRPr lang="en-US" dirty="0"/>
          </a:p>
        </p:txBody>
      </p:sp>
      <p:sp>
        <p:nvSpPr>
          <p:cNvPr id="3" name="Text Placeholder 2"/>
          <p:cNvSpPr>
            <a:spLocks noGrp="1"/>
          </p:cNvSpPr>
          <p:nvPr>
            <p:ph type="body" idx="1" hasCustomPrompt="1"/>
          </p:nvPr>
        </p:nvSpPr>
        <p:spPr>
          <a:xfrm>
            <a:off x="1320360" y="1551704"/>
            <a:ext cx="3025487" cy="497455"/>
          </a:xfrm>
        </p:spPr>
        <p:txBody>
          <a:bodyPr anchor="t" anchorCtr="0">
            <a:normAutofit/>
          </a:bodyPr>
          <a:lstStyle>
            <a:lvl1pPr marL="0" indent="0" algn="l">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a:t>
            </a:r>
            <a:endParaRPr lang="zh-CN" altLang="en-US" dirty="0" smtClean="0"/>
          </a:p>
        </p:txBody>
      </p:sp>
      <p:sp>
        <p:nvSpPr>
          <p:cNvPr id="4" name="KSO_BC1"/>
          <p:cNvSpPr>
            <a:spLocks noGrp="1"/>
          </p:cNvSpPr>
          <p:nvPr>
            <p:ph sz="half" idx="2" hasCustomPrompt="1"/>
          </p:nvPr>
        </p:nvSpPr>
        <p:spPr>
          <a:xfrm>
            <a:off x="1144609" y="2124944"/>
            <a:ext cx="3223642" cy="3552800"/>
          </a:xfrm>
        </p:spPr>
        <p:txBody>
          <a:bodyPr lIns="0" rIns="0">
            <a:normAutofit/>
          </a:bodyPr>
          <a:lstStyle>
            <a:lvl1pPr marL="0" indent="0" algn="l">
              <a:lnSpc>
                <a:spcPct val="120000"/>
              </a:lnSpc>
              <a:spcBef>
                <a:spcPts val="600"/>
              </a:spcBef>
              <a:spcAft>
                <a:spcPts val="600"/>
              </a:spcAft>
              <a:buNone/>
              <a:defRPr sz="2400">
                <a:solidFill>
                  <a:schemeClr val="accent1">
                    <a:lumMod val="75000"/>
                  </a:schemeClr>
                </a:solidFill>
              </a:defRPr>
            </a:lvl1pPr>
            <a:lvl2pPr marL="342900" indent="-342900" algn="l">
              <a:buFont typeface="Arial" panose="020B0604020202020204" pitchFamily="34" charset="0"/>
              <a:buChar char="•"/>
              <a:defRPr sz="2400"/>
            </a:lvl2pPr>
            <a:lvl3pPr>
              <a:defRPr sz="1800"/>
            </a:lvl3pPr>
          </a:lstStyle>
          <a:p>
            <a:pPr lvl="0"/>
            <a:r>
              <a:rPr lang="zh-CN" altLang="en-US" dirty="0" smtClean="0"/>
              <a:t>单击此处编辑文本</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Text Placeholder 4"/>
          <p:cNvSpPr>
            <a:spLocks noGrp="1"/>
          </p:cNvSpPr>
          <p:nvPr>
            <p:ph type="body" sz="quarter" idx="3" hasCustomPrompt="1"/>
          </p:nvPr>
        </p:nvSpPr>
        <p:spPr>
          <a:xfrm>
            <a:off x="4913160" y="1551704"/>
            <a:ext cx="3025487" cy="497455"/>
          </a:xfrm>
        </p:spPr>
        <p:txBody>
          <a:bodyPr anchor="b">
            <a:normAutofit/>
          </a:bodyPr>
          <a:lstStyle>
            <a:lvl1pPr marL="0" indent="0" algn="l">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a:t>
            </a:r>
            <a:endParaRPr lang="zh-CN" altLang="en-US" dirty="0" smtClean="0"/>
          </a:p>
        </p:txBody>
      </p:sp>
      <p:sp>
        <p:nvSpPr>
          <p:cNvPr id="6" name="KSO_BC2"/>
          <p:cNvSpPr>
            <a:spLocks noGrp="1"/>
          </p:cNvSpPr>
          <p:nvPr>
            <p:ph sz="quarter" idx="4" hasCustomPrompt="1"/>
          </p:nvPr>
        </p:nvSpPr>
        <p:spPr>
          <a:xfrm>
            <a:off x="4737409" y="2124944"/>
            <a:ext cx="3223642" cy="3552800"/>
          </a:xfrm>
        </p:spPr>
        <p:txBody>
          <a:bodyPr lIns="0" rIns="0">
            <a:normAutofit/>
          </a:bodyPr>
          <a:lstStyle>
            <a:lvl1pPr marL="0" indent="0" algn="l">
              <a:lnSpc>
                <a:spcPct val="120000"/>
              </a:lnSpc>
              <a:spcBef>
                <a:spcPts val="600"/>
              </a:spcBef>
              <a:buNone/>
              <a:defRPr sz="2400">
                <a:solidFill>
                  <a:schemeClr val="accent1">
                    <a:lumMod val="75000"/>
                  </a:schemeClr>
                </a:solidFill>
              </a:defRPr>
            </a:lvl1pPr>
            <a:lvl2pPr marL="342900" indent="-342900" algn="l">
              <a:buFont typeface="Arial" panose="020B0604020202020204" pitchFamily="34" charset="0"/>
              <a:buChar char="•"/>
              <a:defRPr sz="2000"/>
            </a:lvl2pPr>
            <a:lvl3pPr>
              <a:defRPr sz="1800"/>
            </a:lvl3pPr>
          </a:lstStyle>
          <a:p>
            <a:pPr lvl="0"/>
            <a:r>
              <a:rPr lang="zh-CN" altLang="en-US" dirty="0" smtClean="0"/>
              <a:t>单击此处编辑文本</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smtClean="0"/>
          </a:p>
          <a:p>
            <a:pPr lvl="0"/>
            <a:endParaRPr lang="zh-CN" altLang="en-US" dirty="0" smtClean="0"/>
          </a:p>
        </p:txBody>
      </p:sp>
      <p:sp>
        <p:nvSpPr>
          <p:cNvPr id="7" name="日期占位符 6"/>
          <p:cNvSpPr>
            <a:spLocks noGrp="1"/>
          </p:cNvSpPr>
          <p:nvPr>
            <p:ph type="dt" sz="half" idx="10"/>
          </p:nvPr>
        </p:nvSpPr>
        <p:spPr/>
        <p:txBody>
          <a:bodyPr>
            <a:normAutofit/>
          </a:bodyPr>
          <a:lstStyle/>
          <a:p>
            <a:fld id="{41E25C16-BA6F-4C92-9EA9-67233FF267FD}" type="datetimeFigureOut">
              <a:rPr lang="zh-CN" altLang="en-US" smtClean="0"/>
            </a:fld>
            <a:endParaRPr lang="zh-CN" altLang="en-US"/>
          </a:p>
        </p:txBody>
      </p:sp>
      <p:sp>
        <p:nvSpPr>
          <p:cNvPr id="8" name="页脚占位符 7"/>
          <p:cNvSpPr>
            <a:spLocks noGrp="1"/>
          </p:cNvSpPr>
          <p:nvPr>
            <p:ph type="ftr" sz="quarter" idx="11"/>
          </p:nvPr>
        </p:nvSpPr>
        <p:spPr/>
        <p:txBody>
          <a:bodyPr>
            <a:normAutofit/>
          </a:bodyPr>
          <a:lstStyle/>
          <a:p>
            <a:endParaRPr lang="zh-CN" altLang="en-US"/>
          </a:p>
        </p:txBody>
      </p:sp>
      <p:sp>
        <p:nvSpPr>
          <p:cNvPr id="9" name="灯片编号占位符 8"/>
          <p:cNvSpPr>
            <a:spLocks noGrp="1"/>
          </p:cNvSpPr>
          <p:nvPr>
            <p:ph type="sldNum" sz="quarter" idx="12"/>
          </p:nvPr>
        </p:nvSpPr>
        <p:spPr/>
        <p:txBody>
          <a:bodyPr>
            <a:normAutofit/>
          </a:bodyPr>
          <a:lstStyle/>
          <a:p>
            <a:fld id="{886F1E9F-CDE5-4976-A53B-9F21ACD47D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hasCustomPrompt="1"/>
          </p:nvPr>
        </p:nvSpPr>
        <p:spPr>
          <a:xfrm>
            <a:off x="2900463" y="2826000"/>
            <a:ext cx="3364901" cy="1015200"/>
          </a:xfrm>
        </p:spPr>
        <p:txBody>
          <a:bodyPr tIns="108000" anchor="t" anchorCtr="0">
            <a:normAutofit/>
          </a:bodyPr>
          <a:lstStyle>
            <a:lvl1pPr>
              <a:defRPr sz="6000" b="0"/>
            </a:lvl1pPr>
          </a:lstStyle>
          <a:p>
            <a:r>
              <a:rPr lang="zh-CN" altLang="en-US" dirty="0" smtClean="0"/>
              <a:t>编辑标题</a:t>
            </a:r>
            <a:endParaRPr lang="en-US" dirty="0"/>
          </a:p>
        </p:txBody>
      </p:sp>
      <p:sp>
        <p:nvSpPr>
          <p:cNvPr id="6" name="空心弧 5"/>
          <p:cNvSpPr/>
          <p:nvPr/>
        </p:nvSpPr>
        <p:spPr bwMode="auto">
          <a:xfrm rot="7086271">
            <a:off x="5524002" y="2592841"/>
            <a:ext cx="1482725" cy="1482725"/>
          </a:xfrm>
          <a:prstGeom prst="blockArc">
            <a:avLst>
              <a:gd name="adj1" fmla="val 5502533"/>
              <a:gd name="adj2" fmla="val 1980318"/>
              <a:gd name="adj3" fmla="val 1053"/>
            </a:avLst>
          </a:prstGeom>
          <a:solidFill>
            <a:schemeClr val="accent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a:solidFill>
                <a:schemeClr val="tx1"/>
              </a:solidFill>
            </a:endParaRPr>
          </a:p>
        </p:txBody>
      </p:sp>
      <p:sp>
        <p:nvSpPr>
          <p:cNvPr id="3" name="日期占位符 2"/>
          <p:cNvSpPr>
            <a:spLocks noGrp="1"/>
          </p:cNvSpPr>
          <p:nvPr>
            <p:ph type="dt" sz="half" idx="10"/>
          </p:nvPr>
        </p:nvSpPr>
        <p:spPr/>
        <p:txBody>
          <a:bodyPr>
            <a:normAutofit/>
          </a:bodyPr>
          <a:lstStyle/>
          <a:p>
            <a:fld id="{41E25C16-BA6F-4C92-9EA9-67233FF267FD}"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886F1E9F-CDE5-4976-A53B-9F21ACD47D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10870" t="1313" r="2131" b="15236"/>
          <a:stretch>
            <a:fillRect/>
          </a:stretch>
        </p:blipFill>
        <p:spPr>
          <a:xfrm>
            <a:off x="0" y="-1"/>
            <a:ext cx="9141726" cy="6862355"/>
          </a:xfrm>
          <a:prstGeom prst="rect">
            <a:avLst/>
          </a:prstGeom>
        </p:spPr>
      </p:pic>
      <p:sp>
        <p:nvSpPr>
          <p:cNvPr id="7" name="矩形 6"/>
          <p:cNvSpPr/>
          <p:nvPr/>
        </p:nvSpPr>
        <p:spPr>
          <a:xfrm>
            <a:off x="0" y="0"/>
            <a:ext cx="9144000" cy="6496595"/>
          </a:xfrm>
          <a:prstGeom prst="rect">
            <a:avLst/>
          </a:prstGeom>
          <a:gradFill flip="none" rotWithShape="1">
            <a:gsLst>
              <a:gs pos="19000">
                <a:schemeClr val="bg1">
                  <a:alpha val="91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41E25C16-BA6F-4C92-9EA9-67233FF267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86F1E9F-CDE5-4976-A53B-9F21ACD47D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73342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AAEAA2-D029-4D23-B6D5-DE004B8B3ED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normAutofit/>
          </a:bodyPr>
          <a:lstStyle/>
          <a:p>
            <a:r>
              <a:rPr lang="zh-CN" altLang="en-US" dirty="0" smtClean="0"/>
              <a:t>单击此处编辑母版标题样式</a:t>
            </a:r>
            <a:endParaRPr lang="en-US" dirty="0"/>
          </a:p>
        </p:txBody>
      </p:sp>
      <p:sp>
        <p:nvSpPr>
          <p:cNvPr id="3" name="KSO_BC1"/>
          <p:cNvSpPr>
            <a:spLocks noGrp="1"/>
          </p:cNvSpPr>
          <p:nvPr>
            <p:ph type="body" orient="vert" idx="1"/>
          </p:nvPr>
        </p:nvSpPr>
        <p:spPr>
          <a:xfrm>
            <a:off x="655320" y="365125"/>
            <a:ext cx="6880013" cy="5811838"/>
          </a:xfrm>
        </p:spPr>
        <p:txBody>
          <a:bodyPr vert="eaVert">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41E25C16-BA6F-4C92-9EA9-67233FF267FD}"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886F1E9F-CDE5-4976-A53B-9F21ACD47DE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2.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1">
            <a:extLst>
              <a:ext uri="{28A0092B-C50C-407E-A947-70E740481C1C}">
                <a14:useLocalDpi xmlns:a14="http://schemas.microsoft.com/office/drawing/2010/main" val="0"/>
              </a:ext>
            </a:extLst>
          </a:blip>
          <a:srcRect l="406" t="1679" b="2789"/>
          <a:stretch>
            <a:fillRect/>
          </a:stretch>
        </p:blipFill>
        <p:spPr>
          <a:xfrm>
            <a:off x="0" y="-1"/>
            <a:ext cx="9141726" cy="6862355"/>
          </a:xfrm>
          <a:prstGeom prst="rect">
            <a:avLst/>
          </a:prstGeom>
        </p:spPr>
      </p:pic>
      <p:sp>
        <p:nvSpPr>
          <p:cNvPr id="7" name="矩形 6"/>
          <p:cNvSpPr/>
          <p:nvPr/>
        </p:nvSpPr>
        <p:spPr>
          <a:xfrm>
            <a:off x="0" y="0"/>
            <a:ext cx="9144000" cy="6496595"/>
          </a:xfrm>
          <a:prstGeom prst="rect">
            <a:avLst/>
          </a:prstGeom>
          <a:gradFill flip="none" rotWithShape="1">
            <a:gsLst>
              <a:gs pos="19000">
                <a:schemeClr val="bg1">
                  <a:alpha val="91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pic>
        <p:nvPicPr>
          <p:cNvPr id="10" name="图片 9"/>
          <p:cNvPicPr>
            <a:picLocks noChangeAspect="1"/>
          </p:cNvPicPr>
          <p:nvPr/>
        </p:nvPicPr>
        <p:blipFill rotWithShape="1">
          <a:blip r:embed="rId11">
            <a:extLst>
              <a:ext uri="{28A0092B-C50C-407E-A947-70E740481C1C}">
                <a14:useLocalDpi xmlns:a14="http://schemas.microsoft.com/office/drawing/2010/main" val="0"/>
              </a:ext>
            </a:extLst>
          </a:blip>
          <a:srcRect l="406" t="1679" b="2789"/>
          <a:stretch>
            <a:fillRect/>
          </a:stretch>
        </p:blipFill>
        <p:spPr>
          <a:xfrm>
            <a:off x="0" y="-1"/>
            <a:ext cx="9144000" cy="6862355"/>
          </a:xfrm>
          <a:prstGeom prst="rect">
            <a:avLst/>
          </a:prstGeom>
        </p:spPr>
      </p:pic>
      <p:sp>
        <p:nvSpPr>
          <p:cNvPr id="2" name="KSO_BT1"/>
          <p:cNvSpPr>
            <a:spLocks noGrp="1"/>
          </p:cNvSpPr>
          <p:nvPr>
            <p:ph type="title"/>
          </p:nvPr>
        </p:nvSpPr>
        <p:spPr>
          <a:xfrm>
            <a:off x="419098" y="136431"/>
            <a:ext cx="8292045" cy="699594"/>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normAutofit/>
          </a:bodyPr>
          <a:lstStyle>
            <a:lvl1pPr algn="l">
              <a:defRPr sz="1800">
                <a:solidFill>
                  <a:schemeClr val="tx1">
                    <a:tint val="75000"/>
                  </a:schemeClr>
                </a:solidFill>
              </a:defRPr>
            </a:lvl1pPr>
          </a:lstStyle>
          <a:p>
            <a:fld id="{41E25C16-BA6F-4C92-9EA9-67233FF267FD}" type="datetimeFigureOut">
              <a:rPr lang="zh-CN" altLang="en-US" smtClean="0"/>
            </a:fld>
            <a:endParaRPr lang="zh-CN" altLang="en-US"/>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normAutofit/>
          </a:bodyPr>
          <a:lstStyle>
            <a:lvl1pPr algn="ctr">
              <a:defRPr sz="18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noAutofit/>
          </a:bodyPr>
          <a:lstStyle>
            <a:lvl1pPr algn="r">
              <a:defRPr sz="1800">
                <a:solidFill>
                  <a:schemeClr val="tx1">
                    <a:tint val="75000"/>
                  </a:schemeClr>
                </a:solidFill>
              </a:defRPr>
            </a:lvl1pPr>
          </a:lstStyle>
          <a:p>
            <a:fld id="{886F1E9F-CDE5-4976-A53B-9F21ACD47DE9}" type="slidenum">
              <a:rPr lang="zh-CN" altLang="en-US" smtClean="0"/>
            </a:fld>
            <a:endParaRPr lang="zh-CN" altLang="en-US"/>
          </a:p>
        </p:txBody>
      </p:sp>
      <p:sp>
        <p:nvSpPr>
          <p:cNvPr id="3" name="KSO_BC1"/>
          <p:cNvSpPr>
            <a:spLocks noGrp="1"/>
          </p:cNvSpPr>
          <p:nvPr>
            <p:ph type="body" idx="1"/>
          </p:nvPr>
        </p:nvSpPr>
        <p:spPr>
          <a:xfrm>
            <a:off x="419099" y="1001479"/>
            <a:ext cx="8292045" cy="511819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p:titleStyle>
    <p:bodyStyle>
      <a:lvl1pPr marL="357505" indent="-357505" algn="just" defTabSz="914400" rtl="0" eaLnBrk="1" latinLnBrk="0" hangingPunct="1">
        <a:lnSpc>
          <a:spcPct val="110000"/>
        </a:lnSpc>
        <a:spcBef>
          <a:spcPts val="1800"/>
        </a:spcBef>
        <a:spcAft>
          <a:spcPts val="0"/>
        </a:spcAft>
        <a:buClr>
          <a:schemeClr val="accent2"/>
        </a:buClr>
        <a:buSzPct val="70000"/>
        <a:buFont typeface="Wingdings 2" pitchFamily="18" charset="2"/>
        <a:buChar char=""/>
        <a:defRPr sz="2800" kern="1200" baseline="0">
          <a:solidFill>
            <a:schemeClr val="accent1">
              <a:lumMod val="75000"/>
            </a:schemeClr>
          </a:solidFill>
          <a:latin typeface="Arial" panose="020B0604020202020204" pitchFamily="34" charset="0"/>
          <a:ea typeface="+mn-ea"/>
          <a:cs typeface="+mn-cs"/>
        </a:defRPr>
      </a:lvl1pPr>
      <a:lvl2pPr marL="803275" indent="-271780" algn="just"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4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tags" Target="../tags/tag45.xml"/><Relationship Id="rId3" Type="http://schemas.openxmlformats.org/officeDocument/2006/relationships/image" Target="../media/image4.png"/><Relationship Id="rId2" Type="http://schemas.openxmlformats.org/officeDocument/2006/relationships/tags" Target="../tags/tag44.xml"/><Relationship Id="rId1" Type="http://schemas.openxmlformats.org/officeDocument/2006/relationships/tags" Target="../tags/tag43.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10160" y="9525"/>
            <a:ext cx="9034145" cy="6784975"/>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标题 3"/>
          <p:cNvSpPr>
            <a:spLocks noGrp="1"/>
          </p:cNvSpPr>
          <p:nvPr>
            <p:ph type="title"/>
            <p:custDataLst>
              <p:tags r:id="rId2"/>
            </p:custDataLst>
          </p:nvPr>
        </p:nvSpPr>
        <p:spPr>
          <a:xfrm>
            <a:off x="972900" y="523654"/>
            <a:ext cx="7198200" cy="699594"/>
          </a:xfrm>
        </p:spPr>
        <p:txBody>
          <a:bodyPr/>
          <a:p>
            <a:pPr algn="ctr" eaLnBrk="1" hangingPunct="1"/>
            <a:r>
              <a:rPr lang="zh-CN" altLang="en-US" dirty="0" smtClean="0">
                <a:latin typeface="+mj-lt"/>
                <a:ea typeface="+mj-ea"/>
                <a:sym typeface="+mn-ea"/>
              </a:rPr>
              <a:t>问题一：教育的重要性表现在哪里？</a:t>
            </a:r>
            <a:endParaRPr lang="zh-CN" altLang="en-US" dirty="0" smtClean="0">
              <a:latin typeface="+mj-lt"/>
              <a:ea typeface="+mj-ea"/>
              <a:sym typeface="+mn-ea"/>
            </a:endParaRPr>
          </a:p>
        </p:txBody>
      </p:sp>
      <p:sp>
        <p:nvSpPr>
          <p:cNvPr id="5" name="内容占位符 4"/>
          <p:cNvSpPr>
            <a:spLocks noGrp="1"/>
          </p:cNvSpPr>
          <p:nvPr>
            <p:ph idx="1"/>
            <p:custDataLst>
              <p:tags r:id="rId3"/>
            </p:custDataLst>
          </p:nvPr>
        </p:nvSpPr>
        <p:spPr>
          <a:xfrm>
            <a:off x="813605" y="1642183"/>
            <a:ext cx="7516791" cy="3634151"/>
          </a:xfrm>
        </p:spPr>
        <p:txBody>
          <a:bodyPr>
            <a:normAutofit/>
          </a:bodyPr>
          <a:p>
            <a:pPr marL="342900" indent="-342900">
              <a:lnSpc>
                <a:spcPct val="150000"/>
              </a:lnSpc>
              <a:buSzTx/>
              <a:buChar char="•"/>
            </a:pPr>
            <a:r>
              <a:rPr lang="zh-CN" altLang="en-US" sz="4400" dirty="0" smtClean="0">
                <a:solidFill>
                  <a:schemeClr val="tx1"/>
                </a:solidFill>
                <a:latin typeface="+mn-lt"/>
                <a:sym typeface="+mn-ea"/>
              </a:rPr>
              <a:t>指导学生分组结合自己的实际展开讨论。</a:t>
            </a:r>
            <a:endParaRPr lang="zh-CN" altLang="en-US" sz="4400" dirty="0" smtClean="0">
              <a:solidFill>
                <a:schemeClr val="tx1"/>
              </a:solidFill>
              <a:latin typeface="+mn-lt"/>
              <a:sym typeface="+mn-ea"/>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smtClean="0">
                <a:latin typeface="+mj-lt"/>
                <a:ea typeface="+mj-ea"/>
              </a:rPr>
              <a:t>归纳总结</a:t>
            </a:r>
            <a:endParaRPr lang="zh-CN" altLang="en-US" smtClean="0">
              <a:latin typeface="+mj-lt"/>
              <a:ea typeface="+mj-ea"/>
            </a:endParaRPr>
          </a:p>
        </p:txBody>
      </p:sp>
      <p:sp>
        <p:nvSpPr>
          <p:cNvPr id="7" name="内容占位符 3"/>
          <p:cNvSpPr>
            <a:spLocks noGrp="1"/>
          </p:cNvSpPr>
          <p:nvPr>
            <p:custDataLst>
              <p:tags r:id="rId3"/>
            </p:custDataLst>
          </p:nvPr>
        </p:nvSpPr>
        <p:spPr>
          <a:xfrm>
            <a:off x="696595" y="1371600"/>
            <a:ext cx="7633970" cy="3874770"/>
          </a:xfrm>
          <a:prstGeom prst="rect">
            <a:avLst/>
          </a:prstGeom>
        </p:spPr>
        <p:txBody>
          <a:bodyPr vert="horz" lIns="0" tIns="45720" rIns="0" bIns="45720" rtlCol="0">
            <a:noAutofit/>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z="2000" smtClean="0">
                <a:solidFill>
                  <a:schemeClr val="tx1"/>
                </a:solidFill>
                <a:latin typeface="+mn-lt"/>
              </a:rPr>
              <a:t>（1）对于一个人的发展，教育起着至关重要的作用。在科技迅猛发展、知识急剧增加、社会竞争日趋激烈的今天，每一个公民必须接受良好的教育。</a:t>
            </a:r>
            <a:endParaRPr lang="zh-CN" altLang="en-US" sz="2000" smtClean="0">
              <a:solidFill>
                <a:schemeClr val="tx1"/>
              </a:solidFill>
              <a:latin typeface="+mn-lt"/>
            </a:endParaRPr>
          </a:p>
          <a:p>
            <a:pPr marL="342900" indent="-342900">
              <a:lnSpc>
                <a:spcPct val="150000"/>
              </a:lnSpc>
              <a:buSzTx/>
              <a:buChar char="•"/>
            </a:pPr>
            <a:r>
              <a:rPr lang="zh-CN" altLang="en-US" sz="2000" smtClean="0">
                <a:solidFill>
                  <a:schemeClr val="tx1"/>
                </a:solidFill>
                <a:latin typeface="+mn-lt"/>
              </a:rPr>
              <a:t>（2）教育能让我们丰富知识，增长才干；能让我们塑造健康人格，提高品德修养，增强社会责任感；能让我们更好地享受现代文明，适应当今社会发展的要求，造就自己的幸福生活。</a:t>
            </a:r>
            <a:endParaRPr lang="zh-CN" altLang="en-US" sz="2000" smtClean="0">
              <a:solidFill>
                <a:schemeClr val="tx1"/>
              </a:solidFill>
              <a:latin typeface="+mn-lt"/>
            </a:endParaRPr>
          </a:p>
          <a:p>
            <a:pPr marL="342900" indent="-342900">
              <a:lnSpc>
                <a:spcPct val="150000"/>
              </a:lnSpc>
              <a:buSzTx/>
              <a:buChar char="•"/>
            </a:pPr>
            <a:r>
              <a:rPr lang="zh-CN" altLang="en-US" sz="2000" smtClean="0">
                <a:solidFill>
                  <a:schemeClr val="tx1"/>
                </a:solidFill>
                <a:latin typeface="+mn-lt"/>
              </a:rPr>
              <a:t>（3）教育是个人和家庭的希望，更是国家和民族的希望。兴国必先兴学，强国必先强教。</a:t>
            </a:r>
            <a:endParaRPr lang="zh-CN" altLang="en-US" sz="2000" smtClean="0">
              <a:solidFill>
                <a:schemeClr val="tx1"/>
              </a:solidFill>
              <a:latin typeface="+mn-lt"/>
            </a:endParaRPr>
          </a:p>
          <a:p>
            <a:pPr marL="342900" indent="-342900">
              <a:lnSpc>
                <a:spcPct val="150000"/>
              </a:lnSpc>
              <a:buSzTx/>
              <a:buChar char="•"/>
            </a:pPr>
            <a:r>
              <a:rPr lang="zh-CN" altLang="en-US" sz="2000" smtClean="0">
                <a:solidFill>
                  <a:schemeClr val="tx1"/>
                </a:solidFill>
                <a:latin typeface="+mn-lt"/>
              </a:rPr>
              <a:t>（4）实现全面建成小康社会的目标，实现中华民族伟大复兴的梦想，归根到底靠人才，而人才的培养靠教育。教育是民族振兴和社会进步的基石。坚持优先发展教育，是我国的战略抉择。</a:t>
            </a:r>
            <a:endParaRPr lang="zh-CN" altLang="en-US" sz="2000" smtClean="0">
              <a:solidFill>
                <a:schemeClr val="tx1"/>
              </a:solidFill>
              <a:latin typeface="+mn-lt"/>
            </a:endParaRPr>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title"/>
            <p:custDataLst>
              <p:tags r:id="rId2"/>
            </p:custDataLst>
          </p:nvPr>
        </p:nvSpPr>
        <p:spPr>
          <a:xfrm>
            <a:off x="972900" y="523654"/>
            <a:ext cx="7198200" cy="699594"/>
          </a:xfrm>
        </p:spPr>
        <p:txBody>
          <a:bodyPr>
            <a:normAutofit fontScale="90000"/>
          </a:bodyPr>
          <a:p>
            <a:pPr algn="ctr" eaLnBrk="1" hangingPunct="1"/>
            <a:r>
              <a:rPr lang="zh-CN" altLang="en-US" dirty="0" smtClean="0">
                <a:latin typeface="+mj-lt"/>
                <a:ea typeface="+mj-ea"/>
              </a:rPr>
              <a:t>问题二：如何理解公民有受教育的权利和义务？</a:t>
            </a:r>
            <a:endParaRPr lang="zh-CN" altLang="en-US" dirty="0" smtClean="0">
              <a:latin typeface="+mj-lt"/>
              <a:ea typeface="+mj-ea"/>
            </a:endParaRPr>
          </a:p>
        </p:txBody>
      </p:sp>
      <p:sp>
        <p:nvSpPr>
          <p:cNvPr id="6" name="内容占位符 5"/>
          <p:cNvSpPr>
            <a:spLocks noGrp="1"/>
          </p:cNvSpPr>
          <p:nvPr>
            <p:ph idx="1"/>
            <p:custDataLst>
              <p:tags r:id="rId3"/>
            </p:custDataLst>
          </p:nvPr>
        </p:nvSpPr>
        <p:spPr>
          <a:xfrm>
            <a:off x="813605" y="1612338"/>
            <a:ext cx="7516791" cy="3634151"/>
          </a:xfrm>
        </p:spPr>
        <p:txBody>
          <a:bodyPr>
            <a:normAutofit/>
          </a:bodyPr>
          <a:p>
            <a:pPr>
              <a:lnSpc>
                <a:spcPct val="150000"/>
              </a:lnSpc>
            </a:pPr>
            <a:r>
              <a:rPr lang="zh-CN" altLang="en-US" sz="4400" dirty="0" smtClean="0">
                <a:solidFill>
                  <a:schemeClr val="tx1"/>
                </a:solidFill>
                <a:latin typeface="+mn-lt"/>
                <a:sym typeface="+mn-ea"/>
              </a:rPr>
              <a:t>指导学生分组结合自己的实际展开讨论。</a:t>
            </a:r>
            <a:endParaRPr lang="zh-CN" altLang="en-US" sz="4400" dirty="0" smtClean="0">
              <a:solidFill>
                <a:schemeClr val="tx1"/>
              </a:solidFill>
              <a:latin typeface="+mn-lt"/>
              <a:sym typeface="+mn-ea"/>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smtClean="0">
                <a:latin typeface="+mj-lt"/>
                <a:ea typeface="+mj-ea"/>
              </a:rPr>
              <a:t>归纳总结</a:t>
            </a:r>
            <a:endParaRPr lang="zh-CN" altLang="en-US" smtClean="0">
              <a:latin typeface="+mj-lt"/>
              <a:ea typeface="+mj-ea"/>
            </a:endParaRPr>
          </a:p>
        </p:txBody>
      </p:sp>
      <p:sp>
        <p:nvSpPr>
          <p:cNvPr id="7" name="内容占位符 3"/>
          <p:cNvSpPr>
            <a:spLocks noGrp="1"/>
          </p:cNvSpPr>
          <p:nvPr>
            <p:custDataLst>
              <p:tags r:id="rId3"/>
            </p:custDataLst>
          </p:nvPr>
        </p:nvSpPr>
        <p:spPr>
          <a:xfrm>
            <a:off x="813605" y="1642183"/>
            <a:ext cx="7516791" cy="3634151"/>
          </a:xfrm>
          <a:prstGeom prst="rect">
            <a:avLst/>
          </a:prstGeom>
        </p:spPr>
        <p:txBody>
          <a:bodyPr vert="horz" lIns="0" tIns="45720" rIns="0" bIns="45720" rtlCol="0">
            <a:normAutofit fontScale="60000"/>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mtClean="0">
                <a:solidFill>
                  <a:schemeClr val="tx1"/>
                </a:solidFill>
                <a:latin typeface="+mn-lt"/>
              </a:rPr>
              <a:t>（1）我国宪法明确规定，中华人民共和国公民有受教育的权利和义务。这就以国家根本大法的形式，确认了受教育既是我国公民的一项基本权利，也是我国公民的一项基本义务。</a:t>
            </a:r>
            <a:endParaRPr lang="zh-CN" altLang="en-US" smtClean="0">
              <a:solidFill>
                <a:schemeClr val="tx1"/>
              </a:solidFill>
              <a:latin typeface="+mn-lt"/>
            </a:endParaRPr>
          </a:p>
          <a:p>
            <a:pPr marL="342900" indent="-342900">
              <a:lnSpc>
                <a:spcPct val="150000"/>
              </a:lnSpc>
              <a:buSzTx/>
              <a:buChar char="•"/>
            </a:pPr>
            <a:r>
              <a:rPr lang="zh-CN" altLang="en-US" smtClean="0">
                <a:solidFill>
                  <a:schemeClr val="tx1"/>
                </a:solidFill>
                <a:latin typeface="+mn-lt"/>
              </a:rPr>
              <a:t>（2）每个公民都有受教育的权利，国家保障公民受教育权利的实现。</a:t>
            </a:r>
            <a:endParaRPr lang="zh-CN" altLang="en-US" smtClean="0">
              <a:solidFill>
                <a:schemeClr val="tx1"/>
              </a:solidFill>
              <a:latin typeface="+mn-lt"/>
            </a:endParaRPr>
          </a:p>
          <a:p>
            <a:pPr marL="342900" indent="-342900">
              <a:lnSpc>
                <a:spcPct val="150000"/>
              </a:lnSpc>
              <a:buSzTx/>
              <a:buChar char="•"/>
            </a:pPr>
            <a:r>
              <a:rPr lang="zh-CN" altLang="en-US" smtClean="0">
                <a:solidFill>
                  <a:schemeClr val="tx1"/>
                </a:solidFill>
                <a:latin typeface="+mn-lt"/>
              </a:rPr>
              <a:t>（3）受教育是法律规定的义务，我们必须履行。不履行受教育的义务是违法行为，轻者要受到批评教育，重者要受到法律制裁。</a:t>
            </a:r>
            <a:endParaRPr lang="zh-CN" altLang="en-US" smtClean="0">
              <a:solidFill>
                <a:schemeClr val="tx1"/>
              </a:solidFill>
              <a:latin typeface="+mn-lt"/>
            </a:endParaRPr>
          </a:p>
          <a:p>
            <a:pPr marL="342900" indent="-342900">
              <a:lnSpc>
                <a:spcPct val="150000"/>
              </a:lnSpc>
              <a:buSzTx/>
              <a:buChar char="•"/>
            </a:pPr>
            <a:r>
              <a:rPr lang="zh-CN" altLang="en-US" smtClean="0">
                <a:solidFill>
                  <a:schemeClr val="tx1"/>
                </a:solidFill>
                <a:latin typeface="+mn-lt"/>
              </a:rPr>
              <a:t>（4）我国教育法规定，国家实行九年制义务教育制度。义务教育是依照法律规定，适龄儿童、少年必须接受的，国家、社会、学校、家庭必须予以保证的国民教育。</a:t>
            </a:r>
            <a:endParaRPr lang="zh-CN" altLang="en-US" smtClean="0">
              <a:solidFill>
                <a:schemeClr val="tx1"/>
              </a:solidFill>
              <a:latin typeface="+mn-lt"/>
            </a:endParaRPr>
          </a:p>
          <a:p>
            <a:pPr marL="342900" indent="-342900">
              <a:lnSpc>
                <a:spcPct val="150000"/>
              </a:lnSpc>
              <a:buSzTx/>
              <a:buChar char="•"/>
            </a:pPr>
            <a:r>
              <a:rPr lang="zh-CN" altLang="en-US" smtClean="0">
                <a:solidFill>
                  <a:schemeClr val="tx1"/>
                </a:solidFill>
                <a:latin typeface="+mn-lt"/>
              </a:rPr>
              <a:t>（5）作为正在接受九年义务教育的青少年学生，要珍惜受教育的权利，自觉履行受教育的义务。</a:t>
            </a:r>
            <a:endParaRPr lang="zh-CN" altLang="en-US" smtClean="0">
              <a:solidFill>
                <a:schemeClr val="tx1"/>
              </a:solidFill>
              <a:latin typeface="+mn-lt"/>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custDataLst>
              <p:tags r:id="rId1"/>
            </p:custDataLst>
          </p:nvPr>
        </p:nvSpPr>
        <p:spPr/>
        <p:txBody>
          <a:bodyPr/>
          <a:p>
            <a:pPr algn="l"/>
            <a:r>
              <a:rPr lang="zh-CN" altLang="en-US" dirty="0" smtClean="0">
                <a:latin typeface="+mj-lt"/>
                <a:ea typeface="+mj-ea"/>
                <a:sym typeface="+mn-ea"/>
              </a:rPr>
              <a:t>知识结构</a:t>
            </a:r>
            <a:endParaRPr lang="zh-CN" altLang="en-US" dirty="0" smtClean="0">
              <a:latin typeface="+mj-lt"/>
              <a:ea typeface="+mj-ea"/>
              <a:sym typeface="+mn-ea"/>
            </a:endParaRPr>
          </a:p>
        </p:txBody>
      </p:sp>
      <p:pic>
        <p:nvPicPr>
          <p:cNvPr id="10" name="图片占位符 9"/>
          <p:cNvPicPr>
            <a:picLocks noGrp="1" noChangeAspect="1"/>
          </p:cNvPicPr>
          <p:nvPr>
            <p:ph type="pic" idx="1"/>
            <p:custDataLst>
              <p:tags r:id="rId2"/>
            </p:custDataLst>
          </p:nvPr>
        </p:nvPicPr>
        <p:blipFill>
          <a:blip r:embed="rId3"/>
          <a:srcRect l="335" r="335"/>
          <a:stretch>
            <a:fillRect/>
          </a:stretch>
        </p:blipFill>
        <p:spPr>
          <a:xfrm>
            <a:off x="250190" y="1602105"/>
            <a:ext cx="8821420" cy="2190115"/>
          </a:xfrm>
        </p:spPr>
      </p:pic>
    </p:spTree>
    <p:custDataLst>
      <p:tags r:id="rId4"/>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zh-CN" dirty="0" smtClean="0">
                <a:latin typeface="+mj-lt"/>
                <a:ea typeface="+mj-ea"/>
                <a:sym typeface="宋体" panose="02010600030101010101" pitchFamily="2" charset="-122"/>
              </a:rPr>
              <a:t>典例精析</a:t>
            </a:r>
            <a:endParaRPr lang="zh-CN" altLang="zh-CN" dirty="0" smtClean="0">
              <a:latin typeface="+mj-lt"/>
              <a:ea typeface="+mj-ea"/>
              <a:sym typeface="宋体" panose="02010600030101010101" pitchFamily="2" charset="-122"/>
            </a:endParaRPr>
          </a:p>
        </p:txBody>
      </p:sp>
      <p:sp>
        <p:nvSpPr>
          <p:cNvPr id="2" name="内容占位符 3"/>
          <p:cNvSpPr>
            <a:spLocks noGrp="1"/>
          </p:cNvSpPr>
          <p:nvPr>
            <p:custDataLst>
              <p:tags r:id="rId3"/>
            </p:custDataLst>
          </p:nvPr>
        </p:nvSpPr>
        <p:spPr>
          <a:xfrm>
            <a:off x="813605" y="1642183"/>
            <a:ext cx="7516791" cy="3634151"/>
          </a:xfrm>
          <a:prstGeom prst="rect">
            <a:avLst/>
          </a:prstGeom>
        </p:spPr>
        <p:txBody>
          <a:bodyPr vert="horz" lIns="0" tIns="45720" rIns="0" bIns="45720" rtlCol="0">
            <a:normAutofit fontScale="60000"/>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buSzTx/>
              <a:buChar char="•"/>
            </a:pPr>
            <a:r>
              <a:rPr lang="zh-CN" dirty="0" smtClean="0">
                <a:solidFill>
                  <a:schemeClr val="tx1"/>
                </a:solidFill>
                <a:latin typeface="+mn-lt"/>
              </a:rPr>
              <a:t>例</a:t>
            </a:r>
            <a:r>
              <a:rPr lang="en-US" altLang="zh-CN" dirty="0" smtClean="0">
                <a:solidFill>
                  <a:schemeClr val="tx1"/>
                </a:solidFill>
                <a:latin typeface="+mn-lt"/>
              </a:rPr>
              <a:t>1</a:t>
            </a:r>
            <a:r>
              <a:rPr lang="zh-CN" altLang="en-US" dirty="0" smtClean="0">
                <a:solidFill>
                  <a:schemeClr val="tx1"/>
                </a:solidFill>
                <a:latin typeface="+mn-lt"/>
              </a:rPr>
              <a:t>、（2017贵州毕节中考）2016年8月1日，由外交部、教育部、贵州省政府主办的第九届中国﹣﹣东盟教育交流周暨第二届中国﹣﹣东盟教育部长圆桌会议开幕式在贵阳举形。国务院副总理刘延东出席会议并发表重要讲话。她表示，中国政府始终把教育摆在优先发展的位置，保障了亿万人民受教育的权利。这是因为（　　）</a:t>
            </a:r>
            <a:endParaRPr lang="zh-CN" altLang="en-US" dirty="0" smtClean="0">
              <a:solidFill>
                <a:schemeClr val="tx1"/>
              </a:solidFill>
              <a:latin typeface="+mn-lt"/>
            </a:endParaRPr>
          </a:p>
          <a:p>
            <a:pPr marL="342900" indent="-342900">
              <a:lnSpc>
                <a:spcPct val="150000"/>
              </a:lnSpc>
              <a:buSzTx/>
              <a:buChar char="•"/>
            </a:pPr>
            <a:r>
              <a:rPr lang="zh-CN" altLang="en-US" dirty="0" smtClean="0">
                <a:solidFill>
                  <a:schemeClr val="tx1"/>
                </a:solidFill>
                <a:latin typeface="+mn-lt"/>
              </a:rPr>
              <a:t>A．教育是一个国家最为重要的资源</a:t>
            </a:r>
            <a:endParaRPr lang="zh-CN" altLang="en-US" dirty="0" smtClean="0">
              <a:solidFill>
                <a:schemeClr val="tx1"/>
              </a:solidFill>
              <a:latin typeface="+mn-lt"/>
            </a:endParaRPr>
          </a:p>
          <a:p>
            <a:pPr marL="342900" indent="-342900">
              <a:lnSpc>
                <a:spcPct val="150000"/>
              </a:lnSpc>
              <a:buSzTx/>
              <a:buChar char="•"/>
            </a:pPr>
            <a:r>
              <a:rPr lang="zh-CN" altLang="en-US" dirty="0" smtClean="0">
                <a:solidFill>
                  <a:schemeClr val="tx1"/>
                </a:solidFill>
                <a:latin typeface="+mn-lt"/>
              </a:rPr>
              <a:t>B．教育最终决定着一个国家的兴衰成败</a:t>
            </a:r>
            <a:endParaRPr lang="zh-CN" altLang="en-US" dirty="0" smtClean="0">
              <a:solidFill>
                <a:schemeClr val="tx1"/>
              </a:solidFill>
              <a:latin typeface="+mn-lt"/>
            </a:endParaRPr>
          </a:p>
          <a:p>
            <a:pPr marL="342900" indent="-342900">
              <a:lnSpc>
                <a:spcPct val="150000"/>
              </a:lnSpc>
              <a:buSzTx/>
              <a:buChar char="•"/>
            </a:pPr>
            <a:r>
              <a:rPr lang="zh-CN" altLang="en-US" dirty="0" smtClean="0">
                <a:solidFill>
                  <a:schemeClr val="tx1"/>
                </a:solidFill>
                <a:latin typeface="+mn-lt"/>
              </a:rPr>
              <a:t>C．教育已成为经济发展最重要的因素</a:t>
            </a:r>
            <a:endParaRPr lang="zh-CN" altLang="en-US" dirty="0" smtClean="0">
              <a:solidFill>
                <a:schemeClr val="tx1"/>
              </a:solidFill>
              <a:latin typeface="+mn-lt"/>
            </a:endParaRPr>
          </a:p>
          <a:p>
            <a:pPr marL="342900" indent="-342900">
              <a:lnSpc>
                <a:spcPct val="150000"/>
              </a:lnSpc>
              <a:buSzTx/>
              <a:buChar char="•"/>
            </a:pPr>
            <a:r>
              <a:rPr lang="zh-CN" altLang="en-US" dirty="0" smtClean="0">
                <a:solidFill>
                  <a:schemeClr val="tx1"/>
                </a:solidFill>
                <a:latin typeface="+mn-lt"/>
              </a:rPr>
              <a:t>D．教育决定着生产力的发展水平</a:t>
            </a:r>
            <a:endParaRPr lang="zh-CN" altLang="en-US" dirty="0" smtClean="0">
              <a:solidFill>
                <a:schemeClr val="tx1"/>
              </a:solidFill>
              <a:latin typeface="+mn-lt"/>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smtClean="0">
                <a:latin typeface="+mj-lt"/>
                <a:ea typeface="+mj-ea"/>
              </a:rPr>
              <a:t>答案解析</a:t>
            </a:r>
            <a:endParaRPr lang="zh-CN" altLang="en-US" smtClean="0">
              <a:latin typeface="+mj-lt"/>
              <a:ea typeface="+mj-ea"/>
            </a:endParaRPr>
          </a:p>
        </p:txBody>
      </p:sp>
      <p:sp>
        <p:nvSpPr>
          <p:cNvPr id="7" name="内容占位符 3"/>
          <p:cNvSpPr>
            <a:spLocks noGrp="1"/>
          </p:cNvSpPr>
          <p:nvPr>
            <p:custDataLst>
              <p:tags r:id="rId3"/>
            </p:custDataLst>
          </p:nvPr>
        </p:nvSpPr>
        <p:spPr>
          <a:xfrm>
            <a:off x="654855" y="1611703"/>
            <a:ext cx="7516791" cy="3634151"/>
          </a:xfrm>
          <a:prstGeom prst="rect">
            <a:avLst/>
          </a:prstGeom>
        </p:spPr>
        <p:txBody>
          <a:bodyPr vert="horz" lIns="0" tIns="45720" rIns="0" bIns="45720" rtlCol="0">
            <a:normAutofit fontScale="80000"/>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zh-CN" altLang="en-US" smtClean="0">
                <a:solidFill>
                  <a:schemeClr val="tx1"/>
                </a:solidFill>
                <a:latin typeface="+mn-lt"/>
              </a:rPr>
              <a:t>【解析】依据课本知识分析材料可知，百年大计，教育为本。科学技术的发展，关键在人才，人才的培养主要靠教育。教育决定着一个国家的科学技术水平和创新能力，并最终决定着一个国家和民族的兴衰成败。所以B是正确的选项；A选项人才是一个国家最为重要的资源；C选项人才已成为经济发展最重要的因素；D选项科学技术决定着生产力的发展水平，排除。故选B。</a:t>
            </a:r>
            <a:endParaRPr lang="zh-CN" altLang="en-US" smtClean="0">
              <a:solidFill>
                <a:schemeClr val="tx1"/>
              </a:solidFill>
              <a:latin typeface="+mn-lt"/>
            </a:endParaRPr>
          </a:p>
          <a:p>
            <a:pPr marL="342900" indent="-342900">
              <a:lnSpc>
                <a:spcPct val="150000"/>
              </a:lnSpc>
              <a:buSzTx/>
              <a:buChar char="•"/>
            </a:pPr>
            <a:r>
              <a:rPr lang="zh-CN" altLang="en-US" smtClean="0">
                <a:solidFill>
                  <a:schemeClr val="tx1"/>
                </a:solidFill>
                <a:latin typeface="+mn-lt"/>
              </a:rPr>
              <a:t>答案</a:t>
            </a:r>
            <a:r>
              <a:rPr lang="en-US" altLang="zh-CN" smtClean="0">
                <a:solidFill>
                  <a:schemeClr val="tx1"/>
                </a:solidFill>
                <a:latin typeface="+mn-lt"/>
              </a:rPr>
              <a:t>;B </a:t>
            </a:r>
            <a:endParaRPr lang="en-US" altLang="zh-CN" smtClean="0">
              <a:solidFill>
                <a:schemeClr val="tx1"/>
              </a:solidFill>
              <a:latin typeface="+mn-lt"/>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8275" y="245110"/>
            <a:ext cx="8518525" cy="5881370"/>
          </a:xfrm>
        </p:spPr>
        <p:txBody>
          <a:bodyPr/>
          <a:p>
            <a:r>
              <a:rPr lang="zh-CN" altLang="en-US"/>
              <a:t>例</a:t>
            </a:r>
            <a:r>
              <a:rPr lang="en-US" altLang="zh-CN"/>
              <a:t>2</a:t>
            </a:r>
            <a:r>
              <a:rPr lang="zh-CN" altLang="en-US"/>
              <a:t>、我国宪法第四十六条规定：“中华人民共和国公民有受教育的权利和义务。”宪法的这一规定，说明（　　）</a:t>
            </a:r>
            <a:endParaRPr lang="zh-CN" altLang="en-US"/>
          </a:p>
          <a:p>
            <a:r>
              <a:rPr lang="zh-CN" altLang="en-US"/>
              <a:t>A.受教育是公民的一项权利，公民想怎样就怎样</a:t>
            </a:r>
            <a:endParaRPr lang="zh-CN" altLang="en-US"/>
          </a:p>
          <a:p>
            <a:r>
              <a:rPr lang="zh-CN" altLang="en-US"/>
              <a:t>B.受教育是公民的个人私事，受不受教育与他人无关</a:t>
            </a:r>
            <a:endParaRPr lang="zh-CN" altLang="en-US"/>
          </a:p>
          <a:p>
            <a:r>
              <a:rPr lang="zh-CN" altLang="en-US"/>
              <a:t>C.受教育既是公民的一项权利，又是公民的一项义务</a:t>
            </a:r>
            <a:endParaRPr lang="zh-CN" altLang="en-US"/>
          </a:p>
          <a:p>
            <a:r>
              <a:rPr lang="zh-CN" altLang="en-US"/>
              <a:t>D.公民可以接受教育，也可以不接受教育</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p:custDataLst>
              <p:tags r:id="rId2"/>
            </p:custDataLst>
          </p:nvPr>
        </p:nvSpPr>
        <p:spPr>
          <a:xfrm>
            <a:off x="972900" y="523654"/>
            <a:ext cx="7198200" cy="699594"/>
          </a:xfrm>
        </p:spPr>
        <p:txBody>
          <a:bodyPr/>
          <a:p>
            <a:pPr algn="ctr" eaLnBrk="1" hangingPunct="1"/>
            <a:r>
              <a:rPr lang="zh-CN" altLang="en-US" smtClean="0">
                <a:latin typeface="+mj-lt"/>
                <a:ea typeface="+mj-ea"/>
              </a:rPr>
              <a:t>答案解析</a:t>
            </a:r>
            <a:endParaRPr lang="zh-CN" altLang="en-US" smtClean="0">
              <a:latin typeface="+mj-lt"/>
              <a:ea typeface="+mj-ea"/>
            </a:endParaRPr>
          </a:p>
        </p:txBody>
      </p:sp>
      <p:sp>
        <p:nvSpPr>
          <p:cNvPr id="9" name="内容占位符 8"/>
          <p:cNvSpPr>
            <a:spLocks noGrp="1"/>
          </p:cNvSpPr>
          <p:nvPr>
            <p:ph idx="1"/>
            <p:custDataLst>
              <p:tags r:id="rId3"/>
            </p:custDataLst>
          </p:nvPr>
        </p:nvSpPr>
        <p:spPr>
          <a:xfrm>
            <a:off x="813605" y="1642183"/>
            <a:ext cx="7516791" cy="3634151"/>
          </a:xfrm>
        </p:spPr>
        <p:txBody>
          <a:bodyPr>
            <a:normAutofit/>
          </a:bodyPr>
          <a:p>
            <a:pPr marL="342900" indent="-342900">
              <a:lnSpc>
                <a:spcPct val="150000"/>
              </a:lnSpc>
              <a:buSzTx/>
              <a:buChar char="•"/>
            </a:pPr>
            <a:r>
              <a:rPr lang="zh-CN" altLang="en-US" smtClean="0">
                <a:solidFill>
                  <a:schemeClr val="tx1"/>
                </a:solidFill>
                <a:latin typeface="+mn-lt"/>
              </a:rPr>
              <a:t>【解析】本题主要考查对受教育是公民的权利和义务的再认能力。宪法的这一规定说明了受教育既是公民的一项权利，又是公民的一项义务。可见C项正确；A、B、D错误。</a:t>
            </a:r>
            <a:endParaRPr lang="zh-CN" altLang="en-US" smtClean="0">
              <a:solidFill>
                <a:schemeClr val="tx1"/>
              </a:solidFill>
              <a:latin typeface="+mn-lt"/>
            </a:endParaRPr>
          </a:p>
          <a:p>
            <a:pPr marL="342900" indent="-342900">
              <a:lnSpc>
                <a:spcPct val="150000"/>
              </a:lnSpc>
              <a:buSzTx/>
              <a:buChar char="•"/>
            </a:pPr>
            <a:r>
              <a:rPr lang="zh-CN" altLang="en-US" smtClean="0">
                <a:solidFill>
                  <a:schemeClr val="tx1"/>
                </a:solidFill>
                <a:latin typeface="+mn-lt"/>
              </a:rPr>
              <a:t>答案：C</a:t>
            </a:r>
            <a:endParaRPr lang="zh-CN" altLang="en-US" smtClean="0">
              <a:solidFill>
                <a:schemeClr val="tx1"/>
              </a:solidFill>
              <a:latin typeface="+mn-lt"/>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dirty="0" smtClean="0">
                <a:latin typeface="+mj-lt"/>
                <a:ea typeface="+mj-ea"/>
                <a:sym typeface="+mn-ea"/>
              </a:rPr>
              <a:t>课后训练</a:t>
            </a:r>
            <a:endParaRPr lang="zh-CN" altLang="en-US" dirty="0" smtClean="0">
              <a:latin typeface="+mj-lt"/>
              <a:ea typeface="+mj-ea"/>
              <a:sym typeface="+mn-ea"/>
            </a:endParaRPr>
          </a:p>
        </p:txBody>
      </p:sp>
      <p:sp>
        <p:nvSpPr>
          <p:cNvPr id="2" name="内容占位符 3"/>
          <p:cNvSpPr>
            <a:spLocks noGrp="1"/>
          </p:cNvSpPr>
          <p:nvPr>
            <p:custDataLst>
              <p:tags r:id="rId3"/>
            </p:custDataLst>
          </p:nvPr>
        </p:nvSpPr>
        <p:spPr>
          <a:xfrm>
            <a:off x="813605" y="1642183"/>
            <a:ext cx="7516791" cy="3634151"/>
          </a:xfrm>
          <a:prstGeom prst="rect">
            <a:avLst/>
          </a:prstGeom>
        </p:spPr>
        <p:txBody>
          <a:bodyPr vert="horz" lIns="0" tIns="45720" rIns="0" bIns="45720" rtlCol="0">
            <a:normAutofit fontScale="90000"/>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dirty="0" smtClean="0">
                <a:solidFill>
                  <a:schemeClr val="tx1"/>
                </a:solidFill>
                <a:latin typeface="+mn-lt"/>
              </a:rPr>
              <a:t>1</a:t>
            </a:r>
            <a:r>
              <a:rPr lang="zh-CN" altLang="en-US" dirty="0" smtClean="0">
                <a:solidFill>
                  <a:schemeClr val="tx1"/>
                </a:solidFill>
                <a:latin typeface="+mn-lt"/>
              </a:rPr>
              <a:t>、我们青少年应该珍惜受教育的权利，自觉履行受教育的义务，这是因为受教育                                    （      ）</a:t>
            </a:r>
            <a:endParaRPr lang="zh-CN" altLang="en-US" dirty="0" smtClean="0">
              <a:solidFill>
                <a:schemeClr val="tx1"/>
              </a:solidFill>
              <a:latin typeface="+mn-lt"/>
            </a:endParaRPr>
          </a:p>
          <a:p>
            <a:pPr marL="342900" indent="-342900">
              <a:lnSpc>
                <a:spcPct val="150000"/>
              </a:lnSpc>
              <a:buSzTx/>
              <a:buChar char="•"/>
            </a:pPr>
            <a:r>
              <a:rPr lang="zh-CN" altLang="en-US" dirty="0" smtClean="0">
                <a:solidFill>
                  <a:schemeClr val="tx1"/>
                </a:solidFill>
                <a:latin typeface="+mn-lt"/>
              </a:rPr>
              <a:t>    ①可以使我们增长才干，不断丰富和完善自己    ②可以使我们提高道德修养，具备健康的人格   ③是公民最基本的权利    ④自古以来都是青少年的权利和义务</a:t>
            </a:r>
            <a:endParaRPr lang="zh-CN" altLang="en-US" dirty="0" smtClean="0">
              <a:solidFill>
                <a:schemeClr val="tx1"/>
              </a:solidFill>
              <a:latin typeface="+mn-lt"/>
            </a:endParaRPr>
          </a:p>
          <a:p>
            <a:pPr marL="342900" indent="-342900">
              <a:lnSpc>
                <a:spcPct val="150000"/>
              </a:lnSpc>
              <a:buSzTx/>
              <a:buChar char="•"/>
            </a:pPr>
            <a:r>
              <a:rPr lang="zh-CN" altLang="en-US" dirty="0" smtClean="0">
                <a:solidFill>
                  <a:schemeClr val="tx1"/>
                </a:solidFill>
                <a:latin typeface="+mn-lt"/>
              </a:rPr>
              <a:t>    A．①②    B．③④    C．①③   D．②④</a:t>
            </a:r>
            <a:endParaRPr lang="zh-CN" altLang="en-US" dirty="0" smtClean="0">
              <a:solidFill>
                <a:schemeClr val="tx1"/>
              </a:solidFill>
              <a:latin typeface="+mn-lt"/>
            </a:endParaRPr>
          </a:p>
        </p:txBody>
      </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custDataLst>
              <p:tags r:id="rId1"/>
            </p:custDataLst>
          </p:nvPr>
        </p:nvSpPr>
        <p:spPr>
          <a:xfrm>
            <a:off x="2569033" y="2805442"/>
            <a:ext cx="6200497" cy="467211"/>
          </a:xfrm>
        </p:spPr>
        <p:txBody>
          <a:bodyPr>
            <a:noAutofit/>
          </a:bodyPr>
          <a:p>
            <a:pPr defTabSz="914400">
              <a:buSzPct val="100000"/>
            </a:pPr>
            <a:r>
              <a:rPr lang="zh-CN" altLang="en-US" sz="4000" baseline="0" dirty="0" smtClean="0">
                <a:solidFill>
                  <a:srgbClr val="FF0000"/>
                </a:solidFill>
                <a:latin typeface="+mn-lt"/>
                <a:ea typeface="+mn-ea"/>
              </a:rPr>
              <a:t>教育是今天 更是明天 </a:t>
            </a:r>
            <a:endParaRPr lang="zh-CN" altLang="en-US" sz="4000" baseline="0" dirty="0" smtClean="0">
              <a:solidFill>
                <a:srgbClr val="FF0000"/>
              </a:solidFill>
              <a:latin typeface="+mn-lt"/>
              <a:ea typeface="+mn-ea"/>
            </a:endParaRPr>
          </a:p>
        </p:txBody>
      </p:sp>
      <p:sp>
        <p:nvSpPr>
          <p:cNvPr id="2" name="标题 1"/>
          <p:cNvSpPr>
            <a:spLocks noGrp="1"/>
          </p:cNvSpPr>
          <p:nvPr>
            <p:ph type="title"/>
            <p:custDataLst>
              <p:tags r:id="rId2"/>
            </p:custDataLst>
          </p:nvPr>
        </p:nvSpPr>
        <p:spPr/>
        <p:txBody>
          <a:bodyPr>
            <a:normAutofit fontScale="90000"/>
          </a:bodyPr>
          <a:p>
            <a:pPr defTabSz="914400">
              <a:buSzPct val="100000"/>
            </a:pPr>
            <a:r>
              <a:rPr lang="zh-CN" altLang="en-US" baseline="0" dirty="0" smtClean="0">
                <a:latin typeface="+mj-lt"/>
              </a:rPr>
              <a:t>第四单元人身权、受教育权：美好生活最相关</a:t>
            </a:r>
            <a:br>
              <a:rPr lang="zh-CN" altLang="en-US" baseline="0" dirty="0" smtClean="0">
                <a:latin typeface="+mj-lt"/>
              </a:rPr>
            </a:br>
            <a:r>
              <a:rPr lang="zh-CN" altLang="en-US" baseline="0" dirty="0" smtClean="0">
                <a:latin typeface="+mj-lt"/>
              </a:rPr>
              <a:t>第</a:t>
            </a:r>
            <a:r>
              <a:rPr lang="en-US" altLang="zh-CN" baseline="0" dirty="0" smtClean="0">
                <a:latin typeface="+mj-lt"/>
              </a:rPr>
              <a:t>8</a:t>
            </a:r>
            <a:r>
              <a:rPr lang="zh-CN" altLang="en-US" baseline="0" dirty="0" smtClean="0">
                <a:latin typeface="+mj-lt"/>
              </a:rPr>
              <a:t>课 受教育 为幸福生活奠基</a:t>
            </a:r>
            <a:endParaRPr lang="zh-CN" altLang="en-US" baseline="0" dirty="0" smtClean="0">
              <a:latin typeface="+mj-lt"/>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55930" y="254000"/>
            <a:ext cx="7122160" cy="5225415"/>
          </a:xfrm>
        </p:spPr>
        <p:txBody>
          <a:bodyPr/>
          <a:p>
            <a:r>
              <a:rPr lang="en-US" altLang="zh-CN"/>
              <a:t>2</a:t>
            </a:r>
            <a:r>
              <a:rPr lang="zh-CN" altLang="en-US"/>
              <a:t>、全国6.4万个农村边选地区教学点实现设备配置，资源配送和教学应用“三到位”，有效解决了教学点的师资和课程开设问题，国家重视农村边远地区的教育，是因为（   ）</a:t>
            </a:r>
            <a:endParaRPr lang="zh-CN" altLang="en-US"/>
          </a:p>
          <a:p>
            <a:r>
              <a:rPr lang="zh-CN" altLang="en-US"/>
              <a:t>①教育是一个民族最基本的事业           ②教育能彻底解决社会主要予盾</a:t>
            </a:r>
            <a:endParaRPr lang="zh-CN" altLang="en-US"/>
          </a:p>
          <a:p>
            <a:r>
              <a:rPr lang="zh-CN" altLang="en-US"/>
              <a:t>③受教育是我国公民的一项基本权利       ④教育能从根本上提高劳动着  </a:t>
            </a:r>
            <a:endParaRPr lang="zh-CN" altLang="en-US"/>
          </a:p>
          <a:p>
            <a:r>
              <a:rPr lang="zh-CN" altLang="en-US"/>
              <a:t>A.①②③      B.①②④     C.①③④     D.②③④</a:t>
            </a:r>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03225" y="109855"/>
            <a:ext cx="7174865" cy="5369560"/>
          </a:xfrm>
        </p:spPr>
        <p:txBody>
          <a:bodyPr/>
          <a:p>
            <a:r>
              <a:rPr lang="en-US" altLang="zh-CN"/>
              <a:t>3</a:t>
            </a:r>
            <a:r>
              <a:rPr lang="zh-CN" altLang="en-US"/>
              <a:t>、下列做法属于侵犯初二学生王坤受教育权的是（   ）</a:t>
            </a:r>
            <a:endParaRPr lang="zh-CN" altLang="en-US"/>
          </a:p>
          <a:p>
            <a:r>
              <a:rPr lang="zh-CN" altLang="en-US"/>
              <a:t>A.父亲要求他辍学外出打工</a:t>
            </a:r>
            <a:endParaRPr lang="zh-CN" altLang="en-US"/>
          </a:p>
          <a:p>
            <a:r>
              <a:rPr lang="zh-CN" altLang="en-US"/>
              <a:t>B.学校开全课程，王坤学到很多知识</a:t>
            </a:r>
            <a:endParaRPr lang="zh-CN" altLang="en-US"/>
          </a:p>
          <a:p>
            <a:r>
              <a:rPr lang="zh-CN" altLang="en-US"/>
              <a:t>C.班主任老师给他补习因生病落下的功课</a:t>
            </a:r>
            <a:endParaRPr lang="zh-CN" altLang="en-US"/>
          </a:p>
          <a:p>
            <a:r>
              <a:rPr lang="zh-CN" altLang="en-US"/>
              <a:t>D.课间时间，同学们和他一起做游戏</a:t>
            </a:r>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43230" y="701675"/>
            <a:ext cx="7134860" cy="4777740"/>
          </a:xfrm>
        </p:spPr>
        <p:txBody>
          <a:bodyPr/>
          <a:p>
            <a:r>
              <a:rPr lang="en-US" altLang="zh-CN"/>
              <a:t>4</a:t>
            </a:r>
            <a:r>
              <a:rPr lang="zh-CN" altLang="en-US"/>
              <a:t>、魏朋同学上课不遵守课堂纪律，经常因贪玩而逃学、旷课，甚至想辍学。通过学习思想品德课的有关知识，魏朋的思想有了很大的提高，学习态度有了很大的转变。</a:t>
            </a:r>
            <a:endParaRPr lang="zh-CN" altLang="en-US"/>
          </a:p>
          <a:p>
            <a:r>
              <a:rPr lang="zh-CN" altLang="en-US"/>
              <a:t>你认为教材的哪些知识使魏朋的思想认识有了很大的提高？（至少从两个角度加以说明）</a:t>
            </a:r>
            <a:endParaRPr lang="zh-CN" altLang="en-US"/>
          </a:p>
          <a:p>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smtClean="0">
                <a:latin typeface="+mj-lt"/>
                <a:ea typeface="+mj-ea"/>
              </a:rPr>
              <a:t>参考答案</a:t>
            </a:r>
            <a:endParaRPr lang="zh-CN" altLang="en-US" smtClean="0">
              <a:latin typeface="+mj-lt"/>
              <a:ea typeface="+mj-ea"/>
            </a:endParaRPr>
          </a:p>
        </p:txBody>
      </p:sp>
      <p:sp>
        <p:nvSpPr>
          <p:cNvPr id="7" name="内容占位符 3"/>
          <p:cNvSpPr>
            <a:spLocks noGrp="1"/>
          </p:cNvSpPr>
          <p:nvPr>
            <p:custDataLst>
              <p:tags r:id="rId3"/>
            </p:custDataLst>
          </p:nvPr>
        </p:nvSpPr>
        <p:spPr>
          <a:xfrm>
            <a:off x="714545" y="1611703"/>
            <a:ext cx="7516791" cy="3634151"/>
          </a:xfrm>
          <a:prstGeom prst="rect">
            <a:avLst/>
          </a:prstGeom>
        </p:spPr>
        <p:txBody>
          <a:bodyPr vert="horz" lIns="0" tIns="45720" rIns="0" bIns="45720" rtlCol="0">
            <a:normAutofit fontScale="60000"/>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US" altLang="zh-CN" smtClean="0">
                <a:solidFill>
                  <a:schemeClr val="tx1"/>
                </a:solidFill>
                <a:latin typeface="+mn-lt"/>
              </a:rPr>
              <a:t>      1.A2.C3.A</a:t>
            </a:r>
            <a:endParaRPr lang="en-US" altLang="zh-CN" smtClean="0">
              <a:solidFill>
                <a:schemeClr val="tx1"/>
              </a:solidFill>
              <a:latin typeface="+mn-lt"/>
            </a:endParaRPr>
          </a:p>
          <a:p>
            <a:pPr marL="342900" indent="-342900">
              <a:lnSpc>
                <a:spcPct val="150000"/>
              </a:lnSpc>
              <a:buSzTx/>
              <a:buChar char="•"/>
            </a:pPr>
            <a:r>
              <a:rPr lang="en-US" altLang="zh-CN" smtClean="0">
                <a:solidFill>
                  <a:schemeClr val="tx1"/>
                </a:solidFill>
                <a:latin typeface="+mn-lt"/>
              </a:rPr>
              <a:t>4.（1）学习的重要性。学习可以提高品德修养；学习可以增长才干；学习才能适应社会发展的要求。</a:t>
            </a:r>
            <a:endParaRPr lang="en-US" altLang="zh-CN" smtClean="0">
              <a:solidFill>
                <a:schemeClr val="tx1"/>
              </a:solidFill>
              <a:latin typeface="+mn-lt"/>
            </a:endParaRPr>
          </a:p>
          <a:p>
            <a:pPr marL="342900" indent="-342900">
              <a:lnSpc>
                <a:spcPct val="150000"/>
              </a:lnSpc>
              <a:buSzTx/>
              <a:buChar char="•"/>
            </a:pPr>
            <a:r>
              <a:rPr lang="en-US" altLang="zh-CN" smtClean="0">
                <a:solidFill>
                  <a:schemeClr val="tx1"/>
                </a:solidFill>
                <a:latin typeface="+mn-lt"/>
              </a:rPr>
              <a:t>（2）受教育是公民的基本权利。受教育能改变我们的生活和命运，是每个人生存和发展的要求。</a:t>
            </a:r>
            <a:endParaRPr lang="en-US" altLang="zh-CN" smtClean="0">
              <a:solidFill>
                <a:schemeClr val="tx1"/>
              </a:solidFill>
              <a:latin typeface="+mn-lt"/>
            </a:endParaRPr>
          </a:p>
          <a:p>
            <a:pPr marL="342900" indent="-342900">
              <a:lnSpc>
                <a:spcPct val="150000"/>
              </a:lnSpc>
              <a:buSzTx/>
              <a:buChar char="•"/>
            </a:pPr>
            <a:r>
              <a:rPr lang="en-US" altLang="zh-CN" smtClean="0">
                <a:solidFill>
                  <a:schemeClr val="tx1"/>
                </a:solidFill>
                <a:latin typeface="+mn-lt"/>
              </a:rPr>
              <a:t>（3）受教育还是公民对国家和社会应尽的一项基本义务。教育不仅能改变个人的命运，而且决定着国家的未来。每个公民都有责任通过接受一定程度的教育为国家经济发展和社会进步做出贡献。</a:t>
            </a:r>
            <a:endParaRPr lang="en-US" altLang="zh-CN" smtClean="0">
              <a:solidFill>
                <a:schemeClr val="tx1"/>
              </a:solidFill>
              <a:latin typeface="+mn-lt"/>
            </a:endParaRPr>
          </a:p>
          <a:p>
            <a:pPr marL="342900" indent="-342900">
              <a:lnSpc>
                <a:spcPct val="150000"/>
              </a:lnSpc>
              <a:buSzTx/>
              <a:buChar char="•"/>
            </a:pPr>
            <a:r>
              <a:rPr lang="en-US" altLang="zh-CN" smtClean="0">
                <a:solidFill>
                  <a:schemeClr val="tx1"/>
                </a:solidFill>
                <a:latin typeface="+mn-lt"/>
              </a:rPr>
              <a:t>（4）作为中学生应该珍惜受教育权利，切实履行受教育义务。</a:t>
            </a:r>
            <a:endParaRPr lang="en-US" altLang="zh-CN" smtClean="0">
              <a:solidFill>
                <a:schemeClr val="tx1"/>
              </a:solidFill>
              <a:latin typeface="+mn-lt"/>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Text Box 17">
            <a:hlinkClick r:id="rId1" action="ppaction://hlinksldjump"/>
          </p:cNvPr>
          <p:cNvSpPr txBox="1"/>
          <p:nvPr/>
        </p:nvSpPr>
        <p:spPr>
          <a:xfrm>
            <a:off x="3692525" y="3052763"/>
            <a:ext cx="1565275" cy="360363"/>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marR="0" algn="ctr" defTabSz="914400" fontAlgn="auto">
              <a:spcBef>
                <a:spcPts val="0"/>
              </a:spcBef>
              <a:spcAft>
                <a:spcPts val="0"/>
              </a:spcAft>
              <a:buClrTx/>
              <a:buSzTx/>
              <a:buFontTx/>
              <a:buNone/>
              <a:defRPr/>
            </a:pPr>
            <a:r>
              <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rPr>
              <a:t>课前预习</a:t>
            </a:r>
            <a:endPar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6146" name="Text Box 17"/>
          <p:cNvSpPr txBox="1"/>
          <p:nvPr/>
        </p:nvSpPr>
        <p:spPr>
          <a:xfrm>
            <a:off x="3692525" y="417195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marR="0" algn="ctr" defTabSz="914400" fontAlgn="auto">
              <a:spcBef>
                <a:spcPts val="0"/>
              </a:spcBef>
              <a:spcAft>
                <a:spcPts val="0"/>
              </a:spcAft>
              <a:buClrTx/>
              <a:buSzTx/>
              <a:buFontTx/>
              <a:buNone/>
              <a:defRPr/>
            </a:pPr>
            <a:r>
              <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sym typeface="宋体" panose="02010600030101010101" pitchFamily="2" charset="-122"/>
              </a:rPr>
              <a:t>典例精析</a:t>
            </a:r>
            <a:endPar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6147" name="Text Box 17"/>
          <p:cNvSpPr txBox="1"/>
          <p:nvPr/>
        </p:nvSpPr>
        <p:spPr>
          <a:xfrm>
            <a:off x="3692525" y="453390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marR="0" algn="ctr" defTabSz="914400" fontAlgn="auto">
              <a:spcBef>
                <a:spcPts val="0"/>
              </a:spcBef>
              <a:spcAft>
                <a:spcPts val="0"/>
              </a:spcAft>
              <a:buClrTx/>
              <a:buSzTx/>
              <a:buFontTx/>
              <a:buNone/>
              <a:defRPr/>
            </a:pPr>
            <a:r>
              <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rPr>
              <a:t>课后训练</a:t>
            </a:r>
            <a:endPar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2" name="Text Box 17">
            <a:hlinkClick r:id="rId1" action="ppaction://hlinksldjump"/>
          </p:cNvPr>
          <p:cNvSpPr txBox="1"/>
          <p:nvPr/>
        </p:nvSpPr>
        <p:spPr>
          <a:xfrm>
            <a:off x="3692525" y="2657475"/>
            <a:ext cx="1565275" cy="39370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marR="0" algn="ctr" defTabSz="914400" fontAlgn="auto">
              <a:spcBef>
                <a:spcPts val="0"/>
              </a:spcBef>
              <a:spcAft>
                <a:spcPts val="0"/>
              </a:spcAft>
              <a:buClrTx/>
              <a:buSzTx/>
              <a:buFontTx/>
              <a:buNone/>
              <a:defRPr/>
            </a:pPr>
            <a:r>
              <a:rPr kumimoji="0" lang="zh-CN" altLang="en-US" sz="2250" b="1" kern="1200" cap="none" spc="0" normalizeH="0" baseline="0" noProof="0" dirty="0">
                <a:solidFill>
                  <a:srgbClr val="FF0000"/>
                </a:solidFill>
                <a:latin typeface="楷体" panose="02010609060101010101" charset="-122"/>
                <a:ea typeface="楷体" panose="02010609060101010101" charset="-122"/>
                <a:cs typeface="+mn-cs"/>
                <a:sym typeface="宋体" panose="02010600030101010101" pitchFamily="2" charset="-122"/>
              </a:rPr>
              <a:t>学习目标</a:t>
            </a:r>
            <a:endParaRPr kumimoji="0" lang="zh-CN" altLang="en-US" sz="2250" b="1" kern="1200" cap="none" spc="0" normalizeH="0" baseline="0" noProof="0" dirty="0">
              <a:solidFill>
                <a:srgbClr val="FF0000"/>
              </a:solidFill>
              <a:latin typeface="楷体" panose="02010609060101010101" charset="-122"/>
              <a:ea typeface="楷体" panose="02010609060101010101" charset="-122"/>
              <a:cs typeface="+mn-cs"/>
              <a:sym typeface="宋体" panose="02010600030101010101" pitchFamily="2" charset="-122"/>
            </a:endParaRPr>
          </a:p>
        </p:txBody>
      </p:sp>
      <p:sp>
        <p:nvSpPr>
          <p:cNvPr id="4102" name="矩形 1"/>
          <p:cNvSpPr/>
          <p:nvPr/>
        </p:nvSpPr>
        <p:spPr>
          <a:xfrm>
            <a:off x="3049588" y="1982788"/>
            <a:ext cx="642937" cy="365125"/>
          </a:xfrm>
          <a:prstGeom prst="rect">
            <a:avLst/>
          </a:prstGeom>
          <a:noFill/>
          <a:ln w="9525">
            <a:noFill/>
          </a:ln>
        </p:spPr>
        <p:txBody>
          <a:bodyPr wrap="none">
            <a:spAutoFit/>
          </a:bodyPr>
          <a:p>
            <a:r>
              <a:rPr lang="zh-CN" altLang="en-US" b="1" dirty="0">
                <a:latin typeface="Calibri" panose="020F0502020204030204" pitchFamily="34" charset="0"/>
                <a:ea typeface="黑体" panose="02010609060101010101" pitchFamily="2" charset="-122"/>
              </a:rPr>
              <a:t>目录</a:t>
            </a:r>
            <a:endParaRPr lang="zh-CN" altLang="en-US" b="1" dirty="0">
              <a:latin typeface="Calibri" panose="020F0502020204030204" pitchFamily="34" charset="0"/>
              <a:ea typeface="黑体" panose="02010609060101010101" pitchFamily="2" charset="-122"/>
            </a:endParaRPr>
          </a:p>
        </p:txBody>
      </p:sp>
      <p:sp>
        <p:nvSpPr>
          <p:cNvPr id="4" name="Text Box 17">
            <a:hlinkClick r:id="rId1" action="ppaction://hlinksldjump"/>
          </p:cNvPr>
          <p:cNvSpPr txBox="1"/>
          <p:nvPr/>
        </p:nvSpPr>
        <p:spPr>
          <a:xfrm>
            <a:off x="3692525" y="3811588"/>
            <a:ext cx="1565275" cy="360363"/>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marR="0" algn="ctr" defTabSz="914400" fontAlgn="auto">
              <a:spcBef>
                <a:spcPts val="0"/>
              </a:spcBef>
              <a:spcAft>
                <a:spcPts val="0"/>
              </a:spcAft>
              <a:buClrTx/>
              <a:buSzTx/>
              <a:buFontTx/>
              <a:buNone/>
              <a:defRPr/>
            </a:pPr>
            <a:r>
              <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sym typeface="宋体" panose="02010600030101010101" pitchFamily="2" charset="-122"/>
              </a:rPr>
              <a:t>知识结构</a:t>
            </a:r>
            <a:endParaRPr kumimoji="0" lang="zh-CN" altLang="zh-CN" sz="2025" b="1" kern="1200" cap="none" spc="0" normalizeH="0" baseline="0" noProof="0" dirty="0">
              <a:solidFill>
                <a:srgbClr val="FF0000"/>
              </a:solidFill>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5" name="Text Box 17">
            <a:hlinkClick r:id="rId1" action="ppaction://hlinksldjump"/>
          </p:cNvPr>
          <p:cNvSpPr txBox="1"/>
          <p:nvPr/>
        </p:nvSpPr>
        <p:spPr>
          <a:xfrm>
            <a:off x="3692525" y="2259013"/>
            <a:ext cx="1565275" cy="398463"/>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marR="0" algn="ctr" defTabSz="914400" fontAlgn="auto">
              <a:spcBef>
                <a:spcPts val="0"/>
              </a:spcBef>
              <a:spcAft>
                <a:spcPts val="0"/>
              </a:spcAft>
              <a:buClrTx/>
              <a:buSzTx/>
              <a:buFontTx/>
              <a:buNone/>
              <a:defRPr/>
            </a:pPr>
            <a:r>
              <a:rPr kumimoji="0" lang="zh-CN" altLang="en-US" sz="2250" b="1" kern="1200" cap="none" spc="0" normalizeH="0" baseline="0" noProof="0" dirty="0">
                <a:solidFill>
                  <a:srgbClr val="FF0000"/>
                </a:solidFill>
                <a:latin typeface="楷体" panose="02010609060101010101" charset="-122"/>
                <a:ea typeface="楷体" panose="02010609060101010101" charset="-122"/>
                <a:cs typeface="+mn-cs"/>
                <a:sym typeface="宋体" panose="02010600030101010101" pitchFamily="2" charset="-122"/>
              </a:rPr>
              <a:t>情境导入</a:t>
            </a:r>
            <a:endParaRPr kumimoji="0" lang="zh-CN" altLang="en-US" sz="2250" b="1" kern="1200" cap="none" spc="0" normalizeH="0" baseline="0" noProof="0" dirty="0">
              <a:solidFill>
                <a:srgbClr val="FF0000"/>
              </a:solidFill>
              <a:latin typeface="楷体" panose="02010609060101010101" charset="-122"/>
              <a:ea typeface="楷体" panose="02010609060101010101" charset="-122"/>
              <a:cs typeface="+mn-cs"/>
              <a:sym typeface="宋体" panose="02010600030101010101" pitchFamily="2" charset="-122"/>
            </a:endParaRPr>
          </a:p>
        </p:txBody>
      </p:sp>
      <p:sp>
        <p:nvSpPr>
          <p:cNvPr id="6" name="Text Box 17">
            <a:hlinkClick r:id="rId1" action="ppaction://hlinksldjump"/>
          </p:cNvPr>
          <p:cNvSpPr txBox="1"/>
          <p:nvPr/>
        </p:nvSpPr>
        <p:spPr>
          <a:xfrm>
            <a:off x="3692525" y="3413125"/>
            <a:ext cx="1565275" cy="398463"/>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marR="0" algn="ctr" defTabSz="914400" fontAlgn="auto">
              <a:spcBef>
                <a:spcPts val="0"/>
              </a:spcBef>
              <a:spcAft>
                <a:spcPts val="0"/>
              </a:spcAft>
              <a:buClrTx/>
              <a:buSzTx/>
              <a:buFontTx/>
              <a:buNone/>
              <a:defRPr/>
            </a:pPr>
            <a:r>
              <a:rPr kumimoji="0" lang="zh-CN" altLang="en-US" sz="2250" b="1" kern="1200" cap="none" spc="0" normalizeH="0" baseline="0" noProof="0" dirty="0">
                <a:solidFill>
                  <a:srgbClr val="FF0000"/>
                </a:solidFill>
                <a:latin typeface="楷体" panose="02010609060101010101" charset="-122"/>
                <a:ea typeface="楷体" panose="02010609060101010101" charset="-122"/>
                <a:cs typeface="+mn-cs"/>
                <a:sym typeface="宋体" panose="02010600030101010101" pitchFamily="2" charset="-122"/>
              </a:rPr>
              <a:t>疑难解答</a:t>
            </a:r>
            <a:endParaRPr kumimoji="0" lang="zh-CN" altLang="en-US" sz="2250" b="1" kern="1200" cap="none" spc="0" normalizeH="0" baseline="0" noProof="0" dirty="0">
              <a:solidFill>
                <a:srgbClr val="FF0000"/>
              </a:solidFill>
              <a:latin typeface="楷体" panose="02010609060101010101" charset="-122"/>
              <a:ea typeface="楷体" panose="02010609060101010101" charset="-122"/>
              <a:cs typeface="+mn-cs"/>
              <a:sym typeface="宋体" panose="02010600030101010101" pitchFamily="2"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dirty="0" smtClean="0">
                <a:latin typeface="+mj-lt"/>
                <a:ea typeface="+mj-ea"/>
                <a:sym typeface="+mn-ea"/>
              </a:rPr>
              <a:t>情境导入</a:t>
            </a:r>
            <a:endParaRPr lang="zh-CN" altLang="en-US" dirty="0" smtClean="0">
              <a:latin typeface="+mj-lt"/>
              <a:ea typeface="+mj-ea"/>
              <a:sym typeface="+mn-ea"/>
            </a:endParaRPr>
          </a:p>
        </p:txBody>
      </p:sp>
      <p:sp>
        <p:nvSpPr>
          <p:cNvPr id="2" name="内容占位符 3"/>
          <p:cNvSpPr>
            <a:spLocks noGrp="1"/>
          </p:cNvSpPr>
          <p:nvPr>
            <p:custDataLst>
              <p:tags r:id="rId3"/>
            </p:custDataLst>
          </p:nvPr>
        </p:nvSpPr>
        <p:spPr>
          <a:xfrm>
            <a:off x="813605" y="1642183"/>
            <a:ext cx="7516791" cy="3634151"/>
          </a:xfrm>
          <a:prstGeom prst="rect">
            <a:avLst/>
          </a:prstGeom>
        </p:spPr>
        <p:txBody>
          <a:bodyPr vert="horz" lIns="0" tIns="45720" rIns="0" bIns="45720" rtlCol="0">
            <a:normAutofit fontScale="80000"/>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spcBef>
                <a:spcPct val="50000"/>
              </a:spcBef>
              <a:buSzTx/>
              <a:buChar char="•"/>
            </a:pPr>
            <a:r>
              <a:rPr lang="zh-CN" altLang="en-US" dirty="0" smtClean="0">
                <a:solidFill>
                  <a:schemeClr val="tx1"/>
                </a:solidFill>
                <a:latin typeface="+mn-lt"/>
                <a:sym typeface="+mn-ea"/>
              </a:rPr>
              <a:t>陈章良，1961年生于福建省的一个农民家庭，9岁才迈进学校的大门。由于家境贫寒，他靠学校减免学杂费和发给生活补助读完了小学和中学。1983年他又考取了美国华盛顿大学的研究生1987年学成回国，到北京大学工作。当年他参与承接国家“863计划”中的研究项目，并取得了国家</a:t>
            </a:r>
            <a:r>
              <a:rPr lang="en-US" altLang="zh-CN" smtClean="0">
                <a:solidFill>
                  <a:schemeClr val="tx1"/>
                </a:solidFill>
                <a:latin typeface="+mn-lt"/>
                <a:sym typeface="+mn-ea"/>
              </a:rPr>
              <a:t>A</a:t>
            </a:r>
            <a:r>
              <a:rPr lang="zh-CN" altLang="en-US" dirty="0" smtClean="0">
                <a:solidFill>
                  <a:schemeClr val="tx1"/>
                </a:solidFill>
                <a:latin typeface="+mn-lt"/>
                <a:sym typeface="+mn-ea"/>
              </a:rPr>
              <a:t>级成果。1989年破格晋升为教授。</a:t>
            </a:r>
            <a:endParaRPr lang="zh-CN" altLang="en-US" dirty="0" smtClean="0">
              <a:solidFill>
                <a:schemeClr val="tx1"/>
              </a:solidFill>
              <a:latin typeface="+mn-lt"/>
              <a:sym typeface="+mn-ea"/>
            </a:endParaRPr>
          </a:p>
          <a:p>
            <a:pPr marL="342900" indent="-342900">
              <a:lnSpc>
                <a:spcPct val="150000"/>
              </a:lnSpc>
              <a:spcBef>
                <a:spcPct val="50000"/>
              </a:spcBef>
              <a:buSzTx/>
              <a:buChar char="•"/>
            </a:pPr>
            <a:r>
              <a:rPr lang="zh-CN" altLang="en-US" dirty="0" smtClean="0">
                <a:solidFill>
                  <a:schemeClr val="tx1"/>
                </a:solidFill>
                <a:latin typeface="+mn-lt"/>
                <a:sym typeface="+mn-ea"/>
              </a:rPr>
              <a:t>谈谈：享有受教育的权利对人的发展的重要性。</a:t>
            </a:r>
            <a:endParaRPr lang="zh-CN" altLang="en-US" dirty="0" smtClean="0">
              <a:solidFill>
                <a:schemeClr val="tx1"/>
              </a:solidFill>
              <a:latin typeface="+mn-lt"/>
              <a:sym typeface="+mn-ea"/>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title"/>
            <p:custDataLst>
              <p:tags r:id="rId2"/>
            </p:custDataLst>
          </p:nvPr>
        </p:nvSpPr>
        <p:spPr>
          <a:xfrm>
            <a:off x="972900" y="523654"/>
            <a:ext cx="7198200" cy="699594"/>
          </a:xfrm>
        </p:spPr>
        <p:txBody>
          <a:bodyPr/>
          <a:p>
            <a:pPr algn="ctr" eaLnBrk="1" hangingPunct="1"/>
            <a:r>
              <a:rPr lang="zh-CN" altLang="en-US" dirty="0" smtClean="0">
                <a:latin typeface="+mj-lt"/>
                <a:ea typeface="+mj-ea"/>
                <a:sym typeface="+mn-ea"/>
              </a:rPr>
              <a:t>学习目标</a:t>
            </a:r>
            <a:endParaRPr lang="zh-CN" altLang="en-US" dirty="0" smtClean="0">
              <a:latin typeface="+mj-lt"/>
              <a:ea typeface="+mj-ea"/>
              <a:sym typeface="+mn-ea"/>
            </a:endParaRPr>
          </a:p>
        </p:txBody>
      </p:sp>
      <p:sp>
        <p:nvSpPr>
          <p:cNvPr id="6" name="内容占位符 5"/>
          <p:cNvSpPr>
            <a:spLocks noGrp="1"/>
          </p:cNvSpPr>
          <p:nvPr>
            <p:ph idx="1"/>
            <p:custDataLst>
              <p:tags r:id="rId3"/>
            </p:custDataLst>
          </p:nvPr>
        </p:nvSpPr>
        <p:spPr>
          <a:xfrm>
            <a:off x="813605" y="1642183"/>
            <a:ext cx="7516791" cy="3634151"/>
          </a:xfrm>
        </p:spPr>
        <p:txBody>
          <a:bodyPr>
            <a:normAutofit fontScale="90000"/>
          </a:bodyPr>
          <a:p>
            <a:pPr>
              <a:lnSpc>
                <a:spcPct val="150000"/>
              </a:lnSpc>
            </a:pPr>
            <a:r>
              <a:rPr lang="en-US" altLang="zh-CN" dirty="0" smtClean="0">
                <a:solidFill>
                  <a:schemeClr val="tx1"/>
                </a:solidFill>
                <a:latin typeface="+mn-lt"/>
              </a:rPr>
              <a:t>1</a:t>
            </a:r>
            <a:r>
              <a:rPr lang="zh-CN" altLang="en-US" dirty="0" smtClean="0">
                <a:solidFill>
                  <a:schemeClr val="tx1"/>
                </a:solidFill>
                <a:latin typeface="+mn-lt"/>
              </a:rPr>
              <a:t>、认识教育的重要性，知道公民有受教育的权利和义务。</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2</a:t>
            </a:r>
            <a:r>
              <a:rPr lang="zh-CN" altLang="en-US" dirty="0" smtClean="0">
                <a:solidFill>
                  <a:schemeClr val="tx1"/>
                </a:solidFill>
                <a:latin typeface="+mn-lt"/>
              </a:rPr>
              <a:t>、正确认识教育，学会用法律武器维护自己的受教育权。</a:t>
            </a:r>
            <a:endParaRPr lang="zh-CN" altLang="en-US" dirty="0" smtClean="0">
              <a:solidFill>
                <a:schemeClr val="tx1"/>
              </a:solidFill>
              <a:latin typeface="+mn-lt"/>
            </a:endParaRPr>
          </a:p>
          <a:p>
            <a:pPr marL="342900" indent="-342900">
              <a:lnSpc>
                <a:spcPct val="150000"/>
              </a:lnSpc>
              <a:buSzTx/>
              <a:buChar char="•"/>
            </a:pPr>
            <a:r>
              <a:rPr lang="zh-CN" altLang="en-US" dirty="0" smtClean="0">
                <a:solidFill>
                  <a:schemeClr val="tx1"/>
                </a:solidFill>
                <a:latin typeface="+mn-lt"/>
              </a:rPr>
              <a:t>能够正确的行驶受教育的权利，自觉履行受教育的义务。</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3</a:t>
            </a:r>
            <a:r>
              <a:rPr lang="zh-CN" altLang="en-US" dirty="0" smtClean="0">
                <a:solidFill>
                  <a:schemeClr val="tx1"/>
                </a:solidFill>
                <a:latin typeface="+mn-lt"/>
              </a:rPr>
              <a:t>、感受接受教育、掌握知识的好处，能够正确的行使受教育的权利，自觉履行受教育的义务。</a:t>
            </a:r>
            <a:endParaRPr lang="zh-CN" altLang="en-US" dirty="0" smtClean="0">
              <a:solidFill>
                <a:schemeClr val="tx1"/>
              </a:solidFill>
              <a:latin typeface="+mn-lt"/>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dirty="0" smtClean="0">
                <a:latin typeface="+mj-lt"/>
                <a:ea typeface="+mj-ea"/>
                <a:sym typeface="+mn-ea"/>
              </a:rPr>
              <a:t>课前预习</a:t>
            </a:r>
            <a:endParaRPr lang="zh-CN" altLang="en-US" dirty="0" smtClean="0">
              <a:latin typeface="+mj-lt"/>
              <a:ea typeface="+mj-ea"/>
              <a:sym typeface="+mn-ea"/>
            </a:endParaRPr>
          </a:p>
        </p:txBody>
      </p:sp>
      <p:sp>
        <p:nvSpPr>
          <p:cNvPr id="2" name="内容占位符 3"/>
          <p:cNvSpPr>
            <a:spLocks noGrp="1"/>
          </p:cNvSpPr>
          <p:nvPr>
            <p:custDataLst>
              <p:tags r:id="rId3"/>
            </p:custDataLst>
          </p:nvPr>
        </p:nvSpPr>
        <p:spPr>
          <a:xfrm>
            <a:off x="642620" y="1093470"/>
            <a:ext cx="8252460" cy="4182745"/>
          </a:xfrm>
          <a:prstGeom prst="rect">
            <a:avLst/>
          </a:prstGeom>
        </p:spPr>
        <p:txBody>
          <a:bodyPr vert="horz" lIns="0" tIns="45720" rIns="0" bIns="45720" rtlCol="0">
            <a:noAutofit/>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50000"/>
              </a:lnSpc>
              <a:buSzTx/>
              <a:buChar char="•"/>
            </a:pPr>
            <a:r>
              <a:rPr lang="en-US" altLang="zh-CN" dirty="0" smtClean="0">
                <a:solidFill>
                  <a:schemeClr val="tx1"/>
                </a:solidFill>
                <a:latin typeface="+mn-lt"/>
              </a:rPr>
              <a:t>1</a:t>
            </a:r>
            <a:r>
              <a:rPr lang="zh-CN" altLang="en-US" dirty="0" smtClean="0">
                <a:solidFill>
                  <a:schemeClr val="tx1"/>
                </a:solidFill>
                <a:latin typeface="+mn-lt"/>
              </a:rPr>
              <a:t>、对于一个人的发展，教育起着</a:t>
            </a:r>
            <a:r>
              <a:rPr lang="en-US" altLang="zh-CN" dirty="0" smtClean="0">
                <a:solidFill>
                  <a:schemeClr val="tx1"/>
                </a:solidFill>
                <a:latin typeface="+mn-lt"/>
              </a:rPr>
              <a:t>_____</a:t>
            </a:r>
            <a:r>
              <a:rPr lang="zh-CN" altLang="en-US" dirty="0" smtClean="0">
                <a:solidFill>
                  <a:schemeClr val="tx1"/>
                </a:solidFill>
                <a:latin typeface="+mn-lt"/>
              </a:rPr>
              <a:t>的作用，每一个公民</a:t>
            </a:r>
            <a:r>
              <a:rPr lang="en-US" altLang="zh-CN" dirty="0" smtClean="0">
                <a:solidFill>
                  <a:schemeClr val="tx1"/>
                </a:solidFill>
                <a:latin typeface="+mn-lt"/>
              </a:rPr>
              <a:t>_____</a:t>
            </a:r>
            <a:r>
              <a:rPr lang="zh-CN" altLang="en-US" dirty="0" smtClean="0">
                <a:solidFill>
                  <a:schemeClr val="tx1"/>
                </a:solidFill>
                <a:latin typeface="+mn-lt"/>
              </a:rPr>
              <a:t>良好的教育。</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2</a:t>
            </a:r>
            <a:r>
              <a:rPr lang="zh-CN" altLang="en-US" dirty="0" smtClean="0">
                <a:solidFill>
                  <a:schemeClr val="tx1"/>
                </a:solidFill>
                <a:latin typeface="+mn-lt"/>
              </a:rPr>
              <a:t>、教育能让我们丰富知识，</a:t>
            </a:r>
            <a:r>
              <a:rPr lang="en-US" altLang="zh-CN" dirty="0" smtClean="0">
                <a:solidFill>
                  <a:schemeClr val="tx1"/>
                </a:solidFill>
                <a:latin typeface="+mn-lt"/>
              </a:rPr>
              <a:t>_____</a:t>
            </a:r>
            <a:r>
              <a:rPr lang="zh-CN" altLang="en-US" dirty="0" smtClean="0">
                <a:solidFill>
                  <a:schemeClr val="tx1"/>
                </a:solidFill>
                <a:latin typeface="+mn-lt"/>
              </a:rPr>
              <a:t>；能让我们塑造健康人格，提高品德修养，增强</a:t>
            </a:r>
            <a:r>
              <a:rPr lang="en-US" altLang="zh-CN" dirty="0" smtClean="0">
                <a:solidFill>
                  <a:schemeClr val="tx1"/>
                </a:solidFill>
                <a:latin typeface="+mn-lt"/>
              </a:rPr>
              <a:t>______</a:t>
            </a:r>
            <a:r>
              <a:rPr lang="zh-CN" altLang="en-US" dirty="0" smtClean="0">
                <a:solidFill>
                  <a:schemeClr val="tx1"/>
                </a:solidFill>
                <a:latin typeface="+mn-lt"/>
              </a:rPr>
              <a:t>；能让我们更好地享受现代文明，适应当今社会发展的要求，造就自己的</a:t>
            </a:r>
            <a:r>
              <a:rPr lang="en-US" altLang="zh-CN" dirty="0" smtClean="0">
                <a:solidFill>
                  <a:schemeClr val="tx1"/>
                </a:solidFill>
                <a:latin typeface="+mn-lt"/>
              </a:rPr>
              <a:t>_____</a:t>
            </a:r>
            <a:r>
              <a:rPr lang="zh-CN" altLang="en-US" dirty="0" smtClean="0">
                <a:solidFill>
                  <a:schemeClr val="tx1"/>
                </a:solidFill>
                <a:latin typeface="+mn-lt"/>
              </a:rPr>
              <a:t>。</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3</a:t>
            </a:r>
            <a:r>
              <a:rPr lang="zh-CN" altLang="en-US" dirty="0" smtClean="0">
                <a:solidFill>
                  <a:schemeClr val="tx1"/>
                </a:solidFill>
                <a:latin typeface="+mn-lt"/>
              </a:rPr>
              <a:t>、教育是</a:t>
            </a:r>
            <a:r>
              <a:rPr lang="en-US" altLang="zh-CN" dirty="0" smtClean="0">
                <a:solidFill>
                  <a:schemeClr val="tx1"/>
                </a:solidFill>
                <a:latin typeface="+mn-lt"/>
              </a:rPr>
              <a:t>______</a:t>
            </a:r>
            <a:r>
              <a:rPr lang="zh-CN" altLang="en-US" dirty="0" smtClean="0">
                <a:solidFill>
                  <a:schemeClr val="tx1"/>
                </a:solidFill>
                <a:latin typeface="+mn-lt"/>
              </a:rPr>
              <a:t>的希望，更是</a:t>
            </a:r>
            <a:r>
              <a:rPr lang="en-US" altLang="zh-CN" dirty="0" smtClean="0">
                <a:solidFill>
                  <a:schemeClr val="tx1"/>
                </a:solidFill>
                <a:latin typeface="+mn-lt"/>
              </a:rPr>
              <a:t>______</a:t>
            </a:r>
            <a:r>
              <a:rPr lang="zh-CN" altLang="en-US" dirty="0" smtClean="0">
                <a:solidFill>
                  <a:schemeClr val="tx1"/>
                </a:solidFill>
                <a:latin typeface="+mn-lt"/>
              </a:rPr>
              <a:t>的希望。</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4</a:t>
            </a:r>
            <a:r>
              <a:rPr lang="zh-CN" altLang="en-US" dirty="0" smtClean="0">
                <a:solidFill>
                  <a:schemeClr val="tx1"/>
                </a:solidFill>
                <a:latin typeface="+mn-lt"/>
              </a:rPr>
              <a:t>、实现全面建成小康社会的目标，实现中华民族伟大复兴的梦想，归根到底靠</a:t>
            </a:r>
            <a:r>
              <a:rPr lang="en-US" altLang="zh-CN" dirty="0" smtClean="0">
                <a:solidFill>
                  <a:schemeClr val="tx1"/>
                </a:solidFill>
                <a:latin typeface="+mn-lt"/>
              </a:rPr>
              <a:t>_____</a:t>
            </a:r>
            <a:r>
              <a:rPr lang="zh-CN" altLang="en-US" dirty="0" smtClean="0">
                <a:solidFill>
                  <a:schemeClr val="tx1"/>
                </a:solidFill>
                <a:latin typeface="+mn-lt"/>
              </a:rPr>
              <a:t>，而人才的培养靠</a:t>
            </a:r>
            <a:r>
              <a:rPr lang="en-US" altLang="zh-CN" dirty="0" smtClean="0">
                <a:solidFill>
                  <a:schemeClr val="tx1"/>
                </a:solidFill>
                <a:latin typeface="+mn-lt"/>
              </a:rPr>
              <a:t>_____</a:t>
            </a:r>
            <a:r>
              <a:rPr lang="zh-CN" altLang="en-US" dirty="0" smtClean="0">
                <a:solidFill>
                  <a:schemeClr val="tx1"/>
                </a:solidFill>
                <a:latin typeface="+mn-lt"/>
              </a:rPr>
              <a:t>。教育是民族振兴和社会进步的</a:t>
            </a:r>
            <a:r>
              <a:rPr lang="en-US" altLang="zh-CN" dirty="0" smtClean="0">
                <a:solidFill>
                  <a:schemeClr val="tx1"/>
                </a:solidFill>
                <a:latin typeface="+mn-lt"/>
              </a:rPr>
              <a:t>____</a:t>
            </a:r>
            <a:r>
              <a:rPr lang="zh-CN" altLang="en-US" dirty="0" smtClean="0">
                <a:solidFill>
                  <a:schemeClr val="tx1"/>
                </a:solidFill>
                <a:latin typeface="+mn-lt"/>
              </a:rPr>
              <a:t>。</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5</a:t>
            </a:r>
            <a:r>
              <a:rPr lang="zh-CN" altLang="en-US" dirty="0" smtClean="0">
                <a:solidFill>
                  <a:schemeClr val="tx1"/>
                </a:solidFill>
                <a:latin typeface="+mn-lt"/>
              </a:rPr>
              <a:t>、坚持优先发展教育，是我国的</a:t>
            </a:r>
            <a:r>
              <a:rPr lang="en-US" altLang="zh-CN" dirty="0" smtClean="0">
                <a:solidFill>
                  <a:schemeClr val="tx1"/>
                </a:solidFill>
                <a:latin typeface="+mn-lt"/>
              </a:rPr>
              <a:t>_____</a:t>
            </a:r>
            <a:r>
              <a:rPr lang="zh-CN" altLang="en-US" dirty="0" smtClean="0">
                <a:solidFill>
                  <a:schemeClr val="tx1"/>
                </a:solidFill>
                <a:latin typeface="+mn-lt"/>
              </a:rPr>
              <a:t>。 </a:t>
            </a:r>
            <a:endParaRPr lang="zh-CN" altLang="en-US" dirty="0" smtClean="0">
              <a:solidFill>
                <a:schemeClr val="tx1"/>
              </a:solidFill>
              <a:latin typeface="+mn-lt"/>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文本占位符 14338"/>
          <p:cNvSpPr>
            <a:spLocks noGrp="1"/>
          </p:cNvSpPr>
          <p:nvPr>
            <p:ph type="body" idx="1"/>
          </p:nvPr>
        </p:nvSpPr>
        <p:spPr>
          <a:xfrm>
            <a:off x="0" y="0"/>
            <a:ext cx="9144000" cy="6858000"/>
          </a:xfrm>
          <a:ln/>
        </p:spPr>
        <p:txBody>
          <a:bodyPr/>
          <a:p>
            <a:pPr>
              <a:lnSpc>
                <a:spcPct val="90000"/>
              </a:lnSpc>
            </a:pPr>
            <a:r>
              <a:rPr lang="zh-CN" altLang="en-US" sz="2800" dirty="0"/>
              <a:t>二、公民有受教育的权利和义务</a:t>
            </a:r>
            <a:endParaRPr lang="zh-CN" altLang="en-US" sz="2800" dirty="0"/>
          </a:p>
          <a:p>
            <a:pPr>
              <a:lnSpc>
                <a:spcPct val="90000"/>
              </a:lnSpc>
            </a:pPr>
            <a:r>
              <a:rPr lang="en-US" altLang="zh-CN" sz="2800" dirty="0"/>
              <a:t>6</a:t>
            </a:r>
            <a:r>
              <a:rPr lang="zh-CN" altLang="en-US" sz="2800" dirty="0"/>
              <a:t>、我国宪法明确规定，中华人民共和国公民有受教育的</a:t>
            </a:r>
            <a:r>
              <a:rPr lang="en-US" altLang="zh-CN" sz="2800" dirty="0"/>
              <a:t>_______</a:t>
            </a:r>
            <a:r>
              <a:rPr lang="zh-CN" altLang="en-US" sz="2800" dirty="0"/>
              <a:t>。这就以国家</a:t>
            </a:r>
            <a:r>
              <a:rPr lang="en-US" altLang="zh-CN" sz="2800" dirty="0"/>
              <a:t>____</a:t>
            </a:r>
            <a:r>
              <a:rPr lang="zh-CN" altLang="en-US" sz="2800" dirty="0"/>
              <a:t>的形式，确认了受教育既是我国公民的一项</a:t>
            </a:r>
            <a:r>
              <a:rPr lang="en-US" altLang="zh-CN" sz="2800" dirty="0"/>
              <a:t>______</a:t>
            </a:r>
            <a:r>
              <a:rPr lang="zh-CN" altLang="en-US" sz="2800" dirty="0"/>
              <a:t>，也是我国公民的一项</a:t>
            </a:r>
            <a:r>
              <a:rPr lang="en-US" altLang="zh-CN" sz="2800" dirty="0"/>
              <a:t>______</a:t>
            </a:r>
            <a:r>
              <a:rPr lang="zh-CN" altLang="en-US" sz="2800" dirty="0"/>
              <a:t>。</a:t>
            </a:r>
            <a:endParaRPr lang="zh-CN" altLang="en-US" sz="2800" dirty="0"/>
          </a:p>
          <a:p>
            <a:pPr>
              <a:lnSpc>
                <a:spcPct val="90000"/>
              </a:lnSpc>
            </a:pPr>
            <a:r>
              <a:rPr lang="en-US" altLang="zh-CN" sz="2800" dirty="0"/>
              <a:t>7</a:t>
            </a:r>
            <a:r>
              <a:rPr lang="zh-CN" altLang="en-US" sz="2800" dirty="0"/>
              <a:t>、每个公民都有受教育的权利，国家保障公民受教育权利的</a:t>
            </a:r>
            <a:r>
              <a:rPr lang="en-US" altLang="zh-CN" sz="2800" dirty="0"/>
              <a:t>________</a:t>
            </a:r>
            <a:r>
              <a:rPr lang="zh-CN" altLang="en-US" sz="2800" dirty="0"/>
              <a:t>。</a:t>
            </a:r>
            <a:endParaRPr lang="zh-CN" altLang="en-US" sz="2800" dirty="0"/>
          </a:p>
          <a:p>
            <a:pPr>
              <a:lnSpc>
                <a:spcPct val="90000"/>
              </a:lnSpc>
            </a:pPr>
            <a:r>
              <a:rPr lang="en-US" altLang="zh-CN" sz="2800" dirty="0"/>
              <a:t>8</a:t>
            </a:r>
            <a:r>
              <a:rPr lang="zh-CN" altLang="en-US" sz="2800" dirty="0"/>
              <a:t>、受教育是法律规定的义务，我们</a:t>
            </a:r>
            <a:r>
              <a:rPr lang="en-US" altLang="zh-CN" sz="2800" dirty="0"/>
              <a:t>_____</a:t>
            </a:r>
            <a:r>
              <a:rPr lang="zh-CN" altLang="en-US" sz="2800" dirty="0"/>
              <a:t>。不履行受教育的义务是</a:t>
            </a:r>
            <a:r>
              <a:rPr lang="en-US" altLang="zh-CN" sz="2800" dirty="0"/>
              <a:t>_____</a:t>
            </a:r>
            <a:r>
              <a:rPr lang="zh-CN" altLang="en-US" sz="2800" dirty="0"/>
              <a:t>，轻者要受到批评教育，重者要受到法律制裁。</a:t>
            </a:r>
            <a:endParaRPr lang="zh-CN" altLang="en-US" sz="2800" dirty="0"/>
          </a:p>
          <a:p>
            <a:pPr>
              <a:lnSpc>
                <a:spcPct val="90000"/>
              </a:lnSpc>
            </a:pPr>
            <a:r>
              <a:rPr lang="en-US" altLang="zh-CN" sz="2800" dirty="0"/>
              <a:t>9</a:t>
            </a:r>
            <a:r>
              <a:rPr lang="zh-CN" altLang="en-US" sz="2800" dirty="0"/>
              <a:t>、我国教育法规定，国家实行</a:t>
            </a:r>
            <a:r>
              <a:rPr lang="en-US" altLang="zh-CN" sz="2800" dirty="0"/>
              <a:t>_____</a:t>
            </a:r>
            <a:r>
              <a:rPr lang="zh-CN" altLang="en-US" sz="2800" dirty="0"/>
              <a:t>义务教育制度。义务教育是依照法律规定，适龄儿童、少年</a:t>
            </a:r>
            <a:r>
              <a:rPr lang="en-US" altLang="zh-CN" sz="2800" dirty="0"/>
              <a:t>______</a:t>
            </a:r>
            <a:r>
              <a:rPr lang="zh-CN" altLang="en-US" sz="2800" dirty="0"/>
              <a:t>的，国家、社会、学校、家庭必须予以保证的</a:t>
            </a:r>
            <a:r>
              <a:rPr lang="en-US" altLang="zh-CN" sz="2800" dirty="0"/>
              <a:t>_____</a:t>
            </a:r>
            <a:r>
              <a:rPr lang="zh-CN" altLang="en-US" sz="2800" dirty="0"/>
              <a:t>。</a:t>
            </a:r>
            <a:endParaRPr lang="zh-CN" altLang="en-US" sz="2800" dirty="0"/>
          </a:p>
          <a:p>
            <a:pPr>
              <a:lnSpc>
                <a:spcPct val="90000"/>
              </a:lnSpc>
            </a:pPr>
            <a:r>
              <a:rPr lang="en-US" altLang="zh-CN" sz="2800" dirty="0"/>
              <a:t>10</a:t>
            </a:r>
            <a:r>
              <a:rPr lang="zh-CN" altLang="en-US" sz="2800" dirty="0"/>
              <a:t>、作为正在接受九年义务教育的青少年学生，要</a:t>
            </a:r>
            <a:r>
              <a:rPr lang="en-US" altLang="zh-CN" sz="2800" dirty="0"/>
              <a:t>____</a:t>
            </a:r>
            <a:r>
              <a:rPr lang="zh-CN" altLang="en-US" sz="2800" dirty="0"/>
              <a:t>受教育的权利，</a:t>
            </a:r>
            <a:r>
              <a:rPr lang="en-US" altLang="zh-CN" sz="2800" dirty="0"/>
              <a:t>_____</a:t>
            </a:r>
            <a:r>
              <a:rPr lang="zh-CN" altLang="en-US" sz="2800" dirty="0"/>
              <a:t>受教育的义务。</a:t>
            </a:r>
            <a:endParaRPr lang="zh-CN" altLang="en-US" sz="2800" dirty="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标题 4"/>
          <p:cNvSpPr>
            <a:spLocks noGrp="1"/>
          </p:cNvSpPr>
          <p:nvPr>
            <p:ph type="title"/>
            <p:custDataLst>
              <p:tags r:id="rId2"/>
            </p:custDataLst>
          </p:nvPr>
        </p:nvSpPr>
        <p:spPr>
          <a:xfrm>
            <a:off x="972900" y="523654"/>
            <a:ext cx="7198200" cy="699594"/>
          </a:xfrm>
        </p:spPr>
        <p:txBody>
          <a:bodyPr/>
          <a:p>
            <a:pPr algn="ctr" eaLnBrk="1" hangingPunct="1"/>
            <a:r>
              <a:rPr lang="zh-CN" altLang="en-US" dirty="0" smtClean="0">
                <a:latin typeface="+mj-lt"/>
                <a:ea typeface="+mj-ea"/>
              </a:rPr>
              <a:t>答案</a:t>
            </a:r>
            <a:endParaRPr lang="zh-CN" altLang="en-US" dirty="0" smtClean="0">
              <a:latin typeface="+mj-lt"/>
              <a:ea typeface="+mj-ea"/>
            </a:endParaRPr>
          </a:p>
        </p:txBody>
      </p:sp>
      <p:sp>
        <p:nvSpPr>
          <p:cNvPr id="6" name="内容占位符 5"/>
          <p:cNvSpPr>
            <a:spLocks noGrp="1"/>
          </p:cNvSpPr>
          <p:nvPr>
            <p:ph idx="1"/>
            <p:custDataLst>
              <p:tags r:id="rId3"/>
            </p:custDataLst>
          </p:nvPr>
        </p:nvSpPr>
        <p:spPr>
          <a:xfrm>
            <a:off x="813605" y="1642183"/>
            <a:ext cx="7516791" cy="3634151"/>
          </a:xfrm>
        </p:spPr>
        <p:txBody>
          <a:bodyPr>
            <a:normAutofit fontScale="60000"/>
          </a:bodyPr>
          <a:p>
            <a:pPr>
              <a:lnSpc>
                <a:spcPct val="150000"/>
              </a:lnSpc>
            </a:pPr>
            <a:r>
              <a:rPr lang="en-US" altLang="zh-CN" dirty="0" smtClean="0">
                <a:solidFill>
                  <a:schemeClr val="tx1"/>
                </a:solidFill>
                <a:latin typeface="+mn-lt"/>
              </a:rPr>
              <a:t>1. </a:t>
            </a:r>
            <a:r>
              <a:rPr lang="zh-CN" altLang="en-US" dirty="0" smtClean="0">
                <a:solidFill>
                  <a:schemeClr val="tx1"/>
                </a:solidFill>
                <a:latin typeface="+mn-lt"/>
              </a:rPr>
              <a:t>至关重要 必须接受</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2. </a:t>
            </a:r>
            <a:r>
              <a:rPr lang="zh-CN" altLang="en-US" dirty="0" smtClean="0">
                <a:solidFill>
                  <a:schemeClr val="tx1"/>
                </a:solidFill>
                <a:latin typeface="+mn-lt"/>
              </a:rPr>
              <a:t>增长才干 社会责任感 幸福生活</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3. </a:t>
            </a:r>
            <a:r>
              <a:rPr lang="zh-CN" altLang="en-US" dirty="0" smtClean="0">
                <a:solidFill>
                  <a:schemeClr val="tx1"/>
                </a:solidFill>
                <a:latin typeface="+mn-lt"/>
              </a:rPr>
              <a:t>个人和家庭 国家和民族</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4. </a:t>
            </a:r>
            <a:r>
              <a:rPr lang="zh-CN" altLang="en-US" dirty="0" smtClean="0">
                <a:solidFill>
                  <a:schemeClr val="tx1"/>
                </a:solidFill>
                <a:latin typeface="+mn-lt"/>
              </a:rPr>
              <a:t>人才 教育 基石</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5. </a:t>
            </a:r>
            <a:r>
              <a:rPr lang="zh-CN" altLang="en-US" dirty="0" smtClean="0">
                <a:solidFill>
                  <a:schemeClr val="tx1"/>
                </a:solidFill>
                <a:latin typeface="+mn-lt"/>
              </a:rPr>
              <a:t>战略抉择</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6. </a:t>
            </a:r>
            <a:r>
              <a:rPr lang="zh-CN" altLang="en-US" dirty="0" smtClean="0">
                <a:solidFill>
                  <a:schemeClr val="tx1"/>
                </a:solidFill>
                <a:latin typeface="+mn-lt"/>
              </a:rPr>
              <a:t>权利和义务 根本大法 基本权利 基本义务</a:t>
            </a:r>
            <a:r>
              <a:rPr lang="en-US" altLang="zh-CN" dirty="0" smtClean="0">
                <a:solidFill>
                  <a:schemeClr val="tx1"/>
                </a:solidFill>
                <a:latin typeface="+mn-lt"/>
              </a:rPr>
              <a:t>7. </a:t>
            </a:r>
            <a:r>
              <a:rPr lang="zh-CN" altLang="en-US" dirty="0" smtClean="0">
                <a:solidFill>
                  <a:schemeClr val="tx1"/>
                </a:solidFill>
                <a:latin typeface="+mn-lt"/>
              </a:rPr>
              <a:t>实现</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8. </a:t>
            </a:r>
            <a:r>
              <a:rPr lang="zh-CN" altLang="en-US" dirty="0" smtClean="0">
                <a:solidFill>
                  <a:schemeClr val="tx1"/>
                </a:solidFill>
                <a:latin typeface="+mn-lt"/>
              </a:rPr>
              <a:t>必须履行 违法行为</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9. </a:t>
            </a:r>
            <a:r>
              <a:rPr lang="zh-CN" altLang="en-US" dirty="0" smtClean="0">
                <a:solidFill>
                  <a:schemeClr val="tx1"/>
                </a:solidFill>
                <a:latin typeface="+mn-lt"/>
              </a:rPr>
              <a:t>九年制 必须接受 国民教育</a:t>
            </a:r>
            <a:endParaRPr lang="zh-CN" altLang="en-US" dirty="0" smtClean="0">
              <a:solidFill>
                <a:schemeClr val="tx1"/>
              </a:solidFill>
              <a:latin typeface="+mn-lt"/>
            </a:endParaRPr>
          </a:p>
          <a:p>
            <a:pPr marL="342900" indent="-342900">
              <a:lnSpc>
                <a:spcPct val="150000"/>
              </a:lnSpc>
              <a:buSzTx/>
              <a:buChar char="•"/>
            </a:pPr>
            <a:r>
              <a:rPr lang="en-US" altLang="zh-CN" dirty="0" smtClean="0">
                <a:solidFill>
                  <a:schemeClr val="tx1"/>
                </a:solidFill>
                <a:latin typeface="+mn-lt"/>
              </a:rPr>
              <a:t>10. </a:t>
            </a:r>
            <a:r>
              <a:rPr lang="zh-CN" altLang="en-US" dirty="0" smtClean="0">
                <a:solidFill>
                  <a:schemeClr val="tx1"/>
                </a:solidFill>
                <a:latin typeface="+mn-lt"/>
              </a:rPr>
              <a:t>珍惜 自觉履行</a:t>
            </a:r>
            <a:endParaRPr lang="zh-CN" altLang="en-US" dirty="0" smtClean="0">
              <a:solidFill>
                <a:schemeClr val="tx1"/>
              </a:solidFill>
              <a:latin typeface="+mn-lt"/>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71" name="直接连接符 70"/>
          <p:cNvCxnSpPr/>
          <p:nvPr>
            <p:custDataLst>
              <p:tags r:id="rId1"/>
            </p:custDataLst>
          </p:nvPr>
        </p:nvCxnSpPr>
        <p:spPr>
          <a:xfrm>
            <a:off x="912770" y="1371540"/>
            <a:ext cx="731846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custDataLst>
              <p:tags r:id="rId2"/>
            </p:custDataLst>
          </p:nvPr>
        </p:nvSpPr>
        <p:spPr>
          <a:xfrm>
            <a:off x="972900" y="523654"/>
            <a:ext cx="7198200" cy="699594"/>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b="1" i="0" kern="1200" baseline="0">
                <a:solidFill>
                  <a:schemeClr val="accent1"/>
                </a:solidFill>
                <a:effectLst/>
                <a:latin typeface="Arial" panose="020B0604020202020204" pitchFamily="34" charset="0"/>
                <a:ea typeface="+mn-ea"/>
                <a:cs typeface="+mj-cs"/>
              </a:defRPr>
            </a:lvl1pPr>
          </a:lstStyle>
          <a:p>
            <a:pPr algn="ctr"/>
            <a:r>
              <a:rPr lang="zh-CN" altLang="en-US" dirty="0" smtClean="0">
                <a:latin typeface="+mj-lt"/>
                <a:ea typeface="+mj-ea"/>
                <a:sym typeface="宋体" panose="02010600030101010101" pitchFamily="2" charset="-122"/>
              </a:rPr>
              <a:t>疑难解答</a:t>
            </a:r>
            <a:endParaRPr lang="zh-CN" altLang="en-US" dirty="0" smtClean="0">
              <a:latin typeface="+mj-lt"/>
              <a:ea typeface="+mj-ea"/>
              <a:sym typeface="宋体" panose="02010600030101010101" pitchFamily="2" charset="-122"/>
            </a:endParaRPr>
          </a:p>
        </p:txBody>
      </p:sp>
      <p:sp>
        <p:nvSpPr>
          <p:cNvPr id="2" name="内容占位符 3"/>
          <p:cNvSpPr>
            <a:spLocks noGrp="1"/>
          </p:cNvSpPr>
          <p:nvPr>
            <p:custDataLst>
              <p:tags r:id="rId3"/>
            </p:custDataLst>
          </p:nvPr>
        </p:nvSpPr>
        <p:spPr>
          <a:xfrm>
            <a:off x="813605" y="1642183"/>
            <a:ext cx="7516791" cy="3634151"/>
          </a:xfrm>
          <a:prstGeom prst="rect">
            <a:avLst/>
          </a:prstGeom>
        </p:spPr>
        <p:txBody>
          <a:bodyPr vert="horz" lIns="0" tIns="45720" rIns="0" bIns="45720" rtlCol="0">
            <a:normAutofit fontScale="70000"/>
          </a:bodyPr>
          <a:lstStyle>
            <a:lvl1pPr marL="0" indent="0" algn="l" defTabSz="914400" rtl="0" eaLnBrk="1" latinLnBrk="0" hangingPunct="1">
              <a:lnSpc>
                <a:spcPct val="130000"/>
              </a:lnSpc>
              <a:spcBef>
                <a:spcPts val="600"/>
              </a:spcBef>
              <a:spcAft>
                <a:spcPts val="0"/>
              </a:spcAft>
              <a:buClr>
                <a:schemeClr val="accent2"/>
              </a:buClr>
              <a:buSzPct val="70000"/>
              <a:buFont typeface="Wingdings 2" pitchFamily="18" charset="2"/>
              <a:buNone/>
              <a:defRPr sz="2400" kern="1200" baseline="0">
                <a:solidFill>
                  <a:schemeClr val="accent1">
                    <a:lumMod val="75000"/>
                  </a:schemeClr>
                </a:solidFill>
                <a:latin typeface="Arial" panose="020B0604020202020204" pitchFamily="34" charset="0"/>
                <a:ea typeface="+mn-ea"/>
                <a:cs typeface="+mn-cs"/>
              </a:defRPr>
            </a:lvl1pPr>
            <a:lvl2pPr marL="285750" indent="-285750" algn="l" defTabSz="914400" rtl="0" eaLnBrk="1" latinLnBrk="0" hangingPunct="1">
              <a:spcBef>
                <a:spcPts val="0"/>
              </a:spcBef>
              <a:spcAft>
                <a:spcPts val="0"/>
              </a:spcAft>
              <a:buClr>
                <a:schemeClr val="accent1">
                  <a:lumMod val="75000"/>
                </a:schemeClr>
              </a:buClr>
              <a:buFont typeface="Arial" panose="020B0604020202020204" pitchFamily="34" charset="0"/>
              <a:buChar char="•"/>
              <a:tabLst>
                <a:tab pos="715645" algn="l"/>
              </a:tabLst>
              <a:defRPr sz="2000" kern="1200" baseline="0">
                <a:solidFill>
                  <a:schemeClr val="accent1">
                    <a:lumMod val="75000"/>
                  </a:schemeClr>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1">
                    <a:lumMod val="7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dirty="0" smtClean="0">
                <a:solidFill>
                  <a:schemeClr val="tx1"/>
                </a:solidFill>
                <a:latin typeface="+mn-lt"/>
              </a:rPr>
              <a:t>受教育既是权利，又是义务</a:t>
            </a:r>
            <a:r>
              <a:rPr lang="zh-CN" dirty="0" smtClean="0">
                <a:solidFill>
                  <a:schemeClr val="tx1"/>
                </a:solidFill>
                <a:latin typeface="+mn-lt"/>
              </a:rPr>
              <a:t>。</a:t>
            </a:r>
            <a:endParaRPr lang="zh-CN" dirty="0" smtClean="0">
              <a:solidFill>
                <a:schemeClr val="tx1"/>
              </a:solidFill>
              <a:latin typeface="+mn-lt"/>
            </a:endParaRPr>
          </a:p>
          <a:p>
            <a:pPr marL="342900" indent="-342900">
              <a:lnSpc>
                <a:spcPct val="150000"/>
              </a:lnSpc>
              <a:buSzTx/>
              <a:buChar char="•"/>
            </a:pPr>
            <a:r>
              <a:rPr dirty="0" smtClean="0">
                <a:solidFill>
                  <a:schemeClr val="tx1"/>
                </a:solidFill>
                <a:latin typeface="+mn-lt"/>
              </a:rPr>
              <a:t>（1）我国宪法第四十六条规定规定，中华人民共和国公民有受教育的权利和义务。</a:t>
            </a:r>
            <a:endParaRPr dirty="0" smtClean="0">
              <a:solidFill>
                <a:schemeClr val="tx1"/>
              </a:solidFill>
              <a:latin typeface="+mn-lt"/>
            </a:endParaRPr>
          </a:p>
          <a:p>
            <a:pPr marL="342900" indent="-342900">
              <a:lnSpc>
                <a:spcPct val="150000"/>
              </a:lnSpc>
              <a:buSzTx/>
              <a:buChar char="•"/>
            </a:pPr>
            <a:r>
              <a:rPr dirty="0" smtClean="0">
                <a:solidFill>
                  <a:schemeClr val="tx1"/>
                </a:solidFill>
                <a:latin typeface="+mn-lt"/>
              </a:rPr>
              <a:t>（2）教育能为人一生的幸福奠定良好的基础，受教育能改变我们的生活和命运，是每个人自身生存和发展的要求，是我国公民的一项基本权利。</a:t>
            </a:r>
            <a:endParaRPr dirty="0" smtClean="0">
              <a:solidFill>
                <a:schemeClr val="tx1"/>
              </a:solidFill>
              <a:latin typeface="+mn-lt"/>
            </a:endParaRPr>
          </a:p>
          <a:p>
            <a:pPr marL="342900" indent="-342900">
              <a:lnSpc>
                <a:spcPct val="150000"/>
              </a:lnSpc>
              <a:buSzTx/>
              <a:buChar char="•"/>
            </a:pPr>
            <a:r>
              <a:rPr dirty="0" smtClean="0">
                <a:solidFill>
                  <a:schemeClr val="tx1"/>
                </a:solidFill>
                <a:latin typeface="+mn-lt"/>
              </a:rPr>
              <a:t>（3）教育不仅能改变个人的命运，而且决定着国家的未来。从国家发展对公民的要求来说，受教育又是我国公民的一项基本义务。每个公民都有责任通过接受一定程度的教育为国家经济发展和社会进步做出贡献。</a:t>
            </a:r>
            <a:endParaRPr dirty="0" smtClean="0">
              <a:solidFill>
                <a:schemeClr val="tx1"/>
              </a:solidFill>
              <a:latin typeface="+mn-lt"/>
            </a:endParaRPr>
          </a:p>
        </p:txBody>
      </p:sp>
    </p:spTree>
    <p:custDataLst>
      <p:tags r:id="rId4"/>
    </p:custDataLst>
  </p:cSld>
  <p:clrMapOvr>
    <a:masterClrMapping/>
  </p:clrMapOvr>
</p:sld>
</file>

<file path=ppt/tags/tag1.xml><?xml version="1.0" encoding="utf-8"?>
<p:tagLst xmlns:p="http://schemas.openxmlformats.org/presentationml/2006/main">
  <p:tag name="KSO_WM_TEMPLATE_CATEGORY" val="custom"/>
  <p:tag name="KSO_WM_TEMPLATE_INDEX" val="103"/>
</p:tagLst>
</file>

<file path=ppt/tags/tag10.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11.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13.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Desc"/>
  <p:tag name="MH" val="20151028110923"/>
  <p:tag name="MH_LIBRARY" val="GRAPHIC"/>
</p:tagLst>
</file>

<file path=ppt/tags/tag14.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15.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6.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17.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18.xml><?xml version="1.0" encoding="utf-8"?>
<p:tagLst xmlns:p="http://schemas.openxmlformats.org/presentationml/2006/main">
  <p:tag name="KSO_WM_TEMPLATE_CATEGORY" val="custom"/>
  <p:tag name="KSO_WM_TEMPLATE_INDEX" val="103"/>
</p:tagLst>
</file>

<file path=ppt/tags/tag19.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2.xml><?xml version="1.0" encoding="utf-8"?>
<p:tagLst xmlns:p="http://schemas.openxmlformats.org/presentationml/2006/main">
  <p:tag name="KSO_WM_TAG_VERSION" val="1.0"/>
  <p:tag name="KSO_WM_BEAUTIFY_FLAG" val="#wm#"/>
  <p:tag name="KSO_WM_TEMPLATE_CATEGORY" val="custom"/>
  <p:tag name="KSO_WM_TEMPLATE_INDEX" val="103"/>
  <p:tag name="KSO_WM_UNIT_TYPE" val="b"/>
  <p:tag name="KSO_WM_UNIT_INDEX" val="1"/>
  <p:tag name="KSO_WM_UNIT_ID" val="custom103_1*b*1"/>
  <p:tag name="KSO_WM_UNIT_CLEAR" val="1"/>
  <p:tag name="KSO_WM_UNIT_LAYERLEVEL" val="1"/>
  <p:tag name="KSO_WM_UNIT_VALUE" val="26"/>
  <p:tag name="KSO_WM_UNIT_ISCONTENTSTITLE" val="0"/>
  <p:tag name="KSO_WM_UNIT_HIGHLIGHT" val="0"/>
  <p:tag name="KSO_WM_UNIT_COMPATIBLE" val="0"/>
  <p:tag name="KSO_WM_UNIT_PRESET_TEXT_INDEX" val="4"/>
  <p:tag name="KSO_WM_UNIT_PRESET_TEXT_LEN" val="26"/>
</p:tagLst>
</file>

<file path=ppt/tags/tag20.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21.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22.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Desc"/>
  <p:tag name="MH" val="20151028110923"/>
  <p:tag name="MH_LIBRARY" val="GRAPHIC"/>
</p:tagLst>
</file>

<file path=ppt/tags/tag23.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24.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25.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26.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27.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28.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29.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3.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1*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2"/>
</p:tagLst>
</file>

<file path=ppt/tags/tag30.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Desc"/>
  <p:tag name="MH" val="20151028110923"/>
  <p:tag name="MH_LIBRARY" val="GRAPHIC"/>
</p:tagLst>
</file>

<file path=ppt/tags/tag31.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32.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34.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35.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36.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37.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38.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Desc"/>
  <p:tag name="MH" val="20151028110923"/>
  <p:tag name="MH_LIBRARY" val="GRAPHIC"/>
</p:tagLst>
</file>

<file path=ppt/tags/tag39.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4.xml><?xml version="1.0" encoding="utf-8"?>
<p:tagLst xmlns:p="http://schemas.openxmlformats.org/presentationml/2006/main">
  <p:tag name="KSO_WM_TEMPLATE_THUMBS_INDEX" val="1、9、12、15、16、20、25、29、33"/>
  <p:tag name="KSO_WM_TEMPLATE_CATEGORY" val="custom"/>
  <p:tag name="KSO_WM_TEMPLATE_INDEX" val="103"/>
  <p:tag name="KSO_WM_TAG_VERSION" val="1.0"/>
  <p:tag name="KSO_WM_SLIDE_ID" val="custom103_1"/>
  <p:tag name="KSO_WM_SLIDE_INDEX" val="1"/>
  <p:tag name="KSO_WM_SLIDE_ITEM_CNT" val="2"/>
  <p:tag name="KSO_WM_SLIDE_LAYOUT" val="a_b"/>
  <p:tag name="KSO_WM_SLIDE_LAYOUT_CNT" val="1_1"/>
  <p:tag name="KSO_WM_SLIDE_TYPE" val="title"/>
  <p:tag name="KSO_WM_BEAUTIFY_FLAG" val="#wm#"/>
</p:tagLst>
</file>

<file path=ppt/tags/tag40.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41.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42.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43.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4*a*1"/>
  <p:tag name="KSO_WM_UNIT_CLEAR" val="1"/>
  <p:tag name="KSO_WM_UNIT_LAYERLEVEL" val="1"/>
  <p:tag name="KSO_WM_UNIT_VALUE" val="24"/>
  <p:tag name="KSO_WM_UNIT_ISCONTENTSTITLE" val="0"/>
  <p:tag name="KSO_WM_UNIT_HIGHLIGHT" val="0"/>
  <p:tag name="KSO_WM_UNIT_COMPATIBLE" val="0"/>
  <p:tag name="KSO_WM_UNIT_PRESET_TEXT_INDEX" val="3"/>
  <p:tag name="KSO_WM_UNIT_PRESET_TEXT_LEN" val="17"/>
</p:tagLst>
</file>

<file path=ppt/tags/tag44.xml><?xml version="1.0" encoding="utf-8"?>
<p:tagLst xmlns:p="http://schemas.openxmlformats.org/presentationml/2006/main">
  <p:tag name="KSO_WM_TAG_VERSION" val="1.0"/>
  <p:tag name="KSO_WM_BEAUTIFY_FLAG" val="#wm#"/>
  <p:tag name="KSO_WM_TEMPLATE_CATEGORY" val="custom"/>
  <p:tag name="KSO_WM_TEMPLATE_INDEX" val="103"/>
  <p:tag name="KSO_WM_UNIT_TYPE" val="d"/>
  <p:tag name="KSO_WM_UNIT_INDEX" val="1"/>
  <p:tag name="KSO_WM_UNIT_ID" val="custom103_4*d*1"/>
  <p:tag name="KSO_WM_UNIT_CLEAR" val="0"/>
  <p:tag name="KSO_WM_UNIT_LAYERLEVEL" val="1"/>
  <p:tag name="KSO_WM_UNIT_VALUE" val="1500*1243"/>
  <p:tag name="KSO_WM_UNIT_HIGHLIGHT" val="0"/>
  <p:tag name="KSO_WM_UNIT_COMPATIBLE" val="0"/>
</p:tagLst>
</file>

<file path=ppt/tags/tag45.xml><?xml version="1.0" encoding="utf-8"?>
<p:tagLst xmlns:p="http://schemas.openxmlformats.org/presentationml/2006/main">
  <p:tag name="KSO_WM_TEMPLATE_CATEGORY" val="custom"/>
  <p:tag name="KSO_WM_TEMPLATE_INDEX" val="103"/>
  <p:tag name="KSO_WM_TAG_VERSION" val="1.0"/>
  <p:tag name="KSO_WM_SLIDE_ID" val="custom103_4"/>
  <p:tag name="KSO_WM_SLIDE_INDEX" val="4"/>
  <p:tag name="KSO_WM_SLIDE_ITEM_CNT" val="2"/>
  <p:tag name="KSO_WM_SLIDE_LAYOUT" val="a_f_d"/>
  <p:tag name="KSO_WM_SLIDE_LAYOUT_CNT" val="1_1_1"/>
  <p:tag name="KSO_WM_SLIDE_TYPE" val="text"/>
  <p:tag name="KSO_WM_BEAUTIFY_FLAG" val="#wm#"/>
  <p:tag name="KSO_WM_SLIDE_POSITION" val="50*58"/>
  <p:tag name="KSO_WM_SLIDE_SIZE" val="619*425"/>
</p:tagLst>
</file>

<file path=ppt/tags/tag46.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47.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48.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49.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5.xml><?xml version="1.0" encoding="utf-8"?>
<p:tagLst xmlns:p="http://schemas.openxmlformats.org/presentationml/2006/main">
  <p:tag name="KSO_WM_TEMPLATE_CATEGORY" val="custom"/>
  <p:tag name="KSO_WM_TEMPLATE_INDEX" val="103"/>
</p:tagLst>
</file>

<file path=ppt/tags/tag50.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51.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52.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53.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54.xml><?xml version="1.0" encoding="utf-8"?>
<p:tagLst xmlns:p="http://schemas.openxmlformats.org/presentationml/2006/main">
  <p:tag name="KSO_WM_TEMPLATE_CATEGORY" val="custom"/>
  <p:tag name="KSO_WM_TEMPLATE_INDEX" val="103"/>
</p:tagLst>
</file>

<file path=ppt/tags/tag55.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56.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57.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58.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Desc"/>
  <p:tag name="MH" val="20151028110923"/>
  <p:tag name="MH_LIBRARY" val="GRAPHIC"/>
</p:tagLst>
</file>

<file path=ppt/tags/tag59.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6.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60.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1.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62.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63.xml><?xml version="1.0" encoding="utf-8"?>
<p:tagLst xmlns:p="http://schemas.openxmlformats.org/presentationml/2006/main">
  <p:tag name="KSO_WM_TEMPLATE_CATEGORY" val="custom"/>
  <p:tag name="KSO_WM_TEMPLATE_INDEX" val="103"/>
</p:tagLst>
</file>

<file path=ppt/tags/tag64.xml><?xml version="1.0" encoding="utf-8"?>
<p:tagLst xmlns:p="http://schemas.openxmlformats.org/presentationml/2006/main">
  <p:tag name="KSO_WM_TEMPLATE_CATEGORY" val="custom"/>
  <p:tag name="KSO_WM_TEMPLATE_INDEX" val="103"/>
</p:tagLst>
</file>

<file path=ppt/tags/tag65.xml><?xml version="1.0" encoding="utf-8"?>
<p:tagLst xmlns:p="http://schemas.openxmlformats.org/presentationml/2006/main">
  <p:tag name="KSO_WM_TEMPLATE_CATEGORY" val="custom"/>
  <p:tag name="KSO_WM_TEMPLATE_INDEX" val="103"/>
</p:tagLst>
</file>

<file path=ppt/tags/tag66.xml><?xml version="1.0" encoding="utf-8"?>
<p:tagLst xmlns:p="http://schemas.openxmlformats.org/presentationml/2006/main">
  <p:tag name="KSO_WM_TAG_VERSION" val="1.0"/>
  <p:tag name="KSO_WM_BEAUTIFY_FLAG" val="#wm#"/>
  <p:tag name="KSO_WM_UNIT_TYPE" val="i"/>
  <p:tag name="KSO_WM_UNIT_ID" val="custom103_2*i*0"/>
  <p:tag name="KSO_WM_TEMPLATE_CATEGORY" val="custom"/>
  <p:tag name="KSO_WM_TEMPLATE_INDEX" val="103"/>
  <p:tag name="KSO_WM_UNIT_INDEX" val="0"/>
</p:tagLst>
</file>

<file path=ppt/tags/tag67.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8.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69.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ags/tag7.xml><?xml version="1.0" encoding="utf-8"?>
<p:tagLst xmlns:p="http://schemas.openxmlformats.org/presentationml/2006/main">
  <p:tag name="KSO_WM_TAG_VERSION" val="1.0"/>
  <p:tag name="KSO_WM_BEAUTIFY_FLAG" val="#wm#"/>
  <p:tag name="KSO_WM_TEMPLATE_CATEGORY" val="custom"/>
  <p:tag name="KSO_WM_TEMPLATE_INDEX" val="103"/>
  <p:tag name="KSO_WM_UNIT_TYPE" val="a"/>
  <p:tag name="KSO_WM_UNIT_INDEX" val="1"/>
  <p:tag name="KSO_WM_UNIT_ID" val="custom103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8.xml><?xml version="1.0" encoding="utf-8"?>
<p:tagLst xmlns:p="http://schemas.openxmlformats.org/presentationml/2006/main">
  <p:tag name="KSO_WM_TAG_VERSION" val="1.0"/>
  <p:tag name="KSO_WM_BEAUTIFY_FLAG" val="#wm#"/>
  <p:tag name="KSO_WM_TEMPLATE_CATEGORY" val="custom"/>
  <p:tag name="KSO_WM_TEMPLATE_INDEX" val="103"/>
  <p:tag name="KSO_WM_UNIT_TYPE" val="f"/>
  <p:tag name="KSO_WM_UNIT_INDEX" val="1"/>
  <p:tag name="KSO_WM_UNIT_ID" val="custom103_2*f*1"/>
  <p:tag name="KSO_WM_UNIT_CLEAR" val="1"/>
  <p:tag name="KSO_WM_UNIT_LAYERLEVEL" val="1"/>
  <p:tag name="KSO_WM_UNIT_VALUE" val="144"/>
  <p:tag name="KSO_WM_UNIT_HIGHLIGHT" val="0"/>
  <p:tag name="KSO_WM_UNIT_COMPATIBLE" val="0"/>
  <p:tag name="KSO_WM_UNIT_PRESET_TEXT_INDEX" val="5"/>
  <p:tag name="KSO_WM_UNIT_PRESET_TEXT_LEN" val="232"/>
</p:tagLst>
</file>

<file path=ppt/tags/tag9.xml><?xml version="1.0" encoding="utf-8"?>
<p:tagLst xmlns:p="http://schemas.openxmlformats.org/presentationml/2006/main">
  <p:tag name="KSO_WM_TEMPLATE_CATEGORY" val="custom"/>
  <p:tag name="KSO_WM_TEMPLATE_INDEX" val="103"/>
  <p:tag name="KSO_WM_TAG_VERSION" val="1.0"/>
  <p:tag name="KSO_WM_SLIDE_ID" val="custom103_2"/>
  <p:tag name="KSO_WM_SLIDE_INDEX" val="2"/>
  <p:tag name="KSO_WM_SLIDE_ITEM_CNT" val="1"/>
  <p:tag name="KSO_WM_SLIDE_LAYOUT" val="a_f"/>
  <p:tag name="KSO_WM_SLIDE_LAYOUT_CNT" val="1_1"/>
  <p:tag name="KSO_WM_SLIDE_TYPE" val="text"/>
  <p:tag name="KSO_WM_BEAUTIFY_FLAG" val="#wm#"/>
  <p:tag name="KSO_WM_SLIDE_POSITION" val="64*129"/>
  <p:tag name="KSO_WM_SLIDE_SIZE" val="592*286"/>
  <p:tag name="MH_TYPE" val="#NeiR#"/>
  <p:tag name="MH_NUMBER" val="1"/>
  <p:tag name="MH_CATEGORY" val="#QiTTB#"/>
  <p:tag name="MH_LAYOUT" val="Text"/>
  <p:tag name="MH" val="20151026160412"/>
  <p:tag name="MH_LIBRARY" val="GRAPHIC"/>
</p:tagLst>
</file>

<file path=ppt/theme/theme1.xml><?xml version="1.0" encoding="utf-8"?>
<a:theme xmlns:a="http://schemas.openxmlformats.org/drawingml/2006/main" name="1_A000120140530A99PPBG">
  <a:themeElements>
    <a:clrScheme name="自定义 1">
      <a:dk1>
        <a:srgbClr val="3F3F3F"/>
      </a:dk1>
      <a:lt1>
        <a:sysClr val="window" lastClr="FFFFFF"/>
      </a:lt1>
      <a:dk2>
        <a:srgbClr val="3F3F3F"/>
      </a:dk2>
      <a:lt2>
        <a:srgbClr val="FFFFFF"/>
      </a:lt2>
      <a:accent1>
        <a:srgbClr val="869D59"/>
      </a:accent1>
      <a:accent2>
        <a:srgbClr val="B4B75C"/>
      </a:accent2>
      <a:accent3>
        <a:srgbClr val="6E9671"/>
      </a:accent3>
      <a:accent4>
        <a:srgbClr val="555835"/>
      </a:accent4>
      <a:accent5>
        <a:srgbClr val="236B5F"/>
      </a:accent5>
      <a:accent6>
        <a:srgbClr val="FFC000"/>
      </a:accent6>
      <a:hlink>
        <a:srgbClr val="0070C0"/>
      </a:hlink>
      <a:folHlink>
        <a:srgbClr val="7F7F7F"/>
      </a:folHlink>
    </a:clrScheme>
    <a:fontScheme name="自定义 39">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3357</Words>
  <Application>WPS 演示</Application>
  <PresentationFormat/>
  <Paragraphs>144</Paragraphs>
  <Slides>23</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Calibri</vt:lpstr>
      <vt:lpstr>楷体</vt:lpstr>
      <vt:lpstr>黑体</vt:lpstr>
      <vt:lpstr>+mn-ea</vt:lpstr>
      <vt:lpstr>微软雅黑</vt:lpstr>
      <vt:lpstr>Arial Unicode MS</vt:lpstr>
      <vt:lpstr>Segoe Print</vt:lpstr>
      <vt:lpstr>Times New Roman</vt:lpstr>
      <vt:lpstr>Perpetua Titling MT</vt:lpstr>
      <vt:lpstr>HanWangGuIn</vt:lpstr>
      <vt:lpstr>Miriam Fixed</vt:lpstr>
      <vt:lpstr>Wingdings 2</vt:lpstr>
      <vt:lpstr>Wingdings</vt:lpstr>
      <vt:lpstr>DFKai-SB</vt:lpstr>
      <vt:lpstr>1_A000120140530A99PPBG</vt:lpstr>
      <vt:lpstr>PowerPoint 演示文稿</vt:lpstr>
      <vt:lpstr>第四单元人身权、受教育权：美好生活最相关 第8课 受教育 为幸福生活奠基</vt:lpstr>
      <vt:lpstr>PowerPoint 演示文稿</vt:lpstr>
      <vt:lpstr>情境导入</vt:lpstr>
      <vt:lpstr>学习目标</vt:lpstr>
      <vt:lpstr>课前预习</vt:lpstr>
      <vt:lpstr>PowerPoint 演示文稿</vt:lpstr>
      <vt:lpstr>答案</vt:lpstr>
      <vt:lpstr>疑难解答</vt:lpstr>
      <vt:lpstr>问题一：教育的重要性表现在哪里？</vt:lpstr>
      <vt:lpstr>归纳总结</vt:lpstr>
      <vt:lpstr>问题二：如何理解公民有受教育的权利和义务？</vt:lpstr>
      <vt:lpstr>归纳总结</vt:lpstr>
      <vt:lpstr>知识结构</vt:lpstr>
      <vt:lpstr>典例精析</vt:lpstr>
      <vt:lpstr>答案解析</vt:lpstr>
      <vt:lpstr>PowerPoint 演示文稿</vt:lpstr>
      <vt:lpstr>答案解析</vt:lpstr>
      <vt:lpstr>课后训练</vt:lpstr>
      <vt:lpstr>PowerPoint 演示文稿</vt:lpstr>
      <vt:lpstr>PowerPoint 演示文稿</vt:lpstr>
      <vt:lpstr>PowerPoint 演示文稿</vt:lpstr>
      <vt:lpstr>参考答案</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2017-09-12T01:21:03Z</dcterms:created>
  <dcterms:modified xsi:type="dcterms:W3CDTF">2018-08-11T20:36:07Z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