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74" r:id="rId2"/>
    <p:sldId id="263" r:id="rId3"/>
    <p:sldId id="277" r:id="rId4"/>
    <p:sldId id="285" r:id="rId5"/>
    <p:sldId id="264" r:id="rId6"/>
    <p:sldId id="286" r:id="rId7"/>
    <p:sldId id="287" r:id="rId8"/>
    <p:sldId id="265" r:id="rId9"/>
    <p:sldId id="288" r:id="rId10"/>
    <p:sldId id="269" r:id="rId11"/>
    <p:sldId id="289" r:id="rId1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09" userDrawn="1">
          <p15:clr>
            <a:srgbClr val="A4A3A4"/>
          </p15:clr>
        </p15:guide>
        <p15:guide id="2" pos="3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FDEC8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5494" autoAdjust="0"/>
  </p:normalViewPr>
  <p:slideViewPr>
    <p:cSldViewPr showGuides="1">
      <p:cViewPr varScale="1">
        <p:scale>
          <a:sx n="85" d="100"/>
          <a:sy n="85" d="100"/>
        </p:scale>
        <p:origin x="-1524" y="-78"/>
      </p:cViewPr>
      <p:guideLst>
        <p:guide orient="horz" pos="709"/>
        <p:guide pos="3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098238" y="2636912"/>
            <a:ext cx="29947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en-US" altLang="zh-CN" sz="6000" b="1" cap="none" spc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End!</a:t>
            </a:r>
            <a:endParaRPr lang="zh-CN" altLang="en-US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250343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821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 userDrawn="1"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快乐预习感知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5890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互动课堂理解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6022900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6129428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3240777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6121553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51" r:id="rId6"/>
    <p:sldLayoutId id="2147483656" r:id="rId7"/>
    <p:sldLayoutId id="2147483657" r:id="rId8"/>
    <p:sldLayoutId id="2147483658" r:id="rId9"/>
    <p:sldLayoutId id="2147483659" r:id="rId10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 kern="1200">
          <a:solidFill>
            <a:schemeClr val="bg1"/>
          </a:solidFill>
          <a:latin typeface="Arial" pitchFamily="34" charset="0"/>
          <a:ea typeface="+mj-ea"/>
          <a:cs typeface="+mj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5pPr>
      <a:lvl6pPr marL="4572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6pPr>
      <a:lvl7pPr marL="9144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7pPr>
      <a:lvl8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8pPr>
      <a:lvl9pPr marL="1828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9pPr>
    </p:titleStyle>
    <p:bodyStyle>
      <a:lvl1pPr marL="271463" indent="-271463" algn="just" defTabSz="514350" rtl="0" eaLnBrk="1" fontAlgn="base" hangingPunct="1">
        <a:lnSpc>
          <a:spcPct val="110000"/>
        </a:lnSpc>
        <a:spcBef>
          <a:spcPts val="9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u"/>
        <a:defRPr lang="zh-CN" altLang="en-US" kern="1200" dirty="0">
          <a:solidFill>
            <a:schemeClr val="accent1"/>
          </a:solidFill>
          <a:latin typeface="Arial" pitchFamily="34" charset="0"/>
          <a:ea typeface="+mn-ea"/>
          <a:cs typeface="+mn-cs"/>
        </a:defRPr>
      </a:lvl1pPr>
      <a:lvl2pPr marL="271463" indent="-271463" algn="just" defTabSz="514350" rtl="0" eaLnBrk="1" fontAlgn="base" hangingPunct="1">
        <a:lnSpc>
          <a:spcPct val="120000"/>
        </a:lnSpc>
        <a:spcBef>
          <a:spcPct val="0"/>
        </a:spcBef>
        <a:spcAft>
          <a:spcPts val="900"/>
        </a:spcAft>
        <a:buClr>
          <a:srgbClr val="ECA280"/>
        </a:buClr>
        <a:buFont typeface="幼圆" pitchFamily="49" charset="-122"/>
        <a:buChar char=" "/>
        <a:defRPr sz="1300" kern="1200">
          <a:solidFill>
            <a:schemeClr val="tx1"/>
          </a:solidFill>
          <a:latin typeface="Arial" pitchFamily="34" charset="0"/>
          <a:ea typeface="+mn-ea"/>
          <a:cs typeface="+mn-cs"/>
        </a:defRPr>
      </a:lvl2pPr>
      <a:lvl3pPr marL="64293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100" kern="1200">
          <a:solidFill>
            <a:schemeClr val="tx1"/>
          </a:solidFill>
          <a:latin typeface="Arial" pitchFamily="34" charset="0"/>
          <a:ea typeface="+mn-ea"/>
          <a:cs typeface="+mn-cs"/>
        </a:defRPr>
      </a:lvl3pPr>
      <a:lvl4pPr marL="900113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4pPr>
      <a:lvl5pPr marL="115728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5.vml"/><Relationship Id="rId5" Type="http://schemas.openxmlformats.org/officeDocument/2006/relationships/package" Target="../embeddings/Microsoft_Office_Word___5.docx"/><Relationship Id="rId4" Type="http://schemas.openxmlformats.org/officeDocument/2006/relationships/slide" Target="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8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package" Target="../embeddings/Microsoft_Office_Word___1.docx"/><Relationship Id="rId4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5" Type="http://schemas.openxmlformats.org/officeDocument/2006/relationships/package" Target="../embeddings/Microsoft_Office_Word___2.docx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5" Type="http://schemas.openxmlformats.org/officeDocument/2006/relationships/package" Target="../embeddings/Microsoft_Office_Word___4.docx"/><Relationship Id="rId4" Type="http://schemas.openxmlformats.org/officeDocument/2006/relationships/slide" Target="slide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8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571604" y="1785926"/>
            <a:ext cx="8229600" cy="432048"/>
          </a:xfrm>
        </p:spPr>
        <p:txBody>
          <a:bodyPr/>
          <a:lstStyle/>
          <a:p>
            <a:r>
              <a:rPr lang="zh-CN" altLang="zh-CN" dirty="0"/>
              <a:t>第二节　语言和宗教</a:t>
            </a:r>
          </a:p>
        </p:txBody>
      </p:sp>
    </p:spTree>
    <p:extLst>
      <p:ext uri="{BB962C8B-B14F-4D97-AF65-F5344CB8AC3E}">
        <p14:creationId xmlns:p14="http://schemas.microsoft.com/office/powerpoint/2010/main" xmlns="" val="131489947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流程图: 可选过程 25">
            <a:hlinkClick r:id="rId3" action="ppaction://hlinksldjump"/>
          </p:cNvPr>
          <p:cNvSpPr/>
          <p:nvPr/>
        </p:nvSpPr>
        <p:spPr>
          <a:xfrm>
            <a:off x="545044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1-3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4" action="ppaction://hlinksldjump"/>
          </p:cNvPr>
          <p:cNvSpPr/>
          <p:nvPr/>
        </p:nvSpPr>
        <p:spPr>
          <a:xfrm>
            <a:off x="1051313" y="862897"/>
            <a:ext cx="4772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476925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读世界语言分布图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完成下列各题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86004964"/>
              </p:ext>
            </p:extLst>
          </p:nvPr>
        </p:nvGraphicFramePr>
        <p:xfrm>
          <a:off x="508000" y="1855552"/>
          <a:ext cx="8128000" cy="3949712"/>
        </p:xfrm>
        <a:graphic>
          <a:graphicData uri="http://schemas.openxmlformats.org/presentationml/2006/ole">
            <p:oleObj spid="_x0000_s5126" name="文档" r:id="rId5" imgW="3839157" imgH="186585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710948338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流程图: 可选过程 25">
            <a:hlinkClick r:id="rId2" action="ppaction://hlinksldjump"/>
          </p:cNvPr>
          <p:cNvSpPr/>
          <p:nvPr/>
        </p:nvSpPr>
        <p:spPr>
          <a:xfrm>
            <a:off x="545044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1-3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3" action="ppaction://hlinksldjump"/>
          </p:cNvPr>
          <p:cNvSpPr/>
          <p:nvPr/>
        </p:nvSpPr>
        <p:spPr>
          <a:xfrm>
            <a:off x="1051313" y="862897"/>
            <a:ext cx="4772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135630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目前世界上使用人数较多、使用范围较广的语言有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世界上使用人数最多的语言是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主要集中在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世界上使用范围最广的语言是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五边形 6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68427" y="4149080"/>
            <a:ext cx="8247378" cy="2376264"/>
            <a:chOff x="645102" y="3528412"/>
            <a:chExt cx="8247378" cy="2376264"/>
          </a:xfrm>
        </p:grpSpPr>
        <p:grpSp>
          <p:nvGrpSpPr>
            <p:cNvPr id="9" name="组合 8"/>
            <p:cNvGrpSpPr/>
            <p:nvPr/>
          </p:nvGrpSpPr>
          <p:grpSpPr>
            <a:xfrm>
              <a:off x="645102" y="3528412"/>
              <a:ext cx="8247378" cy="2376264"/>
              <a:chOff x="645102" y="2531333"/>
              <a:chExt cx="8247378" cy="2376264"/>
            </a:xfrm>
          </p:grpSpPr>
          <p:sp>
            <p:nvSpPr>
              <p:cNvPr id="11" name="五边形 10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12" name="燕尾形 11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645102" y="2531333"/>
                <a:ext cx="8247378" cy="2060829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TextBox 48"/>
              <p:cNvSpPr txBox="1"/>
              <p:nvPr/>
            </p:nvSpPr>
            <p:spPr>
              <a:xfrm>
                <a:off x="8388424" y="2647945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10" name="矩形 9"/>
            <p:cNvSpPr>
              <a:spLocks noChangeAspect="1"/>
            </p:cNvSpPr>
            <p:nvPr/>
          </p:nvSpPr>
          <p:spPr>
            <a:xfrm>
              <a:off x="860240" y="3923292"/>
              <a:ext cx="7744207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/>
                <a:t>(1)</a:t>
              </a:r>
              <a:r>
                <a:rPr lang="zh-CN" altLang="zh-CN" sz="2000" dirty="0"/>
                <a:t>汉　英　西班牙　俄　阿拉伯　法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2000" dirty="0"/>
                <a:t>(2)</a:t>
              </a:r>
              <a:r>
                <a:rPr lang="zh-CN" altLang="zh-CN" sz="2000" dirty="0"/>
                <a:t>汉　中国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2000" dirty="0"/>
                <a:t>(3)</a:t>
              </a:r>
              <a:r>
                <a:rPr lang="zh-CN" altLang="zh-CN" sz="2000" dirty="0"/>
                <a:t>英语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1026842935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hlinkClick r:id="rId3" action="ppaction://hlinksldjump"/>
          </p:cNvPr>
          <p:cNvSpPr/>
          <p:nvPr/>
        </p:nvSpPr>
        <p:spPr>
          <a:xfrm>
            <a:off x="539552" y="836712"/>
            <a:ext cx="288032" cy="288032"/>
          </a:xfrm>
          <a:prstGeom prst="ellipse">
            <a:avLst/>
          </a:prstGeom>
          <a:solidFill>
            <a:srgbClr val="FDEC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663300"/>
                </a:solidFill>
                <a:latin typeface="+mj-ea"/>
                <a:ea typeface="+mj-ea"/>
              </a:rPr>
              <a:t>一</a:t>
            </a:r>
            <a:endParaRPr lang="zh-CN" altLang="en-US" sz="1400" dirty="0">
              <a:solidFill>
                <a:srgbClr val="663300"/>
              </a:solidFill>
              <a:latin typeface="+mj-ea"/>
              <a:ea typeface="+mj-ea"/>
            </a:endParaRPr>
          </a:p>
        </p:txBody>
      </p:sp>
      <p:sp>
        <p:nvSpPr>
          <p:cNvPr id="3" name="椭圆 2">
            <a:hlinkClick r:id="rId4" action="ppaction://hlinksldjump"/>
          </p:cNvPr>
          <p:cNvSpPr/>
          <p:nvPr/>
        </p:nvSpPr>
        <p:spPr>
          <a:xfrm>
            <a:off x="899592" y="836712"/>
            <a:ext cx="288032" cy="288032"/>
          </a:xfrm>
          <a:prstGeom prst="ellipse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latin typeface="+mj-ea"/>
                <a:ea typeface="+mj-ea"/>
              </a:rPr>
              <a:t>二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5272" y="1135630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一、世界的主要语言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联合国使用的工作语言有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、英语、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、法语和俄语。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是世界上使用人数最多的语言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世界上使用范围最广的语言是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填写下表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371848831"/>
              </p:ext>
            </p:extLst>
          </p:nvPr>
        </p:nvGraphicFramePr>
        <p:xfrm>
          <a:off x="508000" y="3641240"/>
          <a:ext cx="8128000" cy="3337924"/>
        </p:xfrm>
        <a:graphic>
          <a:graphicData uri="http://schemas.openxmlformats.org/presentationml/2006/ole">
            <p:oleObj spid="_x0000_s1030" name="文档" r:id="rId5" imgW="3839157" imgH="1576361" progId="Word.Document.12">
              <p:embed/>
            </p:oleObj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4427984" y="1484784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汉语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403648" y="1916832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西班牙语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742580" y="1916832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阿拉伯语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1282501" y="2305824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汉语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2267744" y="2698034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英语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2298388" y="4407899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英国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3975794" y="4407899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美国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3453999" y="4800718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拉丁美洲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2267744" y="5187301"/>
            <a:ext cx="110158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俄罗斯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2267744" y="5584634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亚洲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西部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4719344" y="5584634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非洲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北部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7788891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>
            <a:hlinkClick r:id="rId3" action="ppaction://hlinksldjump"/>
          </p:cNvPr>
          <p:cNvSpPr/>
          <p:nvPr/>
        </p:nvSpPr>
        <p:spPr>
          <a:xfrm>
            <a:off x="539552" y="836712"/>
            <a:ext cx="288032" cy="288032"/>
          </a:xfrm>
          <a:prstGeom prst="ellipse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latin typeface="+mj-ea"/>
                <a:ea typeface="+mj-ea"/>
              </a:rPr>
              <a:t>一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6" name="椭圆 5">
            <a:hlinkClick r:id="rId4" action="ppaction://hlinksldjump"/>
          </p:cNvPr>
          <p:cNvSpPr/>
          <p:nvPr/>
        </p:nvSpPr>
        <p:spPr>
          <a:xfrm>
            <a:off x="899592" y="836712"/>
            <a:ext cx="288032" cy="288032"/>
          </a:xfrm>
          <a:prstGeom prst="ellipse">
            <a:avLst/>
          </a:prstGeom>
          <a:solidFill>
            <a:srgbClr val="FDEC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663300"/>
                </a:solidFill>
                <a:latin typeface="+mj-ea"/>
                <a:ea typeface="+mj-ea"/>
              </a:rPr>
              <a:t>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二、世界的三大宗教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目前世界上传播范围最广、影响深刻、信徒众多的三大宗教是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和佛教。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填写下表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10068918"/>
              </p:ext>
            </p:extLst>
          </p:nvPr>
        </p:nvGraphicFramePr>
        <p:xfrm>
          <a:off x="508000" y="2924944"/>
          <a:ext cx="8128000" cy="3623649"/>
        </p:xfrm>
        <a:graphic>
          <a:graphicData uri="http://schemas.openxmlformats.org/presentationml/2006/ole">
            <p:oleObj spid="_x0000_s2054" name="文档" r:id="rId5" imgW="3839157" imgH="1711385" progId="Word.Document.12">
              <p:embed/>
            </p:oleObj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1115616" y="1905946"/>
            <a:ext cx="110158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基督教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116280" y="1905946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伊斯兰教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1807472" y="3450772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西亚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3670732" y="3302525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欧洲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333911" y="3302525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美洲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7524328" y="3304120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教堂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1612980" y="4386876"/>
            <a:ext cx="166584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阿拉伯半岛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3680537" y="4395898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西部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5192846" y="4386876"/>
            <a:ext cx="110158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东南部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4205816" y="4788633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北部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7452320" y="4201613"/>
            <a:ext cx="110158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清真寺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1774206" y="5322980"/>
            <a:ext cx="110158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印度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3643348" y="5529749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东部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5460346" y="5529749"/>
            <a:ext cx="110158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东南部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2668608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>
            <a:hlinkClick r:id="rId2" action="ppaction://hlinksldjump"/>
          </p:cNvPr>
          <p:cNvSpPr/>
          <p:nvPr/>
        </p:nvSpPr>
        <p:spPr>
          <a:xfrm>
            <a:off x="539552" y="836712"/>
            <a:ext cx="288032" cy="288032"/>
          </a:xfrm>
          <a:prstGeom prst="ellipse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latin typeface="+mj-ea"/>
                <a:ea typeface="+mj-ea"/>
              </a:rPr>
              <a:t>一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6" name="椭圆 5">
            <a:hlinkClick r:id="rId3" action="ppaction://hlinksldjump"/>
          </p:cNvPr>
          <p:cNvSpPr/>
          <p:nvPr/>
        </p:nvSpPr>
        <p:spPr>
          <a:xfrm>
            <a:off x="899592" y="836712"/>
            <a:ext cx="288032" cy="288032"/>
          </a:xfrm>
          <a:prstGeom prst="ellipse">
            <a:avLst/>
          </a:prstGeom>
          <a:solidFill>
            <a:srgbClr val="FDEC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663300"/>
                </a:solidFill>
                <a:latin typeface="+mj-ea"/>
                <a:ea typeface="+mj-ea"/>
              </a:rPr>
              <a:t>二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3122997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伊斯兰教教徒被称为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。在中国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伊斯兰教又被称为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891270" y="3068960"/>
            <a:ext cx="110158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穆斯林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1259632" y="3480141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清真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6000740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052736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如何记忆三大宗教的分布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图文结合形象记忆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16R23.eps" descr="id:2147490956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539750" y="2924944"/>
            <a:ext cx="3542482" cy="2160240"/>
          </a:xfrm>
          <a:prstGeom prst="rect">
            <a:avLst/>
          </a:prstGeom>
        </p:spPr>
      </p:pic>
      <p:pic>
        <p:nvPicPr>
          <p:cNvPr id="8" name="16R24.eps" descr="id:2147490963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4431791" y="2204864"/>
            <a:ext cx="4193188" cy="3335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405054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912655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【例题】</a:t>
            </a:r>
            <a:r>
              <a:rPr lang="zh-CN" altLang="zh-CN" sz="2200" dirty="0">
                <a:solidFill>
                  <a:srgbClr val="FF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完成下列问题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该图片是伊斯兰教的建筑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其特点是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伊斯兰教的教徒被称为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伊斯兰教主要分布在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欧洲、美洲和大洋洲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亚洲的西部和东南部、非洲的北部和东部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亚洲的东部和东南部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亚洲和美洲北部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210171683"/>
              </p:ext>
            </p:extLst>
          </p:nvPr>
        </p:nvGraphicFramePr>
        <p:xfrm>
          <a:off x="508000" y="1395198"/>
          <a:ext cx="8128000" cy="1909307"/>
        </p:xfrm>
        <a:graphic>
          <a:graphicData uri="http://schemas.openxmlformats.org/presentationml/2006/ole">
            <p:oleObj spid="_x0000_s3078" name="文档" r:id="rId3" imgW="3839157" imgH="90196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2424654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基督教的教堂上有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字架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且是尖顶的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伊斯兰教的清真寺有新月标志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且是穹隆顶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佛教的建筑有佛教大殿或佛塔。该图所示为伊斯兰教建筑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教徒被称为穆斯林。伊斯兰教主要分布于亚洲西部和东南部、非洲北部和东部。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有新月标志或穹隆顶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穆斯林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(3)B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409149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545044" y="862897"/>
            <a:ext cx="4772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1-3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051313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508000" y="1135630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读下图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1~3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关于图中宗教建筑物的叙述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正确的是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甲图是犹太教的宗教建筑物</a:t>
            </a:r>
            <a:endParaRPr lang="zh-CN" altLang="zh-CN" sz="2200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乙图是基督教的宗教建筑物</a:t>
            </a:r>
            <a:endParaRPr lang="zh-CN" altLang="zh-CN" sz="2200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丙图是佛教的宗教建筑物</a:t>
            </a:r>
            <a:endParaRPr lang="zh-CN" altLang="zh-CN" sz="2200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丙图是道教的宗教建筑物</a:t>
            </a:r>
            <a:endParaRPr lang="zh-CN" altLang="zh-CN" sz="2200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5" name="对象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809918316"/>
              </p:ext>
            </p:extLst>
          </p:nvPr>
        </p:nvGraphicFramePr>
        <p:xfrm>
          <a:off x="508000" y="1722580"/>
          <a:ext cx="8128000" cy="1694174"/>
        </p:xfrm>
        <a:graphic>
          <a:graphicData uri="http://schemas.openxmlformats.org/presentationml/2006/ole">
            <p:oleObj spid="_x0000_s4102" name="文档" r:id="rId5" imgW="3839157" imgH="799703" progId="Word.Document.12">
              <p:embed/>
            </p:oleObj>
          </a:graphicData>
        </a:graphic>
      </p:graphicFrame>
      <p:sp>
        <p:nvSpPr>
          <p:cNvPr id="34" name="五边形 33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35" name="五边形 34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468427" y="4581128"/>
            <a:ext cx="8247377" cy="1944216"/>
            <a:chOff x="645102" y="2521871"/>
            <a:chExt cx="8247377" cy="1944216"/>
          </a:xfrm>
        </p:grpSpPr>
        <p:grpSp>
          <p:nvGrpSpPr>
            <p:cNvPr id="37" name="组合 36"/>
            <p:cNvGrpSpPr/>
            <p:nvPr/>
          </p:nvGrpSpPr>
          <p:grpSpPr>
            <a:xfrm>
              <a:off x="645102" y="2521871"/>
              <a:ext cx="8247377" cy="1944216"/>
              <a:chOff x="645102" y="476672"/>
              <a:chExt cx="8247377" cy="1944216"/>
            </a:xfrm>
          </p:grpSpPr>
          <p:sp>
            <p:nvSpPr>
              <p:cNvPr id="39" name="五边形 38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0" name="燕尾形 39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41" name="组合 40"/>
              <p:cNvGrpSpPr/>
              <p:nvPr/>
            </p:nvGrpSpPr>
            <p:grpSpPr>
              <a:xfrm>
                <a:off x="645102" y="476672"/>
                <a:ext cx="8247377" cy="1627208"/>
                <a:chOff x="645102" y="476672"/>
                <a:chExt cx="8247377" cy="1627208"/>
              </a:xfrm>
            </p:grpSpPr>
            <p:sp>
              <p:nvSpPr>
                <p:cNvPr id="42" name="矩形 41"/>
                <p:cNvSpPr/>
                <p:nvPr/>
              </p:nvSpPr>
              <p:spPr>
                <a:xfrm>
                  <a:off x="645102" y="476672"/>
                  <a:ext cx="8247377" cy="1627208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3" name="TextBox 28"/>
                <p:cNvSpPr txBox="1"/>
                <p:nvPr/>
              </p:nvSpPr>
              <p:spPr>
                <a:xfrm>
                  <a:off x="8371094" y="578444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38" name="矩形 37"/>
            <p:cNvSpPr>
              <a:spLocks noChangeAspect="1"/>
            </p:cNvSpPr>
            <p:nvPr/>
          </p:nvSpPr>
          <p:spPr>
            <a:xfrm>
              <a:off x="860242" y="2780010"/>
              <a:ext cx="7775757" cy="9629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第</a:t>
              </a:r>
              <a:r>
                <a:rPr lang="en-US" altLang="zh-CN" sz="2000" dirty="0"/>
                <a:t>1</a:t>
              </a:r>
              <a:r>
                <a:rPr lang="zh-CN" altLang="zh-CN" sz="2000" dirty="0"/>
                <a:t>题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图中所示建筑物分别是基督教教堂、伊斯兰教清真寺、佛教佛塔。</a:t>
              </a:r>
              <a:endParaRPr lang="en-US" altLang="zh-CN" sz="2000" dirty="0" smtClean="0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45" name="组合 44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47" name="五边形 46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48" name="五边形 47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9" name="燕尾形 48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0" name="矩形 49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46" name="矩形 45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C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858312902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545044" y="862897"/>
            <a:ext cx="4772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1-3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051313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136424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关于甲图所示宗教的叙述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起源于公元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世纪的欧洲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现在主要分布于西亚和欧洲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亿教徒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是世界上信仰人数最多的宗教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关于乙图所示宗教的叙述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其教徒被称为穆斯林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主要分布于阿拉伯半岛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全世界的教徒约有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亿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在中国又被称为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清真教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五边形 6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8" name="五边形 7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468427" y="3645024"/>
            <a:ext cx="8247377" cy="2880320"/>
            <a:chOff x="645102" y="1585767"/>
            <a:chExt cx="8247377" cy="2880320"/>
          </a:xfrm>
        </p:grpSpPr>
        <p:grpSp>
          <p:nvGrpSpPr>
            <p:cNvPr id="10" name="组合 9"/>
            <p:cNvGrpSpPr/>
            <p:nvPr/>
          </p:nvGrpSpPr>
          <p:grpSpPr>
            <a:xfrm>
              <a:off x="645102" y="1585767"/>
              <a:ext cx="8247377" cy="2880320"/>
              <a:chOff x="645102" y="-459432"/>
              <a:chExt cx="8247377" cy="2880320"/>
            </a:xfrm>
          </p:grpSpPr>
          <p:sp>
            <p:nvSpPr>
              <p:cNvPr id="12" name="五边形 11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3" name="燕尾形 12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6" name="组合 15"/>
              <p:cNvGrpSpPr/>
              <p:nvPr/>
            </p:nvGrpSpPr>
            <p:grpSpPr>
              <a:xfrm>
                <a:off x="645102" y="-459432"/>
                <a:ext cx="8247377" cy="2563312"/>
                <a:chOff x="645102" y="-459432"/>
                <a:chExt cx="8247377" cy="2563312"/>
              </a:xfrm>
            </p:grpSpPr>
            <p:sp>
              <p:nvSpPr>
                <p:cNvPr id="17" name="矩形 16"/>
                <p:cNvSpPr/>
                <p:nvPr/>
              </p:nvSpPr>
              <p:spPr>
                <a:xfrm>
                  <a:off x="645102" y="-459432"/>
                  <a:ext cx="8247377" cy="2563312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" name="TextBox 28"/>
                <p:cNvSpPr txBox="1"/>
                <p:nvPr/>
              </p:nvSpPr>
              <p:spPr>
                <a:xfrm>
                  <a:off x="8371094" y="-348074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11" name="矩形 10"/>
            <p:cNvSpPr>
              <a:spLocks noChangeAspect="1"/>
            </p:cNvSpPr>
            <p:nvPr/>
          </p:nvSpPr>
          <p:spPr>
            <a:xfrm>
              <a:off x="860242" y="1869307"/>
              <a:ext cx="7775757" cy="18862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第</a:t>
              </a:r>
              <a:r>
                <a:rPr lang="en-US" altLang="zh-CN" sz="2000" dirty="0"/>
                <a:t>2</a:t>
              </a:r>
              <a:r>
                <a:rPr lang="zh-CN" altLang="zh-CN" sz="2000" dirty="0"/>
                <a:t>题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甲图为基督教教堂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基督教起源于公元</a:t>
              </a:r>
              <a:r>
                <a:rPr lang="en-US" altLang="zh-CN" sz="2000" dirty="0"/>
                <a:t>1</a:t>
              </a:r>
              <a:r>
                <a:rPr lang="zh-CN" altLang="zh-CN" sz="2000" dirty="0"/>
                <a:t>世纪的西亚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现在已遍及世界各洲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约有</a:t>
              </a:r>
              <a:r>
                <a:rPr lang="en-US" altLang="zh-CN" sz="2000" dirty="0"/>
                <a:t>20</a:t>
              </a:r>
              <a:r>
                <a:rPr lang="zh-CN" altLang="zh-CN" sz="2000" dirty="0"/>
                <a:t>亿教徒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是世界上信仰人数最多的宗教。第</a:t>
              </a:r>
              <a:r>
                <a:rPr lang="en-US" altLang="zh-CN" sz="2000" dirty="0"/>
                <a:t>3</a:t>
              </a:r>
              <a:r>
                <a:rPr lang="zh-CN" altLang="zh-CN" sz="2000" dirty="0"/>
                <a:t>题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乙图所示为伊斯兰教清真寺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伊斯兰教主要分布在亚洲西部和东南部、非洲北部和东部。</a:t>
              </a:r>
              <a:endParaRPr lang="en-US" altLang="zh-CN" sz="2000" dirty="0" smtClean="0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20" name="组合 19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22" name="五边形 21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3" name="五边形 22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4" name="燕尾形 23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1" name="矩形 20"/>
            <p:cNvSpPr>
              <a:spLocks noChangeAspect="1"/>
            </p:cNvSpPr>
            <p:nvPr/>
          </p:nvSpPr>
          <p:spPr>
            <a:xfrm>
              <a:off x="860240" y="4965857"/>
              <a:ext cx="7744207" cy="5012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/>
                <a:t>2.D</a:t>
              </a:r>
              <a:r>
                <a:rPr lang="zh-CN" altLang="zh-CN" sz="2000" dirty="0"/>
                <a:t>　</a:t>
              </a:r>
              <a:r>
                <a:rPr lang="en-US" altLang="zh-CN" sz="2000" dirty="0"/>
                <a:t>3.B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4165828461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主题3">
  <a:themeElements>
    <a:clrScheme name="自定义 563">
      <a:dk1>
        <a:srgbClr val="5F5F5F"/>
      </a:dk1>
      <a:lt1>
        <a:sysClr val="window" lastClr="CAEACF"/>
      </a:lt1>
      <a:dk2>
        <a:srgbClr val="5F5F5F"/>
      </a:dk2>
      <a:lt2>
        <a:srgbClr val="FFFFFF"/>
      </a:lt2>
      <a:accent1>
        <a:srgbClr val="E74E3E"/>
      </a:accent1>
      <a:accent2>
        <a:srgbClr val="E0642C"/>
      </a:accent2>
      <a:accent3>
        <a:srgbClr val="E042A3"/>
      </a:accent3>
      <a:accent4>
        <a:srgbClr val="7866C0"/>
      </a:accent4>
      <a:accent5>
        <a:srgbClr val="00C0F0"/>
      </a:accent5>
      <a:accent6>
        <a:srgbClr val="00B050"/>
      </a:accent6>
      <a:hlink>
        <a:srgbClr val="00B0F0"/>
      </a:hlink>
      <a:folHlink>
        <a:srgbClr val="7F7F7F"/>
      </a:folHlink>
    </a:clrScheme>
    <a:fontScheme name="12_A000120140530A99PPBG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主题3</Template>
  <TotalTime>49</TotalTime>
  <Words>609</Words>
  <Application>Microsoft Office PowerPoint</Application>
  <PresentationFormat>全屏显示(4:3)</PresentationFormat>
  <Paragraphs>116</Paragraphs>
  <Slides>11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主题3</vt:lpstr>
      <vt:lpstr>文档</vt:lpstr>
      <vt:lpstr>第二节　语言和宗教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2014-05-15T01:15:59Z</dcterms:created>
  <dcterms:modified xsi:type="dcterms:W3CDTF">2019-01-10T03:40:29Z</dcterms:modified>
</cp:coreProperties>
</file>