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4" r:id="rId2"/>
    <p:sldId id="263" r:id="rId3"/>
    <p:sldId id="264" r:id="rId4"/>
    <p:sldId id="285" r:id="rId5"/>
    <p:sldId id="268" r:id="rId6"/>
    <p:sldId id="286" r:id="rId7"/>
    <p:sldId id="265" r:id="rId8"/>
    <p:sldId id="269" r:id="rId9"/>
    <p:sldId id="270" r:id="rId10"/>
    <p:sldId id="271" r:id="rId11"/>
    <p:sldId id="287"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494" autoAdjust="0"/>
  </p:normalViewPr>
  <p:slideViewPr>
    <p:cSldViewPr showGuides="1">
      <p:cViewPr varScale="1">
        <p:scale>
          <a:sx n="85" d="100"/>
          <a:sy n="85" d="100"/>
        </p:scale>
        <p:origin x="-1524" y="-78"/>
      </p:cViewPr>
      <p:guideLst>
        <p:guide orient="horz" pos="709"/>
        <p:guide pos="3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快乐预习感知</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互动课堂理解</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轻松尝试应用</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51" r:id="rId6"/>
    <p:sldLayoutId id="2147483656" r:id="rId7"/>
    <p:sldLayoutId id="2147483657" r:id="rId8"/>
    <p:sldLayoutId id="2147483658" r:id="rId9"/>
    <p:sldLayoutId id="2147483659" r:id="rId10"/>
  </p:sldLayoutIdLst>
  <p:transition spd="med">
    <p:fade/>
  </p:transition>
  <p:timing>
    <p:tnLst>
      <p:par>
        <p:cTn id="1" dur="indefinite" restart="never" nodeType="tmRoot"/>
      </p:par>
    </p:tnLst>
  </p:timing>
  <p:txStyles>
    <p:titleStyle>
      <a:lvl1pPr algn="l" defTabSz="514350" rtl="0" eaLnBrk="1" fontAlgn="base" hangingPunct="1">
        <a:lnSpc>
          <a:spcPct val="90000"/>
        </a:lnSpc>
        <a:spcBef>
          <a:spcPct val="0"/>
        </a:spcBef>
        <a:spcAft>
          <a:spcPct val="0"/>
        </a:spcAft>
        <a:defRPr sz="2400" b="1" kern="1200">
          <a:solidFill>
            <a:schemeClr val="bg1"/>
          </a:solidFill>
          <a:latin typeface="Arial" pitchFamily="34" charset="0"/>
          <a:ea typeface="+mj-ea"/>
          <a:cs typeface="+mj-cs"/>
        </a:defRPr>
      </a:lvl1pPr>
      <a:lvl2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2pPr>
      <a:lvl3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3pPr>
      <a:lvl4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4pPr>
      <a:lvl5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5pPr>
      <a:lvl6pPr marL="4572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6pPr>
      <a:lvl7pPr marL="9144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7pPr>
      <a:lvl8pPr marL="13716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8pPr>
      <a:lvl9pPr marL="18288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9pPr>
    </p:titleStyle>
    <p:bodyStyle>
      <a:lvl1pPr marL="271463" indent="-271463" algn="just" defTabSz="514350" rtl="0" eaLnBrk="1" fontAlgn="base" hangingPunct="1">
        <a:lnSpc>
          <a:spcPct val="110000"/>
        </a:lnSpc>
        <a:spcBef>
          <a:spcPts val="900"/>
        </a:spcBef>
        <a:spcAft>
          <a:spcPct val="0"/>
        </a:spcAft>
        <a:buClr>
          <a:schemeClr val="accent1"/>
        </a:buClr>
        <a:buSzPct val="60000"/>
        <a:buFont typeface="Wingdings" pitchFamily="2" charset="2"/>
        <a:buChar char="u"/>
        <a:defRPr lang="zh-CN" altLang="en-US" kern="1200" dirty="0">
          <a:solidFill>
            <a:schemeClr val="accent1"/>
          </a:solidFill>
          <a:latin typeface="Arial" pitchFamily="34" charset="0"/>
          <a:ea typeface="+mn-ea"/>
          <a:cs typeface="+mn-cs"/>
        </a:defRPr>
      </a:lvl1pPr>
      <a:lvl2pPr marL="271463" indent="-271463" algn="just" defTabSz="514350" rtl="0" eaLnBrk="1" fontAlgn="base" hangingPunct="1">
        <a:lnSpc>
          <a:spcPct val="120000"/>
        </a:lnSpc>
        <a:spcBef>
          <a:spcPct val="0"/>
        </a:spcBef>
        <a:spcAft>
          <a:spcPts val="900"/>
        </a:spcAft>
        <a:buClr>
          <a:srgbClr val="ECA280"/>
        </a:buClr>
        <a:buFont typeface="幼圆" pitchFamily="49" charset="-122"/>
        <a:buChar char=" "/>
        <a:defRPr sz="1300" kern="1200">
          <a:solidFill>
            <a:schemeClr val="tx1"/>
          </a:solidFill>
          <a:latin typeface="Arial" pitchFamily="34" charset="0"/>
          <a:ea typeface="+mn-ea"/>
          <a:cs typeface="+mn-cs"/>
        </a:defRPr>
      </a:lvl2pPr>
      <a:lvl3pPr marL="642938" indent="-128588" algn="l" defTabSz="514350" rtl="0" eaLnBrk="1" fontAlgn="base" hangingPunct="1">
        <a:lnSpc>
          <a:spcPct val="90000"/>
        </a:lnSpc>
        <a:spcBef>
          <a:spcPts val="275"/>
        </a:spcBef>
        <a:spcAft>
          <a:spcPct val="0"/>
        </a:spcAft>
        <a:buFont typeface="Arial" pitchFamily="34" charset="0"/>
        <a:buChar char="•"/>
        <a:defRPr sz="1100" kern="1200">
          <a:solidFill>
            <a:schemeClr val="tx1"/>
          </a:solidFill>
          <a:latin typeface="Arial" pitchFamily="34" charset="0"/>
          <a:ea typeface="+mn-ea"/>
          <a:cs typeface="+mn-cs"/>
        </a:defRPr>
      </a:lvl3pPr>
      <a:lvl4pPr marL="900113"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4pPr>
      <a:lvl5pPr marL="1157288"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2285984" y="2000240"/>
            <a:ext cx="8229600" cy="432048"/>
          </a:xfrm>
        </p:spPr>
        <p:txBody>
          <a:bodyPr/>
          <a:lstStyle/>
          <a:p>
            <a:r>
              <a:rPr lang="zh-CN" altLang="zh-CN" dirty="0"/>
              <a:t>第二课时　世界的降水</a:t>
            </a:r>
          </a:p>
        </p:txBody>
      </p:sp>
    </p:spTree>
    <p:extLst>
      <p:ext uri="{BB962C8B-B14F-4D97-AF65-F5344CB8AC3E}">
        <p14:creationId xmlns:p14="http://schemas.microsoft.com/office/powerpoint/2010/main" xmlns=""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3"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4"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5"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6" action="ppaction://hlinksldjump"/>
          </p:cNvPr>
          <p:cNvSpPr/>
          <p:nvPr/>
        </p:nvSpPr>
        <p:spPr>
          <a:xfrm>
            <a:off x="2063851"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33586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35369699"/>
              </p:ext>
            </p:extLst>
          </p:nvPr>
        </p:nvGraphicFramePr>
        <p:xfrm>
          <a:off x="856123" y="1589282"/>
          <a:ext cx="7431755" cy="4936062"/>
        </p:xfrm>
        <a:graphic>
          <a:graphicData uri="http://schemas.openxmlformats.org/presentationml/2006/ole">
            <p:oleObj spid="_x0000_s2052" name="文档" r:id="rId7" imgW="3839157" imgH="2548895" progId="Word.Document.12">
              <p:embed/>
            </p:oleObj>
          </a:graphicData>
        </a:graphic>
      </p:graphicFrame>
    </p:spTree>
    <p:extLst>
      <p:ext uri="{BB962C8B-B14F-4D97-AF65-F5344CB8AC3E}">
        <p14:creationId xmlns:p14="http://schemas.microsoft.com/office/powerpoint/2010/main" xmlns="" val="2950272900"/>
      </p:ext>
    </p:extLst>
  </p:cSld>
  <p:clrMapOvr>
    <a:masterClrMapping/>
  </p:clrMapOvr>
  <p:transition spd="slow">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3563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各月降水量都很多的城市是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该地降水最多的月份达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毫米以上。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各月降水量都很少的城市是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降水量夏季多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冬季少的城市是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最多月与最少月相差约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降水量冬季多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夏季少的城市是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各月降水量适中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分配比较均匀的城市是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月降水量在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毫米左右。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五边形 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0" name="组合 9"/>
          <p:cNvGrpSpPr/>
          <p:nvPr/>
        </p:nvGrpSpPr>
        <p:grpSpPr>
          <a:xfrm>
            <a:off x="468427" y="3356992"/>
            <a:ext cx="8247378" cy="3168352"/>
            <a:chOff x="645102" y="2736324"/>
            <a:chExt cx="8247378" cy="3168352"/>
          </a:xfrm>
        </p:grpSpPr>
        <p:grpSp>
          <p:nvGrpSpPr>
            <p:cNvPr id="11" name="组合 10"/>
            <p:cNvGrpSpPr/>
            <p:nvPr/>
          </p:nvGrpSpPr>
          <p:grpSpPr>
            <a:xfrm>
              <a:off x="645102" y="2736324"/>
              <a:ext cx="8247378" cy="3168352"/>
              <a:chOff x="645102" y="1739245"/>
              <a:chExt cx="8247378" cy="3168352"/>
            </a:xfrm>
          </p:grpSpPr>
          <p:sp>
            <p:nvSpPr>
              <p:cNvPr id="13" name="五边形 1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燕尾形 1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645102" y="1739245"/>
                <a:ext cx="8247378" cy="285291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8"/>
              <p:cNvSpPr txBox="1"/>
              <p:nvPr/>
            </p:nvSpPr>
            <p:spPr>
              <a:xfrm>
                <a:off x="8388424" y="18397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2" name="矩形 11"/>
            <p:cNvSpPr>
              <a:spLocks noChangeAspect="1"/>
            </p:cNvSpPr>
            <p:nvPr/>
          </p:nvSpPr>
          <p:spPr>
            <a:xfrm>
              <a:off x="860240" y="3055831"/>
              <a:ext cx="7744207" cy="2400657"/>
            </a:xfrm>
            <a:prstGeom prst="rect">
              <a:avLst/>
            </a:prstGeom>
          </p:spPr>
          <p:txBody>
            <a:bodyPr wrap="square">
              <a:spAutoFit/>
            </a:bodyPr>
            <a:lstStyle/>
            <a:p>
              <a:pPr>
                <a:lnSpc>
                  <a:spcPct val="150000"/>
                </a:lnSpc>
              </a:pPr>
              <a:r>
                <a:rPr lang="en-US" altLang="zh-CN" sz="2000" dirty="0"/>
                <a:t>(1)</a:t>
              </a:r>
              <a:r>
                <a:rPr lang="zh-CN" altLang="zh-CN" sz="2000" dirty="0"/>
                <a:t>新加坡　</a:t>
              </a:r>
              <a:r>
                <a:rPr lang="en-US" altLang="zh-CN" sz="2000" dirty="0"/>
                <a:t>400</a:t>
              </a:r>
              <a:endParaRPr lang="zh-CN" altLang="zh-CN" sz="2000" dirty="0"/>
            </a:p>
            <a:p>
              <a:pPr>
                <a:lnSpc>
                  <a:spcPct val="150000"/>
                </a:lnSpc>
              </a:pPr>
              <a:r>
                <a:rPr lang="en-US" altLang="zh-CN" sz="2000" dirty="0"/>
                <a:t>(2)</a:t>
              </a:r>
              <a:r>
                <a:rPr lang="zh-CN" altLang="zh-CN" sz="2000" dirty="0"/>
                <a:t>开罗</a:t>
              </a:r>
            </a:p>
            <a:p>
              <a:pPr>
                <a:lnSpc>
                  <a:spcPct val="150000"/>
                </a:lnSpc>
              </a:pPr>
              <a:r>
                <a:rPr lang="en-US" altLang="zh-CN" sz="2000" dirty="0"/>
                <a:t>(3)</a:t>
              </a:r>
              <a:r>
                <a:rPr lang="zh-CN" altLang="zh-CN" sz="2000" dirty="0"/>
                <a:t>北京　</a:t>
              </a:r>
              <a:r>
                <a:rPr lang="en-US" altLang="zh-CN" sz="2000" dirty="0"/>
                <a:t>250</a:t>
              </a:r>
              <a:endParaRPr lang="zh-CN" altLang="zh-CN" sz="2000" dirty="0"/>
            </a:p>
            <a:p>
              <a:pPr>
                <a:lnSpc>
                  <a:spcPct val="150000"/>
                </a:lnSpc>
              </a:pPr>
              <a:r>
                <a:rPr lang="en-US" altLang="zh-CN" sz="2000" dirty="0"/>
                <a:t>(4)</a:t>
              </a:r>
              <a:r>
                <a:rPr lang="zh-CN" altLang="zh-CN" sz="2000" dirty="0"/>
                <a:t>罗马</a:t>
              </a:r>
            </a:p>
            <a:p>
              <a:pPr>
                <a:lnSpc>
                  <a:spcPct val="150000"/>
                </a:lnSpc>
              </a:pPr>
              <a:r>
                <a:rPr lang="en-US" altLang="zh-CN" sz="2000" dirty="0"/>
                <a:t>(5)</a:t>
              </a:r>
              <a:r>
                <a:rPr lang="zh-CN" altLang="zh-CN" sz="2000" dirty="0"/>
                <a:t>伦敦　</a:t>
              </a:r>
              <a:r>
                <a:rPr lang="en-US" altLang="zh-CN" sz="2000" dirty="0"/>
                <a:t>50</a:t>
              </a:r>
              <a:endParaRPr lang="zh-CN" altLang="zh-CN" sz="2000" dirty="0"/>
            </a:p>
          </p:txBody>
        </p:sp>
      </p:grpSp>
    </p:spTree>
    <p:extLst>
      <p:ext uri="{BB962C8B-B14F-4D97-AF65-F5344CB8AC3E}">
        <p14:creationId xmlns:p14="http://schemas.microsoft.com/office/powerpoint/2010/main" xmlns="" val="64159376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88853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降水的地区差异是由纬度位置、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、洋流和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等因素的影响造成的。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赤道及其两侧地区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全年气温高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空气对流强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南、北回归线附近地区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部少雨</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部多雨。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中纬度地区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少雨。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两极地区纬度高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终年寒冷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山地迎风坡一侧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因气流抬升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易凝云致雨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而背风坡一侧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降水的时间差异大致可分为四种情况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全年各月降水多且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、全年各月降水稀少、夏季多雨和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436096" y="832695"/>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海陆</a:t>
            </a:r>
            <a:r>
              <a:rPr lang="zh-CN" altLang="zh-CN" sz="2200" dirty="0" smtClean="0">
                <a:solidFill>
                  <a:srgbClr val="FF0000"/>
                </a:solidFill>
                <a:latin typeface="Times New Roman" panose="02020603050405020304" pitchFamily="18" charset="0"/>
                <a:cs typeface="Times New Roman" panose="02020603050405020304" pitchFamily="18" charset="0"/>
              </a:rPr>
              <a:t>位置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1165852" y="124698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地形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220072" y="1650572"/>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蒸发</a:t>
            </a:r>
            <a:r>
              <a:rPr lang="zh-CN" altLang="zh-CN" sz="2200" dirty="0" smtClean="0">
                <a:solidFill>
                  <a:srgbClr val="FF0000"/>
                </a:solidFill>
                <a:latin typeface="Times New Roman" panose="02020603050405020304" pitchFamily="18" charset="0"/>
                <a:cs typeface="Times New Roman" panose="02020603050405020304" pitchFamily="18" charset="0"/>
              </a:rPr>
              <a:t>旺盛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673099" y="2060641"/>
            <a:ext cx="537327"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645957" y="2463375"/>
            <a:ext cx="537327"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6047457" y="2446827"/>
            <a:ext cx="537327"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712032" y="2852936"/>
            <a:ext cx="537327"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369636" y="323824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沿海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5436096" y="325708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内陆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4572000" y="3653871"/>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蒸发</a:t>
            </a:r>
            <a:r>
              <a:rPr lang="zh-CN" altLang="zh-CN" sz="2200" dirty="0" smtClean="0">
                <a:solidFill>
                  <a:srgbClr val="FF0000"/>
                </a:solidFill>
                <a:latin typeface="Times New Roman" panose="02020603050405020304" pitchFamily="18" charset="0"/>
                <a:cs typeface="Times New Roman" panose="02020603050405020304" pitchFamily="18" charset="0"/>
              </a:rPr>
              <a:t>微弱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6998867" y="3670125"/>
            <a:ext cx="537327"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5353713" y="406184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降低</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2923539" y="4476036"/>
            <a:ext cx="537327"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1122307" y="527606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均匀</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1260793" y="567111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冬季多</a:t>
            </a:r>
            <a:r>
              <a:rPr lang="zh-CN" altLang="zh-CN" sz="2200" dirty="0" smtClean="0">
                <a:solidFill>
                  <a:srgbClr val="FF0000"/>
                </a:solidFill>
                <a:latin typeface="Times New Roman" panose="02020603050405020304" pitchFamily="18" charset="0"/>
                <a:cs typeface="Times New Roman" panose="02020603050405020304" pitchFamily="18" charset="0"/>
              </a:rPr>
              <a:t>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77888914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down)">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世界降水的分布规律和影响因素是什么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赤道及其两侧地区降水多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两极地区降水少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影响因素是纬度位置。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南、北回归线附近地区大陆西部、内部少雨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影响因素是海陆位置和大气环流。</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暖流经过地区降水多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寒流经过地区降水少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影响因素是洋流。</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山地的迎风坡降水多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背风坡降水少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影响因素是地形。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下列关于降水分布的叙述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赤道及其两侧地区降水丰富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回归线附近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大陆西部沿海比东部沿海降水多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中纬度地区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大陆内部比沿海降水多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极地地区一般多雨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世界降水的分布受纬度位置影响较为明显的是赤道及其两侧地区和两极地区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赤道及其两侧地区降水多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两极地区降水少。在南、北回归线附近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大陆东部降水多于西部和内部。中纬度地区一般沿海降水多于内陆。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224967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如何判读降水柱状图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识图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柱状图由三部分组成。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在一个方框中画横线若干条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纵线若干条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都是等距离的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横坐标表示时间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个月。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纵坐标表示各月的降水量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单位是毫米。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根据各月柱的长短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对照降水量刻度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读出各月的降水量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分析该地降水的变化状况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包括全年降水的多少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什么季节多雨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什么季节少雨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多到什么程度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少到什么程度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全年各月降水较均匀还是较集中。它可以准确地反映一个地区降水的多少和季节变化情况。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3"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4"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3" name="矩形 2"/>
          <p:cNvSpPr>
            <a:spLocks noChangeAspect="1"/>
          </p:cNvSpPr>
          <p:nvPr/>
        </p:nvSpPr>
        <p:spPr>
          <a:xfrm>
            <a:off x="508000" y="113563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该地哪几个月降水较多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该地哪几个月降水较少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从降水柱状图中可以看出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两个月降水多</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三个月降水少。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月降水多。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月降水少。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325568939"/>
              </p:ext>
            </p:extLst>
          </p:nvPr>
        </p:nvGraphicFramePr>
        <p:xfrm>
          <a:off x="965406" y="1596142"/>
          <a:ext cx="7213188" cy="2383515"/>
        </p:xfrm>
        <a:graphic>
          <a:graphicData uri="http://schemas.openxmlformats.org/presentationml/2006/ole">
            <p:oleObj spid="_x0000_s1029" name="文档" r:id="rId5" imgW="3839157" imgH="1268866" progId="Word.Document.12">
              <p:embed/>
            </p:oleObj>
          </a:graphicData>
        </a:graphic>
      </p:graphicFrame>
    </p:spTree>
    <p:extLst>
      <p:ext uri="{BB962C8B-B14F-4D97-AF65-F5344CB8AC3E}">
        <p14:creationId xmlns:p14="http://schemas.microsoft.com/office/powerpoint/2010/main" xmlns="" val="1065562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00"/>
                                        <p:tgtEl>
                                          <p:spTgt spid="3">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0" end="10"/>
                                            </p:txEl>
                                          </p:spTgt>
                                        </p:tgtEl>
                                        <p:attrNameLst>
                                          <p:attrName>style.visibility</p:attrName>
                                        </p:attrNameLst>
                                      </p:cBhvr>
                                      <p:to>
                                        <p:strVal val="visible"/>
                                      </p:to>
                                    </p:set>
                                    <p:animEffect transition="in" filter="wipe(down)">
                                      <p:cBhvr>
                                        <p:cTn id="12" dur="500"/>
                                        <p:tgtEl>
                                          <p:spTgt spid="3">
                                            <p:txEl>
                                              <p:pRg st="10" end="1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animEffect transition="in" filter="wipe(down)">
                                      <p:cBhvr>
                                        <p:cTn id="15"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45044"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有关世界年降水量分布的说法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沿海地区降水一定十分充沛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内陆地区降水一定十分稀少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世界各地夏季降水多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冬季降水少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南、北回归线附近的大陆东部降水少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西部降水多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赤道地区降水多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两极地区降水少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3220431"/>
            <a:ext cx="8247377" cy="3304913"/>
            <a:chOff x="645102" y="1161174"/>
            <a:chExt cx="8247377" cy="3304913"/>
          </a:xfrm>
        </p:grpSpPr>
        <p:grpSp>
          <p:nvGrpSpPr>
            <p:cNvPr id="18" name="组合 17"/>
            <p:cNvGrpSpPr/>
            <p:nvPr/>
          </p:nvGrpSpPr>
          <p:grpSpPr>
            <a:xfrm>
              <a:off x="645102" y="1161174"/>
              <a:ext cx="8247377" cy="3304913"/>
              <a:chOff x="645102" y="-884025"/>
              <a:chExt cx="8247377" cy="3304913"/>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884025"/>
                <a:ext cx="8247377" cy="2987905"/>
                <a:chOff x="645102" y="-884025"/>
                <a:chExt cx="8247377" cy="2987905"/>
              </a:xfrm>
            </p:grpSpPr>
            <p:sp>
              <p:nvSpPr>
                <p:cNvPr id="23" name="矩形 22"/>
                <p:cNvSpPr/>
                <p:nvPr/>
              </p:nvSpPr>
              <p:spPr>
                <a:xfrm>
                  <a:off x="645102" y="-884025"/>
                  <a:ext cx="8247377" cy="29879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79262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1408943"/>
              <a:ext cx="7775757" cy="2347950"/>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沿海地区降水不一定十分充沛</a:t>
              </a:r>
              <a:r>
                <a:rPr lang="en-US" altLang="zh-CN" sz="2000" dirty="0"/>
                <a:t>,</a:t>
              </a:r>
              <a:r>
                <a:rPr lang="zh-CN" altLang="zh-CN" sz="2000" dirty="0"/>
                <a:t>内陆地区降水不一定十分稀少</a:t>
              </a:r>
              <a:r>
                <a:rPr lang="en-US" altLang="zh-CN" sz="2000" dirty="0"/>
                <a:t>,</a:t>
              </a:r>
              <a:r>
                <a:rPr lang="zh-CN" altLang="zh-CN" sz="2000" dirty="0"/>
                <a:t>如寒流经过的沿海地区降水就很少</a:t>
              </a:r>
              <a:r>
                <a:rPr lang="en-US" altLang="zh-CN" sz="2000" dirty="0"/>
                <a:t>,</a:t>
              </a:r>
              <a:r>
                <a:rPr lang="zh-CN" altLang="zh-CN" sz="2000" dirty="0"/>
                <a:t>地处内陆的亚马孙平原西部降水却很多。世界各地的降水有的是夏季多雨</a:t>
              </a:r>
              <a:r>
                <a:rPr lang="en-US" altLang="zh-CN" sz="2000" dirty="0"/>
                <a:t>,</a:t>
              </a:r>
              <a:r>
                <a:rPr lang="zh-CN" altLang="zh-CN" sz="2000" dirty="0"/>
                <a:t>有的是冬季多雨</a:t>
              </a:r>
              <a:r>
                <a:rPr lang="en-US" altLang="zh-CN" sz="2000" dirty="0"/>
                <a:t>,</a:t>
              </a:r>
              <a:r>
                <a:rPr lang="zh-CN" altLang="zh-CN" sz="2000" dirty="0"/>
                <a:t>有的是常年多雨</a:t>
              </a:r>
              <a:r>
                <a:rPr lang="en-US" altLang="zh-CN" sz="2000" dirty="0"/>
                <a:t>,</a:t>
              </a:r>
              <a:r>
                <a:rPr lang="zh-CN" altLang="zh-CN" sz="2000" dirty="0"/>
                <a:t>有的是常年少雨。南、北回归线附近的大陆东部降水多</a:t>
              </a:r>
              <a:r>
                <a:rPr lang="en-US" altLang="zh-CN" sz="2000" dirty="0"/>
                <a:t>,</a:t>
              </a:r>
              <a:r>
                <a:rPr lang="zh-CN" altLang="zh-CN" sz="2000" dirty="0"/>
                <a:t>西部、内部降水少。一般而言</a:t>
              </a:r>
              <a:r>
                <a:rPr lang="en-US" altLang="zh-CN" sz="2000" dirty="0"/>
                <a:t>,</a:t>
              </a:r>
              <a:r>
                <a:rPr lang="zh-CN" altLang="zh-CN" sz="2000" dirty="0"/>
                <a:t>赤道及其两侧地区降水多</a:t>
              </a:r>
              <a:r>
                <a:rPr lang="en-US" altLang="zh-CN" sz="2000" dirty="0"/>
                <a:t>,</a:t>
              </a:r>
              <a:r>
                <a:rPr lang="zh-CN" altLang="zh-CN" sz="2000" dirty="0"/>
                <a:t>两极地区降水少。</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5" name="组合 24"/>
          <p:cNvGrpSpPr/>
          <p:nvPr/>
        </p:nvGrpSpPr>
        <p:grpSpPr>
          <a:xfrm>
            <a:off x="468427" y="5373216"/>
            <a:ext cx="8247378" cy="1152128"/>
            <a:chOff x="645102" y="4752548"/>
            <a:chExt cx="8247378" cy="1152128"/>
          </a:xfrm>
        </p:grpSpPr>
        <p:grpSp>
          <p:nvGrpSpPr>
            <p:cNvPr id="26" name="组合 25"/>
            <p:cNvGrpSpPr/>
            <p:nvPr/>
          </p:nvGrpSpPr>
          <p:grpSpPr>
            <a:xfrm>
              <a:off x="645102" y="4752548"/>
              <a:ext cx="8247378" cy="1152128"/>
              <a:chOff x="645102" y="3755469"/>
              <a:chExt cx="8247378" cy="1152128"/>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世界降水最多的地区是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中纬度地区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南、北回归线附近地区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赤道及其两侧地区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两极地区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468427" y="5373216"/>
            <a:ext cx="8247378" cy="1152128"/>
            <a:chOff x="645102" y="4752548"/>
            <a:chExt cx="8247378" cy="1152128"/>
          </a:xfrm>
        </p:grpSpPr>
        <p:grpSp>
          <p:nvGrpSpPr>
            <p:cNvPr id="17" name="组合 16"/>
            <p:cNvGrpSpPr/>
            <p:nvPr/>
          </p:nvGrpSpPr>
          <p:grpSpPr>
            <a:xfrm>
              <a:off x="645102" y="4752548"/>
              <a:ext cx="8247378" cy="1152128"/>
              <a:chOff x="645102" y="3755469"/>
              <a:chExt cx="8247378" cy="1152128"/>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710948338"/>
      </p:ext>
    </p:extLst>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海陆位置对降水量影响最显著的地点是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低纬度地带</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中纬度地带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低纬度和高纬度地带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中纬度和高纬度地带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077072"/>
            <a:ext cx="8247377" cy="2448272"/>
            <a:chOff x="645102" y="2017815"/>
            <a:chExt cx="8247377" cy="2448272"/>
          </a:xfrm>
        </p:grpSpPr>
        <p:grpSp>
          <p:nvGrpSpPr>
            <p:cNvPr id="18" name="组合 17"/>
            <p:cNvGrpSpPr/>
            <p:nvPr/>
          </p:nvGrpSpPr>
          <p:grpSpPr>
            <a:xfrm>
              <a:off x="645102" y="2017815"/>
              <a:ext cx="8247377" cy="2448272"/>
              <a:chOff x="645102" y="-27384"/>
              <a:chExt cx="8247377" cy="2448272"/>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27384"/>
                <a:ext cx="8247377" cy="2131264"/>
                <a:chOff x="645102" y="-27384"/>
                <a:chExt cx="8247377" cy="2131264"/>
              </a:xfrm>
            </p:grpSpPr>
            <p:sp>
              <p:nvSpPr>
                <p:cNvPr id="23" name="矩形 22"/>
                <p:cNvSpPr/>
                <p:nvPr/>
              </p:nvSpPr>
              <p:spPr>
                <a:xfrm>
                  <a:off x="645102" y="-27384"/>
                  <a:ext cx="8247377" cy="213126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9920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300767"/>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中纬度地区陆地面积较大</a:t>
              </a:r>
              <a:r>
                <a:rPr lang="en-US" altLang="zh-CN" sz="2000" dirty="0"/>
                <a:t>,</a:t>
              </a:r>
              <a:r>
                <a:rPr lang="zh-CN" altLang="zh-CN" sz="2000" dirty="0"/>
                <a:t>沿海与内陆距海远近差别大</a:t>
              </a:r>
              <a:r>
                <a:rPr lang="en-US" altLang="zh-CN" sz="2000" dirty="0"/>
                <a:t>,</a:t>
              </a:r>
              <a:r>
                <a:rPr lang="zh-CN" altLang="zh-CN" sz="2000" dirty="0"/>
                <a:t>沿海受来自海洋的水汽影响较大</a:t>
              </a:r>
              <a:r>
                <a:rPr lang="en-US" altLang="zh-CN" sz="2000" dirty="0"/>
                <a:t>,</a:t>
              </a:r>
              <a:r>
                <a:rPr lang="zh-CN" altLang="zh-CN" sz="2000" dirty="0"/>
                <a:t>降水量要多于内陆</a:t>
              </a:r>
              <a:r>
                <a:rPr lang="en-US" altLang="zh-CN" sz="2000" dirty="0"/>
                <a:t>,</a:t>
              </a:r>
              <a:r>
                <a:rPr lang="zh-CN" altLang="zh-CN" sz="2000" dirty="0"/>
                <a:t>所以海陆位置对降水量影响最显著的地点是中纬度地区。</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5" name="组合 24"/>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081728533"/>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theme/theme1.xml><?xml version="1.0" encoding="utf-8"?>
<a:theme xmlns:a="http://schemas.openxmlformats.org/drawingml/2006/main" name="主题3">
  <a:themeElements>
    <a:clrScheme name="自定义 563">
      <a:dk1>
        <a:srgbClr val="5F5F5F"/>
      </a:dk1>
      <a:lt1>
        <a:sysClr val="window" lastClr="CAEAC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12_A000120140530A99PPBG">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主题3</Template>
  <TotalTime>34</TotalTime>
  <Words>935</Words>
  <Application>Microsoft Office PowerPoint</Application>
  <PresentationFormat>全屏显示(4:3)</PresentationFormat>
  <Paragraphs>128</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主题3</vt:lpstr>
      <vt:lpstr>文档</vt:lpstr>
      <vt:lpstr>第二课时　世界的降水</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2014-05-15T01:15:59Z</dcterms:created>
  <dcterms:modified xsi:type="dcterms:W3CDTF">2019-01-10T03:38:12Z</dcterms:modified>
</cp:coreProperties>
</file>