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4" r:id="rId2"/>
    <p:sldId id="263" r:id="rId3"/>
    <p:sldId id="277" r:id="rId4"/>
    <p:sldId id="292" r:id="rId5"/>
    <p:sldId id="264" r:id="rId6"/>
    <p:sldId id="294" r:id="rId7"/>
    <p:sldId id="295" r:id="rId8"/>
    <p:sldId id="268" r:id="rId9"/>
    <p:sldId id="296" r:id="rId10"/>
    <p:sldId id="293" r:id="rId11"/>
    <p:sldId id="297" r:id="rId12"/>
    <p:sldId id="265" r:id="rId13"/>
    <p:sldId id="291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94" autoAdjust="0"/>
  </p:normalViewPr>
  <p:slideViewPr>
    <p:cSldViewPr showGuides="1">
      <p:cViewPr varScale="1">
        <p:scale>
          <a:sx n="88" d="100"/>
          <a:sy n="88" d="100"/>
        </p:scale>
        <p:origin x="1464" y="66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24A6F-17A4-483C-93CD-9668E346B3FF}" type="datetimeFigureOut">
              <a:rPr lang="zh-CN" altLang="en-US" smtClean="0"/>
              <a:t>2016-05-31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CB043-57EE-4748-9A7B-23529502E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214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CB043-57EE-4748-9A7B-23529502EFA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430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7" name="圆角矩形 6">
            <a:hlinkClick r:id="rId15" action="ppaction://hlinksldjump"/>
          </p:cNvPr>
          <p:cNvSpPr/>
          <p:nvPr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圆角矩形 7">
            <a:hlinkClick r:id="rId16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7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12.xml"/><Relationship Id="rId7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10" Type="http://schemas.openxmlformats.org/officeDocument/2006/relationships/image" Target="../media/image12.emf"/><Relationship Id="rId4" Type="http://schemas.openxmlformats.org/officeDocument/2006/relationships/slide" Target="slide14.xml"/><Relationship Id="rId9" Type="http://schemas.openxmlformats.org/officeDocument/2006/relationships/package" Target="../embeddings/Microsoft_Word___3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slide" Target="slide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slide" Target="slide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" Target="slide14.xml"/><Relationship Id="rId7" Type="http://schemas.openxmlformats.org/officeDocument/2006/relationships/slide" Target="slide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slide" Target="slide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12.xml"/><Relationship Id="rId7" Type="http://schemas.openxmlformats.org/officeDocument/2006/relationships/slide" Target="slide1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package" Target="../embeddings/Microsoft_Word___6.docx"/><Relationship Id="rId3" Type="http://schemas.openxmlformats.org/officeDocument/2006/relationships/slide" Target="slide12.xml"/><Relationship Id="rId7" Type="http://schemas.openxmlformats.org/officeDocument/2006/relationships/slide" Target="slide17.xml"/><Relationship Id="rId12" Type="http://schemas.openxmlformats.org/officeDocument/2006/relationships/image" Target="../media/image1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slide" Target="slide16.xml"/><Relationship Id="rId11" Type="http://schemas.openxmlformats.org/officeDocument/2006/relationships/package" Target="../embeddings/Microsoft_Word___5.docx"/><Relationship Id="rId5" Type="http://schemas.openxmlformats.org/officeDocument/2006/relationships/slide" Target="slide15.xml"/><Relationship Id="rId10" Type="http://schemas.openxmlformats.org/officeDocument/2006/relationships/image" Target="../media/image14.emf"/><Relationship Id="rId4" Type="http://schemas.openxmlformats.org/officeDocument/2006/relationships/slide" Target="slide14.xml"/><Relationship Id="rId9" Type="http://schemas.openxmlformats.org/officeDocument/2006/relationships/package" Target="../embeddings/Microsoft_Word___4.docx"/><Relationship Id="rId1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第二课时　大陆漂移与板块构造</a:t>
            </a:r>
          </a:p>
        </p:txBody>
      </p:sp>
    </p:spTree>
    <p:extLst>
      <p:ext uri="{BB962C8B-B14F-4D97-AF65-F5344CB8AC3E}">
        <p14:creationId xmlns:p14="http://schemas.microsoft.com/office/powerpoint/2010/main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板块运动与地形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世界上著名的山系多位于板块与板块碰撞地带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消亡边界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由于板块的相互挤压上拱隆起形成高大山脉。喜马拉雅山位于亚欧板块与印度洋板块交界地带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阿尔卑斯山位于亚欧板块与非洲板块交界地带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落基山位于太平洋板块与美洲板块交界地带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安第斯山脉位于南极洲板块与美洲板块交界地带。在碰撞地带还可形成深邃的海沟、岛弧。在板块碰撞地带的海洋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海域面积将变小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如地中海、太平洋。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在板块张裂地区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生长边界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常形成裂谷、大洋中脊等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在板块张裂地区的海洋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海域面积将扩大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如红海、大西洋。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74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根据板块构造学说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下列山脉、岛屿、海洋有共同成因的是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喜马拉雅山与红海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喜马拉雅山脉与日本群岛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红海与海沟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乌拉尔山脉与大西洋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板块构造学说认为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喜马拉雅山脉与日本群岛是由板块碰撞挤压形成的。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90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4127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德国科学家魏格纳提出了大陆漂移说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下列是不同时期大陆分布示意图。读图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080692"/>
              </p:ext>
            </p:extLst>
          </p:nvPr>
        </p:nvGraphicFramePr>
        <p:xfrm>
          <a:off x="508000" y="2420888"/>
          <a:ext cx="8128000" cy="3119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文档" r:id="rId9" imgW="3839157" imgH="1472663" progId="Word.Document.12">
                  <p:embed/>
                </p:oleObj>
              </mc:Choice>
              <mc:Fallback>
                <p:oleObj name="文档" r:id="rId9" imgW="3839157" imgH="14726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2420888"/>
                        <a:ext cx="8128000" cy="31194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4" name="组合 1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6" name="五边形 1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7" name="燕尾形 1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/>
                <a:t>1</a:t>
              </a:r>
              <a:r>
                <a:rPr lang="en-US" altLang="zh-CN" sz="2000" dirty="0"/>
                <a:t>.A</a:t>
              </a:r>
              <a:r>
                <a:rPr lang="zh-CN" altLang="zh-CN" sz="2000" dirty="0"/>
                <a:t>　</a:t>
              </a:r>
              <a:r>
                <a:rPr lang="en-US" altLang="zh-CN" sz="2000" b="1" dirty="0"/>
                <a:t>2</a:t>
              </a:r>
              <a:r>
                <a:rPr lang="en-US" altLang="zh-CN" sz="2000" dirty="0"/>
                <a:t>.C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以上哪一幅图表示的是现代大陆的分布状况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下列事实中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可以作为大陆漂移说证据的是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陆地主要分布在北半球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世界陆地轮廓都比较破碎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大西洋两岸古老地层的相似性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我国东部海域发现古河流的遗迹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00192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魏格纳是从哪两大洲的轮廓吻合得到启示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而开始大陆漂移假说的研究的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亚洲和大洋洲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非洲与南美洲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北美洲与南美洲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南美洲与南极洲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1" name="组合 3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4" name="燕尾形 3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东非裂谷带的形成原因是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地震频繁造成的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火山活动剧烈造成的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板块发生张裂运动造成的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板块发生碰撞运动造成的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0" name="16R06.eps" descr="id:2147489786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5101489" y="1340768"/>
            <a:ext cx="2903971" cy="303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684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印度洋板块的西北侧是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亚欧板块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美洲板块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南极洲板块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澳大利亚大陆位于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印度洋板块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太平洋板块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亚欧板块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南极洲板块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2" name="组合 2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把左侧的地理现象与右侧相关的地理事物连线。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828225"/>
              </p:ext>
            </p:extLst>
          </p:nvPr>
        </p:nvGraphicFramePr>
        <p:xfrm>
          <a:off x="508000" y="1700808"/>
          <a:ext cx="8128000" cy="1183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文档" r:id="rId9" imgW="3839157" imgH="558100" progId="Word.Document.12">
                  <p:embed/>
                </p:oleObj>
              </mc:Choice>
              <mc:Fallback>
                <p:oleObj name="文档" r:id="rId9" imgW="3839157" imgH="558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1700808"/>
                        <a:ext cx="8128000" cy="11832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五边形 31"/>
          <p:cNvSpPr/>
          <p:nvPr/>
        </p:nvSpPr>
        <p:spPr>
          <a:xfrm>
            <a:off x="7696175" y="6237311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6800054" y="6237311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420104" y="3429000"/>
            <a:ext cx="8303793" cy="3096343"/>
            <a:chOff x="251520" y="2420889"/>
            <a:chExt cx="8640960" cy="3096343"/>
          </a:xfrm>
        </p:grpSpPr>
        <p:grpSp>
          <p:nvGrpSpPr>
            <p:cNvPr id="35" name="组合 34"/>
            <p:cNvGrpSpPr/>
            <p:nvPr/>
          </p:nvGrpSpPr>
          <p:grpSpPr>
            <a:xfrm>
              <a:off x="251520" y="2420889"/>
              <a:ext cx="8640960" cy="3096343"/>
              <a:chOff x="251520" y="-138178"/>
              <a:chExt cx="8640960" cy="3096343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251520" y="-138178"/>
                <a:ext cx="8640960" cy="2782056"/>
                <a:chOff x="251520" y="-138178"/>
                <a:chExt cx="8640960" cy="2782056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251520" y="-138178"/>
                  <a:ext cx="8640960" cy="278205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TextBox 22"/>
                <p:cNvSpPr txBox="1"/>
                <p:nvPr/>
              </p:nvSpPr>
              <p:spPr>
                <a:xfrm>
                  <a:off x="8360077" y="-6617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36" name="对象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43458233"/>
                </p:ext>
              </p:extLst>
            </p:nvPr>
          </p:nvGraphicFramePr>
          <p:xfrm>
            <a:off x="524700" y="2816787"/>
            <a:ext cx="8069819" cy="1389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6" name="文档" r:id="rId11" imgW="3839157" imgH="692043" progId="Word.Document.12">
                    <p:embed/>
                  </p:oleObj>
                </mc:Choice>
                <mc:Fallback>
                  <p:oleObj name="文档" r:id="rId11" imgW="3839157" imgH="692043" progId="Word.Document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4700" y="2816787"/>
                          <a:ext cx="8069819" cy="13890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6" name="组合 45"/>
          <p:cNvGrpSpPr/>
          <p:nvPr/>
        </p:nvGrpSpPr>
        <p:grpSpPr>
          <a:xfrm>
            <a:off x="420104" y="4509120"/>
            <a:ext cx="8303793" cy="2016223"/>
            <a:chOff x="251520" y="4509121"/>
            <a:chExt cx="8640960" cy="2016223"/>
          </a:xfrm>
        </p:grpSpPr>
        <p:grpSp>
          <p:nvGrpSpPr>
            <p:cNvPr id="47" name="组合 46"/>
            <p:cNvGrpSpPr/>
            <p:nvPr/>
          </p:nvGrpSpPr>
          <p:grpSpPr>
            <a:xfrm>
              <a:off x="251520" y="4509121"/>
              <a:ext cx="8640960" cy="2016223"/>
              <a:chOff x="251520" y="2891374"/>
              <a:chExt cx="8640960" cy="2016223"/>
            </a:xfrm>
          </p:grpSpPr>
          <p:sp>
            <p:nvSpPr>
              <p:cNvPr id="49" name="五边形 4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0" name="五边形 4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1" name="燕尾形 5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251520" y="2891374"/>
                <a:ext cx="8640960" cy="170078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TextBox 30"/>
              <p:cNvSpPr txBox="1"/>
              <p:nvPr/>
            </p:nvSpPr>
            <p:spPr>
              <a:xfrm>
                <a:off x="8388424" y="300692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48" name="对象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03278267"/>
                </p:ext>
              </p:extLst>
            </p:nvPr>
          </p:nvGraphicFramePr>
          <p:xfrm>
            <a:off x="562696" y="4875747"/>
            <a:ext cx="8018608" cy="11699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7" name="文档" r:id="rId13" imgW="3855752" imgH="591946" progId="Word.Document.12">
                    <p:embed/>
                  </p:oleObj>
                </mc:Choice>
                <mc:Fallback>
                  <p:oleObj name="文档" r:id="rId13" imgW="3855752" imgH="591946" progId="Word.Document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2696" y="4875747"/>
                          <a:ext cx="8018608" cy="11699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78935617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地球的表面处在不断的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海陆会发生变迁。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大陆漂移学说的证据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南美大陆和非洲大陆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拼合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南美洲和非洲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的相似性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南美洲和非洲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的相似性。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046172" y="2470055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运动和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339542" y="326315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857468" y="3677682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地层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588224" y="366679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77888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1494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魏格纳认为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大约在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各大陆是连接在一起的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其周围是广阔的海洋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称为泛大洋。后来泛大陆分裂成几块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每一块都以极其缓慢的速度向不同方向漂移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最后形成今天我们看到的海陆分布状况。在下列图的下面分别填写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亿年前、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万年前、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万年前、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919860"/>
              </p:ext>
            </p:extLst>
          </p:nvPr>
        </p:nvGraphicFramePr>
        <p:xfrm>
          <a:off x="508000" y="2992794"/>
          <a:ext cx="8128000" cy="3438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文档" r:id="rId3" imgW="3839157" imgH="1623890" progId="Word.Document.12">
                  <p:embed/>
                </p:oleObj>
              </mc:Choice>
              <mc:Fallback>
                <p:oleObj name="文档" r:id="rId3" imgW="3839157" imgH="16238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992794"/>
                        <a:ext cx="8128000" cy="3438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1115616" y="1169082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泛大陆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16898" y="4235203"/>
            <a:ext cx="1242648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亿年前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04048" y="4229835"/>
            <a:ext cx="215956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3 500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万年前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391807" y="5986734"/>
            <a:ext cx="173637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6 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500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万年前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486432" y="595560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26686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大陆漂移的动力来自地球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物质的运动。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板块构造理论认为全球可分为六大板块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板块和南极洲板块。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板块构造理论认为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板块与板块的交界处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地壳活动比较频繁。世界上的火山、地震就主要分布在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世界著名的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也多位于板块与板块的交界地带。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449756" y="185078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87614" y="226244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403648" y="266957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31382" y="266957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882919" y="2669570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太平洋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27973" y="3070901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229538" y="346759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98796" y="4280588"/>
            <a:ext cx="30764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板块与板块的交界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699792" y="468160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83103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4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3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大陆漂移学说的主要证据和内容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大陆漂移学说的主要证据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大西洋两岸特别是非洲西岸与南美洲东岸的轮廓线吻合。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南美洲和非洲的古地层类型与排列具有相似性。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大西洋两岸的南美洲和非洲许多动物具有相似性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如生活在浅海中的海牛及不会飞的鸵鸟在非洲和南美洲都有分布。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大陆漂移学说的主要内容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各大洲是相互连接的一块大陆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它的周围是一整片海洋。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原始大陆分离成几块大陆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缓慢地漂移分离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逐渐形成了今天七大洲和四大洋的分布状况。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50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3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63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下图中信息在一定程度上说明了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甲、丙两大洲曾经连为一体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鸵鸟具有长途飞行能力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各大洲动物进化的相似性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海牛具有远渡重洋的游泳能力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027693"/>
              </p:ext>
            </p:extLst>
          </p:nvPr>
        </p:nvGraphicFramePr>
        <p:xfrm>
          <a:off x="508000" y="1607028"/>
          <a:ext cx="8128000" cy="31698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文档" r:id="rId6" imgW="3839157" imgH="1496787" progId="Word.Document.12">
                  <p:embed/>
                </p:oleObj>
              </mc:Choice>
              <mc:Fallback>
                <p:oleObj name="文档" r:id="rId6" imgW="3839157" imgH="14967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07028"/>
                        <a:ext cx="8128000" cy="31698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398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4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3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根据大洲的轮廓判断甲为南美洲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丙为非洲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乙为南美洲和非洲之间的大西洋。鸵鸟不会飞翔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海牛也没有远渡重洋的游泳能力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各大洲动物进化也各有特点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而在南美洲和非洲的动物具有相似性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说明了两大洲曾经连为一体。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33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3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板块运动与火山、地震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地球表层是由板块拼合而成的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全球共分六大板块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板块内部比较稳定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板块与板块交界地带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地壳运动比较活跃。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世界上的火山和地震带主要有环太平洋火山地震带和地中海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喜马拉雅火山地震带。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环太平洋火山地震带处在太平洋板块与亚欧板块、美洲板块、南极洲板块、印度洋板块交界处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地中海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喜马拉雅火山地震带处在亚欧板块与非洲板块、印度洋板块交界处。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37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3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63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根据板块构造理论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红海位于板块张裂区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几千万年后红海将会消失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世界上形成了环太平洋和地中海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喜马拉雅两大火山地震带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南、北美洲东部位于世界两大地震带上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是世界多火山和地震地区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日本发生的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级大地震与板块运动无关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红海位于板块张裂区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面积将会继续扩大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环太平洋和地中海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喜马拉雅地带多位于几个板块的交界处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多火山、地震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形成两大火山地震带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南、北美洲东部位于美洲板块内部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地壳稳定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火山、地震较少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发生在日本的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级大地震是太平洋板块与亚欧板块碰撞挤压形成的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与板块运动密切相关。故正确的答案是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60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初中全优、共用模板14(1)">
  <a:themeElements>
    <a:clrScheme name="自定义 1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初中全优、共用模板14(1)</Template>
  <TotalTime>57</TotalTime>
  <Words>749</Words>
  <Application>Microsoft Office PowerPoint</Application>
  <PresentationFormat>全屏显示(4:3)</PresentationFormat>
  <Paragraphs>185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NEU-BZ-S92</vt:lpstr>
      <vt:lpstr>方正书宋_GBK</vt:lpstr>
      <vt:lpstr>黑体</vt:lpstr>
      <vt:lpstr>楷体</vt:lpstr>
      <vt:lpstr>宋体</vt:lpstr>
      <vt:lpstr>Arial</vt:lpstr>
      <vt:lpstr>Calibri</vt:lpstr>
      <vt:lpstr>Times New Roman</vt:lpstr>
      <vt:lpstr>初中全优、共用模板14(1)</vt:lpstr>
      <vt:lpstr>文档</vt:lpstr>
      <vt:lpstr>Microsoft Word 文档</vt:lpstr>
      <vt:lpstr>第二课时　大陆漂移与板块构造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2016-05-31T10:55:49Z</dcterms:modified>
</cp:coreProperties>
</file>