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74" r:id="rId2"/>
    <p:sldId id="285" r:id="rId3"/>
    <p:sldId id="263" r:id="rId4"/>
    <p:sldId id="277" r:id="rId5"/>
    <p:sldId id="264" r:id="rId6"/>
    <p:sldId id="286" r:id="rId7"/>
    <p:sldId id="268" r:id="rId8"/>
    <p:sldId id="287" r:id="rId9"/>
    <p:sldId id="265" r:id="rId10"/>
    <p:sldId id="269" r:id="rId11"/>
    <p:sldId id="270" r:id="rId12"/>
    <p:sldId id="271" r:id="rId13"/>
    <p:sldId id="272" r:id="rId14"/>
    <p:sldId id="273" r:id="rId1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09" userDrawn="1">
          <p15:clr>
            <a:srgbClr val="A4A3A4"/>
          </p15:clr>
        </p15:guide>
        <p15:guide id="2" pos="3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FDEC8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5494" autoAdjust="0"/>
  </p:normalViewPr>
  <p:slideViewPr>
    <p:cSldViewPr showGuides="1">
      <p:cViewPr varScale="1">
        <p:scale>
          <a:sx n="85" d="100"/>
          <a:sy n="85" d="100"/>
        </p:scale>
        <p:origin x="-1524" y="-78"/>
      </p:cViewPr>
      <p:guideLst>
        <p:guide orient="horz" pos="709"/>
        <p:guide pos="3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098238" y="2636912"/>
            <a:ext cx="29947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en-US" altLang="zh-CN" sz="6000" b="1" cap="none" spc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End!</a:t>
            </a:r>
            <a:endParaRPr lang="zh-CN" altLang="en-US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250343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821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 userDrawn="1"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快乐预习感知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5890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互动课堂理解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6022900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6129428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3240777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6121553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51" r:id="rId6"/>
    <p:sldLayoutId id="2147483656" r:id="rId7"/>
    <p:sldLayoutId id="2147483657" r:id="rId8"/>
    <p:sldLayoutId id="2147483658" r:id="rId9"/>
    <p:sldLayoutId id="2147483659" r:id="rId10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 kern="1200">
          <a:solidFill>
            <a:schemeClr val="bg1"/>
          </a:solidFill>
          <a:latin typeface="Arial" pitchFamily="34" charset="0"/>
          <a:ea typeface="+mj-ea"/>
          <a:cs typeface="+mj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5pPr>
      <a:lvl6pPr marL="4572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6pPr>
      <a:lvl7pPr marL="9144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7pPr>
      <a:lvl8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8pPr>
      <a:lvl9pPr marL="1828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9pPr>
    </p:titleStyle>
    <p:bodyStyle>
      <a:lvl1pPr marL="271463" indent="-271463" algn="just" defTabSz="514350" rtl="0" eaLnBrk="1" fontAlgn="base" hangingPunct="1">
        <a:lnSpc>
          <a:spcPct val="110000"/>
        </a:lnSpc>
        <a:spcBef>
          <a:spcPts val="9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u"/>
        <a:defRPr lang="zh-CN" altLang="en-US" kern="1200" dirty="0">
          <a:solidFill>
            <a:schemeClr val="accent1"/>
          </a:solidFill>
          <a:latin typeface="Arial" pitchFamily="34" charset="0"/>
          <a:ea typeface="+mn-ea"/>
          <a:cs typeface="+mn-cs"/>
        </a:defRPr>
      </a:lvl1pPr>
      <a:lvl2pPr marL="271463" indent="-271463" algn="just" defTabSz="514350" rtl="0" eaLnBrk="1" fontAlgn="base" hangingPunct="1">
        <a:lnSpc>
          <a:spcPct val="120000"/>
        </a:lnSpc>
        <a:spcBef>
          <a:spcPct val="0"/>
        </a:spcBef>
        <a:spcAft>
          <a:spcPts val="900"/>
        </a:spcAft>
        <a:buClr>
          <a:srgbClr val="ECA280"/>
        </a:buClr>
        <a:buFont typeface="幼圆" pitchFamily="49" charset="-122"/>
        <a:buChar char=" "/>
        <a:defRPr sz="1300" kern="1200">
          <a:solidFill>
            <a:schemeClr val="tx1"/>
          </a:solidFill>
          <a:latin typeface="Arial" pitchFamily="34" charset="0"/>
          <a:ea typeface="+mn-ea"/>
          <a:cs typeface="+mn-cs"/>
        </a:defRPr>
      </a:lvl2pPr>
      <a:lvl3pPr marL="64293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100" kern="1200">
          <a:solidFill>
            <a:schemeClr val="tx1"/>
          </a:solidFill>
          <a:latin typeface="Arial" pitchFamily="34" charset="0"/>
          <a:ea typeface="+mn-ea"/>
          <a:cs typeface="+mn-cs"/>
        </a:defRPr>
      </a:lvl3pPr>
      <a:lvl4pPr marL="900113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4pPr>
      <a:lvl5pPr marL="115728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slide" Target="slide14.xml"/><Relationship Id="rId2" Type="http://schemas.openxmlformats.org/officeDocument/2006/relationships/slide" Target="slide9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3.xml"/><Relationship Id="rId5" Type="http://schemas.openxmlformats.org/officeDocument/2006/relationships/slide" Target="slide12.xml"/><Relationship Id="rId4" Type="http://schemas.openxmlformats.org/officeDocument/2006/relationships/slide" Target="slide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slide" Target="slide14.xml"/><Relationship Id="rId2" Type="http://schemas.openxmlformats.org/officeDocument/2006/relationships/slide" Target="slide9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3.xml"/><Relationship Id="rId5" Type="http://schemas.openxmlformats.org/officeDocument/2006/relationships/slide" Target="slide12.xml"/><Relationship Id="rId4" Type="http://schemas.openxmlformats.org/officeDocument/2006/relationships/slide" Target="slide1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slide" Target="slide9.xml"/><Relationship Id="rId7" Type="http://schemas.openxmlformats.org/officeDocument/2006/relationships/slide" Target="slide1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6" Type="http://schemas.openxmlformats.org/officeDocument/2006/relationships/slide" Target="slide12.xml"/><Relationship Id="rId5" Type="http://schemas.openxmlformats.org/officeDocument/2006/relationships/slide" Target="slide11.xml"/><Relationship Id="rId4" Type="http://schemas.openxmlformats.org/officeDocument/2006/relationships/slide" Target="slide10.xml"/><Relationship Id="rId9" Type="http://schemas.openxmlformats.org/officeDocument/2006/relationships/package" Target="../embeddings/Microsoft_Office_Word___4.docx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slide" Target="slide14.xml"/><Relationship Id="rId2" Type="http://schemas.openxmlformats.org/officeDocument/2006/relationships/slide" Target="slide9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3.xml"/><Relationship Id="rId5" Type="http://schemas.openxmlformats.org/officeDocument/2006/relationships/slide" Target="slide12.xml"/><Relationship Id="rId4" Type="http://schemas.openxmlformats.org/officeDocument/2006/relationships/slide" Target="slide1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slide" Target="slide9.xml"/><Relationship Id="rId7" Type="http://schemas.openxmlformats.org/officeDocument/2006/relationships/slide" Target="slide1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5.vml"/><Relationship Id="rId6" Type="http://schemas.openxmlformats.org/officeDocument/2006/relationships/slide" Target="slide12.xml"/><Relationship Id="rId5" Type="http://schemas.openxmlformats.org/officeDocument/2006/relationships/slide" Target="slide11.xml"/><Relationship Id="rId4" Type="http://schemas.openxmlformats.org/officeDocument/2006/relationships/slide" Target="slide10.xml"/><Relationship Id="rId9" Type="http://schemas.openxmlformats.org/officeDocument/2006/relationships/package" Target="../embeddings/Microsoft_Office_Word___5.docx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5" Type="http://schemas.openxmlformats.org/officeDocument/2006/relationships/package" Target="../embeddings/Microsoft_Office_Word___3.docx"/><Relationship Id="rId4" Type="http://schemas.openxmlformats.org/officeDocument/2006/relationships/slide" Target="sl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slide" Target="slide14.xml"/><Relationship Id="rId2" Type="http://schemas.openxmlformats.org/officeDocument/2006/relationships/slide" Target="slide9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3.xml"/><Relationship Id="rId5" Type="http://schemas.openxmlformats.org/officeDocument/2006/relationships/slide" Target="slide12.xml"/><Relationship Id="rId4" Type="http://schemas.openxmlformats.org/officeDocument/2006/relationships/slide" Target="slide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785918" y="1928802"/>
            <a:ext cx="8229600" cy="432048"/>
          </a:xfrm>
        </p:spPr>
        <p:txBody>
          <a:bodyPr/>
          <a:lstStyle/>
          <a:p>
            <a:r>
              <a:rPr lang="zh-CN" altLang="zh-CN" dirty="0" smtClean="0"/>
              <a:t>第二节　海陆分布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xmlns="" val="131489947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流程图: 可选过程 13">
            <a:hlinkClick r:id="rId2" action="ppaction://hlinksldjump"/>
          </p:cNvPr>
          <p:cNvSpPr/>
          <p:nvPr/>
        </p:nvSpPr>
        <p:spPr>
          <a:xfrm>
            <a:off x="545044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1-2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流程图: 可选过程 14">
            <a:hlinkClick r:id="rId3" action="ppaction://hlinksldjump"/>
          </p:cNvPr>
          <p:cNvSpPr/>
          <p:nvPr/>
        </p:nvSpPr>
        <p:spPr>
          <a:xfrm>
            <a:off x="1051313" y="862897"/>
            <a:ext cx="4772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流程图: 可选过程 15">
            <a:hlinkClick r:id="rId4" action="ppaction://hlinksldjump"/>
          </p:cNvPr>
          <p:cNvSpPr/>
          <p:nvPr/>
        </p:nvSpPr>
        <p:spPr>
          <a:xfrm>
            <a:off x="1557582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流程图: 可选过程 16">
            <a:hlinkClick r:id="rId5" action="ppaction://hlinksldjump"/>
          </p:cNvPr>
          <p:cNvSpPr/>
          <p:nvPr/>
        </p:nvSpPr>
        <p:spPr>
          <a:xfrm>
            <a:off x="206385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流程图: 可选过程 17">
            <a:hlinkClick r:id="rId6" action="ppaction://hlinksldjump"/>
          </p:cNvPr>
          <p:cNvSpPr/>
          <p:nvPr/>
        </p:nvSpPr>
        <p:spPr>
          <a:xfrm>
            <a:off x="2570120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流程图: 可选过程 18">
            <a:hlinkClick r:id="rId7" action="ppaction://hlinksldjump"/>
          </p:cNvPr>
          <p:cNvSpPr/>
          <p:nvPr/>
        </p:nvSpPr>
        <p:spPr>
          <a:xfrm>
            <a:off x="3076389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下列叙述能粗略说明全球海陆所占比例的是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三分陆地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七分海洋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三分海洋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七分陆地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四分海洋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六分陆地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四分陆地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六分海洋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1" name="五边形 20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23" name="组合 22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25" name="五边形 24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38" name="燕尾形 37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9" name="矩形 38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4" name="矩形 23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>
                  <a:latin typeface="Times New Roman" panose="02020603050405020304" pitchFamily="18" charset="0"/>
                </a:rPr>
                <a:t>A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710948338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流程图: 可选过程 13">
            <a:hlinkClick r:id="rId2" action="ppaction://hlinksldjump"/>
          </p:cNvPr>
          <p:cNvSpPr/>
          <p:nvPr/>
        </p:nvSpPr>
        <p:spPr>
          <a:xfrm>
            <a:off x="545044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1-2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流程图: 可选过程 14">
            <a:hlinkClick r:id="rId3" action="ppaction://hlinksldjump"/>
          </p:cNvPr>
          <p:cNvSpPr/>
          <p:nvPr/>
        </p:nvSpPr>
        <p:spPr>
          <a:xfrm>
            <a:off x="1051313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流程图: 可选过程 15">
            <a:hlinkClick r:id="rId4" action="ppaction://hlinksldjump"/>
          </p:cNvPr>
          <p:cNvSpPr/>
          <p:nvPr/>
        </p:nvSpPr>
        <p:spPr>
          <a:xfrm>
            <a:off x="1557582" y="862897"/>
            <a:ext cx="4772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流程图: 可选过程 16">
            <a:hlinkClick r:id="rId5" action="ppaction://hlinksldjump"/>
          </p:cNvPr>
          <p:cNvSpPr/>
          <p:nvPr/>
        </p:nvSpPr>
        <p:spPr>
          <a:xfrm>
            <a:off x="206385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流程图: 可选过程 17">
            <a:hlinkClick r:id="rId6" action="ppaction://hlinksldjump"/>
          </p:cNvPr>
          <p:cNvSpPr/>
          <p:nvPr/>
        </p:nvSpPr>
        <p:spPr>
          <a:xfrm>
            <a:off x="2570120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流程图: 可选过程 18">
            <a:hlinkClick r:id="rId7" action="ppaction://hlinksldjump"/>
          </p:cNvPr>
          <p:cNvSpPr/>
          <p:nvPr/>
        </p:nvSpPr>
        <p:spPr>
          <a:xfrm>
            <a:off x="3076389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6424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关于大洲和大陆的叙述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面积大的陆地称为大洲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大洲的面积一定比大陆大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大陆与其附近的岛屿合起来称为洲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全球分为五大洲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1" name="五边形 40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42" name="五边形 41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43" name="组合 42"/>
          <p:cNvGrpSpPr/>
          <p:nvPr/>
        </p:nvGrpSpPr>
        <p:grpSpPr>
          <a:xfrm>
            <a:off x="468427" y="4077072"/>
            <a:ext cx="8247377" cy="2448272"/>
            <a:chOff x="645102" y="2017815"/>
            <a:chExt cx="8247377" cy="2448272"/>
          </a:xfrm>
        </p:grpSpPr>
        <p:grpSp>
          <p:nvGrpSpPr>
            <p:cNvPr id="44" name="组合 43"/>
            <p:cNvGrpSpPr/>
            <p:nvPr/>
          </p:nvGrpSpPr>
          <p:grpSpPr>
            <a:xfrm>
              <a:off x="645102" y="2017815"/>
              <a:ext cx="8247377" cy="2448272"/>
              <a:chOff x="645102" y="-27384"/>
              <a:chExt cx="8247377" cy="2448272"/>
            </a:xfrm>
          </p:grpSpPr>
          <p:sp>
            <p:nvSpPr>
              <p:cNvPr id="46" name="五边形 45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7" name="燕尾形 46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48" name="组合 47"/>
              <p:cNvGrpSpPr/>
              <p:nvPr/>
            </p:nvGrpSpPr>
            <p:grpSpPr>
              <a:xfrm>
                <a:off x="645102" y="-27384"/>
                <a:ext cx="8247377" cy="2131264"/>
                <a:chOff x="645102" y="-27384"/>
                <a:chExt cx="8247377" cy="2131264"/>
              </a:xfrm>
            </p:grpSpPr>
            <p:sp>
              <p:nvSpPr>
                <p:cNvPr id="49" name="矩形 48"/>
                <p:cNvSpPr/>
                <p:nvPr/>
              </p:nvSpPr>
              <p:spPr>
                <a:xfrm>
                  <a:off x="645102" y="-27384"/>
                  <a:ext cx="8247377" cy="2131264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" name="TextBox 28"/>
                <p:cNvSpPr txBox="1"/>
                <p:nvPr/>
              </p:nvSpPr>
              <p:spPr>
                <a:xfrm>
                  <a:off x="8371094" y="99201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45" name="矩形 44"/>
            <p:cNvSpPr>
              <a:spLocks noChangeAspect="1"/>
            </p:cNvSpPr>
            <p:nvPr/>
          </p:nvSpPr>
          <p:spPr>
            <a:xfrm>
              <a:off x="860242" y="2300767"/>
              <a:ext cx="7775757" cy="14051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面积广大而完整的陆地称为大陆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面积较小的陆地称为岛屿。大陆与其附近的岛屿合起来称为洲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但大洲的面积不一定比大陆大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如亚欧大陆就比亚洲和欧洲都大。全球分为七大洲。</a:t>
              </a:r>
              <a:endParaRPr lang="zh-CN" altLang="zh-CN" sz="20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52" name="组合 51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54" name="五边形 53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55" name="五边形 54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56" name="燕尾形 55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7" name="矩形 56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53" name="矩形 52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C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081728533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流程图: 可选过程 13">
            <a:hlinkClick r:id="rId3" action="ppaction://hlinksldjump"/>
          </p:cNvPr>
          <p:cNvSpPr/>
          <p:nvPr/>
        </p:nvSpPr>
        <p:spPr>
          <a:xfrm>
            <a:off x="545044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1-2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流程图: 可选过程 14">
            <a:hlinkClick r:id="rId4" action="ppaction://hlinksldjump"/>
          </p:cNvPr>
          <p:cNvSpPr/>
          <p:nvPr/>
        </p:nvSpPr>
        <p:spPr>
          <a:xfrm>
            <a:off x="1051313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流程图: 可选过程 15">
            <a:hlinkClick r:id="rId5" action="ppaction://hlinksldjump"/>
          </p:cNvPr>
          <p:cNvSpPr/>
          <p:nvPr/>
        </p:nvSpPr>
        <p:spPr>
          <a:xfrm>
            <a:off x="1557582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流程图: 可选过程 16">
            <a:hlinkClick r:id="rId6" action="ppaction://hlinksldjump"/>
          </p:cNvPr>
          <p:cNvSpPr/>
          <p:nvPr/>
        </p:nvSpPr>
        <p:spPr>
          <a:xfrm>
            <a:off x="2063851" y="862897"/>
            <a:ext cx="4772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流程图: 可选过程 17">
            <a:hlinkClick r:id="rId7" action="ppaction://hlinksldjump"/>
          </p:cNvPr>
          <p:cNvSpPr/>
          <p:nvPr/>
        </p:nvSpPr>
        <p:spPr>
          <a:xfrm>
            <a:off x="2570120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流程图: 可选过程 18">
            <a:hlinkClick r:id="rId8" action="ppaction://hlinksldjump"/>
          </p:cNvPr>
          <p:cNvSpPr/>
          <p:nvPr/>
        </p:nvSpPr>
        <p:spPr>
          <a:xfrm>
            <a:off x="3076389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读下图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判断下列说法正确的是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图中有一处为半岛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图中有三处为群岛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图中有两处为群岛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两处为半岛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图中有一处为半岛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两处为群岛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070617853"/>
              </p:ext>
            </p:extLst>
          </p:nvPr>
        </p:nvGraphicFramePr>
        <p:xfrm>
          <a:off x="508000" y="1711694"/>
          <a:ext cx="8128000" cy="1963090"/>
        </p:xfrm>
        <a:graphic>
          <a:graphicData uri="http://schemas.openxmlformats.org/presentationml/2006/ole">
            <p:oleObj spid="_x0000_s4103" name="文档" r:id="rId9" imgW="3839157" imgH="926805" progId="Word.Document.12">
              <p:embed/>
            </p:oleObj>
          </a:graphicData>
        </a:graphic>
      </p:graphicFrame>
      <p:sp>
        <p:nvSpPr>
          <p:cNvPr id="22" name="五边形 21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24" name="组合 23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38" name="五边形 37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39" name="燕尾形 38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5" name="矩形 24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C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950272900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流程图: 可选过程 13">
            <a:hlinkClick r:id="rId2" action="ppaction://hlinksldjump"/>
          </p:cNvPr>
          <p:cNvSpPr/>
          <p:nvPr/>
        </p:nvSpPr>
        <p:spPr>
          <a:xfrm>
            <a:off x="545044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1-2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流程图: 可选过程 14">
            <a:hlinkClick r:id="rId3" action="ppaction://hlinksldjump"/>
          </p:cNvPr>
          <p:cNvSpPr/>
          <p:nvPr/>
        </p:nvSpPr>
        <p:spPr>
          <a:xfrm>
            <a:off x="1051313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流程图: 可选过程 15">
            <a:hlinkClick r:id="rId4" action="ppaction://hlinksldjump"/>
          </p:cNvPr>
          <p:cNvSpPr/>
          <p:nvPr/>
        </p:nvSpPr>
        <p:spPr>
          <a:xfrm>
            <a:off x="1557582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流程图: 可选过程 16">
            <a:hlinkClick r:id="rId5" action="ppaction://hlinksldjump"/>
          </p:cNvPr>
          <p:cNvSpPr/>
          <p:nvPr/>
        </p:nvSpPr>
        <p:spPr>
          <a:xfrm>
            <a:off x="206385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流程图: 可选过程 17">
            <a:hlinkClick r:id="rId6" action="ppaction://hlinksldjump"/>
          </p:cNvPr>
          <p:cNvSpPr/>
          <p:nvPr/>
        </p:nvSpPr>
        <p:spPr>
          <a:xfrm>
            <a:off x="2570120" y="862897"/>
            <a:ext cx="4772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流程图: 可选过程 18">
            <a:hlinkClick r:id="rId7" action="ppaction://hlinksldjump"/>
          </p:cNvPr>
          <p:cNvSpPr/>
          <p:nvPr/>
        </p:nvSpPr>
        <p:spPr>
          <a:xfrm>
            <a:off x="3076389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6491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世界上面积最大的大洲和面积最小的大洲分别是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亚洲、大洋洲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非洲、大洋洲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南美洲、欧洲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南极洲、大洋洲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1" name="五边形 20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23" name="组合 22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25" name="五边形 24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38" name="燕尾形 37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9" name="矩形 38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4" name="矩形 23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>
                  <a:latin typeface="Times New Roman" panose="02020603050405020304" pitchFamily="18" charset="0"/>
                </a:rPr>
                <a:t>A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820417880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流程图: 可选过程 13">
            <a:hlinkClick r:id="rId3" action="ppaction://hlinksldjump"/>
          </p:cNvPr>
          <p:cNvSpPr/>
          <p:nvPr/>
        </p:nvSpPr>
        <p:spPr>
          <a:xfrm>
            <a:off x="545044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1-2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流程图: 可选过程 14">
            <a:hlinkClick r:id="rId4" action="ppaction://hlinksldjump"/>
          </p:cNvPr>
          <p:cNvSpPr/>
          <p:nvPr/>
        </p:nvSpPr>
        <p:spPr>
          <a:xfrm>
            <a:off x="1051313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流程图: 可选过程 15">
            <a:hlinkClick r:id="rId5" action="ppaction://hlinksldjump"/>
          </p:cNvPr>
          <p:cNvSpPr/>
          <p:nvPr/>
        </p:nvSpPr>
        <p:spPr>
          <a:xfrm>
            <a:off x="1557582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流程图: 可选过程 16">
            <a:hlinkClick r:id="rId6" action="ppaction://hlinksldjump"/>
          </p:cNvPr>
          <p:cNvSpPr/>
          <p:nvPr/>
        </p:nvSpPr>
        <p:spPr>
          <a:xfrm>
            <a:off x="206385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流程图: 可选过程 17">
            <a:hlinkClick r:id="rId7" action="ppaction://hlinksldjump"/>
          </p:cNvPr>
          <p:cNvSpPr/>
          <p:nvPr/>
        </p:nvSpPr>
        <p:spPr>
          <a:xfrm>
            <a:off x="2570120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流程图: 可选过程 18">
            <a:hlinkClick r:id="rId8" action="ppaction://hlinksldjump"/>
          </p:cNvPr>
          <p:cNvSpPr/>
          <p:nvPr/>
        </p:nvSpPr>
        <p:spPr>
          <a:xfrm>
            <a:off x="3076389" y="862897"/>
            <a:ext cx="4772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3922"/>
            <a:ext cx="8128000" cy="49859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.(2015·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安徽宿州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下列四个大洲中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表示南美洲的是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39783774"/>
              </p:ext>
            </p:extLst>
          </p:nvPr>
        </p:nvGraphicFramePr>
        <p:xfrm>
          <a:off x="508000" y="1628800"/>
          <a:ext cx="8128000" cy="1717705"/>
        </p:xfrm>
        <a:graphic>
          <a:graphicData uri="http://schemas.openxmlformats.org/presentationml/2006/ole">
            <p:oleObj spid="_x0000_s5127" name="文档" r:id="rId9" imgW="3839157" imgH="811585" progId="Word.Document.12">
              <p:embed/>
            </p:oleObj>
          </a:graphicData>
        </a:graphic>
      </p:graphicFrame>
      <p:sp>
        <p:nvSpPr>
          <p:cNvPr id="22" name="五边形 21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24" name="组合 23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38" name="五边形 37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39" name="燕尾形 38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5" name="矩形 24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C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789356175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第一课时　三分陆地　七分海洋　七大洲</a:t>
            </a:r>
            <a:r>
              <a:rPr lang="en-US" altLang="zh-CN" dirty="0"/>
              <a:t>(</a:t>
            </a:r>
            <a:r>
              <a:rPr lang="zh-CN" altLang="zh-CN" dirty="0"/>
              <a:t>一</a:t>
            </a:r>
            <a:r>
              <a:rPr lang="en-US" altLang="zh-CN" dirty="0"/>
              <a:t>)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xmlns="" val="369984514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508000" y="760510"/>
            <a:ext cx="8128000" cy="578004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在右图中填写陆地和海洋面积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地球上海陆分布很不均匀。从南、北半球看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陆地主要集中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半球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从东、西半球看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陆地主要集中在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半球。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海洋所占面积最大的半球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被称为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陆地所占面积最大的半球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被称为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。不论怎样划分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地球上任何两个半球都是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面积大于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面积。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74283667"/>
              </p:ext>
            </p:extLst>
          </p:nvPr>
        </p:nvGraphicFramePr>
        <p:xfrm>
          <a:off x="508000" y="1336574"/>
          <a:ext cx="8128000" cy="2904298"/>
        </p:xfrm>
        <a:graphic>
          <a:graphicData uri="http://schemas.openxmlformats.org/presentationml/2006/ole">
            <p:oleObj spid="_x0000_s1034" name="文档" r:id="rId3" imgW="3839157" imgH="1371845" progId="Word.Document.12">
              <p:embed/>
            </p:oleObj>
          </a:graphicData>
        </a:graphic>
      </p:graphicFrame>
      <p:sp>
        <p:nvSpPr>
          <p:cNvPr id="2" name="矩形 1"/>
          <p:cNvSpPr>
            <a:spLocks noChangeAspect="1"/>
          </p:cNvSpPr>
          <p:nvPr/>
        </p:nvSpPr>
        <p:spPr>
          <a:xfrm>
            <a:off x="3653474" y="2346514"/>
            <a:ext cx="53732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49 </a:t>
            </a:r>
            <a:endParaRPr lang="zh-CN" altLang="en-US" sz="2200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971390" y="2053671"/>
            <a:ext cx="748923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3.61 </a:t>
            </a:r>
            <a:endParaRPr lang="zh-CN" altLang="en-US" sz="22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827584" y="4742722"/>
            <a:ext cx="537327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6609996" y="4742722"/>
            <a:ext cx="537327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179944" y="5141414"/>
            <a:ext cx="110158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半球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2884097" y="5545696"/>
            <a:ext cx="110158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陆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半球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1929476" y="5949280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海洋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4526396" y="5949280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陆地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7788891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7" grpId="0"/>
      <p:bldP spid="8" grpId="0"/>
      <p:bldP spid="9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969842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填写下表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全球共分为七个大洲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它们分别是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洲、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洲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洲、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洲、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洲、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洲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洲。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七大洲面积由大到小依次是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892083001"/>
              </p:ext>
            </p:extLst>
          </p:nvPr>
        </p:nvGraphicFramePr>
        <p:xfrm>
          <a:off x="508000" y="1558384"/>
          <a:ext cx="8128000" cy="2551346"/>
        </p:xfrm>
        <a:graphic>
          <a:graphicData uri="http://schemas.openxmlformats.org/presentationml/2006/ole">
            <p:oleObj spid="_x0000_s2058" name="文档" r:id="rId3" imgW="3839157" imgH="1205135" progId="Word.Document.12">
              <p:embed/>
            </p:oleObj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2411760" y="1916832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广大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411760" y="2330935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较小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813924" y="3117032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大陆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683358" y="3117032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岛屿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302966" y="3734610"/>
            <a:ext cx="53732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亚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7026964" y="3734610"/>
            <a:ext cx="537327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非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899592" y="4120809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北美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2837646" y="4120809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南美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4775700" y="4118217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南极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6757298" y="4131502"/>
            <a:ext cx="537327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欧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899592" y="4551649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大洋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1133194" y="5344752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亚洲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2837646" y="5344752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非洲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4470045" y="5344752"/>
            <a:ext cx="110158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北美洲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6400426" y="5344752"/>
            <a:ext cx="110158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南美洲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768992" y="5734728"/>
            <a:ext cx="110158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南极洲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2837645" y="5750982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欧洲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4477971" y="5742733"/>
            <a:ext cx="1101584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大洋洲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2668608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>
            <a:hlinkClick r:id="rId2" action="ppaction://hlinksldjump"/>
          </p:cNvPr>
          <p:cNvSpPr/>
          <p:nvPr/>
        </p:nvSpPr>
        <p:spPr>
          <a:xfrm>
            <a:off x="539552" y="836712"/>
            <a:ext cx="288032" cy="288032"/>
          </a:xfrm>
          <a:prstGeom prst="ellipse">
            <a:avLst/>
          </a:prstGeom>
          <a:solidFill>
            <a:srgbClr val="FDEC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663300"/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rgbClr val="663300"/>
              </a:solidFill>
              <a:latin typeface="+mj-ea"/>
              <a:ea typeface="+mj-ea"/>
            </a:endParaRPr>
          </a:p>
        </p:txBody>
      </p:sp>
      <p:sp>
        <p:nvSpPr>
          <p:cNvPr id="6" name="椭圆 5">
            <a:hlinkClick r:id="rId3" action="ppaction://hlinksldjump"/>
          </p:cNvPr>
          <p:cNvSpPr/>
          <p:nvPr/>
        </p:nvSpPr>
        <p:spPr>
          <a:xfrm>
            <a:off x="899592" y="836712"/>
            <a:ext cx="288032" cy="288032"/>
          </a:xfrm>
          <a:prstGeom prst="ellipse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latin typeface="+mj-ea"/>
                <a:ea typeface="+mj-ea"/>
              </a:rPr>
              <a:t>2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166346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将地球任意分割成两个大小相等的半球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每个半球都是海洋面积大于陆地面积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观察下面三组半球图中的海陆分布可知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无论怎么划分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地球上任何两个面积相等的半球都是海洋面积大于陆地面积。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W08.eps" descr="id:2147489437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2606011" y="2770042"/>
            <a:ext cx="3490850" cy="3764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405054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>
            <a:hlinkClick r:id="rId2" action="ppaction://hlinksldjump"/>
          </p:cNvPr>
          <p:cNvSpPr/>
          <p:nvPr/>
        </p:nvSpPr>
        <p:spPr>
          <a:xfrm>
            <a:off x="539552" y="836712"/>
            <a:ext cx="288032" cy="288032"/>
          </a:xfrm>
          <a:prstGeom prst="ellipse">
            <a:avLst/>
          </a:prstGeom>
          <a:solidFill>
            <a:srgbClr val="FDEC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663300"/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rgbClr val="663300"/>
              </a:solidFill>
              <a:latin typeface="+mj-ea"/>
              <a:ea typeface="+mj-ea"/>
            </a:endParaRPr>
          </a:p>
        </p:txBody>
      </p:sp>
      <p:sp>
        <p:nvSpPr>
          <p:cNvPr id="6" name="椭圆 5">
            <a:hlinkClick r:id="rId3" action="ppaction://hlinksldjump"/>
          </p:cNvPr>
          <p:cNvSpPr/>
          <p:nvPr/>
        </p:nvSpPr>
        <p:spPr>
          <a:xfrm>
            <a:off x="899592" y="836712"/>
            <a:ext cx="288032" cy="288032"/>
          </a:xfrm>
          <a:prstGeom prst="ellipse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latin typeface="+mj-ea"/>
                <a:ea typeface="+mj-ea"/>
              </a:rPr>
              <a:t>2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FF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关于地球上海陆面积的叙述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正确的是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北半球陆地面积大于海洋面积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东半球陆地面积大于海洋面积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地球上任何两个大小相等的半球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海洋面积均大于陆地面积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东半球陆地面积等于海洋面积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地球表面海洋面积约占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71%,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陆地面积约占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29%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。无论怎样划分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地球上任何两个大小相等的半球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都是海洋面积大于陆地面积。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444200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>
            <a:hlinkClick r:id="rId2" action="ppaction://hlinksldjump"/>
          </p:cNvPr>
          <p:cNvSpPr/>
          <p:nvPr/>
        </p:nvSpPr>
        <p:spPr>
          <a:xfrm>
            <a:off x="539552" y="836712"/>
            <a:ext cx="288032" cy="288032"/>
          </a:xfrm>
          <a:prstGeom prst="ellipse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latin typeface="+mj-ea"/>
                <a:ea typeface="+mj-ea"/>
              </a:rPr>
              <a:t>1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7" name="椭圆 6">
            <a:hlinkClick r:id="rId3" action="ppaction://hlinksldjump"/>
          </p:cNvPr>
          <p:cNvSpPr/>
          <p:nvPr/>
        </p:nvSpPr>
        <p:spPr>
          <a:xfrm>
            <a:off x="899592" y="836712"/>
            <a:ext cx="288032" cy="288032"/>
          </a:xfrm>
          <a:prstGeom prst="ellipse">
            <a:avLst/>
          </a:prstGeom>
          <a:solidFill>
            <a:srgbClr val="FDEC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rgbClr val="663300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02338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大陆、大洲、半岛、岛屿的区别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地球上面积广大而完整的陆地。全球共有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块大陆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亚欧大陆、非洲大陆、北美大陆、南美大陆、南极大陆和澳大利亚大陆。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大陆与其附近的岛屿合起来称为洲。全球共分为七个大洲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它们分别是亚洲、非洲、北美洲、南美洲、南极洲、欧洲和大洋洲。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半岛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伸入海洋或湖泊中的陆地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三面被水包围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一面与陆地相连。世界最大半岛是阿拉伯半岛。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岛屿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散布于海洋、湖泊或河流中的陆地的总称。世界最大的岛屿是格陵兰岛。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873703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>
            <a:hlinkClick r:id="rId3" action="ppaction://hlinksldjump"/>
          </p:cNvPr>
          <p:cNvSpPr/>
          <p:nvPr/>
        </p:nvSpPr>
        <p:spPr>
          <a:xfrm>
            <a:off x="539552" y="836712"/>
            <a:ext cx="288032" cy="288032"/>
          </a:xfrm>
          <a:prstGeom prst="ellipse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latin typeface="+mj-ea"/>
                <a:ea typeface="+mj-ea"/>
              </a:rPr>
              <a:t>1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7" name="椭圆 6">
            <a:hlinkClick r:id="rId4" action="ppaction://hlinksldjump"/>
          </p:cNvPr>
          <p:cNvSpPr/>
          <p:nvPr/>
        </p:nvSpPr>
        <p:spPr>
          <a:xfrm>
            <a:off x="899592" y="836712"/>
            <a:ext cx="288032" cy="288032"/>
          </a:xfrm>
          <a:prstGeom prst="ellipse">
            <a:avLst/>
          </a:prstGeom>
          <a:solidFill>
            <a:srgbClr val="FDEC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rgbClr val="663300"/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130677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FF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对下图中字母所代表地理事物名称的表述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A.A—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半岛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B.B—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大陆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C.C—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岛屿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D.D—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群岛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半岛是一面与陆地相连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三面被水包围的陆地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符合半岛的定义。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水面宽阔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不是陆地。岛屿是被水包围的面积较小的陆地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群岛是多个岛屿的集合体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是岛屿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是群岛。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593905808"/>
              </p:ext>
            </p:extLst>
          </p:nvPr>
        </p:nvGraphicFramePr>
        <p:xfrm>
          <a:off x="508000" y="2162896"/>
          <a:ext cx="8128000" cy="1637030"/>
        </p:xfrm>
        <a:graphic>
          <a:graphicData uri="http://schemas.openxmlformats.org/presentationml/2006/ole">
            <p:oleObj spid="_x0000_s3081" name="文档" r:id="rId5" imgW="3839157" imgH="77341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5144211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545044" y="862897"/>
            <a:ext cx="4772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1-2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051313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1557582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206385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6" action="ppaction://hlinksldjump"/>
          </p:cNvPr>
          <p:cNvSpPr/>
          <p:nvPr/>
        </p:nvSpPr>
        <p:spPr>
          <a:xfrm>
            <a:off x="2570120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7" action="ppaction://hlinksldjump"/>
          </p:cNvPr>
          <p:cNvSpPr/>
          <p:nvPr/>
        </p:nvSpPr>
        <p:spPr>
          <a:xfrm>
            <a:off x="3076389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508000" y="1136424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从航天员在宇宙空间拍摄的地球照片看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地球表面大部分是蔚蓝色的海洋。据此完成第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1~2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从宇宙看地球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地球是一个蔚蓝色的星球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原因是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地球表面完全是海洋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地球上大部分是海洋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地球被水汽所包围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地球被云层所包围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地球表面的陆地面积和海洋面积分别约占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A.49%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51%	B.39%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61%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C.29%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71%	D.19%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81%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3" name="五边形 22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24" name="五边形 23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468427" y="4077072"/>
            <a:ext cx="8247377" cy="2448272"/>
            <a:chOff x="645102" y="2017815"/>
            <a:chExt cx="8247377" cy="2448272"/>
          </a:xfrm>
        </p:grpSpPr>
        <p:grpSp>
          <p:nvGrpSpPr>
            <p:cNvPr id="26" name="组合 25"/>
            <p:cNvGrpSpPr/>
            <p:nvPr/>
          </p:nvGrpSpPr>
          <p:grpSpPr>
            <a:xfrm>
              <a:off x="645102" y="2017815"/>
              <a:ext cx="8247377" cy="2448272"/>
              <a:chOff x="645102" y="-27384"/>
              <a:chExt cx="8247377" cy="2448272"/>
            </a:xfrm>
          </p:grpSpPr>
          <p:sp>
            <p:nvSpPr>
              <p:cNvPr id="28" name="五边形 27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9" name="燕尾形 28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0" name="组合 29"/>
              <p:cNvGrpSpPr/>
              <p:nvPr/>
            </p:nvGrpSpPr>
            <p:grpSpPr>
              <a:xfrm>
                <a:off x="645102" y="-27384"/>
                <a:ext cx="8247377" cy="2131264"/>
                <a:chOff x="645102" y="-27384"/>
                <a:chExt cx="8247377" cy="2131264"/>
              </a:xfrm>
            </p:grpSpPr>
            <p:sp>
              <p:nvSpPr>
                <p:cNvPr id="31" name="矩形 30"/>
                <p:cNvSpPr/>
                <p:nvPr/>
              </p:nvSpPr>
              <p:spPr>
                <a:xfrm>
                  <a:off x="645102" y="-27384"/>
                  <a:ext cx="8247377" cy="2131264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" name="TextBox 28"/>
                <p:cNvSpPr txBox="1"/>
                <p:nvPr/>
              </p:nvSpPr>
              <p:spPr>
                <a:xfrm>
                  <a:off x="8371094" y="99201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27" name="矩形 26"/>
            <p:cNvSpPr>
              <a:spLocks noChangeAspect="1"/>
            </p:cNvSpPr>
            <p:nvPr/>
          </p:nvSpPr>
          <p:spPr>
            <a:xfrm>
              <a:off x="860242" y="2300767"/>
              <a:ext cx="7775757" cy="14246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第</a:t>
              </a:r>
              <a:r>
                <a:rPr lang="en-US" altLang="zh-CN" sz="2000" dirty="0"/>
                <a:t>1</a:t>
              </a:r>
              <a:r>
                <a:rPr lang="zh-CN" altLang="zh-CN" sz="2000" dirty="0"/>
                <a:t>题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因为地球上大部分是海洋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目前海洋面积约为</a:t>
              </a:r>
              <a:r>
                <a:rPr lang="en-US" altLang="zh-CN" sz="2000" dirty="0"/>
                <a:t>3.61</a:t>
              </a:r>
              <a:r>
                <a:rPr lang="zh-CN" altLang="zh-CN" sz="2000" dirty="0"/>
                <a:t>亿平方千米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所以从宇宙看地球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地球是一个蔚蓝色的星球。第</a:t>
              </a:r>
              <a:r>
                <a:rPr lang="en-US" altLang="zh-CN" sz="2000" dirty="0"/>
                <a:t>2</a:t>
              </a:r>
              <a:r>
                <a:rPr lang="zh-CN" altLang="zh-CN" sz="2000" dirty="0"/>
                <a:t>题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地球表面陆地面积约占</a:t>
              </a:r>
              <a:r>
                <a:rPr lang="en-US" altLang="zh-CN" sz="2000" dirty="0"/>
                <a:t>29%,</a:t>
              </a:r>
              <a:r>
                <a:rPr lang="zh-CN" altLang="zh-CN" sz="2000" dirty="0"/>
                <a:t>海洋面积约占</a:t>
              </a:r>
              <a:r>
                <a:rPr lang="en-US" altLang="zh-CN" sz="2000" dirty="0"/>
                <a:t>71%</a:t>
              </a:r>
              <a:r>
                <a:rPr lang="zh-CN" altLang="zh-CN" sz="2000" dirty="0"/>
                <a:t>。</a:t>
              </a:r>
              <a:endParaRPr lang="zh-CN" altLang="zh-CN" sz="20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34" name="组合 33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36" name="五边形 35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37" name="五边形 36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8" name="燕尾形 37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9" name="矩形 38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35" name="矩形 34"/>
            <p:cNvSpPr>
              <a:spLocks noChangeAspect="1"/>
            </p:cNvSpPr>
            <p:nvPr/>
          </p:nvSpPr>
          <p:spPr>
            <a:xfrm>
              <a:off x="860240" y="4965857"/>
              <a:ext cx="7744207" cy="5012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/>
                <a:t>1.B</a:t>
              </a:r>
              <a:r>
                <a:rPr lang="zh-CN" altLang="zh-CN" sz="2000" dirty="0"/>
                <a:t>　</a:t>
              </a:r>
              <a:r>
                <a:rPr lang="en-US" altLang="zh-CN" sz="2000" dirty="0"/>
                <a:t>2.C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858312902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主题3">
  <a:themeElements>
    <a:clrScheme name="自定义 563">
      <a:dk1>
        <a:srgbClr val="5F5F5F"/>
      </a:dk1>
      <a:lt1>
        <a:sysClr val="window" lastClr="CAEACF"/>
      </a:lt1>
      <a:dk2>
        <a:srgbClr val="5F5F5F"/>
      </a:dk2>
      <a:lt2>
        <a:srgbClr val="FFFFFF"/>
      </a:lt2>
      <a:accent1>
        <a:srgbClr val="E74E3E"/>
      </a:accent1>
      <a:accent2>
        <a:srgbClr val="E0642C"/>
      </a:accent2>
      <a:accent3>
        <a:srgbClr val="E042A3"/>
      </a:accent3>
      <a:accent4>
        <a:srgbClr val="7866C0"/>
      </a:accent4>
      <a:accent5>
        <a:srgbClr val="00C0F0"/>
      </a:accent5>
      <a:accent6>
        <a:srgbClr val="00B050"/>
      </a:accent6>
      <a:hlink>
        <a:srgbClr val="00B0F0"/>
      </a:hlink>
      <a:folHlink>
        <a:srgbClr val="7F7F7F"/>
      </a:folHlink>
    </a:clrScheme>
    <a:fontScheme name="12_A000120140530A99PPBG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主题3</Template>
  <TotalTime>36</TotalTime>
  <Words>932</Words>
  <Application>Microsoft Office PowerPoint</Application>
  <PresentationFormat>全屏显示(4:3)</PresentationFormat>
  <Paragraphs>187</Paragraphs>
  <Slides>14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6" baseType="lpstr">
      <vt:lpstr>主题3</vt:lpstr>
      <vt:lpstr>文档</vt:lpstr>
      <vt:lpstr>第二节　海陆分布</vt:lpstr>
      <vt:lpstr>第一课时　三分陆地　七分海洋　七大洲(一)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2014-05-15T01:15:59Z</dcterms:created>
  <dcterms:modified xsi:type="dcterms:W3CDTF">2019-01-10T03:38:56Z</dcterms:modified>
</cp:coreProperties>
</file>