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4" r:id="rId2"/>
    <p:sldId id="263" r:id="rId3"/>
    <p:sldId id="264" r:id="rId4"/>
    <p:sldId id="275" r:id="rId5"/>
    <p:sldId id="268" r:id="rId6"/>
    <p:sldId id="276" r:id="rId7"/>
    <p:sldId id="265" r:id="rId8"/>
    <p:sldId id="269" r:id="rId9"/>
    <p:sldId id="270" r:id="rId10"/>
    <p:sldId id="271"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494" autoAdjust="0"/>
  </p:normalViewPr>
  <p:slideViewPr>
    <p:cSldViewPr showGuides="1">
      <p:cViewPr varScale="1">
        <p:scale>
          <a:sx n="85" d="100"/>
          <a:sy n="85" d="100"/>
        </p:scale>
        <p:origin x="-1524" y="-78"/>
      </p:cViewPr>
      <p:guideLst>
        <p:guide orient="horz" pos="709"/>
        <p:guide pos="3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快乐预习感知</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互动课堂理解</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轻松尝试应用</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25000" b="-25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51" r:id="rId6"/>
    <p:sldLayoutId id="2147483656" r:id="rId7"/>
    <p:sldLayoutId id="2147483657" r:id="rId8"/>
    <p:sldLayoutId id="2147483658" r:id="rId9"/>
    <p:sldLayoutId id="2147483659" r:id="rId10"/>
  </p:sldLayoutIdLst>
  <p:transition spd="med">
    <p:fade/>
  </p:transition>
  <p:timing>
    <p:tnLst>
      <p:par>
        <p:cTn id="1" dur="indefinite" restart="never" nodeType="tmRoot"/>
      </p:par>
    </p:tnLst>
  </p:timing>
  <p:txStyles>
    <p:titleStyle>
      <a:lvl1pPr algn="l" defTabSz="514350" rtl="0" eaLnBrk="1" fontAlgn="base" hangingPunct="1">
        <a:lnSpc>
          <a:spcPct val="90000"/>
        </a:lnSpc>
        <a:spcBef>
          <a:spcPct val="0"/>
        </a:spcBef>
        <a:spcAft>
          <a:spcPct val="0"/>
        </a:spcAft>
        <a:defRPr sz="2400" b="1" kern="1200">
          <a:solidFill>
            <a:schemeClr val="bg1"/>
          </a:solidFill>
          <a:latin typeface="Arial" pitchFamily="34" charset="0"/>
          <a:ea typeface="+mj-ea"/>
          <a:cs typeface="+mj-cs"/>
        </a:defRPr>
      </a:lvl1pPr>
      <a:lvl2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2pPr>
      <a:lvl3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3pPr>
      <a:lvl4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4pPr>
      <a:lvl5pPr algn="l" defTabSz="514350" rtl="0" eaLnBrk="1" fontAlgn="base" hangingPunct="1">
        <a:lnSpc>
          <a:spcPct val="90000"/>
        </a:lnSpc>
        <a:spcBef>
          <a:spcPct val="0"/>
        </a:spcBef>
        <a:spcAft>
          <a:spcPct val="0"/>
        </a:spcAft>
        <a:defRPr sz="2400" b="1">
          <a:solidFill>
            <a:schemeClr val="bg1"/>
          </a:solidFill>
          <a:latin typeface="Arial" pitchFamily="34" charset="0"/>
          <a:ea typeface="华文中宋" panose="02010600040101010101" pitchFamily="2" charset="-122"/>
        </a:defRPr>
      </a:lvl5pPr>
      <a:lvl6pPr marL="4572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6pPr>
      <a:lvl7pPr marL="9144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7pPr>
      <a:lvl8pPr marL="13716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8pPr>
      <a:lvl9pPr marL="1828800" algn="l" defTabSz="514350" rtl="0" eaLnBrk="1" fontAlgn="base" hangingPunct="1">
        <a:lnSpc>
          <a:spcPct val="90000"/>
        </a:lnSpc>
        <a:spcBef>
          <a:spcPct val="0"/>
        </a:spcBef>
        <a:spcAft>
          <a:spcPct val="0"/>
        </a:spcAft>
        <a:defRPr sz="2400" b="1">
          <a:solidFill>
            <a:schemeClr val="bg1"/>
          </a:solidFill>
          <a:latin typeface="华文中宋" panose="02010600040101010101" pitchFamily="2" charset="-122"/>
          <a:ea typeface="华文中宋" panose="02010600040101010101" pitchFamily="2" charset="-122"/>
        </a:defRPr>
      </a:lvl9pPr>
    </p:titleStyle>
    <p:bodyStyle>
      <a:lvl1pPr marL="271463" indent="-271463" algn="just" defTabSz="514350" rtl="0" eaLnBrk="1" fontAlgn="base" hangingPunct="1">
        <a:lnSpc>
          <a:spcPct val="110000"/>
        </a:lnSpc>
        <a:spcBef>
          <a:spcPts val="900"/>
        </a:spcBef>
        <a:spcAft>
          <a:spcPct val="0"/>
        </a:spcAft>
        <a:buClr>
          <a:schemeClr val="accent1"/>
        </a:buClr>
        <a:buSzPct val="60000"/>
        <a:buFont typeface="Wingdings" pitchFamily="2" charset="2"/>
        <a:buChar char="u"/>
        <a:defRPr lang="zh-CN" altLang="en-US" kern="1200" dirty="0">
          <a:solidFill>
            <a:schemeClr val="accent1"/>
          </a:solidFill>
          <a:latin typeface="Arial" pitchFamily="34" charset="0"/>
          <a:ea typeface="+mn-ea"/>
          <a:cs typeface="+mn-cs"/>
        </a:defRPr>
      </a:lvl1pPr>
      <a:lvl2pPr marL="271463" indent="-271463" algn="just" defTabSz="514350" rtl="0" eaLnBrk="1" fontAlgn="base" hangingPunct="1">
        <a:lnSpc>
          <a:spcPct val="120000"/>
        </a:lnSpc>
        <a:spcBef>
          <a:spcPct val="0"/>
        </a:spcBef>
        <a:spcAft>
          <a:spcPts val="900"/>
        </a:spcAft>
        <a:buClr>
          <a:srgbClr val="ECA280"/>
        </a:buClr>
        <a:buFont typeface="幼圆" pitchFamily="49" charset="-122"/>
        <a:buChar char=" "/>
        <a:defRPr sz="1300" kern="1200">
          <a:solidFill>
            <a:schemeClr val="tx1"/>
          </a:solidFill>
          <a:latin typeface="Arial" pitchFamily="34" charset="0"/>
          <a:ea typeface="+mn-ea"/>
          <a:cs typeface="+mn-cs"/>
        </a:defRPr>
      </a:lvl2pPr>
      <a:lvl3pPr marL="642938" indent="-128588" algn="l" defTabSz="514350" rtl="0" eaLnBrk="1" fontAlgn="base" hangingPunct="1">
        <a:lnSpc>
          <a:spcPct val="90000"/>
        </a:lnSpc>
        <a:spcBef>
          <a:spcPts val="275"/>
        </a:spcBef>
        <a:spcAft>
          <a:spcPct val="0"/>
        </a:spcAft>
        <a:buFont typeface="Arial" pitchFamily="34" charset="0"/>
        <a:buChar char="•"/>
        <a:defRPr sz="1100" kern="1200">
          <a:solidFill>
            <a:schemeClr val="tx1"/>
          </a:solidFill>
          <a:latin typeface="Arial" pitchFamily="34" charset="0"/>
          <a:ea typeface="+mn-ea"/>
          <a:cs typeface="+mn-cs"/>
        </a:defRPr>
      </a:lvl3pPr>
      <a:lvl4pPr marL="900113"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4pPr>
      <a:lvl5pPr marL="1157288" indent="-128588" algn="l" defTabSz="514350" rtl="0" eaLnBrk="1" fontAlgn="base" hangingPunct="1">
        <a:lnSpc>
          <a:spcPct val="90000"/>
        </a:lnSpc>
        <a:spcBef>
          <a:spcPts val="275"/>
        </a:spcBef>
        <a:spcAft>
          <a:spcPct val="0"/>
        </a:spcAft>
        <a:buFont typeface="Arial" pitchFamily="34" charset="0"/>
        <a:buChar char="•"/>
        <a:defRPr sz="1000" kern="1200">
          <a:solidFill>
            <a:schemeClr val="tx1"/>
          </a:solidFill>
          <a:latin typeface="Arial" pitchFamily="34" charset="0"/>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28728" y="2214554"/>
            <a:ext cx="8229600" cy="432048"/>
          </a:xfrm>
        </p:spPr>
        <p:txBody>
          <a:bodyPr/>
          <a:lstStyle/>
          <a:p>
            <a:r>
              <a:rPr lang="zh-CN" altLang="zh-CN" dirty="0"/>
              <a:t>第四节　学习与探究</a:t>
            </a:r>
            <a:r>
              <a:rPr lang="en-US" altLang="zh-CN" dirty="0"/>
              <a:t>——</a:t>
            </a:r>
            <a:r>
              <a:rPr lang="zh-CN" altLang="zh-CN" dirty="0"/>
              <a:t>聚落发展与景观变化</a:t>
            </a:r>
          </a:p>
        </p:txBody>
      </p:sp>
    </p:spTree>
    <p:extLst>
      <p:ext uri="{BB962C8B-B14F-4D97-AF65-F5344CB8AC3E}">
        <p14:creationId xmlns:p14="http://schemas.microsoft.com/office/powerpoint/2010/main" xmlns=""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3"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4"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5"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6" action="ppaction://hlinksldjump"/>
          </p:cNvPr>
          <p:cNvSpPr/>
          <p:nvPr/>
        </p:nvSpPr>
        <p:spPr>
          <a:xfrm>
            <a:off x="2063851"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下图中从图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到图</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反映的是由村庄演变为城市的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个阶段。读图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村庄发生的变化是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到图</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聚落产生了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在图中的表现是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47437250"/>
              </p:ext>
            </p:extLst>
          </p:nvPr>
        </p:nvGraphicFramePr>
        <p:xfrm>
          <a:off x="781433" y="1756604"/>
          <a:ext cx="7581134" cy="3357897"/>
        </p:xfrm>
        <a:graphic>
          <a:graphicData uri="http://schemas.openxmlformats.org/presentationml/2006/ole">
            <p:oleObj spid="_x0000_s1028" name="文档" r:id="rId7" imgW="3839157" imgH="1700943" progId="Word.Document.12">
              <p:embed/>
            </p:oleObj>
          </a:graphicData>
        </a:graphic>
      </p:graphicFrame>
      <p:sp>
        <p:nvSpPr>
          <p:cNvPr id="16" name="五边形 15"/>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7" name="组合 16"/>
          <p:cNvGrpSpPr/>
          <p:nvPr/>
        </p:nvGrpSpPr>
        <p:grpSpPr>
          <a:xfrm>
            <a:off x="468427" y="4653136"/>
            <a:ext cx="8247378" cy="1872208"/>
            <a:chOff x="645102" y="4032468"/>
            <a:chExt cx="8247378" cy="1872208"/>
          </a:xfrm>
        </p:grpSpPr>
        <p:grpSp>
          <p:nvGrpSpPr>
            <p:cNvPr id="18" name="组合 17"/>
            <p:cNvGrpSpPr/>
            <p:nvPr/>
          </p:nvGrpSpPr>
          <p:grpSpPr>
            <a:xfrm>
              <a:off x="645102" y="4032468"/>
              <a:ext cx="8247378" cy="1872208"/>
              <a:chOff x="645102" y="3035389"/>
              <a:chExt cx="8247378" cy="187220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645102" y="3035389"/>
                <a:ext cx="8247378" cy="15567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310739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860240" y="4320500"/>
              <a:ext cx="7744207" cy="1015663"/>
            </a:xfrm>
            <a:prstGeom prst="rect">
              <a:avLst/>
            </a:prstGeom>
          </p:spPr>
          <p:txBody>
            <a:bodyPr wrap="square">
              <a:spAutoFit/>
            </a:bodyPr>
            <a:lstStyle/>
            <a:p>
              <a:pPr>
                <a:lnSpc>
                  <a:spcPct val="150000"/>
                </a:lnSpc>
              </a:pPr>
              <a:r>
                <a:rPr lang="en-US" altLang="zh-CN" sz="2000" dirty="0"/>
                <a:t>(1)</a:t>
              </a:r>
              <a:r>
                <a:rPr lang="zh-CN" altLang="zh-CN" sz="2000" dirty="0"/>
                <a:t>规模由小变大　农村经济的发展</a:t>
              </a:r>
            </a:p>
            <a:p>
              <a:pPr>
                <a:lnSpc>
                  <a:spcPct val="150000"/>
                </a:lnSpc>
              </a:pPr>
              <a:r>
                <a:rPr lang="en-US" altLang="zh-CN" sz="2000" dirty="0"/>
                <a:t>(2)</a:t>
              </a:r>
              <a:r>
                <a:rPr lang="zh-CN" altLang="zh-CN" sz="2000" dirty="0"/>
                <a:t>性质　由农村发展为现代城市</a:t>
              </a:r>
            </a:p>
          </p:txBody>
        </p:sp>
      </p:grpSp>
    </p:spTree>
    <p:extLst>
      <p:ext uri="{BB962C8B-B14F-4D97-AF65-F5344CB8AC3E}">
        <p14:creationId xmlns:p14="http://schemas.microsoft.com/office/powerpoint/2010/main" xmlns="" val="295027290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世界各地的聚落在不断变化。聚落的变化也记录着历史的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聚落在发展过程中还会发生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随着聚落职能的变化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也会发生变化。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一般不会轻易改变。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聚落只会日益繁荣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永远不会衰败消亡。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1115616" y="244935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变迁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4688649" y="286382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性质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2033523" y="3279411"/>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景观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123728" y="367594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名称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3968773" y="3659694"/>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地名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7225410" y="4518765"/>
            <a:ext cx="537327" cy="466090"/>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77888914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古代城市为什么大多已经衰败消亡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因为古代人类生产力水平很低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自给自足的自然经济始终占据统治地位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人类在对自然环境的开发利用中毁坏了天然的生态系统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这也意味着环境的变化。人类曾经在自然环境条件优越的地区创造了灿烂的古文明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同时也使古文明在此消失。所以古代城市兴衰起落很大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很不稳定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发展水平一直很低。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a:hlinkClick r:id="rId2" action="ppaction://hlinksldjump"/>
          </p:cNvPr>
          <p:cNvSpPr/>
          <p:nvPr/>
        </p:nvSpPr>
        <p:spPr>
          <a:xfrm>
            <a:off x="53955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mj-ea"/>
                <a:ea typeface="+mj-ea"/>
              </a:rPr>
              <a:t>1</a:t>
            </a:r>
            <a:endParaRPr lang="zh-CN" altLang="en-US" sz="1400" dirty="0">
              <a:solidFill>
                <a:srgbClr val="663300"/>
              </a:solidFill>
              <a:latin typeface="+mj-ea"/>
              <a:ea typeface="+mj-ea"/>
            </a:endParaRPr>
          </a:p>
        </p:txBody>
      </p:sp>
      <p:sp>
        <p:nvSpPr>
          <p:cNvPr id="6" name="椭圆 5">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j-ea"/>
                <a:ea typeface="+mj-ea"/>
              </a:rPr>
              <a:t>2</a:t>
            </a:r>
            <a:endParaRPr lang="zh-CN" altLang="en-US" sz="1400" dirty="0">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下面现象跟自然环境无关的是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阿那萨齐人的迁徙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楼兰古国的消亡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意大利庞贝古城的消亡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农村人口迁移到城市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阿那萨齐人的迁徙、楼兰古国的消亡都是由于自然环境遭到破坏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庞贝古城的消亡是因为火山爆发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也是与自然环境有关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农村人口迁移到城市主要是由于农村劳动力剩余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城市有较多的就业机会和较好的生活条件。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790184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影响城市和乡村发展的因素是什么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随着人类社会的发展和历史的变迁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聚落的规模和性质等方面都会产生变化。小村庄通过发展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会变成大农场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小城镇会发展成为大商埠。而一个地方自然因素的改变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也可能导致聚落的性质变化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繁华的都市可能沦为一片废墟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而简陋的渔村也可能成长为现代的大都市。也就是说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聚落并不都是日益繁荣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有些聚落在环境改变的情况下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可能会被人们放弃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或者因毁灭而消失。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椭圆 3">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j-ea"/>
                <a:ea typeface="+mj-ea"/>
              </a:rPr>
              <a:t>1</a:t>
            </a:r>
            <a:endParaRPr lang="zh-CN" altLang="en-US" sz="1400" dirty="0">
              <a:latin typeface="+mj-ea"/>
              <a:ea typeface="+mj-ea"/>
            </a:endParaRPr>
          </a:p>
        </p:txBody>
      </p:sp>
      <p:sp>
        <p:nvSpPr>
          <p:cNvPr id="7" name="椭圆 6">
            <a:hlinkClick r:id="rId3" action="ppaction://hlinksldjump"/>
          </p:cNvPr>
          <p:cNvSpPr/>
          <p:nvPr/>
        </p:nvSpPr>
        <p:spPr>
          <a:xfrm>
            <a:off x="899592" y="836712"/>
            <a:ext cx="288032" cy="288032"/>
          </a:xfrm>
          <a:prstGeom prst="ellipse">
            <a:avLst/>
          </a:prstGeom>
          <a:solidFill>
            <a:srgbClr val="FDE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mj-ea"/>
                <a:ea typeface="+mj-ea"/>
              </a:rPr>
              <a:t>2</a:t>
            </a:r>
            <a:endParaRPr lang="zh-CN" altLang="en-US" sz="1400" dirty="0">
              <a:solidFill>
                <a:srgbClr val="663300"/>
              </a:solidFill>
              <a:latin typeface="+mj-ea"/>
              <a:ea typeface="+mj-ea"/>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下面关于聚落的说法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聚落是历史的产物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一般总是先有乡村再有城市的出现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聚落的兴衰是与经济的发展紧密联系的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深圳的发展说明聚落产生性质的变化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北京城几百年来一直是个大都市说明大型的聚落总是繁华不变的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先有乡村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聚落的兴衰与经济发展紧密联系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聚落并不都会日益繁荣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有些聚落在环境改变的情况下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可能被人们放弃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或者因毁灭而消失。深圳从一个以渔业为主的小村演变成一个大都市说明聚落性质的变化。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97432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545044"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矩形 13"/>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下列有关聚落的叙述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先有城市聚落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后有乡村聚落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聚落一旦形成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规模一定会越来越大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聚落的名称一般不随着聚落的变化而变化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随着社会经济的发展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聚落一定会日益繁荣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077072"/>
            <a:ext cx="8247377" cy="2448272"/>
            <a:chOff x="645102" y="2017815"/>
            <a:chExt cx="8247377" cy="2448272"/>
          </a:xfrm>
        </p:grpSpPr>
        <p:grpSp>
          <p:nvGrpSpPr>
            <p:cNvPr id="18" name="组合 17"/>
            <p:cNvGrpSpPr/>
            <p:nvPr/>
          </p:nvGrpSpPr>
          <p:grpSpPr>
            <a:xfrm>
              <a:off x="645102" y="2017815"/>
              <a:ext cx="8247377" cy="2448272"/>
              <a:chOff x="645102" y="-27384"/>
              <a:chExt cx="8247377" cy="2448272"/>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27384"/>
                <a:ext cx="8247377" cy="2131264"/>
                <a:chOff x="645102" y="-27384"/>
                <a:chExt cx="8247377" cy="2131264"/>
              </a:xfrm>
            </p:grpSpPr>
            <p:sp>
              <p:nvSpPr>
                <p:cNvPr id="23" name="矩形 22"/>
                <p:cNvSpPr/>
                <p:nvPr/>
              </p:nvSpPr>
              <p:spPr>
                <a:xfrm>
                  <a:off x="645102" y="-27384"/>
                  <a:ext cx="8247377" cy="213126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9920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300767"/>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一般地</a:t>
              </a:r>
              <a:r>
                <a:rPr lang="en-US" altLang="zh-CN" sz="2000" dirty="0"/>
                <a:t>,</a:t>
              </a:r>
              <a:r>
                <a:rPr lang="zh-CN" altLang="zh-CN" sz="2000" dirty="0"/>
                <a:t>城市聚落是在乡村聚落的基础上发展起来的</a:t>
              </a:r>
              <a:r>
                <a:rPr lang="en-US" altLang="zh-CN" sz="2000" dirty="0"/>
                <a:t>;</a:t>
              </a:r>
              <a:r>
                <a:rPr lang="zh-CN" altLang="zh-CN" sz="2000" dirty="0"/>
                <a:t>聚落形成后</a:t>
              </a:r>
              <a:r>
                <a:rPr lang="en-US" altLang="zh-CN" sz="2000" dirty="0"/>
                <a:t>,</a:t>
              </a:r>
              <a:r>
                <a:rPr lang="zh-CN" altLang="zh-CN" sz="2000" dirty="0"/>
                <a:t>随着环境的变化</a:t>
              </a:r>
              <a:r>
                <a:rPr lang="en-US" altLang="zh-CN" sz="2000" dirty="0"/>
                <a:t>,</a:t>
              </a:r>
              <a:r>
                <a:rPr lang="zh-CN" altLang="zh-CN" sz="2000" dirty="0"/>
                <a:t>有的会规模越来越大</a:t>
              </a:r>
              <a:r>
                <a:rPr lang="en-US" altLang="zh-CN" sz="2000" dirty="0"/>
                <a:t>,</a:t>
              </a:r>
              <a:r>
                <a:rPr lang="zh-CN" altLang="zh-CN" sz="2000" dirty="0"/>
                <a:t>有的会逐渐消亡</a:t>
              </a:r>
              <a:r>
                <a:rPr lang="en-US" altLang="zh-CN" sz="2000" dirty="0"/>
                <a:t>;</a:t>
              </a:r>
              <a:r>
                <a:rPr lang="zh-CN" altLang="zh-CN" sz="2000" dirty="0"/>
                <a:t>地名作为聚落景观的一种标志</a:t>
              </a:r>
              <a:r>
                <a:rPr lang="en-US" altLang="zh-CN" sz="2000" dirty="0"/>
                <a:t>,</a:t>
              </a:r>
              <a:r>
                <a:rPr lang="zh-CN" altLang="zh-CN" sz="2000" dirty="0"/>
                <a:t>一般不随着聚落的规模和性质的改变而变化。</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5" name="组合 24"/>
          <p:cNvGrpSpPr/>
          <p:nvPr/>
        </p:nvGrpSpPr>
        <p:grpSpPr>
          <a:xfrm>
            <a:off x="468427" y="5373216"/>
            <a:ext cx="8247378" cy="1152128"/>
            <a:chOff x="645102" y="4752548"/>
            <a:chExt cx="8247378" cy="1152128"/>
          </a:xfrm>
        </p:grpSpPr>
        <p:grpSp>
          <p:nvGrpSpPr>
            <p:cNvPr id="26" name="组合 25"/>
            <p:cNvGrpSpPr/>
            <p:nvPr/>
          </p:nvGrpSpPr>
          <p:grpSpPr>
            <a:xfrm>
              <a:off x="645102" y="4752548"/>
              <a:ext cx="8247378" cy="1152128"/>
              <a:chOff x="645102" y="3755469"/>
              <a:chExt cx="8247378" cy="1152128"/>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下列关于乡村与城市间演变的过程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468427" y="5373216"/>
            <a:ext cx="8247378" cy="1152128"/>
            <a:chOff x="645102" y="4752548"/>
            <a:chExt cx="8247378" cy="1152128"/>
          </a:xfrm>
        </p:grpSpPr>
        <p:grpSp>
          <p:nvGrpSpPr>
            <p:cNvPr id="17" name="组合 16"/>
            <p:cNvGrpSpPr/>
            <p:nvPr/>
          </p:nvGrpSpPr>
          <p:grpSpPr>
            <a:xfrm>
              <a:off x="645102" y="4752548"/>
              <a:ext cx="8247378" cy="1152128"/>
              <a:chOff x="645102" y="3755469"/>
              <a:chExt cx="8247378" cy="1152128"/>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710948338"/>
      </p:ext>
    </p:extLst>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流程图: 可选过程 25">
            <a:hlinkClick r:id="rId2" action="ppaction://hlinksldjump"/>
          </p:cNvPr>
          <p:cNvSpPr/>
          <p:nvPr/>
        </p:nvSpPr>
        <p:spPr>
          <a:xfrm>
            <a:off x="545044"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3" action="ppaction://hlinksldjump"/>
          </p:cNvPr>
          <p:cNvSpPr/>
          <p:nvPr/>
        </p:nvSpPr>
        <p:spPr>
          <a:xfrm>
            <a:off x="1051313"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4" action="ppaction://hlinksldjump"/>
          </p:cNvPr>
          <p:cNvSpPr/>
          <p:nvPr/>
        </p:nvSpPr>
        <p:spPr>
          <a:xfrm>
            <a:off x="1557582" y="862897"/>
            <a:ext cx="4772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9" name="流程图: 可选过程 28">
            <a:hlinkClick r:id="rId5" action="ppaction://hlinksldjump"/>
          </p:cNvPr>
          <p:cNvSpPr/>
          <p:nvPr/>
        </p:nvSpPr>
        <p:spPr>
          <a:xfrm>
            <a:off x="2063851" y="862897"/>
            <a:ext cx="4772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63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上海原是个小渔村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自清末开埠以来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工商业发展快速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已成为中国第一大港口城市。上海市发展快速的原因是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位置优越</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地形平坦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气候温和</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渔业发达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468427" y="4581128"/>
            <a:ext cx="8247377" cy="1944216"/>
            <a:chOff x="645102" y="2521871"/>
            <a:chExt cx="8247377" cy="1944216"/>
          </a:xfrm>
        </p:grpSpPr>
        <p:grpSp>
          <p:nvGrpSpPr>
            <p:cNvPr id="18" name="组合 17"/>
            <p:cNvGrpSpPr/>
            <p:nvPr/>
          </p:nvGrpSpPr>
          <p:grpSpPr>
            <a:xfrm>
              <a:off x="645102" y="2521871"/>
              <a:ext cx="8247377" cy="1944216"/>
              <a:chOff x="645102" y="476672"/>
              <a:chExt cx="8247377" cy="1944216"/>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45102" y="476672"/>
                <a:ext cx="8247377" cy="1627208"/>
                <a:chOff x="645102" y="476672"/>
                <a:chExt cx="8247377" cy="1627208"/>
              </a:xfrm>
            </p:grpSpPr>
            <p:sp>
              <p:nvSpPr>
                <p:cNvPr id="23" name="矩形 22"/>
                <p:cNvSpPr/>
                <p:nvPr/>
              </p:nvSpPr>
              <p:spPr>
                <a:xfrm>
                  <a:off x="645102" y="476672"/>
                  <a:ext cx="8247377" cy="162720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71094" y="5784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860242" y="2780010"/>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最主要的原因是上海所处的地理位置优越</a:t>
              </a:r>
              <a:r>
                <a:rPr lang="en-US" altLang="zh-CN" sz="2000" dirty="0"/>
                <a:t>,</a:t>
              </a:r>
              <a:r>
                <a:rPr lang="zh-CN" altLang="zh-CN" sz="2000" dirty="0"/>
                <a:t>有利于城市的发展。</a:t>
              </a:r>
              <a:endParaRPr lang="en-US" altLang="zh-CN" sz="2000" dirty="0" smtClean="0"/>
            </a:p>
          </p:txBody>
        </p:sp>
      </p:grpSp>
      <p:grpSp>
        <p:nvGrpSpPr>
          <p:cNvPr id="25" name="组合 24"/>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081728533"/>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theme/theme1.xml><?xml version="1.0" encoding="utf-8"?>
<a:theme xmlns:a="http://schemas.openxmlformats.org/drawingml/2006/main" name="主题3">
  <a:themeElements>
    <a:clrScheme name="自定义 563">
      <a:dk1>
        <a:srgbClr val="5F5F5F"/>
      </a:dk1>
      <a:lt1>
        <a:sysClr val="window" lastClr="CAEACF"/>
      </a:lt1>
      <a:dk2>
        <a:srgbClr val="5F5F5F"/>
      </a:dk2>
      <a:lt2>
        <a:srgbClr val="FFFFFF"/>
      </a:lt2>
      <a:accent1>
        <a:srgbClr val="E74E3E"/>
      </a:accent1>
      <a:accent2>
        <a:srgbClr val="E0642C"/>
      </a:accent2>
      <a:accent3>
        <a:srgbClr val="E042A3"/>
      </a:accent3>
      <a:accent4>
        <a:srgbClr val="7866C0"/>
      </a:accent4>
      <a:accent5>
        <a:srgbClr val="00C0F0"/>
      </a:accent5>
      <a:accent6>
        <a:srgbClr val="00B050"/>
      </a:accent6>
      <a:hlink>
        <a:srgbClr val="00B0F0"/>
      </a:hlink>
      <a:folHlink>
        <a:srgbClr val="7F7F7F"/>
      </a:folHlink>
    </a:clrScheme>
    <a:fontScheme name="12_A000120140530A99PPBG">
      <a:majorFont>
        <a:latin typeface=""/>
        <a:ea typeface=""/>
        <a:cs typeface=""/>
      </a:majorFont>
      <a:minorFont>
        <a:latin typeface=""/>
        <a:ea typeface=""/>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主题3</Template>
  <TotalTime>98</TotalTime>
  <Words>778</Words>
  <Application>Microsoft Office PowerPoint</Application>
  <PresentationFormat>全屏显示(4:3)</PresentationFormat>
  <Paragraphs>104</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主题3</vt:lpstr>
      <vt:lpstr>文档</vt:lpstr>
      <vt:lpstr>第四节　学习与探究——聚落发展与景观变化</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2014-05-15T01:15:59Z</dcterms:created>
  <dcterms:modified xsi:type="dcterms:W3CDTF">2019-01-10T03:40:16Z</dcterms:modified>
</cp:coreProperties>
</file>