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4" r:id="rId2"/>
    <p:sldId id="285" r:id="rId3"/>
    <p:sldId id="263" r:id="rId4"/>
    <p:sldId id="264" r:id="rId5"/>
    <p:sldId id="286" r:id="rId6"/>
    <p:sldId id="268" r:id="rId7"/>
    <p:sldId id="287" r:id="rId8"/>
    <p:sldId id="288" r:id="rId9"/>
    <p:sldId id="265" r:id="rId10"/>
    <p:sldId id="269" r:id="rId11"/>
    <p:sldId id="270" r:id="rId12"/>
    <p:sldId id="271"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494" autoAdjust="0"/>
  </p:normalViewPr>
  <p:slideViewPr>
    <p:cSldViewPr showGuides="1">
      <p:cViewPr varScale="1">
        <p:scale>
          <a:sx n="85" d="100"/>
          <a:sy n="85" d="100"/>
        </p:scale>
        <p:origin x="-1524" y="-78"/>
      </p:cViewPr>
      <p:guideLst>
        <p:guide orient="horz" pos="709"/>
        <p:guide pos="3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快乐预习感知</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互动课堂理解</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轻松尝试应用</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51" r:id="rId6"/>
    <p:sldLayoutId id="2147483656" r:id="rId7"/>
    <p:sldLayoutId id="2147483657" r:id="rId8"/>
    <p:sldLayoutId id="2147483658" r:id="rId9"/>
    <p:sldLayoutId id="2147483659" r:id="rId10"/>
  </p:sldLayoutIdLst>
  <p:transition spd="med">
    <p:fade/>
  </p:transition>
  <p:timing>
    <p:tnLst>
      <p:par>
        <p:cTn id="1" dur="indefinite" restart="never" nodeType="tmRoot"/>
      </p:par>
    </p:tnLst>
  </p:timing>
  <p:txStyles>
    <p:titleStyle>
      <a:lvl1pPr algn="l" defTabSz="514350" rtl="0" eaLnBrk="1" fontAlgn="base" hangingPunct="1">
        <a:lnSpc>
          <a:spcPct val="90000"/>
        </a:lnSpc>
        <a:spcBef>
          <a:spcPct val="0"/>
        </a:spcBef>
        <a:spcAft>
          <a:spcPct val="0"/>
        </a:spcAft>
        <a:defRPr sz="2400" b="1" kern="1200">
          <a:solidFill>
            <a:schemeClr val="bg1"/>
          </a:solidFill>
          <a:latin typeface="Arial" pitchFamily="34" charset="0"/>
          <a:ea typeface="+mj-ea"/>
          <a:cs typeface="+mj-cs"/>
        </a:defRPr>
      </a:lvl1pPr>
      <a:lvl2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2pPr>
      <a:lvl3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3pPr>
      <a:lvl4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4pPr>
      <a:lvl5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5pPr>
      <a:lvl6pPr marL="4572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6pPr>
      <a:lvl7pPr marL="9144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7pPr>
      <a:lvl8pPr marL="13716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8pPr>
      <a:lvl9pPr marL="18288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9pPr>
    </p:titleStyle>
    <p:bodyStyle>
      <a:lvl1pPr marL="271463" indent="-271463" algn="just" defTabSz="514350" rtl="0" eaLnBrk="1" fontAlgn="base" hangingPunct="1">
        <a:lnSpc>
          <a:spcPct val="110000"/>
        </a:lnSpc>
        <a:spcBef>
          <a:spcPts val="900"/>
        </a:spcBef>
        <a:spcAft>
          <a:spcPct val="0"/>
        </a:spcAft>
        <a:buClr>
          <a:schemeClr val="accent1"/>
        </a:buClr>
        <a:buSzPct val="60000"/>
        <a:buFont typeface="Wingdings" pitchFamily="2" charset="2"/>
        <a:buChar char="u"/>
        <a:defRPr lang="zh-CN" altLang="en-US" kern="1200" dirty="0">
          <a:solidFill>
            <a:schemeClr val="accent1"/>
          </a:solidFill>
          <a:latin typeface="Arial" pitchFamily="34" charset="0"/>
          <a:ea typeface="+mn-ea"/>
          <a:cs typeface="+mn-cs"/>
        </a:defRPr>
      </a:lvl1pPr>
      <a:lvl2pPr marL="271463" indent="-271463" algn="just" defTabSz="514350" rtl="0" eaLnBrk="1" fontAlgn="base" hangingPunct="1">
        <a:lnSpc>
          <a:spcPct val="120000"/>
        </a:lnSpc>
        <a:spcBef>
          <a:spcPct val="0"/>
        </a:spcBef>
        <a:spcAft>
          <a:spcPts val="900"/>
        </a:spcAft>
        <a:buClr>
          <a:srgbClr val="ECA280"/>
        </a:buClr>
        <a:buFont typeface="幼圆" pitchFamily="49" charset="-122"/>
        <a:buChar char=" "/>
        <a:defRPr sz="1300" kern="1200">
          <a:solidFill>
            <a:schemeClr val="tx1"/>
          </a:solidFill>
          <a:latin typeface="Arial" pitchFamily="34" charset="0"/>
          <a:ea typeface="+mn-ea"/>
          <a:cs typeface="+mn-cs"/>
        </a:defRPr>
      </a:lvl2pPr>
      <a:lvl3pPr marL="642938" indent="-128588" algn="l" defTabSz="514350" rtl="0" eaLnBrk="1" fontAlgn="base" hangingPunct="1">
        <a:lnSpc>
          <a:spcPct val="90000"/>
        </a:lnSpc>
        <a:spcBef>
          <a:spcPts val="275"/>
        </a:spcBef>
        <a:spcAft>
          <a:spcPct val="0"/>
        </a:spcAft>
        <a:buFont typeface="Arial" pitchFamily="34" charset="0"/>
        <a:buChar char="•"/>
        <a:defRPr sz="1100" kern="1200">
          <a:solidFill>
            <a:schemeClr val="tx1"/>
          </a:solidFill>
          <a:latin typeface="Arial" pitchFamily="34" charset="0"/>
          <a:ea typeface="+mn-ea"/>
          <a:cs typeface="+mn-cs"/>
        </a:defRPr>
      </a:lvl3pPr>
      <a:lvl4pPr marL="900113"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4pPr>
      <a:lvl5pPr marL="1157288"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5.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2285984" y="2143116"/>
            <a:ext cx="8229600" cy="432048"/>
          </a:xfrm>
        </p:spPr>
        <p:txBody>
          <a:bodyPr/>
          <a:lstStyle/>
          <a:p>
            <a:r>
              <a:rPr lang="zh-CN" altLang="zh-CN" dirty="0"/>
              <a:t>第三节　海陆变迁</a:t>
            </a:r>
          </a:p>
        </p:txBody>
      </p:sp>
    </p:spTree>
    <p:extLst>
      <p:ext uri="{BB962C8B-B14F-4D97-AF65-F5344CB8AC3E}">
        <p14:creationId xmlns:p14="http://schemas.microsoft.com/office/powerpoint/2010/main" xmlns=""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造成海陆变迁的主要原因是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人为改造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地震和火山活动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地壳运动、海平面升降和人类活动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岩浆活动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581128"/>
            <a:ext cx="8247377" cy="1944216"/>
            <a:chOff x="645102" y="2521871"/>
            <a:chExt cx="8247377" cy="1944216"/>
          </a:xfrm>
        </p:grpSpPr>
        <p:grpSp>
          <p:nvGrpSpPr>
            <p:cNvPr id="18" name="组合 17"/>
            <p:cNvGrpSpPr/>
            <p:nvPr/>
          </p:nvGrpSpPr>
          <p:grpSpPr>
            <a:xfrm>
              <a:off x="645102" y="2521871"/>
              <a:ext cx="8247377" cy="1944216"/>
              <a:chOff x="645102" y="476672"/>
              <a:chExt cx="8247377" cy="1944216"/>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476672"/>
                <a:ext cx="8247377" cy="1627208"/>
                <a:chOff x="645102" y="476672"/>
                <a:chExt cx="8247377" cy="1627208"/>
              </a:xfrm>
            </p:grpSpPr>
            <p:sp>
              <p:nvSpPr>
                <p:cNvPr id="23" name="矩形 22"/>
                <p:cNvSpPr/>
                <p:nvPr/>
              </p:nvSpPr>
              <p:spPr>
                <a:xfrm>
                  <a:off x="645102" y="476672"/>
                  <a:ext cx="8247377" cy="162720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5784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780010"/>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造成海陆变迁的主要原因有地壳运动、海平面升降和人类活动。</a:t>
              </a:r>
              <a:endParaRPr lang="en-US" altLang="zh-CN" sz="2000" dirty="0" smtClean="0"/>
            </a:p>
          </p:txBody>
        </p:sp>
      </p:grpSp>
      <p:grpSp>
        <p:nvGrpSpPr>
          <p:cNvPr id="25" name="组合 24"/>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710948338"/>
      </p:ext>
    </p:extLst>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下列现象能说明海陆在不断变迁的是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春夏秋冬四季的交替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两极冰川在不断融化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导致海平面不断上升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我国东海海域发现古河流的遗迹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黄土高原水土流失严重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581128"/>
            <a:ext cx="8247377" cy="1944216"/>
            <a:chOff x="645102" y="2521871"/>
            <a:chExt cx="8247377" cy="1944216"/>
          </a:xfrm>
        </p:grpSpPr>
        <p:grpSp>
          <p:nvGrpSpPr>
            <p:cNvPr id="18" name="组合 17"/>
            <p:cNvGrpSpPr/>
            <p:nvPr/>
          </p:nvGrpSpPr>
          <p:grpSpPr>
            <a:xfrm>
              <a:off x="645102" y="2521871"/>
              <a:ext cx="8247377" cy="1944216"/>
              <a:chOff x="645102" y="476672"/>
              <a:chExt cx="8247377" cy="1944216"/>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476672"/>
                <a:ext cx="8247377" cy="1627208"/>
                <a:chOff x="645102" y="476672"/>
                <a:chExt cx="8247377" cy="1627208"/>
              </a:xfrm>
            </p:grpSpPr>
            <p:sp>
              <p:nvSpPr>
                <p:cNvPr id="23" name="矩形 22"/>
                <p:cNvSpPr/>
                <p:nvPr/>
              </p:nvSpPr>
              <p:spPr>
                <a:xfrm>
                  <a:off x="645102" y="476672"/>
                  <a:ext cx="8247377" cy="162720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5784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780010"/>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我国东海海域发现古河流的遗迹</a:t>
              </a:r>
              <a:r>
                <a:rPr lang="en-US" altLang="zh-CN" sz="2000" dirty="0"/>
                <a:t>,</a:t>
              </a:r>
              <a:r>
                <a:rPr lang="zh-CN" altLang="zh-CN" sz="2000" dirty="0"/>
                <a:t>说明过去这里曾经是陆地。</a:t>
              </a:r>
              <a:endParaRPr lang="en-US" altLang="zh-CN" sz="2000" dirty="0" smtClean="0"/>
            </a:p>
          </p:txBody>
        </p:sp>
      </p:grpSp>
      <p:grpSp>
        <p:nvGrpSpPr>
          <p:cNvPr id="25" name="组合 24"/>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081728533"/>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沧海桑田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说的是海洋变成陆地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或陆地变成海洋。下列现象说明什么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在青藏高原上发现海洋生物化石。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台湾海峡海底发现森林遗迹和古河道。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东非大裂谷不断扩张将形成海洋。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地中海的面积不断缩小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最终将消亡。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468427" y="3815318"/>
            <a:ext cx="8247378" cy="2710026"/>
            <a:chOff x="645102" y="3194650"/>
            <a:chExt cx="8247378" cy="2710026"/>
          </a:xfrm>
        </p:grpSpPr>
        <p:grpSp>
          <p:nvGrpSpPr>
            <p:cNvPr id="17" name="组合 16"/>
            <p:cNvGrpSpPr/>
            <p:nvPr/>
          </p:nvGrpSpPr>
          <p:grpSpPr>
            <a:xfrm>
              <a:off x="645102" y="3194650"/>
              <a:ext cx="8247378" cy="2710026"/>
              <a:chOff x="645102" y="2197571"/>
              <a:chExt cx="8247378" cy="2710026"/>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645102" y="2197571"/>
                <a:ext cx="8247378" cy="239459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224330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860240" y="3489032"/>
              <a:ext cx="7744207" cy="1938992"/>
            </a:xfrm>
            <a:prstGeom prst="rect">
              <a:avLst/>
            </a:prstGeom>
          </p:spPr>
          <p:txBody>
            <a:bodyPr wrap="square">
              <a:spAutoFit/>
            </a:bodyPr>
            <a:lstStyle/>
            <a:p>
              <a:pPr>
                <a:lnSpc>
                  <a:spcPct val="150000"/>
                </a:lnSpc>
              </a:pPr>
              <a:r>
                <a:rPr lang="en-US" altLang="zh-CN" sz="2000" dirty="0"/>
                <a:t>(1)</a:t>
              </a:r>
              <a:r>
                <a:rPr lang="zh-CN" altLang="zh-CN" sz="2000" dirty="0"/>
                <a:t>说明青藏高原曾是一片汪洋大海。</a:t>
              </a:r>
            </a:p>
            <a:p>
              <a:pPr>
                <a:lnSpc>
                  <a:spcPct val="150000"/>
                </a:lnSpc>
              </a:pPr>
              <a:r>
                <a:rPr lang="en-US" altLang="zh-CN" sz="2000" dirty="0"/>
                <a:t>(2)</a:t>
              </a:r>
              <a:r>
                <a:rPr lang="zh-CN" altLang="zh-CN" sz="2000" dirty="0"/>
                <a:t>说明台湾海峡曾是温暖湿润的陆地。</a:t>
              </a:r>
            </a:p>
            <a:p>
              <a:pPr>
                <a:lnSpc>
                  <a:spcPct val="150000"/>
                </a:lnSpc>
              </a:pPr>
              <a:r>
                <a:rPr lang="en-US" altLang="zh-CN" sz="2000" dirty="0"/>
                <a:t>(3)</a:t>
              </a:r>
              <a:r>
                <a:rPr lang="zh-CN" altLang="zh-CN" sz="2000" dirty="0"/>
                <a:t>说明陆地断裂下陷后可形成海洋。</a:t>
              </a:r>
            </a:p>
            <a:p>
              <a:pPr>
                <a:lnSpc>
                  <a:spcPct val="150000"/>
                </a:lnSpc>
              </a:pPr>
              <a:r>
                <a:rPr lang="en-US" altLang="zh-CN" sz="2000" dirty="0"/>
                <a:t>(4)</a:t>
              </a:r>
              <a:r>
                <a:rPr lang="zh-CN" altLang="zh-CN" sz="2000" dirty="0"/>
                <a:t>说明由于地壳运动</a:t>
              </a:r>
              <a:r>
                <a:rPr lang="en-US" altLang="zh-CN" sz="2000" dirty="0"/>
                <a:t>,</a:t>
              </a:r>
              <a:r>
                <a:rPr lang="zh-CN" altLang="zh-CN" sz="2000" dirty="0"/>
                <a:t>海洋可能变成陆地。</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95027290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2571736" y="1571612"/>
            <a:ext cx="8229600" cy="432048"/>
          </a:xfrm>
        </p:spPr>
        <p:txBody>
          <a:bodyPr/>
          <a:lstStyle/>
          <a:p>
            <a:r>
              <a:rPr lang="zh-CN" altLang="zh-CN" dirty="0"/>
              <a:t>第一课时　海陆的运动和变化</a:t>
            </a:r>
          </a:p>
        </p:txBody>
      </p:sp>
    </p:spTree>
    <p:extLst>
      <p:ext uri="{BB962C8B-B14F-4D97-AF65-F5344CB8AC3E}">
        <p14:creationId xmlns:p14="http://schemas.microsoft.com/office/powerpoint/2010/main" xmlns="" val="302414674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2310467"/>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造成海陆变迁的原因主要有三种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和人类活动。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是造成海陆变迁的首要原因。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海洋和陆地交界地带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当海平面上升时会变成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当海平面下降时会变成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部分沿海国家尝试通过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的方式扩大陆地面积。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198300" y="2256037"/>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地壳运动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733804" y="2659507"/>
            <a:ext cx="1665841"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海平面升降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1241737" y="307683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地壳运动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566452" y="346292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海洋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685113" y="388282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陆地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162272" y="4275518"/>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填</a:t>
            </a:r>
            <a:r>
              <a:rPr lang="zh-CN" altLang="zh-CN" sz="2200" dirty="0" smtClean="0">
                <a:solidFill>
                  <a:srgbClr val="FF0000"/>
                </a:solidFill>
                <a:latin typeface="Times New Roman" panose="02020603050405020304" pitchFamily="18" charset="0"/>
                <a:cs typeface="Times New Roman" panose="02020603050405020304" pitchFamily="18" charset="0"/>
              </a:rPr>
              <a:t>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77888914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为什么喜马拉雅山上能发现海洋生物的化石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喜马拉雅山地区很早以前曾经是广阔的海洋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后来随着地壳的抬升成为陆地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并继续抬升形成世界上最雄伟的山脉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古代海洋生物的化石也因此出现在世界最高的山峰上。科学家可以通过古生物化石来推测一个地区的演化历史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不同的地层、不同的化石都可以反映环境变化的进程和时间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并可据此推知促使环境变化的原因。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下列各项不可以作为海陆变迁证据的是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喜马拉雅山发现海洋生物化石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台湾海峡发现古人类遗迹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落基山脉发现三叶虫化石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相互分离的大陆都有人类活动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喜马拉雅山发现海洋生物化石、落基山脉发现三叶虫化石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说明这两地曾经是海洋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台湾海峡发现古人类遗迹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说明这里曾经是陆地。这些都可以作为海陆变迁的证据。相互分离的大陆上都有人类活动不能作为海陆变迁的证据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因为依靠人类的能力完全可以通过自己的努力到达各大洲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而不一定是随着大陆的漂移而分开。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812872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海陆变迁的原因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导致地球上海陆变迁的原因主要有地壳运动、海平面升降和人类活动。其中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地壳运动和海平面升降是造成海陆变迁的主要原因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人类活动只是在某个局部小范围改变着地球的面貌。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地壳运动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地壳运动按性质和方向可分为水平运动和垂直运动两种基本形式。水平运动常常形成巨大的山系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例如我国的喜马拉雅山脉、昆仑山脉、祁连山脉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以及世界上许多山脉都是由地壳的水平运动而形成的。垂直运动也会引起地势高低的变化和海陆变迁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沧海桑田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的变迁。全球范围的地壳运动主要表现为水平运动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大西洋就是地壳水平运动造成的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现在仍在不断扩大中。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2" name="矩形 1"/>
          <p:cNvSpPr>
            <a:spLocks noChangeAspect="1"/>
          </p:cNvSpPr>
          <p:nvPr/>
        </p:nvSpPr>
        <p:spPr>
          <a:xfrm>
            <a:off x="508000" y="11356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海平面升降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海平面的升降对沿海地区地表形态的变化影响很大。全球气候变化是造成海平面升降的主要原因。如全球气候变暖会造成冰川融化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引起海平面上升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使沿海陆地面积缩小、城镇被淹、咸水入侵等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沿海地区一些国家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尤其是某些岛国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将从地球上消失。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人类活动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人类活动对海陆变迁的影响虽然是局部的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但也在改变着地球的地表形态。随着工农业和科学技术的飞速发展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人类活动的深度和广度与日俱增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对地表形态的影响是十分明显的。例如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我国的澳门地区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人们利用填海造陆的方法使土地面积扩大了一倍多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缓解了人多地少的矛盾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一些国家在海上修筑了人工岛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也取得了较好的效果。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12437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下列各项属于人为因素造成的海陆变迁的是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喜马拉雅山中的海洋生物化石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荷兰的围海造陆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我国东部海底的古河道遗迹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红海的形成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喜马拉雅山中的海洋生物化石说明该地原来是海洋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后来由于地壳运动成为陆地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我国东部海底的古河道遗迹说明该地原来是陆地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后来由于地表断裂下沉形成了海洋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红海是断裂下陷形成的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荷兰的围海造陆是因为当地缺少陆地而进行的一项大规模的人类活动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是人为因素造成的海陆变迁。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9627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45044"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13563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沧海桑田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在科学上的正确含义是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填海、造陆、种田</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比喻世事的变迁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说明海陆的变迁</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在海边种植桑树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581128"/>
            <a:ext cx="8247377" cy="1944216"/>
            <a:chOff x="645102" y="2521871"/>
            <a:chExt cx="8247377" cy="1944216"/>
          </a:xfrm>
        </p:grpSpPr>
        <p:grpSp>
          <p:nvGrpSpPr>
            <p:cNvPr id="18" name="组合 17"/>
            <p:cNvGrpSpPr/>
            <p:nvPr/>
          </p:nvGrpSpPr>
          <p:grpSpPr>
            <a:xfrm>
              <a:off x="645102" y="2521871"/>
              <a:ext cx="8247377" cy="1944216"/>
              <a:chOff x="645102" y="476672"/>
              <a:chExt cx="8247377" cy="1944216"/>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476672"/>
                <a:ext cx="8247377" cy="1627208"/>
                <a:chOff x="645102" y="476672"/>
                <a:chExt cx="8247377" cy="1627208"/>
              </a:xfrm>
            </p:grpSpPr>
            <p:sp>
              <p:nvSpPr>
                <p:cNvPr id="23" name="矩形 22"/>
                <p:cNvSpPr/>
                <p:nvPr/>
              </p:nvSpPr>
              <p:spPr>
                <a:xfrm>
                  <a:off x="645102" y="476672"/>
                  <a:ext cx="8247377" cy="162720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5784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780010"/>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en-US" altLang="zh-CN" sz="2000" dirty="0" smtClean="0"/>
                <a:t>“</a:t>
              </a:r>
              <a:r>
                <a:rPr lang="zh-CN" altLang="zh-CN" sz="2000" dirty="0" smtClean="0"/>
                <a:t>沧海桑田</a:t>
              </a:r>
              <a:r>
                <a:rPr lang="en-US" altLang="zh-CN" sz="2000" dirty="0" smtClean="0"/>
                <a:t>”</a:t>
              </a:r>
              <a:r>
                <a:rPr lang="zh-CN" altLang="zh-CN" sz="2000" dirty="0" smtClean="0"/>
                <a:t>中的</a:t>
              </a:r>
              <a:r>
                <a:rPr lang="en-US" altLang="zh-CN" sz="2000" dirty="0" smtClean="0"/>
                <a:t>“</a:t>
              </a:r>
              <a:r>
                <a:rPr lang="zh-CN" altLang="zh-CN" sz="2000" dirty="0" smtClean="0"/>
                <a:t>沧海</a:t>
              </a:r>
              <a:r>
                <a:rPr lang="en-US" altLang="zh-CN" sz="2000" dirty="0" smtClean="0"/>
                <a:t>”</a:t>
              </a:r>
              <a:r>
                <a:rPr lang="zh-CN" altLang="zh-CN" sz="2000" dirty="0" smtClean="0"/>
                <a:t>代表海洋</a:t>
              </a:r>
              <a:r>
                <a:rPr lang="en-US" altLang="zh-CN" sz="2000" dirty="0" smtClean="0"/>
                <a:t>,“</a:t>
              </a:r>
              <a:r>
                <a:rPr lang="zh-CN" altLang="zh-CN" sz="2000" dirty="0" smtClean="0"/>
                <a:t>桑田</a:t>
              </a:r>
              <a:r>
                <a:rPr lang="en-US" altLang="zh-CN" sz="2000" dirty="0" smtClean="0"/>
                <a:t>”</a:t>
              </a:r>
              <a:r>
                <a:rPr lang="zh-CN" altLang="zh-CN" sz="2000" dirty="0" smtClean="0"/>
                <a:t>代表陆地</a:t>
              </a:r>
              <a:r>
                <a:rPr lang="en-US" altLang="zh-CN" sz="2000" dirty="0" smtClean="0"/>
                <a:t>,</a:t>
              </a:r>
              <a:r>
                <a:rPr lang="zh-CN" altLang="zh-CN" sz="2000" dirty="0" smtClean="0"/>
                <a:t>说明海陆变迁。</a:t>
              </a:r>
              <a:endParaRPr lang="en-US" altLang="zh-CN" sz="2000" dirty="0" smtClean="0"/>
            </a:p>
          </p:txBody>
        </p:sp>
      </p:grpSp>
      <p:grpSp>
        <p:nvGrpSpPr>
          <p:cNvPr id="25" name="组合 24"/>
          <p:cNvGrpSpPr/>
          <p:nvPr/>
        </p:nvGrpSpPr>
        <p:grpSpPr>
          <a:xfrm>
            <a:off x="468427" y="5373216"/>
            <a:ext cx="8247378" cy="1152128"/>
            <a:chOff x="645102" y="4752548"/>
            <a:chExt cx="8247378" cy="1152128"/>
          </a:xfrm>
        </p:grpSpPr>
        <p:grpSp>
          <p:nvGrpSpPr>
            <p:cNvPr id="26" name="组合 25"/>
            <p:cNvGrpSpPr/>
            <p:nvPr/>
          </p:nvGrpSpPr>
          <p:grpSpPr>
            <a:xfrm>
              <a:off x="645102" y="4752548"/>
              <a:ext cx="8247378" cy="1152128"/>
              <a:chOff x="645102" y="3755469"/>
              <a:chExt cx="8247378" cy="1152128"/>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theme/theme1.xml><?xml version="1.0" encoding="utf-8"?>
<a:theme xmlns:a="http://schemas.openxmlformats.org/drawingml/2006/main" name="主题3">
  <a:themeElements>
    <a:clrScheme name="自定义 563">
      <a:dk1>
        <a:srgbClr val="5F5F5F"/>
      </a:dk1>
      <a:lt1>
        <a:sysClr val="window" lastClr="CAEAC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12_A000120140530A99PPBG">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主题3</Template>
  <TotalTime>55</TotalTime>
  <Words>1206</Words>
  <Application>Microsoft Office PowerPoint</Application>
  <PresentationFormat>全屏显示(4:3)</PresentationFormat>
  <Paragraphs>115</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主题3</vt:lpstr>
      <vt:lpstr>第三节　海陆变迁</vt:lpstr>
      <vt:lpstr>第一课时　海陆的运动和变化</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2014-05-15T01:15:59Z</dcterms:created>
  <dcterms:modified xsi:type="dcterms:W3CDTF">2019-01-10T03:38:40Z</dcterms:modified>
</cp:coreProperties>
</file>