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74" r:id="rId2"/>
    <p:sldId id="263" r:id="rId3"/>
    <p:sldId id="277" r:id="rId4"/>
    <p:sldId id="264" r:id="rId5"/>
    <p:sldId id="278" r:id="rId6"/>
    <p:sldId id="265" r:id="rId7"/>
    <p:sldId id="269" r:id="rId8"/>
    <p:sldId id="270" r:id="rId9"/>
    <p:sldId id="271" r:id="rId10"/>
    <p:sldId id="272" r:id="rId11"/>
    <p:sldId id="273" r:id="rId1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09" userDrawn="1">
          <p15:clr>
            <a:srgbClr val="A4A3A4"/>
          </p15:clr>
        </p15:guide>
        <p15:guide id="2" pos="3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FDEC8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5494" autoAdjust="0"/>
  </p:normalViewPr>
  <p:slideViewPr>
    <p:cSldViewPr showGuides="1">
      <p:cViewPr varScale="1">
        <p:scale>
          <a:sx n="85" d="100"/>
          <a:sy n="85" d="100"/>
        </p:scale>
        <p:origin x="-1524" y="-78"/>
      </p:cViewPr>
      <p:guideLst>
        <p:guide orient="horz" pos="709"/>
        <p:guide pos="3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098238" y="2636912"/>
            <a:ext cx="29947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en-US" altLang="zh-CN" sz="6000" b="1" cap="none" spc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End!</a:t>
            </a:r>
            <a:endParaRPr lang="zh-CN" altLang="en-US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250343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821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 userDrawn="1"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快乐预习感知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5890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互动课堂理解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6022900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6129428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3240777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6121553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51" r:id="rId6"/>
    <p:sldLayoutId id="2147483656" r:id="rId7"/>
    <p:sldLayoutId id="2147483657" r:id="rId8"/>
    <p:sldLayoutId id="2147483658" r:id="rId9"/>
    <p:sldLayoutId id="2147483659" r:id="rId10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 kern="1200">
          <a:solidFill>
            <a:schemeClr val="bg1"/>
          </a:solidFill>
          <a:latin typeface="Arial" pitchFamily="34" charset="0"/>
          <a:ea typeface="+mj-ea"/>
          <a:cs typeface="+mj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5pPr>
      <a:lvl6pPr marL="4572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6pPr>
      <a:lvl7pPr marL="9144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7pPr>
      <a:lvl8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8pPr>
      <a:lvl9pPr marL="1828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9pPr>
    </p:titleStyle>
    <p:bodyStyle>
      <a:lvl1pPr marL="271463" indent="-271463" algn="just" defTabSz="514350" rtl="0" eaLnBrk="1" fontAlgn="base" hangingPunct="1">
        <a:lnSpc>
          <a:spcPct val="110000"/>
        </a:lnSpc>
        <a:spcBef>
          <a:spcPts val="9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u"/>
        <a:defRPr lang="zh-CN" altLang="en-US" kern="1200" dirty="0">
          <a:solidFill>
            <a:schemeClr val="accent1"/>
          </a:solidFill>
          <a:latin typeface="Arial" pitchFamily="34" charset="0"/>
          <a:ea typeface="+mn-ea"/>
          <a:cs typeface="+mn-cs"/>
        </a:defRPr>
      </a:lvl1pPr>
      <a:lvl2pPr marL="271463" indent="-271463" algn="just" defTabSz="514350" rtl="0" eaLnBrk="1" fontAlgn="base" hangingPunct="1">
        <a:lnSpc>
          <a:spcPct val="120000"/>
        </a:lnSpc>
        <a:spcBef>
          <a:spcPct val="0"/>
        </a:spcBef>
        <a:spcAft>
          <a:spcPts val="900"/>
        </a:spcAft>
        <a:buClr>
          <a:srgbClr val="ECA280"/>
        </a:buClr>
        <a:buFont typeface="幼圆" pitchFamily="49" charset="-122"/>
        <a:buChar char=" "/>
        <a:defRPr sz="1300" kern="1200">
          <a:solidFill>
            <a:schemeClr val="tx1"/>
          </a:solidFill>
          <a:latin typeface="Arial" pitchFamily="34" charset="0"/>
          <a:ea typeface="+mn-ea"/>
          <a:cs typeface="+mn-cs"/>
        </a:defRPr>
      </a:lvl2pPr>
      <a:lvl3pPr marL="64293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100" kern="1200">
          <a:solidFill>
            <a:schemeClr val="tx1"/>
          </a:solidFill>
          <a:latin typeface="Arial" pitchFamily="34" charset="0"/>
          <a:ea typeface="+mn-ea"/>
          <a:cs typeface="+mn-cs"/>
        </a:defRPr>
      </a:lvl3pPr>
      <a:lvl4pPr marL="900113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4pPr>
      <a:lvl5pPr marL="115728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7" Type="http://schemas.openxmlformats.org/officeDocument/2006/relationships/slide" Target="slide11.xml"/><Relationship Id="rId2" Type="http://schemas.openxmlformats.org/officeDocument/2006/relationships/slide" Target="slide6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8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slide" Target="slide6.xml"/><Relationship Id="rId7" Type="http://schemas.openxmlformats.org/officeDocument/2006/relationships/slide" Target="slide10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slide" Target="slide7.xml"/><Relationship Id="rId9" Type="http://schemas.openxmlformats.org/officeDocument/2006/relationships/package" Target="../embeddings/Microsoft_Office_Word___1.docx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7" Type="http://schemas.openxmlformats.org/officeDocument/2006/relationships/slide" Target="slide11.xml"/><Relationship Id="rId2" Type="http://schemas.openxmlformats.org/officeDocument/2006/relationships/slide" Target="slide6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8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" Target="slide7.xml"/><Relationship Id="rId7" Type="http://schemas.openxmlformats.org/officeDocument/2006/relationships/slide" Target="slide11.xml"/><Relationship Id="rId2" Type="http://schemas.openxmlformats.org/officeDocument/2006/relationships/slide" Target="slide6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7" Type="http://schemas.openxmlformats.org/officeDocument/2006/relationships/slide" Target="slide11.xml"/><Relationship Id="rId2" Type="http://schemas.openxmlformats.org/officeDocument/2006/relationships/slide" Target="slide6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7" Type="http://schemas.openxmlformats.org/officeDocument/2006/relationships/slide" Target="slide11.xml"/><Relationship Id="rId2" Type="http://schemas.openxmlformats.org/officeDocument/2006/relationships/slide" Target="slide6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071670" y="1500174"/>
            <a:ext cx="8229600" cy="432048"/>
          </a:xfrm>
        </p:spPr>
        <p:txBody>
          <a:bodyPr/>
          <a:lstStyle/>
          <a:p>
            <a:r>
              <a:rPr lang="zh-CN" altLang="zh-CN" dirty="0"/>
              <a:t>第二节　国际经济合作</a:t>
            </a:r>
          </a:p>
        </p:txBody>
      </p:sp>
    </p:spTree>
    <p:extLst>
      <p:ext uri="{BB962C8B-B14F-4D97-AF65-F5344CB8AC3E}">
        <p14:creationId xmlns:p14="http://schemas.microsoft.com/office/powerpoint/2010/main" xmlns="" val="131489947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流程图: 可选过程 25">
            <a:hlinkClick r:id="rId2" action="ppaction://hlinksldjump"/>
          </p:cNvPr>
          <p:cNvSpPr/>
          <p:nvPr/>
        </p:nvSpPr>
        <p:spPr>
          <a:xfrm>
            <a:off x="545044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3" action="ppaction://hlinksldjump"/>
          </p:cNvPr>
          <p:cNvSpPr/>
          <p:nvPr/>
        </p:nvSpPr>
        <p:spPr>
          <a:xfrm>
            <a:off x="1051313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4" action="ppaction://hlinksldjump"/>
          </p:cNvPr>
          <p:cNvSpPr/>
          <p:nvPr/>
        </p:nvSpPr>
        <p:spPr>
          <a:xfrm>
            <a:off x="1557582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5" action="ppaction://hlinksldjump"/>
          </p:cNvPr>
          <p:cNvSpPr/>
          <p:nvPr/>
        </p:nvSpPr>
        <p:spPr>
          <a:xfrm>
            <a:off x="206385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6" action="ppaction://hlinksldjump"/>
          </p:cNvPr>
          <p:cNvSpPr/>
          <p:nvPr/>
        </p:nvSpPr>
        <p:spPr>
          <a:xfrm>
            <a:off x="2570120" y="862897"/>
            <a:ext cx="4772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7" action="ppaction://hlinksldjump"/>
          </p:cNvPr>
          <p:cNvSpPr/>
          <p:nvPr/>
        </p:nvSpPr>
        <p:spPr>
          <a:xfrm>
            <a:off x="3076389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738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我国积极融入经济全球化进程中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加强与世界各国、各地区的经济合作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这样做有利于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促进世界的发展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维护世界的和平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引进资金和先进的技术管理经验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努力开拓国际市场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控制我国的人口增长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保护地球生态环境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促进人类社会进步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五边形 14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17" name="组合 16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19" name="五边形 18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0" name="燕尾形 19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18" name="矩形 17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B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820417880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流程图: 可选过程 25">
            <a:hlinkClick r:id="rId3" action="ppaction://hlinksldjump"/>
          </p:cNvPr>
          <p:cNvSpPr/>
          <p:nvPr/>
        </p:nvSpPr>
        <p:spPr>
          <a:xfrm>
            <a:off x="545044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4" action="ppaction://hlinksldjump"/>
          </p:cNvPr>
          <p:cNvSpPr/>
          <p:nvPr/>
        </p:nvSpPr>
        <p:spPr>
          <a:xfrm>
            <a:off x="1051313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5" action="ppaction://hlinksldjump"/>
          </p:cNvPr>
          <p:cNvSpPr/>
          <p:nvPr/>
        </p:nvSpPr>
        <p:spPr>
          <a:xfrm>
            <a:off x="1557582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6" action="ppaction://hlinksldjump"/>
          </p:cNvPr>
          <p:cNvSpPr/>
          <p:nvPr/>
        </p:nvSpPr>
        <p:spPr>
          <a:xfrm>
            <a:off x="206385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7" action="ppaction://hlinksldjump"/>
          </p:cNvPr>
          <p:cNvSpPr/>
          <p:nvPr/>
        </p:nvSpPr>
        <p:spPr>
          <a:xfrm>
            <a:off x="2570120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8" action="ppaction://hlinksldjump"/>
          </p:cNvPr>
          <p:cNvSpPr/>
          <p:nvPr/>
        </p:nvSpPr>
        <p:spPr>
          <a:xfrm>
            <a:off x="3076389" y="862897"/>
            <a:ext cx="4772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读福特汽车生产网络图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分析完成下列问题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美国福特汽车公司在全球选择合作伙伴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这说明了什么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美国福特汽车公司的这种生产方式的好处是什么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39854755"/>
              </p:ext>
            </p:extLst>
          </p:nvPr>
        </p:nvGraphicFramePr>
        <p:xfrm>
          <a:off x="508000" y="1782200"/>
          <a:ext cx="8128000" cy="3169854"/>
        </p:xfrm>
        <a:graphic>
          <a:graphicData uri="http://schemas.openxmlformats.org/presentationml/2006/ole">
            <p:oleObj spid="_x0000_s1028" name="文档" r:id="rId9" imgW="3839157" imgH="1496787" progId="Word.Document.12">
              <p:embed/>
            </p:oleObj>
          </a:graphicData>
        </a:graphic>
      </p:graphicFrame>
      <p:sp>
        <p:nvSpPr>
          <p:cNvPr id="16" name="五边形 15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468427" y="4221088"/>
            <a:ext cx="8247378" cy="2304256"/>
            <a:chOff x="645102" y="3600420"/>
            <a:chExt cx="8247378" cy="2304256"/>
          </a:xfrm>
        </p:grpSpPr>
        <p:grpSp>
          <p:nvGrpSpPr>
            <p:cNvPr id="18" name="组合 17"/>
            <p:cNvGrpSpPr/>
            <p:nvPr/>
          </p:nvGrpSpPr>
          <p:grpSpPr>
            <a:xfrm>
              <a:off x="645102" y="3600420"/>
              <a:ext cx="8247378" cy="2304256"/>
              <a:chOff x="645102" y="2603341"/>
              <a:chExt cx="8247378" cy="2304256"/>
            </a:xfrm>
          </p:grpSpPr>
          <p:sp>
            <p:nvSpPr>
              <p:cNvPr id="20" name="五边形 19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1" name="燕尾形 20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645102" y="2603341"/>
                <a:ext cx="8247378" cy="1988821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TextBox 48"/>
              <p:cNvSpPr txBox="1"/>
              <p:nvPr/>
            </p:nvSpPr>
            <p:spPr>
              <a:xfrm>
                <a:off x="8388424" y="2747357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19" name="矩形 18"/>
            <p:cNvSpPr>
              <a:spLocks noChangeAspect="1"/>
            </p:cNvSpPr>
            <p:nvPr/>
          </p:nvSpPr>
          <p:spPr>
            <a:xfrm>
              <a:off x="860240" y="3950696"/>
              <a:ext cx="7744207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/>
                <a:t>(1)</a:t>
              </a:r>
              <a:r>
                <a:rPr lang="zh-CN" altLang="zh-CN" sz="2000" dirty="0"/>
                <a:t>当今经济的全球化趋势。大公司为了降低生产成本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在全球采购生产资料。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2000" dirty="0"/>
                <a:t>(2)</a:t>
              </a:r>
              <a:r>
                <a:rPr lang="zh-CN" altLang="zh-CN" sz="2000" dirty="0"/>
                <a:t>能够最大限度地降低生产成本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提高企业的竞争力。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789356175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hlinkClick r:id="rId2" action="ppaction://hlinksldjump"/>
          </p:cNvPr>
          <p:cNvSpPr/>
          <p:nvPr/>
        </p:nvSpPr>
        <p:spPr>
          <a:xfrm>
            <a:off x="539552" y="836712"/>
            <a:ext cx="288032" cy="288032"/>
          </a:xfrm>
          <a:prstGeom prst="ellipse">
            <a:avLst/>
          </a:prstGeom>
          <a:solidFill>
            <a:srgbClr val="FDEC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663300"/>
                </a:solidFill>
                <a:latin typeface="+mj-ea"/>
                <a:ea typeface="+mj-ea"/>
              </a:rPr>
              <a:t>一</a:t>
            </a:r>
            <a:endParaRPr lang="zh-CN" altLang="en-US" sz="1400" dirty="0">
              <a:solidFill>
                <a:srgbClr val="663300"/>
              </a:solidFill>
              <a:latin typeface="+mj-ea"/>
              <a:ea typeface="+mj-ea"/>
            </a:endParaRPr>
          </a:p>
        </p:txBody>
      </p:sp>
      <p:sp>
        <p:nvSpPr>
          <p:cNvPr id="3" name="椭圆 2">
            <a:hlinkClick r:id="rId3" action="ppaction://hlinksldjump"/>
          </p:cNvPr>
          <p:cNvSpPr/>
          <p:nvPr/>
        </p:nvSpPr>
        <p:spPr>
          <a:xfrm>
            <a:off x="899592" y="836712"/>
            <a:ext cx="288032" cy="288032"/>
          </a:xfrm>
          <a:prstGeom prst="ellipse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latin typeface="+mj-ea"/>
                <a:ea typeface="+mj-ea"/>
              </a:rPr>
              <a:t>二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484784"/>
            <a:ext cx="8128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一、国际经济合作的产生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国际经济合作是一种新的国际经济交往的方式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产生于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第二次世界大战后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随着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的发展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的深化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国际经济合作开始出现并取得了迅速的发展。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国际经济合作的范围主要是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领域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跨越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的。国际经济合作的内容十分丰富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方式多种多样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主要有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、发展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援助和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等方式。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054426" y="2233067"/>
            <a:ext cx="2230098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第二次世界大战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4323318" y="2636651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科技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革命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010882" y="3058691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国际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分工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4672472" y="3832062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生产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850437" y="4244228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国界</a:t>
            </a:r>
            <a:r>
              <a:rPr lang="en-US" altLang="zh-CN" sz="2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1477619" y="4632598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工程承包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3865370" y="4632598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劳务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合作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6258733" y="4632598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技术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合作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2267744" y="5055384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国际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投资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7788891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>
            <a:hlinkClick r:id="rId2" action="ppaction://hlinksldjump"/>
          </p:cNvPr>
          <p:cNvSpPr/>
          <p:nvPr/>
        </p:nvSpPr>
        <p:spPr>
          <a:xfrm>
            <a:off x="539552" y="836712"/>
            <a:ext cx="288032" cy="288032"/>
          </a:xfrm>
          <a:prstGeom prst="ellipse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latin typeface="+mj-ea"/>
                <a:ea typeface="+mj-ea"/>
              </a:rPr>
              <a:t>一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6" name="椭圆 5">
            <a:hlinkClick r:id="rId3" action="ppaction://hlinksldjump"/>
          </p:cNvPr>
          <p:cNvSpPr/>
          <p:nvPr/>
        </p:nvSpPr>
        <p:spPr>
          <a:xfrm>
            <a:off x="899592" y="836712"/>
            <a:ext cx="288032" cy="288032"/>
          </a:xfrm>
          <a:prstGeom prst="ellipse">
            <a:avLst/>
          </a:prstGeom>
          <a:solidFill>
            <a:srgbClr val="FDEC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663300"/>
                </a:solidFill>
                <a:latin typeface="+mj-ea"/>
                <a:ea typeface="+mj-ea"/>
              </a:rPr>
              <a:t>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二、加强国际经济合作的重要性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通过国际经济合作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各国可以输入本国经济发展所必需而又稀缺的各种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促进各国优势互补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推动各国经济的发展。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开展国际经济合作的基本原则是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。随着国际经济合作的不断发展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国际经贸领域的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也日渐频繁。在解决国际经济贸易争端方面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自成立以来就发挥着重要作用。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123728" y="2654490"/>
            <a:ext cx="166584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技术或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产品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292080" y="3461658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平等互利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796136" y="3868044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贸易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争端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459577" y="4252069"/>
            <a:ext cx="1947969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世界贸易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组织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2668608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国际经济合作中的重要组织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随着国际经济合作的日益增强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大量的跨国公司与国际经济组织不断出现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世界各国的经济更加相互依赖、相互融合。世界贸易组织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(WTO)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是重要的国际性经济贸易组织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总部设在瑞士日内瓦。它的宗旨是促进世界经济发展和福利进步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主张贸易自由与公平。其主要职能是减少各个国家和地区之间的贸易限制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控制和减免关税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以促进国际贸易的发展。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中国正式加入世界贸易组织。世界上其他重要的经济组织有世界银行、联合国经济及社会理事会、国际货币基金组织、欧洲联盟、二十国集团、亚太经合组织等。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405054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【例题】</a:t>
            </a:r>
            <a:r>
              <a:rPr lang="zh-CN" altLang="zh-CN" sz="2200" dirty="0">
                <a:solidFill>
                  <a:srgbClr val="FF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日美国商务部做出裁决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欲对中国输美钢制车轮产品征收巨额反倾销和反补贴关税。中国政府认为此裁决不公平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应到下列哪个国际组织提起申诉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亚太经合组织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世界贸易组织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国际货币基金组织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联合国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在解决国际经济贸易争端方面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世界贸易组织自成立以来就发挥着重要作用。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919118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545044" y="862897"/>
            <a:ext cx="4772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051313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1557582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206385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6" action="ppaction://hlinksldjump"/>
          </p:cNvPr>
          <p:cNvSpPr/>
          <p:nvPr/>
        </p:nvSpPr>
        <p:spPr>
          <a:xfrm>
            <a:off x="2570120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7" action="ppaction://hlinksldjump"/>
          </p:cNvPr>
          <p:cNvSpPr/>
          <p:nvPr/>
        </p:nvSpPr>
        <p:spPr>
          <a:xfrm>
            <a:off x="3076389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508000" y="1133110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当今世界经济发展的重要特征是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经济全球化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反恐怖活动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环境与发展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和平与稳定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五边形 14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17" name="组合 16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19" name="五边形 18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0" name="燕尾形 19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18" name="矩形 17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>
                  <a:latin typeface="Times New Roman" panose="02020603050405020304" pitchFamily="18" charset="0"/>
                </a:rPr>
                <a:t>A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858312902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流程图: 可选过程 25">
            <a:hlinkClick r:id="rId2" action="ppaction://hlinksldjump"/>
          </p:cNvPr>
          <p:cNvSpPr/>
          <p:nvPr/>
        </p:nvSpPr>
        <p:spPr>
          <a:xfrm>
            <a:off x="545044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3" action="ppaction://hlinksldjump"/>
          </p:cNvPr>
          <p:cNvSpPr/>
          <p:nvPr/>
        </p:nvSpPr>
        <p:spPr>
          <a:xfrm>
            <a:off x="1051313" y="862897"/>
            <a:ext cx="4772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4" action="ppaction://hlinksldjump"/>
          </p:cNvPr>
          <p:cNvSpPr/>
          <p:nvPr/>
        </p:nvSpPr>
        <p:spPr>
          <a:xfrm>
            <a:off x="1557582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5" action="ppaction://hlinksldjump"/>
          </p:cNvPr>
          <p:cNvSpPr/>
          <p:nvPr/>
        </p:nvSpPr>
        <p:spPr>
          <a:xfrm>
            <a:off x="206385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6" action="ppaction://hlinksldjump"/>
          </p:cNvPr>
          <p:cNvSpPr/>
          <p:nvPr/>
        </p:nvSpPr>
        <p:spPr>
          <a:xfrm>
            <a:off x="2570120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7" action="ppaction://hlinksldjump"/>
          </p:cNvPr>
          <p:cNvSpPr/>
          <p:nvPr/>
        </p:nvSpPr>
        <p:spPr>
          <a:xfrm>
            <a:off x="3076389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小明家新买了辆轿车。从轿车说明书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我们能够感觉到当今世界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国际竞争日益激烈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经济联系促进国际合作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国际矛盾和冲突剧烈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国家间经济各成一体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6" name="16R31.eps" descr="id:2147491397;FounderCES"/>
          <p:cNvPicPr/>
          <p:nvPr/>
        </p:nvPicPr>
        <p:blipFill>
          <a:blip r:embed="rId8"/>
          <a:stretch>
            <a:fillRect/>
          </a:stretch>
        </p:blipFill>
        <p:spPr>
          <a:xfrm>
            <a:off x="4932040" y="1700808"/>
            <a:ext cx="2797263" cy="3055714"/>
          </a:xfrm>
          <a:prstGeom prst="rect">
            <a:avLst/>
          </a:prstGeom>
        </p:spPr>
      </p:pic>
      <p:sp>
        <p:nvSpPr>
          <p:cNvPr id="17" name="五边形 16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19" name="组合 18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21" name="五边形 20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2" name="燕尾形 21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0" name="矩形 19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B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710948338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流程图: 可选过程 25">
            <a:hlinkClick r:id="rId2" action="ppaction://hlinksldjump"/>
          </p:cNvPr>
          <p:cNvSpPr/>
          <p:nvPr/>
        </p:nvSpPr>
        <p:spPr>
          <a:xfrm>
            <a:off x="545044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3" action="ppaction://hlinksldjump"/>
          </p:cNvPr>
          <p:cNvSpPr/>
          <p:nvPr/>
        </p:nvSpPr>
        <p:spPr>
          <a:xfrm>
            <a:off x="1051313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4" action="ppaction://hlinksldjump"/>
          </p:cNvPr>
          <p:cNvSpPr/>
          <p:nvPr/>
        </p:nvSpPr>
        <p:spPr>
          <a:xfrm>
            <a:off x="1557582" y="862897"/>
            <a:ext cx="4772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5" action="ppaction://hlinksldjump"/>
          </p:cNvPr>
          <p:cNvSpPr/>
          <p:nvPr/>
        </p:nvSpPr>
        <p:spPr>
          <a:xfrm>
            <a:off x="206385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6" action="ppaction://hlinksldjump"/>
          </p:cNvPr>
          <p:cNvSpPr/>
          <p:nvPr/>
        </p:nvSpPr>
        <p:spPr>
          <a:xfrm>
            <a:off x="2570120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7" action="ppaction://hlinksldjump"/>
          </p:cNvPr>
          <p:cNvSpPr/>
          <p:nvPr/>
        </p:nvSpPr>
        <p:spPr>
          <a:xfrm>
            <a:off x="3076389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在我国与美国的经贸往来中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美国的下列哪类产品是我国最需要进口的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农副产品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钢铁机械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玩具制造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高科技产品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五边形 14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6" name="五边形 15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468427" y="4581128"/>
            <a:ext cx="8247377" cy="1944216"/>
            <a:chOff x="645102" y="2521871"/>
            <a:chExt cx="8247377" cy="1944216"/>
          </a:xfrm>
        </p:grpSpPr>
        <p:grpSp>
          <p:nvGrpSpPr>
            <p:cNvPr id="18" name="组合 17"/>
            <p:cNvGrpSpPr/>
            <p:nvPr/>
          </p:nvGrpSpPr>
          <p:grpSpPr>
            <a:xfrm>
              <a:off x="645102" y="2521871"/>
              <a:ext cx="8247377" cy="1944216"/>
              <a:chOff x="645102" y="476672"/>
              <a:chExt cx="8247377" cy="1944216"/>
            </a:xfrm>
          </p:grpSpPr>
          <p:sp>
            <p:nvSpPr>
              <p:cNvPr id="20" name="五边形 19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1" name="燕尾形 20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2" name="组合 21"/>
              <p:cNvGrpSpPr/>
              <p:nvPr/>
            </p:nvGrpSpPr>
            <p:grpSpPr>
              <a:xfrm>
                <a:off x="645102" y="476672"/>
                <a:ext cx="8247377" cy="1627208"/>
                <a:chOff x="645102" y="476672"/>
                <a:chExt cx="8247377" cy="1627208"/>
              </a:xfrm>
            </p:grpSpPr>
            <p:sp>
              <p:nvSpPr>
                <p:cNvPr id="23" name="矩形 22"/>
                <p:cNvSpPr/>
                <p:nvPr/>
              </p:nvSpPr>
              <p:spPr>
                <a:xfrm>
                  <a:off x="645102" y="476672"/>
                  <a:ext cx="8247377" cy="1627208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" name="TextBox 28"/>
                <p:cNvSpPr txBox="1"/>
                <p:nvPr/>
              </p:nvSpPr>
              <p:spPr>
                <a:xfrm>
                  <a:off x="8371094" y="578444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19" name="矩形 18"/>
            <p:cNvSpPr>
              <a:spLocks noChangeAspect="1"/>
            </p:cNvSpPr>
            <p:nvPr/>
          </p:nvSpPr>
          <p:spPr>
            <a:xfrm>
              <a:off x="860242" y="2780010"/>
              <a:ext cx="7775757" cy="5012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美国属于发达国家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高新技术产业发达。</a:t>
              </a:r>
              <a:endParaRPr lang="en-US" altLang="zh-CN" sz="2000" dirty="0" smtClean="0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38" name="组合 37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40" name="五边形 39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41" name="五边形 40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2" name="燕尾形 41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39" name="矩形 38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D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081728533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流程图: 可选过程 25">
            <a:hlinkClick r:id="rId2" action="ppaction://hlinksldjump"/>
          </p:cNvPr>
          <p:cNvSpPr/>
          <p:nvPr/>
        </p:nvSpPr>
        <p:spPr>
          <a:xfrm>
            <a:off x="545044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3" action="ppaction://hlinksldjump"/>
          </p:cNvPr>
          <p:cNvSpPr/>
          <p:nvPr/>
        </p:nvSpPr>
        <p:spPr>
          <a:xfrm>
            <a:off x="1051313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4" action="ppaction://hlinksldjump"/>
          </p:cNvPr>
          <p:cNvSpPr/>
          <p:nvPr/>
        </p:nvSpPr>
        <p:spPr>
          <a:xfrm>
            <a:off x="1557582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5" action="ppaction://hlinksldjump"/>
          </p:cNvPr>
          <p:cNvSpPr/>
          <p:nvPr/>
        </p:nvSpPr>
        <p:spPr>
          <a:xfrm>
            <a:off x="2063851" y="862897"/>
            <a:ext cx="4772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6" action="ppaction://hlinksldjump"/>
          </p:cNvPr>
          <p:cNvSpPr/>
          <p:nvPr/>
        </p:nvSpPr>
        <p:spPr>
          <a:xfrm>
            <a:off x="2570120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7" action="ppaction://hlinksldjump"/>
          </p:cNvPr>
          <p:cNvSpPr/>
          <p:nvPr/>
        </p:nvSpPr>
        <p:spPr>
          <a:xfrm>
            <a:off x="3076389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随着经济全球化的发展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资源、技术、人才、信息逐渐成为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全球共享的财富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各国竞争的手段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各国发展的秘密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跨国公司共享的财富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五边形 14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6" name="五边形 15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468427" y="4077072"/>
            <a:ext cx="8247377" cy="2448272"/>
            <a:chOff x="645102" y="2017815"/>
            <a:chExt cx="8247377" cy="2448272"/>
          </a:xfrm>
        </p:grpSpPr>
        <p:grpSp>
          <p:nvGrpSpPr>
            <p:cNvPr id="18" name="组合 17"/>
            <p:cNvGrpSpPr/>
            <p:nvPr/>
          </p:nvGrpSpPr>
          <p:grpSpPr>
            <a:xfrm>
              <a:off x="645102" y="2017815"/>
              <a:ext cx="8247377" cy="2448272"/>
              <a:chOff x="645102" y="-27384"/>
              <a:chExt cx="8247377" cy="2448272"/>
            </a:xfrm>
          </p:grpSpPr>
          <p:sp>
            <p:nvSpPr>
              <p:cNvPr id="20" name="五边形 19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1" name="燕尾形 20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2" name="组合 21"/>
              <p:cNvGrpSpPr/>
              <p:nvPr/>
            </p:nvGrpSpPr>
            <p:grpSpPr>
              <a:xfrm>
                <a:off x="645102" y="-27384"/>
                <a:ext cx="8247377" cy="2131264"/>
                <a:chOff x="645102" y="-27384"/>
                <a:chExt cx="8247377" cy="2131264"/>
              </a:xfrm>
            </p:grpSpPr>
            <p:sp>
              <p:nvSpPr>
                <p:cNvPr id="23" name="矩形 22"/>
                <p:cNvSpPr/>
                <p:nvPr/>
              </p:nvSpPr>
              <p:spPr>
                <a:xfrm>
                  <a:off x="645102" y="-27384"/>
                  <a:ext cx="8247377" cy="2131264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" name="TextBox 28"/>
                <p:cNvSpPr txBox="1"/>
                <p:nvPr/>
              </p:nvSpPr>
              <p:spPr>
                <a:xfrm>
                  <a:off x="8371094" y="99201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19" name="矩形 18"/>
            <p:cNvSpPr>
              <a:spLocks noChangeAspect="1"/>
            </p:cNvSpPr>
            <p:nvPr/>
          </p:nvSpPr>
          <p:spPr>
            <a:xfrm>
              <a:off x="860242" y="2300767"/>
              <a:ext cx="7775757" cy="14051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随着社会的进步、科技的发展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世界各国、各地区的经济联系越来越密切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产品生产的分工协作越来越显著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资源、技术、人才、信息逐渐成为全球共享的财富。</a:t>
              </a:r>
              <a:endParaRPr lang="zh-CN" altLang="zh-CN" sz="20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38" name="组合 37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40" name="五边形 39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41" name="五边形 40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2" name="燕尾形 41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39" name="矩形 38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>
                  <a:latin typeface="Times New Roman" panose="02020603050405020304" pitchFamily="18" charset="0"/>
                </a:rPr>
                <a:t>A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950272900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主题3">
  <a:themeElements>
    <a:clrScheme name="自定义 563">
      <a:dk1>
        <a:srgbClr val="5F5F5F"/>
      </a:dk1>
      <a:lt1>
        <a:sysClr val="window" lastClr="CAEACF"/>
      </a:lt1>
      <a:dk2>
        <a:srgbClr val="5F5F5F"/>
      </a:dk2>
      <a:lt2>
        <a:srgbClr val="FFFFFF"/>
      </a:lt2>
      <a:accent1>
        <a:srgbClr val="E74E3E"/>
      </a:accent1>
      <a:accent2>
        <a:srgbClr val="E0642C"/>
      </a:accent2>
      <a:accent3>
        <a:srgbClr val="E042A3"/>
      </a:accent3>
      <a:accent4>
        <a:srgbClr val="7866C0"/>
      </a:accent4>
      <a:accent5>
        <a:srgbClr val="00C0F0"/>
      </a:accent5>
      <a:accent6>
        <a:srgbClr val="00B050"/>
      </a:accent6>
      <a:hlink>
        <a:srgbClr val="00B0F0"/>
      </a:hlink>
      <a:folHlink>
        <a:srgbClr val="7F7F7F"/>
      </a:folHlink>
    </a:clrScheme>
    <a:fontScheme name="12_A000120140530A99PPBG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主题3</Template>
  <TotalTime>55</TotalTime>
  <Words>952</Words>
  <Application>Microsoft Office PowerPoint</Application>
  <PresentationFormat>全屏显示(4:3)</PresentationFormat>
  <Paragraphs>141</Paragraphs>
  <Slides>11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主题3</vt:lpstr>
      <vt:lpstr>文档</vt:lpstr>
      <vt:lpstr>第二节　国际经济合作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2014-05-15T01:15:59Z</dcterms:created>
  <dcterms:modified xsi:type="dcterms:W3CDTF">2019-01-10T03:40:02Z</dcterms:modified>
</cp:coreProperties>
</file>