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80" r:id="rId4"/>
    <p:sldId id="277" r:id="rId5"/>
    <p:sldId id="276" r:id="rId6"/>
    <p:sldId id="264" r:id="rId7"/>
    <p:sldId id="281" r:id="rId8"/>
    <p:sldId id="265" r:id="rId9"/>
    <p:sldId id="269" r:id="rId10"/>
    <p:sldId id="270" r:id="rId11"/>
    <p:sldId id="271" r:id="rId12"/>
    <p:sldId id="272" r:id="rId13"/>
    <p:sldId id="273" r:id="rId14"/>
    <p:sldId id="27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10" Type="http://schemas.openxmlformats.org/officeDocument/2006/relationships/package" Target="../embeddings/Microsoft_Office_Word___2.docx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10" Type="http://schemas.openxmlformats.org/officeDocument/2006/relationships/package" Target="../embeddings/Microsoft_Office_Word___1.docx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857356" y="2285992"/>
            <a:ext cx="8229600" cy="432048"/>
          </a:xfrm>
        </p:spPr>
        <p:txBody>
          <a:bodyPr/>
          <a:lstStyle/>
          <a:p>
            <a:r>
              <a:rPr lang="zh-CN" altLang="zh-CN" dirty="0"/>
              <a:t>第三节　聚落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关于聚落的叙述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聚落不仅是人们的居所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也是人们进行劳动生产和社会活动的场所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聚落可分为乡村聚落和城市聚落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先有乡村聚落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后有城市聚落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有人居住的地方称为聚落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关于乡村与城市聚落景观差异的描述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城市自然景观改变小、建筑密而高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乡村道路纵横交错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网线密集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城市人口密度大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商店、学校、医院多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乡村人们工作节奏快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文化生活丰富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077072"/>
            <a:ext cx="8247377" cy="2448272"/>
            <a:chOff x="645102" y="2017815"/>
            <a:chExt cx="8247377" cy="2448272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017815"/>
              <a:ext cx="8247377" cy="2448272"/>
              <a:chOff x="645102" y="-27384"/>
              <a:chExt cx="8247377" cy="2448272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-27384"/>
                <a:ext cx="8247377" cy="2131264"/>
                <a:chOff x="645102" y="-27384"/>
                <a:chExt cx="8247377" cy="2131264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-27384"/>
                  <a:ext cx="8247377" cy="21312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992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2300767"/>
              <a:ext cx="7775757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城市自然景观改变大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建筑高而密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人口密度大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商店、学校、医院多。乡村道路单一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交通落后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人们工作节奏不如城市快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文化生活较城市落后。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有关聚落的叙述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世界上的任何一个角落都有聚落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聚落是人们的集中居住地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聚落的形成与自然条件无关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聚落随人口和社会的发展而发生变化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3645024"/>
            <a:ext cx="8247377" cy="2880320"/>
            <a:chOff x="645102" y="1585767"/>
            <a:chExt cx="8247377" cy="2880320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1585767"/>
              <a:ext cx="8247377" cy="2880320"/>
              <a:chOff x="645102" y="-459432"/>
              <a:chExt cx="8247377" cy="2880320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-459432"/>
                <a:ext cx="8247377" cy="2563312"/>
                <a:chOff x="645102" y="-459432"/>
                <a:chExt cx="8247377" cy="2563312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-459432"/>
                  <a:ext cx="8247377" cy="256331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-35476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1846800"/>
              <a:ext cx="7775757" cy="18668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人类的集中居住地叫做聚落。不是任何地方都有人类集中居住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所以不是任何角落都有聚落。自然条件必须适合人类集中居住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才会产生聚落。聚落是自然条件和人类活动共同作用的结果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随人类社会的发展而发生变化。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下列关于聚落保护的说法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如不对传统聚落加以保护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将导致无法挽回的损失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应尽力保护那些具有传统特色、民族特色的聚落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传统聚落是历史时期人类活动与自然环境相互作用的结果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对于那些较为破旧的聚落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应该拆除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以利于美化环境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077072"/>
            <a:ext cx="8247377" cy="2448272"/>
            <a:chOff x="645102" y="2017815"/>
            <a:chExt cx="8247377" cy="2448272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017815"/>
              <a:ext cx="8247377" cy="2448272"/>
              <a:chOff x="645102" y="-27384"/>
              <a:chExt cx="8247377" cy="2448272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-27384"/>
                <a:ext cx="8247377" cy="2131264"/>
                <a:chOff x="645102" y="-27384"/>
                <a:chExt cx="8247377" cy="2131264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-27384"/>
                  <a:ext cx="8247377" cy="21312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992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2300767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此题主要考查加强对传统聚落的保护意识。聚落是历史的产物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承载着较多的历史和文化信息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对于那些破旧的历史文物要更加仔细地保护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坚持修旧如旧的原则。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8935617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9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读聚落分布图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三处属于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选址有一共同特点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都有可能发展成为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而最有可能优先发展起来的是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理由是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81417827"/>
              </p:ext>
            </p:extLst>
          </p:nvPr>
        </p:nvGraphicFramePr>
        <p:xfrm>
          <a:off x="508000" y="1718383"/>
          <a:ext cx="8128000" cy="2070657"/>
        </p:xfrm>
        <a:graphic>
          <a:graphicData uri="http://schemas.openxmlformats.org/presentationml/2006/ole">
            <p:oleObj spid="_x0000_s2055" name="文档" r:id="rId10" imgW="3839157" imgH="977574" progId="Word.Document.12">
              <p:embed/>
            </p:oleObj>
          </a:graphicData>
        </a:graphic>
      </p:graphicFrame>
      <p:sp>
        <p:nvSpPr>
          <p:cNvPr id="26" name="五边形 2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68427" y="3789040"/>
            <a:ext cx="8247377" cy="2736304"/>
            <a:chOff x="645102" y="1729783"/>
            <a:chExt cx="8247377" cy="2736304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1729783"/>
              <a:ext cx="8247377" cy="2736304"/>
              <a:chOff x="645102" y="-315416"/>
              <a:chExt cx="8247377" cy="2736304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645102" y="-315416"/>
                <a:ext cx="8247377" cy="2419296"/>
                <a:chOff x="645102" y="-315416"/>
                <a:chExt cx="8247377" cy="2419296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645102" y="-315416"/>
                  <a:ext cx="8247377" cy="241929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28"/>
                <p:cNvSpPr txBox="1"/>
                <p:nvPr/>
              </p:nvSpPr>
              <p:spPr>
                <a:xfrm>
                  <a:off x="8371094" y="-22583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2" y="2008541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本题考查的是聚落形成的条件。聚落往往形成于大江、大河的下游平原地区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土壤肥沃、交通便利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适合农业生产和开发建设。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68427" y="4653136"/>
            <a:ext cx="8247378" cy="1872208"/>
            <a:chOff x="645102" y="4032468"/>
            <a:chExt cx="8247378" cy="1872208"/>
          </a:xfrm>
        </p:grpSpPr>
        <p:grpSp>
          <p:nvGrpSpPr>
            <p:cNvPr id="37" name="组合 36"/>
            <p:cNvGrpSpPr/>
            <p:nvPr/>
          </p:nvGrpSpPr>
          <p:grpSpPr>
            <a:xfrm>
              <a:off x="645102" y="4032468"/>
              <a:ext cx="8247378" cy="1872208"/>
              <a:chOff x="645102" y="3035389"/>
              <a:chExt cx="8247378" cy="1872208"/>
            </a:xfrm>
          </p:grpSpPr>
          <p:sp>
            <p:nvSpPr>
              <p:cNvPr id="39" name="五边形 3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0" name="五边形 3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45102" y="3035389"/>
                <a:ext cx="8247378" cy="155677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8"/>
              <p:cNvSpPr txBox="1"/>
              <p:nvPr/>
            </p:nvSpPr>
            <p:spPr>
              <a:xfrm>
                <a:off x="8388424" y="317940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860240" y="4465068"/>
              <a:ext cx="774420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乡村　沿河　城镇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城市</a:t>
              </a:r>
              <a:r>
                <a:rPr lang="en-US" altLang="zh-CN" sz="2000" dirty="0"/>
                <a:t>)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　该地地势平坦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位于两条河流交汇处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交通方便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水源充足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29995633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+mj-ea"/>
                <a:ea typeface="+mj-ea"/>
              </a:rPr>
              <a:t>一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椭圆 3">
            <a:hlinkClick r:id="rId4" action="ppaction://hlinksldjump"/>
          </p:cNvPr>
          <p:cNvSpPr/>
          <p:nvPr/>
        </p:nvSpPr>
        <p:spPr>
          <a:xfrm>
            <a:off x="125963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一、城市和乡村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两种基本的聚落形态是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。城市是生产力发展到一定阶段的产物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的基础上发展起来的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世界上最早的城市出现在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判断对错。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先有城市聚落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后有乡村聚落。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在城市聚落里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人口稠密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居民主要从事工业、种植业、服务业等生产活动。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不同类型的聚落所呈现出来的景观没有多大差异。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全世界大约有一半的人住在城市里。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118728" y="184482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828794" y="185571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乡村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788024" y="226162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乡村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155428" y="2671847"/>
            <a:ext cx="251222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美索不达米亚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33572" y="353137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688906" y="4321560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480784" y="4744106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444208" y="5154324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+mj-ea"/>
                <a:ea typeface="+mj-ea"/>
              </a:rPr>
              <a:t>一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椭圆 3">
            <a:hlinkClick r:id="rId4" action="ppaction://hlinksldjump"/>
          </p:cNvPr>
          <p:cNvSpPr/>
          <p:nvPr/>
        </p:nvSpPr>
        <p:spPr>
          <a:xfrm>
            <a:off x="125963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三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城市不仅是人们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还是人们从事工业生产、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、行政管理、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的地方。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不同类型的聚落具有不同的职能。乡村聚落可分为农村、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等。在城市中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有的偏重工业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有的偏重文化教育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有的偏重贸易。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75856" y="247112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403039" y="2863822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19519" y="2863822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娱乐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403648" y="368013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牧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118751" y="368013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渔村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509659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+mj-ea"/>
                <a:ea typeface="+mj-ea"/>
              </a:rPr>
              <a:t>一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7" name="椭圆 6">
            <a:hlinkClick r:id="rId4" action="ppaction://hlinksldjump"/>
          </p:cNvPr>
          <p:cNvSpPr/>
          <p:nvPr/>
        </p:nvSpPr>
        <p:spPr>
          <a:xfrm>
            <a:off x="125963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二、聚落与环境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在人类经济和技术发展水平不高的阶段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对聚落的影响最为明显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聚落多建在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等自然条件优越的地区。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世界上人口密集地区和大城市主要位于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随着经济技术水平的提高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无论城市还是乡村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与外界的联系都更加密切了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受社会经济、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的影响日益明显。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084168" y="225510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自然环境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541586" y="2649062"/>
            <a:ext cx="74892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228184" y="264906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583481" y="344926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沿岸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55808" y="386104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冲积平原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995936" y="465313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+mj-ea"/>
                <a:ea typeface="+mj-ea"/>
              </a:rPr>
              <a:t>一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二</a:t>
            </a:r>
          </a:p>
        </p:txBody>
      </p:sp>
      <p:sp>
        <p:nvSpPr>
          <p:cNvPr id="7" name="椭圆 6">
            <a:hlinkClick r:id="rId4" action="ppaction://hlinksldjump"/>
          </p:cNvPr>
          <p:cNvSpPr/>
          <p:nvPr/>
        </p:nvSpPr>
        <p:spPr>
          <a:xfrm>
            <a:off x="125963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+mj-ea"/>
                <a:ea typeface="+mj-ea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三、保护世界文化遗产的意义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随着世界各国人口的增加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道路、聚落的新建等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许多传统聚落受到了不同程度的破坏。为此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联合国教科文组织于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年通过了《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许多聚落被列入《世界文化遗产名录》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意大利水城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、西班牙历史文化名城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托莱多、秘鲁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、中国云南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429746" y="3252271"/>
            <a:ext cx="39228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保护世界文化和自然遗产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133502" y="4077072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威尼斯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189516" y="448416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马丘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比丘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743687" y="4479801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丽江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影响聚落形成与发展的因素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聚落是人类的居所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也是人们从事劳动生产和社会活动的地方。从早期聚落的形成大多选择在自然条件优越的地点可看出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影响早期聚落形成的主要因素是自然条件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如地形平坦、土壤肥沃、降水丰沛、水源充足等条件有利于聚落的形成。在此基础上自然资源丰富、交通便利等条件则更有利于聚落的发展。随着经济技术水平的提高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聚落对自然环境的依赖相对减小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而受社会经济条件的影响日益明显。例如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大城市更容易出现在交通便利、人文荟萃、商业发达的地区。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下列描述的区域中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不利于聚落形成和发展的是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水陆交通便利的河口地区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土壤肥沃的平原地区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空气清新的山地丘陵地区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自然资源丰富的矿山地区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聚落形成的有利条件有地形平坦、土壤肥沃、水源充足、交通便利、自然资源丰富等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三项所述区域都有利于聚落的形成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空气清新的山地丘陵地区不具备聚落形成的主要有利条件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不利于聚落的形成。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4971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135630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乡村聚落的居民主要从事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9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右图是欧洲著名的水城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是世界文化遗产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意大利的威尼斯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意大利的罗马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中国的江南水乡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英国的伦敦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68614711"/>
              </p:ext>
            </p:extLst>
          </p:nvPr>
        </p:nvGraphicFramePr>
        <p:xfrm>
          <a:off x="508000" y="1666632"/>
          <a:ext cx="8128000" cy="2255538"/>
        </p:xfrm>
        <a:graphic>
          <a:graphicData uri="http://schemas.openxmlformats.org/presentationml/2006/ole">
            <p:oleObj spid="_x0000_s1031" name="文档" r:id="rId10" imgW="3839157" imgH="1065790" progId="Word.Document.12">
              <p:embed/>
            </p:oleObj>
          </a:graphicData>
        </a:graphic>
      </p:graphicFrame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55</TotalTime>
  <Words>1037</Words>
  <Application>Microsoft Office PowerPoint</Application>
  <PresentationFormat>全屏显示(4:3)</PresentationFormat>
  <Paragraphs>200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主题3</vt:lpstr>
      <vt:lpstr>文档</vt:lpstr>
      <vt:lpstr>第三节　聚落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2019-01-10T03:40:22Z</dcterms:modified>
</cp:coreProperties>
</file>