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85" r:id="rId3"/>
    <p:sldId id="263" r:id="rId4"/>
    <p:sldId id="277" r:id="rId5"/>
    <p:sldId id="264" r:id="rId6"/>
    <p:sldId id="286" r:id="rId7"/>
    <p:sldId id="268" r:id="rId8"/>
    <p:sldId id="287" r:id="rId9"/>
    <p:sldId id="278" r:id="rId10"/>
    <p:sldId id="288" r:id="rId11"/>
    <p:sldId id="265" r:id="rId12"/>
    <p:sldId id="269" r:id="rId13"/>
    <p:sldId id="270" r:id="rId14"/>
    <p:sldId id="271" r:id="rId15"/>
    <p:sldId id="272" r:id="rId16"/>
    <p:sldId id="273" r:id="rId17"/>
    <p:sldId id="279" r:id="rId18"/>
    <p:sldId id="280" r:id="rId19"/>
    <p:sldId id="281" r:id="rId20"/>
    <p:sldId id="282" r:id="rId21"/>
    <p:sldId id="283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12" Type="http://schemas.openxmlformats.org/officeDocument/2006/relationships/slide" Target="slide21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11" Type="http://schemas.openxmlformats.org/officeDocument/2006/relationships/slide" Target="slide20.xml"/><Relationship Id="rId5" Type="http://schemas.openxmlformats.org/officeDocument/2006/relationships/slide" Target="slide14.xml"/><Relationship Id="rId10" Type="http://schemas.openxmlformats.org/officeDocument/2006/relationships/slide" Target="slide19.xml"/><Relationship Id="rId4" Type="http://schemas.openxmlformats.org/officeDocument/2006/relationships/slide" Target="slide13.xml"/><Relationship Id="rId9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12" Type="http://schemas.openxmlformats.org/officeDocument/2006/relationships/slide" Target="slide21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11" Type="http://schemas.openxmlformats.org/officeDocument/2006/relationships/slide" Target="slide20.xml"/><Relationship Id="rId5" Type="http://schemas.openxmlformats.org/officeDocument/2006/relationships/slide" Target="slide14.xml"/><Relationship Id="rId10" Type="http://schemas.openxmlformats.org/officeDocument/2006/relationships/slide" Target="slide19.xml"/><Relationship Id="rId4" Type="http://schemas.openxmlformats.org/officeDocument/2006/relationships/slide" Target="slide13.xml"/><Relationship Id="rId9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12" Type="http://schemas.openxmlformats.org/officeDocument/2006/relationships/slide" Target="slide21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11" Type="http://schemas.openxmlformats.org/officeDocument/2006/relationships/slide" Target="slide20.xml"/><Relationship Id="rId5" Type="http://schemas.openxmlformats.org/officeDocument/2006/relationships/slide" Target="slide14.xml"/><Relationship Id="rId10" Type="http://schemas.openxmlformats.org/officeDocument/2006/relationships/slide" Target="slide19.xml"/><Relationship Id="rId4" Type="http://schemas.openxmlformats.org/officeDocument/2006/relationships/slide" Target="slide13.xml"/><Relationship Id="rId9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12" Type="http://schemas.openxmlformats.org/officeDocument/2006/relationships/slide" Target="slide21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11" Type="http://schemas.openxmlformats.org/officeDocument/2006/relationships/slide" Target="slide20.xml"/><Relationship Id="rId5" Type="http://schemas.openxmlformats.org/officeDocument/2006/relationships/slide" Target="slide14.xml"/><Relationship Id="rId10" Type="http://schemas.openxmlformats.org/officeDocument/2006/relationships/slide" Target="slide19.xml"/><Relationship Id="rId4" Type="http://schemas.openxmlformats.org/officeDocument/2006/relationships/slide" Target="slide13.xml"/><Relationship Id="rId9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12" Type="http://schemas.openxmlformats.org/officeDocument/2006/relationships/slide" Target="slide21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11" Type="http://schemas.openxmlformats.org/officeDocument/2006/relationships/slide" Target="slide20.xml"/><Relationship Id="rId5" Type="http://schemas.openxmlformats.org/officeDocument/2006/relationships/slide" Target="slide14.xml"/><Relationship Id="rId10" Type="http://schemas.openxmlformats.org/officeDocument/2006/relationships/slide" Target="slide19.xml"/><Relationship Id="rId4" Type="http://schemas.openxmlformats.org/officeDocument/2006/relationships/slide" Target="slide13.xml"/><Relationship Id="rId9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12" Type="http://schemas.openxmlformats.org/officeDocument/2006/relationships/slide" Target="slide21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11" Type="http://schemas.openxmlformats.org/officeDocument/2006/relationships/slide" Target="slide20.xml"/><Relationship Id="rId5" Type="http://schemas.openxmlformats.org/officeDocument/2006/relationships/slide" Target="slide14.xml"/><Relationship Id="rId10" Type="http://schemas.openxmlformats.org/officeDocument/2006/relationships/slide" Target="slide19.xml"/><Relationship Id="rId4" Type="http://schemas.openxmlformats.org/officeDocument/2006/relationships/slide" Target="slide13.xml"/><Relationship Id="rId9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12" Type="http://schemas.openxmlformats.org/officeDocument/2006/relationships/slide" Target="slide21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11" Type="http://schemas.openxmlformats.org/officeDocument/2006/relationships/slide" Target="slide20.xml"/><Relationship Id="rId5" Type="http://schemas.openxmlformats.org/officeDocument/2006/relationships/slide" Target="slide14.xml"/><Relationship Id="rId10" Type="http://schemas.openxmlformats.org/officeDocument/2006/relationships/slide" Target="slide19.xml"/><Relationship Id="rId4" Type="http://schemas.openxmlformats.org/officeDocument/2006/relationships/slide" Target="slide13.xml"/><Relationship Id="rId9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1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12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4.xml"/><Relationship Id="rId11" Type="http://schemas.openxmlformats.org/officeDocument/2006/relationships/slide" Target="slide19.xml"/><Relationship Id="rId5" Type="http://schemas.openxmlformats.org/officeDocument/2006/relationships/slide" Target="slide13.xml"/><Relationship Id="rId10" Type="http://schemas.openxmlformats.org/officeDocument/2006/relationships/slide" Target="slide18.xml"/><Relationship Id="rId4" Type="http://schemas.openxmlformats.org/officeDocument/2006/relationships/slide" Target="slide12.xml"/><Relationship Id="rId9" Type="http://schemas.openxmlformats.org/officeDocument/2006/relationships/slide" Target="slide17.xml"/><Relationship Id="rId14" Type="http://schemas.openxmlformats.org/officeDocument/2006/relationships/package" Target="../embeddings/Microsoft_Office_Word___3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12" Type="http://schemas.openxmlformats.org/officeDocument/2006/relationships/slide" Target="slide21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11" Type="http://schemas.openxmlformats.org/officeDocument/2006/relationships/slide" Target="slide20.xml"/><Relationship Id="rId5" Type="http://schemas.openxmlformats.org/officeDocument/2006/relationships/slide" Target="slide14.xml"/><Relationship Id="rId10" Type="http://schemas.openxmlformats.org/officeDocument/2006/relationships/slide" Target="slide19.xml"/><Relationship Id="rId4" Type="http://schemas.openxmlformats.org/officeDocument/2006/relationships/slide" Target="slide13.xml"/><Relationship Id="rId9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12" Type="http://schemas.openxmlformats.org/officeDocument/2006/relationships/slide" Target="slide21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11" Type="http://schemas.openxmlformats.org/officeDocument/2006/relationships/slide" Target="slide20.xml"/><Relationship Id="rId5" Type="http://schemas.openxmlformats.org/officeDocument/2006/relationships/slide" Target="slide14.xml"/><Relationship Id="rId10" Type="http://schemas.openxmlformats.org/officeDocument/2006/relationships/slide" Target="slide19.xml"/><Relationship Id="rId4" Type="http://schemas.openxmlformats.org/officeDocument/2006/relationships/slide" Target="slide13.xml"/><Relationship Id="rId9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1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12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14.xml"/><Relationship Id="rId11" Type="http://schemas.openxmlformats.org/officeDocument/2006/relationships/slide" Target="slide19.xml"/><Relationship Id="rId5" Type="http://schemas.openxmlformats.org/officeDocument/2006/relationships/slide" Target="slide13.xml"/><Relationship Id="rId10" Type="http://schemas.openxmlformats.org/officeDocument/2006/relationships/slide" Target="slide18.xml"/><Relationship Id="rId4" Type="http://schemas.openxmlformats.org/officeDocument/2006/relationships/slide" Target="slide12.xml"/><Relationship Id="rId9" Type="http://schemas.openxmlformats.org/officeDocument/2006/relationships/slide" Target="slide17.xml"/><Relationship Id="rId14" Type="http://schemas.openxmlformats.org/officeDocument/2006/relationships/package" Target="../embeddings/Microsoft_Office_Word___4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357290" y="2071678"/>
            <a:ext cx="8229600" cy="43204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章　地球运动与海陆分布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+mj-ea"/>
                <a:ea typeface="+mj-ea"/>
              </a:rPr>
              <a:t>2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125963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北回归线以北地区黑夜比白昼长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且黑夜一天比一天短的时期是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春分日至夏至日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夏至日至秋分日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秋分日至冬至日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冬至日至春分日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北回归线以北地区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黑夜比白昼长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说明为北半球的冬半年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得出太阳直射点在南半球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黑夜变短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白昼变长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说明太阳直射点在向北移动。因此太阳直射点应该是从南回归线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向赤道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春分日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移动。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6242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408957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8-9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4596165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11" action="ppaction://hlinksldjump"/>
          </p:cNvPr>
          <p:cNvSpPr/>
          <p:nvPr/>
        </p:nvSpPr>
        <p:spPr>
          <a:xfrm>
            <a:off x="5102757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2" action="ppaction://hlinksldjump"/>
          </p:cNvPr>
          <p:cNvSpPr/>
          <p:nvPr/>
        </p:nvSpPr>
        <p:spPr>
          <a:xfrm>
            <a:off x="560934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关于地球自转的说法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地球绕着太阳不停地旋转叫做自转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地球绕着地轴不停地旋转叫做自转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我们看到太阳东升西落是因为地球自东向西旋转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地球在一天中转过两周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7" name="组合 16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9" action="ppaction://hlinksldjump"/>
          </p:cNvPr>
          <p:cNvSpPr/>
          <p:nvPr/>
        </p:nvSpPr>
        <p:spPr>
          <a:xfrm>
            <a:off x="408957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8-9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0" action="ppaction://hlinksldjump"/>
          </p:cNvPr>
          <p:cNvSpPr/>
          <p:nvPr/>
        </p:nvSpPr>
        <p:spPr>
          <a:xfrm>
            <a:off x="4596165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1" action="ppaction://hlinksldjump"/>
          </p:cNvPr>
          <p:cNvSpPr/>
          <p:nvPr/>
        </p:nvSpPr>
        <p:spPr>
          <a:xfrm>
            <a:off x="5102757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12" action="ppaction://hlinksldjump"/>
          </p:cNvPr>
          <p:cNvSpPr/>
          <p:nvPr/>
        </p:nvSpPr>
        <p:spPr>
          <a:xfrm>
            <a:off x="560934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关于昼夜更替的叙述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昼夜更替的周期是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昼夜更替的周期约是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北京每天都是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时日出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时日落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昼夜更替与地球自转无关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9" action="ppaction://hlinksldjump"/>
          </p:cNvPr>
          <p:cNvSpPr/>
          <p:nvPr/>
        </p:nvSpPr>
        <p:spPr>
          <a:xfrm>
            <a:off x="408957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8-9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0" action="ppaction://hlinksldjump"/>
          </p:cNvPr>
          <p:cNvSpPr/>
          <p:nvPr/>
        </p:nvSpPr>
        <p:spPr>
          <a:xfrm>
            <a:off x="4596165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1" action="ppaction://hlinksldjump"/>
          </p:cNvPr>
          <p:cNvSpPr/>
          <p:nvPr/>
        </p:nvSpPr>
        <p:spPr>
          <a:xfrm>
            <a:off x="5102757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12" action="ppaction://hlinksldjump"/>
          </p:cNvPr>
          <p:cNvSpPr/>
          <p:nvPr/>
        </p:nvSpPr>
        <p:spPr>
          <a:xfrm>
            <a:off x="560934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7303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地球自转产生了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地球上的时间差异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四季更替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昼夜长短变化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9" action="ppaction://hlinksldjump"/>
          </p:cNvPr>
          <p:cNvSpPr/>
          <p:nvPr/>
        </p:nvSpPr>
        <p:spPr>
          <a:xfrm>
            <a:off x="408957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8-9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0" action="ppaction://hlinksldjump"/>
          </p:cNvPr>
          <p:cNvSpPr/>
          <p:nvPr/>
        </p:nvSpPr>
        <p:spPr>
          <a:xfrm>
            <a:off x="4596165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1" action="ppaction://hlinksldjump"/>
          </p:cNvPr>
          <p:cNvSpPr/>
          <p:nvPr/>
        </p:nvSpPr>
        <p:spPr>
          <a:xfrm>
            <a:off x="5102757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12" action="ppaction://hlinksldjump"/>
          </p:cNvPr>
          <p:cNvSpPr/>
          <p:nvPr/>
        </p:nvSpPr>
        <p:spPr>
          <a:xfrm>
            <a:off x="560934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在同纬度的地区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相对位置偏东的地点要比偏西的地点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先看到日出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后看到日出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时刻晚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昼长短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9" action="ppaction://hlinksldjump"/>
          </p:cNvPr>
          <p:cNvSpPr/>
          <p:nvPr/>
        </p:nvSpPr>
        <p:spPr>
          <a:xfrm>
            <a:off x="408957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8-9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0" action="ppaction://hlinksldjump"/>
          </p:cNvPr>
          <p:cNvSpPr/>
          <p:nvPr/>
        </p:nvSpPr>
        <p:spPr>
          <a:xfrm>
            <a:off x="4596165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1" action="ppaction://hlinksldjump"/>
          </p:cNvPr>
          <p:cNvSpPr/>
          <p:nvPr/>
        </p:nvSpPr>
        <p:spPr>
          <a:xfrm>
            <a:off x="5102757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12" action="ppaction://hlinksldjump"/>
          </p:cNvPr>
          <p:cNvSpPr/>
          <p:nvPr/>
        </p:nvSpPr>
        <p:spPr>
          <a:xfrm>
            <a:off x="560934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山东泰安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下列地理现象与地球自转关系不大的是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昼夜长短的变化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昼夜更替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太阳东升西落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9" action="ppaction://hlinksldjump"/>
          </p:cNvPr>
          <p:cNvSpPr/>
          <p:nvPr/>
        </p:nvSpPr>
        <p:spPr>
          <a:xfrm>
            <a:off x="408957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8-9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0" action="ppaction://hlinksldjump"/>
          </p:cNvPr>
          <p:cNvSpPr/>
          <p:nvPr/>
        </p:nvSpPr>
        <p:spPr>
          <a:xfrm>
            <a:off x="4596165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1" action="ppaction://hlinksldjump"/>
          </p:cNvPr>
          <p:cNvSpPr/>
          <p:nvPr/>
        </p:nvSpPr>
        <p:spPr>
          <a:xfrm>
            <a:off x="5102757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12" action="ppaction://hlinksldjump"/>
          </p:cNvPr>
          <p:cNvSpPr/>
          <p:nvPr/>
        </p:nvSpPr>
        <p:spPr>
          <a:xfrm>
            <a:off x="560934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我们从不同的角度看地球的自转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感觉是不一样的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如果从北极上空看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则呈现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自南向北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自东向西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顺时针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逆时针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8935617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408957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8-9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4596165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5102757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560934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2841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每年冬至日太阳直射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北回归线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南回归线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D.40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0" name="五边形 2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2" name="组合 3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29995633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9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0" action="ppaction://hlinksldjump"/>
          </p:cNvPr>
          <p:cNvSpPr/>
          <p:nvPr/>
        </p:nvSpPr>
        <p:spPr>
          <a:xfrm>
            <a:off x="408957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8-9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1" action="ppaction://hlinksldjump"/>
          </p:cNvPr>
          <p:cNvSpPr/>
          <p:nvPr/>
        </p:nvSpPr>
        <p:spPr>
          <a:xfrm>
            <a:off x="4596165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2" action="ppaction://hlinksldjump"/>
          </p:cNvPr>
          <p:cNvSpPr/>
          <p:nvPr/>
        </p:nvSpPr>
        <p:spPr>
          <a:xfrm>
            <a:off x="5102757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3" action="ppaction://hlinksldjump"/>
          </p:cNvPr>
          <p:cNvSpPr/>
          <p:nvPr/>
        </p:nvSpPr>
        <p:spPr>
          <a:xfrm>
            <a:off x="560934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898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福建福州的天空中出现了瑰丽的日环食。读图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8~9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出现日环食当天最接近的节气是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福州的昼夜长短情况是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昼夜等长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昼短夜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昼长夜短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出现极夜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79216327"/>
              </p:ext>
            </p:extLst>
          </p:nvPr>
        </p:nvGraphicFramePr>
        <p:xfrm>
          <a:off x="731822" y="1545906"/>
          <a:ext cx="8128000" cy="3146323"/>
        </p:xfrm>
        <a:graphic>
          <a:graphicData uri="http://schemas.openxmlformats.org/presentationml/2006/ole">
            <p:oleObj spid="_x0000_s3081" name="文档" r:id="rId14" imgW="3839157" imgH="1486345" progId="Word.Document.12">
              <p:embed/>
            </p:oleObj>
          </a:graphicData>
        </a:graphic>
      </p:graphicFrame>
      <p:sp>
        <p:nvSpPr>
          <p:cNvPr id="30" name="五边形 2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2" name="组合 3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860401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408957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8-9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4596165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5102757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560934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当太阳直射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23.5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我国正处于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0" name="五边形 2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2" name="组合 3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1689709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500166" y="1785926"/>
            <a:ext cx="8229600" cy="432048"/>
          </a:xfrm>
        </p:spPr>
        <p:txBody>
          <a:bodyPr/>
          <a:lstStyle/>
          <a:p>
            <a:r>
              <a:rPr lang="zh-CN" altLang="zh-CN" dirty="0"/>
              <a:t>第一节　地球的自转和公转</a:t>
            </a:r>
          </a:p>
        </p:txBody>
      </p:sp>
    </p:spTree>
    <p:extLst>
      <p:ext uri="{BB962C8B-B14F-4D97-AF65-F5344CB8AC3E}">
        <p14:creationId xmlns:p14="http://schemas.microsoft.com/office/powerpoint/2010/main" xmlns="" val="13209373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408957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8-9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4596165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5102757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560934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太阳直射点接近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北回归线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南回归线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北极圈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0" name="五边形 2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2" name="组合 3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5432890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9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0" action="ppaction://hlinksldjump"/>
          </p:cNvPr>
          <p:cNvSpPr/>
          <p:nvPr/>
        </p:nvSpPr>
        <p:spPr>
          <a:xfrm>
            <a:off x="408957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8-9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1" action="ppaction://hlinksldjump"/>
          </p:cNvPr>
          <p:cNvSpPr/>
          <p:nvPr/>
        </p:nvSpPr>
        <p:spPr>
          <a:xfrm>
            <a:off x="4596165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2" action="ppaction://hlinksldjump"/>
          </p:cNvPr>
          <p:cNvSpPr/>
          <p:nvPr/>
        </p:nvSpPr>
        <p:spPr>
          <a:xfrm>
            <a:off x="5102757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3" action="ppaction://hlinksldjump"/>
          </p:cNvPr>
          <p:cNvSpPr/>
          <p:nvPr/>
        </p:nvSpPr>
        <p:spPr>
          <a:xfrm>
            <a:off x="5609349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右图是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日太阳照射地球的情况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阴影部分表示夜半球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这一天太阳直射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北半球正值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四地的白昼时间由长到短的正确排列是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上海这一天的昼夜长短情况是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92116727"/>
              </p:ext>
            </p:extLst>
          </p:nvPr>
        </p:nvGraphicFramePr>
        <p:xfrm>
          <a:off x="508000" y="2107103"/>
          <a:ext cx="8128000" cy="2013513"/>
        </p:xfrm>
        <a:graphic>
          <a:graphicData uri="http://schemas.openxmlformats.org/presentationml/2006/ole">
            <p:oleObj spid="_x0000_s4105" name="文档" r:id="rId14" imgW="3839157" imgH="951290" progId="Word.Document.12">
              <p:embed/>
            </p:oleObj>
          </a:graphicData>
        </a:graphic>
      </p:graphicFrame>
      <p:sp>
        <p:nvSpPr>
          <p:cNvPr id="30" name="五边形 2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68427" y="4197616"/>
            <a:ext cx="8247378" cy="2327728"/>
            <a:chOff x="645102" y="3576948"/>
            <a:chExt cx="8247378" cy="2327728"/>
          </a:xfrm>
        </p:grpSpPr>
        <p:grpSp>
          <p:nvGrpSpPr>
            <p:cNvPr id="32" name="组合 31"/>
            <p:cNvGrpSpPr/>
            <p:nvPr/>
          </p:nvGrpSpPr>
          <p:grpSpPr>
            <a:xfrm>
              <a:off x="645102" y="3576948"/>
              <a:ext cx="8247378" cy="2327728"/>
              <a:chOff x="645102" y="2579869"/>
              <a:chExt cx="8247378" cy="2327728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645102" y="2579869"/>
                <a:ext cx="8247378" cy="20122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88424" y="268204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860240" y="3922548"/>
              <a:ext cx="774420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南回归线　冬至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(3)</a:t>
              </a:r>
              <a:r>
                <a:rPr lang="zh-CN" altLang="zh-CN" sz="2000" dirty="0"/>
                <a:t>昼短夜长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62284433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+mj-ea"/>
                <a:ea typeface="+mj-ea"/>
              </a:rPr>
              <a:t>一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二</a:t>
            </a: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一、地球的自转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地球绕着地轴不停地旋转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这种运动叫做地球的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地球自转的方向是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自转一周的时间约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由于地球是一个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的球体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所以任何时刻地球上都有一半地区是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一半地区是黑夜。地球的自转产生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由于地球不停地自转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所以地球上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020272" y="203907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自转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707904" y="245403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自西向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99592" y="2878392"/>
            <a:ext cx="537327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298176" y="3279659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不透明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500493" y="367200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45907" y="405831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320544" y="445888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+mj-ea"/>
                <a:ea typeface="+mj-ea"/>
              </a:rPr>
              <a:t>一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二、地球的公转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地球按一定轨道围绕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这种运动叫做地球的公转。地球公转的方向是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公转一周为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始终朝一个方向倾斜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随着地球的公转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世界各地在一年中的不同时间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接受阳光照射的情况不同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从而形成了春、夏、秋、冬四个季节。南半球的季节与北半球正好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地球的自转和公转还造成了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的变化。当太阳直射北半球时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各纬度昼长夜短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当太阳直射南半球时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各纬度昼短夜长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昼越短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越长。南半球情况与北半球相反。太阳直射赤道时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全球各地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74789" y="149567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779912" y="191062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自西向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43608" y="230533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864144" y="270697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959150" y="3511894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860032" y="3915768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长短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843808" y="4303982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127691" y="472514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335216" y="4725144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721354" y="4725144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694244" y="511512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550073" y="552214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+mj-ea"/>
                <a:ea typeface="+mj-ea"/>
              </a:rPr>
              <a:t>2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4" name="椭圆 3">
            <a:hlinkClick r:id="rId5" action="ppaction://hlinksldjump"/>
          </p:cNvPr>
          <p:cNvSpPr/>
          <p:nvPr/>
        </p:nvSpPr>
        <p:spPr>
          <a:xfrm>
            <a:off x="125963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3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3184"/>
            <a:ext cx="55415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昼夜现象、昼夜更替和昼夜长短的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变化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51378873"/>
              </p:ext>
            </p:extLst>
          </p:nvPr>
        </p:nvGraphicFramePr>
        <p:xfrm>
          <a:off x="508000" y="2129248"/>
          <a:ext cx="8128000" cy="3748024"/>
        </p:xfrm>
        <a:graphic>
          <a:graphicData uri="http://schemas.openxmlformats.org/presentationml/2006/ole">
            <p:oleObj spid="_x0000_s1035" name="文档" r:id="rId6" imgW="3839157" imgH="17707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+mj-ea"/>
                <a:ea typeface="+mj-ea"/>
              </a:rPr>
              <a:t>2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4" name="椭圆 3">
            <a:hlinkClick r:id="rId4" action="ppaction://hlinksldjump"/>
          </p:cNvPr>
          <p:cNvSpPr/>
          <p:nvPr/>
        </p:nvSpPr>
        <p:spPr>
          <a:xfrm>
            <a:off x="125963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3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地球上昼夜更替现象产生的原因是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地球自转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地球公转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太阳的照射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地球不发光、不透明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对于一个地区来说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太阳照射的时段为白昼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其余时段为黑夜。地球自转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使得同一地区有时候朝向太阳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而经过一段时间后又背向太阳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形成大约以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小时为周期的昼夜更替。太阳的照射产生了白昼和黑夜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而不是昼夜更替。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7758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125963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3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地球上的时间差异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地球不停地自西向东自转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昼夜也就不断更替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而且在同纬度地区总是东方先迎来黎明的曙光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最后由西方送走黄昏的落日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地球上不同经度的地方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也就出现了时间的差异。同纬度东边的时刻总是比西方的时刻早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按地球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小时转动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经度每隔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时间相差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125963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3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北京球迷王明凌晨起床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收看在德国晚上举行的一场足球比赛现场直播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造成两地时间差的原因是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地球公转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地球自转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地球是一个不透明的球体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地轴是倾斜的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由于地球不停地自西向东自转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同纬度的地区总是先从东方迎来黎明的曙光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最后由西方送走黄昏的落日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地球上同纬度不同的地方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也就出现了时间的差异。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7045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+mj-ea"/>
                <a:ea typeface="+mj-ea"/>
              </a:rPr>
              <a:t>2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8" name="椭圆 7">
            <a:hlinkClick r:id="rId5" action="ppaction://hlinksldjump"/>
          </p:cNvPr>
          <p:cNvSpPr/>
          <p:nvPr/>
        </p:nvSpPr>
        <p:spPr>
          <a:xfrm>
            <a:off x="125963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2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太阳直射点的移动与昼夜长短的变化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太阳直射点位于赤道以北时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为北半球的夏半年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北半球各地昼长夜短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越往北昼越长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太阳直射点位于赤道以南时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为南半球的夏半年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南半球各地昼长夜短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越往南昼越长。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当太阳直射点从北回归线向南移动时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夏至日至冬至日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南半球各地昼变长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夜变短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当太阳直射点从南回归线向北移动时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冬至日至次年的夏至日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北半球各地昼变长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夜变短。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75165645"/>
              </p:ext>
            </p:extLst>
          </p:nvPr>
        </p:nvGraphicFramePr>
        <p:xfrm>
          <a:off x="508000" y="4221088"/>
          <a:ext cx="8128000" cy="2060571"/>
        </p:xfrm>
        <a:graphic>
          <a:graphicData uri="http://schemas.openxmlformats.org/presentationml/2006/ole">
            <p:oleObj spid="_x0000_s2059" name="文档" r:id="rId6" imgW="3839157" imgH="97253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33572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36</TotalTime>
  <Words>1057</Words>
  <Application>Microsoft Office PowerPoint</Application>
  <PresentationFormat>全屏显示(4:3)</PresentationFormat>
  <Paragraphs>299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主题3</vt:lpstr>
      <vt:lpstr>文档</vt:lpstr>
      <vt:lpstr>第1章　地球运动与海陆分布</vt:lpstr>
      <vt:lpstr>第一节　地球的自转和公转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2019-01-10T03:39:05Z</dcterms:modified>
</cp:coreProperties>
</file>