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85" r:id="rId3"/>
    <p:sldId id="263" r:id="rId4"/>
    <p:sldId id="277" r:id="rId5"/>
    <p:sldId id="264" r:id="rId6"/>
    <p:sldId id="286" r:id="rId7"/>
    <p:sldId id="287" r:id="rId8"/>
    <p:sldId id="265" r:id="rId9"/>
    <p:sldId id="269" r:id="rId10"/>
    <p:sldId id="270" r:id="rId11"/>
    <p:sldId id="271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28728" y="2071678"/>
            <a:ext cx="8229600" cy="432048"/>
          </a:xfrm>
        </p:spPr>
        <p:txBody>
          <a:bodyPr/>
          <a:lstStyle/>
          <a:p>
            <a:r>
              <a:rPr lang="zh-CN" altLang="zh-CN" dirty="0"/>
              <a:t>第二节　世界的气候类型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读四种热带气候类型的气温曲线和降水量柱状图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09383490"/>
              </p:ext>
            </p:extLst>
          </p:nvPr>
        </p:nvGraphicFramePr>
        <p:xfrm>
          <a:off x="508000" y="1628800"/>
          <a:ext cx="8128000" cy="2524454"/>
        </p:xfrm>
        <a:graphic>
          <a:graphicData uri="http://schemas.openxmlformats.org/presentationml/2006/ole">
            <p:oleObj spid="_x0000_s5125" name="文档" r:id="rId7" imgW="3839157" imgH="1192893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19262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主要分布在北纬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到北回归线附近的亚欧大陆东南部的气候类型是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斑马、长颈鹿生活地区的气候类型是图中的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68427" y="3212976"/>
            <a:ext cx="8247377" cy="3312368"/>
            <a:chOff x="645102" y="1153719"/>
            <a:chExt cx="8247377" cy="3312368"/>
          </a:xfrm>
        </p:grpSpPr>
        <p:grpSp>
          <p:nvGrpSpPr>
            <p:cNvPr id="22" name="组合 21"/>
            <p:cNvGrpSpPr/>
            <p:nvPr/>
          </p:nvGrpSpPr>
          <p:grpSpPr>
            <a:xfrm>
              <a:off x="645102" y="1153719"/>
              <a:ext cx="8247377" cy="3312368"/>
              <a:chOff x="645102" y="-891480"/>
              <a:chExt cx="8247377" cy="3312368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45102" y="-891480"/>
                <a:ext cx="8247377" cy="2995360"/>
                <a:chOff x="645102" y="-891480"/>
                <a:chExt cx="8247377" cy="2995360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645102" y="-891480"/>
                  <a:ext cx="8247377" cy="299536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8"/>
                <p:cNvSpPr txBox="1"/>
                <p:nvPr/>
              </p:nvSpPr>
              <p:spPr>
                <a:xfrm>
                  <a:off x="8371094" y="-78681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860242" y="1414752"/>
              <a:ext cx="7775757" cy="2328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</a:t>
              </a:r>
              <a:r>
                <a:rPr lang="en-US" altLang="zh-CN" sz="2000" dirty="0"/>
                <a:t>3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①为热带雨林气候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主要分布在赤道及其附近地区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②为热带草原气候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主要分布在热带雨林气候区的南、北两侧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③为热带季风气候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主要分布在北纬</a:t>
              </a:r>
              <a:r>
                <a:rPr lang="en-US" altLang="zh-CN" sz="2000" dirty="0"/>
                <a:t>10°</a:t>
              </a:r>
              <a:r>
                <a:rPr lang="zh-CN" altLang="zh-CN" sz="2000" dirty="0"/>
                <a:t>到北回归线附近的亚欧大陆东南部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④为热带沙漠气候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主要分布在南、北回归线附近的大陆西部和内部。第</a:t>
              </a:r>
              <a:r>
                <a:rPr lang="en-US" altLang="zh-CN" sz="2000" dirty="0"/>
                <a:t>4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斑马、长颈鹿是热带草原气候区的代表性动物。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3.C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4.B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图中气候类型是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     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主要分布在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其气候特点是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在我国的主要分布区是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607011"/>
              </p:ext>
            </p:extLst>
          </p:nvPr>
        </p:nvGraphicFramePr>
        <p:xfrm>
          <a:off x="508000" y="1772816"/>
          <a:ext cx="8128000" cy="3146323"/>
        </p:xfrm>
        <a:graphic>
          <a:graphicData uri="http://schemas.openxmlformats.org/presentationml/2006/ole">
            <p:oleObj spid="_x0000_s6149" name="文档" r:id="rId7" imgW="3839157" imgH="1486345" progId="Word.Document.12">
              <p:embed/>
            </p:oleObj>
          </a:graphicData>
        </a:graphic>
      </p:graphicFrame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68427" y="4653136"/>
            <a:ext cx="8247378" cy="1872208"/>
            <a:chOff x="645102" y="4032468"/>
            <a:chExt cx="8247378" cy="1872208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4032468"/>
              <a:ext cx="8247378" cy="1872208"/>
              <a:chOff x="645102" y="3035389"/>
              <a:chExt cx="8247378" cy="1872208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45102" y="3035389"/>
                <a:ext cx="8247378" cy="155677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107397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0" y="4320500"/>
              <a:ext cx="774420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亚热带季风和亚热带湿润　南、北纬</a:t>
              </a:r>
              <a:r>
                <a:rPr lang="en-US" altLang="zh-CN" sz="2000" dirty="0"/>
                <a:t>25°~35°</a:t>
              </a:r>
              <a:r>
                <a:rPr lang="zh-CN" altLang="zh-CN" sz="2000" dirty="0"/>
                <a:t>的大陆东部　夏热冬温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降水充足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夏雨较多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雨热同期　秦岭</a:t>
              </a:r>
              <a:r>
                <a:rPr lang="en-US" altLang="zh-CN" sz="2000" dirty="0"/>
                <a:t>—</a:t>
              </a:r>
              <a:r>
                <a:rPr lang="zh-CN" altLang="zh-CN" sz="2000" dirty="0"/>
                <a:t>淮河以南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42976" y="2071678"/>
            <a:ext cx="8229600" cy="432048"/>
          </a:xfrm>
        </p:spPr>
        <p:txBody>
          <a:bodyPr/>
          <a:lstStyle/>
          <a:p>
            <a:r>
              <a:rPr lang="zh-CN" altLang="zh-CN" dirty="0"/>
              <a:t>第一课时　热带气候类型　亚热带气候类型</a:t>
            </a:r>
          </a:p>
        </p:txBody>
      </p:sp>
    </p:spTree>
    <p:extLst>
      <p:ext uri="{BB962C8B-B14F-4D97-AF65-F5344CB8AC3E}">
        <p14:creationId xmlns:p14="http://schemas.microsoft.com/office/powerpoint/2010/main" xmlns="" val="9723109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68181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热带气候类型在气温上的共同点是终年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全年皆夏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最冷月的平均气温都在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填写下面表格。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62127444"/>
              </p:ext>
            </p:extLst>
          </p:nvPr>
        </p:nvGraphicFramePr>
        <p:xfrm>
          <a:off x="508000" y="1905946"/>
          <a:ext cx="8128000" cy="5116136"/>
        </p:xfrm>
        <a:graphic>
          <a:graphicData uri="http://schemas.openxmlformats.org/presentationml/2006/ole">
            <p:oleObj spid="_x0000_s1030" name="文档" r:id="rId3" imgW="3839157" imgH="2416031" progId="Word.Document.12">
              <p:embed/>
            </p:oleObj>
          </a:graphicData>
        </a:graphic>
      </p:graphicFrame>
      <p:sp>
        <p:nvSpPr>
          <p:cNvPr id="2" name="矩形 1"/>
          <p:cNvSpPr>
            <a:spLocks noChangeAspect="1"/>
          </p:cNvSpPr>
          <p:nvPr/>
        </p:nvSpPr>
        <p:spPr>
          <a:xfrm>
            <a:off x="5951038" y="65944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347864" y="1038916"/>
            <a:ext cx="88357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15 </a:t>
            </a:r>
            <a:r>
              <a:rPr lang="zh-CN" altLang="zh-CN" sz="2200" dirty="0" smtClean="0">
                <a:solidFill>
                  <a:srgbClr val="FF0000"/>
                </a:solidFill>
                <a:cs typeface="宋体" panose="02010600030101010101" pitchFamily="2" charset="-122"/>
              </a:rPr>
              <a:t>℃</a:t>
            </a:r>
            <a:r>
              <a:rPr lang="en-US" altLang="zh-CN" sz="2200" dirty="0" smtClean="0">
                <a:solidFill>
                  <a:srgbClr val="FF0000"/>
                </a:solidFill>
                <a:cs typeface="宋体" panose="02010600030101010101" pitchFamily="2" charset="-122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84529" y="2463418"/>
            <a:ext cx="251222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赤道及其附近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984491" y="246341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高温多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195736" y="302961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热带雨林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337187" y="3559310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23113" y="4153494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北回归线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464399" y="5292930"/>
            <a:ext cx="22300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北回归线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5429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亚热带地区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最冷月的平均气温高于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填写下面的表格。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01081894"/>
              </p:ext>
            </p:extLst>
          </p:nvPr>
        </p:nvGraphicFramePr>
        <p:xfrm>
          <a:off x="508000" y="2156773"/>
          <a:ext cx="8128000" cy="4695953"/>
        </p:xfrm>
        <a:graphic>
          <a:graphicData uri="http://schemas.openxmlformats.org/presentationml/2006/ole">
            <p:oleObj spid="_x0000_s2054" name="文档" r:id="rId3" imgW="3839157" imgH="2217636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915816" y="813192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夏热冬温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187624" y="1238782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zh-CN" altLang="zh-CN" sz="2200" dirty="0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399346" y="3374570"/>
            <a:ext cx="2029723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南、北纬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25</a:t>
            </a:r>
            <a:r>
              <a:rPr lang="en-US" altLang="zh-CN" sz="2200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~</a:t>
            </a:r>
          </a:p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35</a:t>
            </a:r>
            <a:r>
              <a:rPr lang="en-US" altLang="zh-CN" sz="22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</a:t>
            </a:r>
            <a:endParaRPr lang="en-US" altLang="zh-CN" sz="2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956966" y="341107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夏热冬温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271961" y="415444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雨热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452767" y="3598980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常绿阔叶林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402377" y="5077470"/>
            <a:ext cx="2029723" cy="1278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南、北纬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r>
              <a:rPr lang="en-US" altLang="zh-CN" sz="2200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~</a:t>
            </a:r>
          </a:p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r>
              <a:rPr lang="en-US" altLang="zh-CN" sz="22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</a:t>
            </a:r>
            <a:endParaRPr lang="en-US" altLang="zh-CN" sz="2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326477" y="509924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炎热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271961" y="583712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温和多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222528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气候类型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00447907"/>
              </p:ext>
            </p:extLst>
          </p:nvPr>
        </p:nvGraphicFramePr>
        <p:xfrm>
          <a:off x="508000" y="1613367"/>
          <a:ext cx="8128000" cy="4695953"/>
        </p:xfrm>
        <a:graphic>
          <a:graphicData uri="http://schemas.openxmlformats.org/presentationml/2006/ole">
            <p:oleObj spid="_x0000_s3078" name="文档" r:id="rId3" imgW="3839157" imgH="22176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读某地气温曲线与降水量柱状图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判断该地气候类型可能是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热带季风气候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亚热带季风气候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温带季风气候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地中海气候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54074987"/>
              </p:ext>
            </p:extLst>
          </p:nvPr>
        </p:nvGraphicFramePr>
        <p:xfrm>
          <a:off x="508000" y="1949490"/>
          <a:ext cx="8128000" cy="3065648"/>
        </p:xfrm>
        <a:graphic>
          <a:graphicData uri="http://schemas.openxmlformats.org/presentationml/2006/ole">
            <p:oleObj spid="_x0000_s4102" name="文档" r:id="rId3" imgW="3839157" imgH="14481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24419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通过气温曲线图可以看出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月份气温高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月份气温较低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但高于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降水多。通过气温可以得出该气候类型位于南半球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冬季温和多雨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夏季炎热干燥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故属于地中海气候。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7878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13642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热带气候类型的共同特点是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全年高温多雨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全年高温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一年分为干、湿两季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常年干旱少雨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最冷月的平均气温都在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小红的爸爸是中国援非医疗队医生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年春节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小红的爸爸在来信中说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这里终年高温酷暑、潮湿闷热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几乎每天午后都会有大雨从天而降。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小红的爸爸所在地区的气候类型是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热带雨林气候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热带草原气候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热带沙漠气候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热带季风气候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2780010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热带雨林气候全年高温多雨。通常早晨天气晴朗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然而到了午后常会出现倾盆大雨。这种天气过程几乎天天如此。</a:t>
              </a:r>
              <a:endParaRPr lang="en-US" altLang="zh-CN" sz="2000" dirty="0" smtClean="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0" name="组合 3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2" name="五边形 4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3" name="五边形 4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4" name="燕尾形 4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1" name="矩形 4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42</TotalTime>
  <Words>700</Words>
  <Application>Microsoft Office PowerPoint</Application>
  <PresentationFormat>全屏显示(4:3)</PresentationFormat>
  <Paragraphs>107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主题3</vt:lpstr>
      <vt:lpstr>文档</vt:lpstr>
      <vt:lpstr>第二节　世界的气候类型</vt:lpstr>
      <vt:lpstr>第一课时　热带气候类型　亚热带气候类型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2019-01-10T03:38:06Z</dcterms:modified>
</cp:coreProperties>
</file>