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85" r:id="rId3"/>
    <p:sldId id="286" r:id="rId4"/>
    <p:sldId id="263" r:id="rId5"/>
    <p:sldId id="277" r:id="rId6"/>
    <p:sldId id="276" r:id="rId7"/>
    <p:sldId id="264" r:id="rId8"/>
    <p:sldId id="287" r:id="rId9"/>
    <p:sldId id="288" r:id="rId10"/>
    <p:sldId id="265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1736" y="1714488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章　世界气候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世界年平均气温分布的一般规律是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从两极向低纬降低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从低纬向两极升高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从低纬向两极降低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从海洋向陆地降低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暑假期间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贝贝和家人到江西井冈山度假。当他到达山顶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1 597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不由感叹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这里真凉快呀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长沙可热多了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你认为该现象主要由哪种因素所致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纬度高低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地形地势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人类活动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5" name="五边形 4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48" name="组合 4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50" name="五边形 4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1" name="燕尾形 5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9" name="矩形 48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受地形地势影响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气温随海拔的升高而降低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一般海拔每升高</a:t>
              </a:r>
              <a:r>
                <a:rPr lang="en-US" altLang="zh-CN" sz="2000" dirty="0"/>
                <a:t>100</a:t>
              </a:r>
              <a:r>
                <a:rPr lang="zh-CN" altLang="zh-CN" sz="2000" dirty="0"/>
                <a:t>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气温约下降</a:t>
              </a:r>
              <a:r>
                <a:rPr lang="en-US" altLang="zh-CN" sz="2000" dirty="0"/>
                <a:t>0.6 </a:t>
              </a:r>
              <a:r>
                <a:rPr lang="zh-CN" altLang="zh-CN" sz="2000" dirty="0"/>
                <a:t>℃。</a:t>
              </a:r>
              <a:endParaRPr lang="en-US" altLang="zh-CN" sz="2000" dirty="0" smtClean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6" name="组合 5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9" name="五边形 5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0" name="燕尾形 5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北半球气温由南向北逐渐升高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南半球气温由北向南逐渐升高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北半球气温由南向北逐渐降低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北半球等温线与纬线平行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300767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全球气温受纬度位置的影响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北半球气温由南向北逐渐降低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南半球气温由北向南逐渐降低。由于北半球陆地面积较大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所以等温线比较弯曲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而南半球由于海洋面积广大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等温线几乎与纬线平行。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小亮测得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日最高气温是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最低气温是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那么这天的气温日较差是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A.38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D.5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780010"/>
              <a:ext cx="777575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气温日较差是用一天中的最高气温减去最低气温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</a:t>
              </a:r>
              <a:r>
                <a:rPr lang="en-US" altLang="zh-CN" sz="2000" dirty="0"/>
                <a:t>24-14=10(</a:t>
              </a:r>
              <a:r>
                <a:rPr lang="zh-CN" altLang="zh-CN" sz="2000" dirty="0"/>
                <a:t>℃</a:t>
              </a:r>
              <a:r>
                <a:rPr lang="en-US" altLang="zh-CN" sz="2000" dirty="0"/>
                <a:t>)</a:t>
              </a:r>
              <a:r>
                <a:rPr lang="zh-CN" altLang="zh-CN" sz="2000" dirty="0"/>
                <a:t>。</a:t>
              </a:r>
              <a:endParaRPr lang="en-US" altLang="zh-CN" sz="2000" dirty="0" smtClean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地最低气温出现在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地最高气温出现在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就南、北半球而言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7994326"/>
              </p:ext>
            </p:extLst>
          </p:nvPr>
        </p:nvGraphicFramePr>
        <p:xfrm>
          <a:off x="508000" y="1657264"/>
          <a:ext cx="8128000" cy="2652188"/>
        </p:xfrm>
        <a:graphic>
          <a:graphicData uri="http://schemas.openxmlformats.org/presentationml/2006/ole">
            <p:oleObj spid="_x0000_s2055" name="文档" r:id="rId8" imgW="3839157" imgH="1251943" progId="Word.Document.12">
              <p:embed/>
            </p:oleObj>
          </a:graphicData>
        </a:graphic>
      </p:graphicFrame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从图中看出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地最低气温出现在</a:t>
              </a:r>
              <a:r>
                <a:rPr lang="en-US" altLang="zh-CN" sz="2000" dirty="0"/>
                <a:t>7</a:t>
              </a:r>
              <a:r>
                <a:rPr lang="zh-CN" altLang="zh-CN" sz="2000" dirty="0"/>
                <a:t>月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地在南半球</a:t>
              </a:r>
              <a:r>
                <a:rPr lang="en-US" altLang="zh-CN" sz="2000" dirty="0"/>
                <a:t>;B</a:t>
              </a:r>
              <a:r>
                <a:rPr lang="zh-CN" altLang="zh-CN" sz="2000" dirty="0"/>
                <a:t>地最高气温出现在</a:t>
              </a:r>
              <a:r>
                <a:rPr lang="en-US" altLang="zh-CN" sz="2000" dirty="0"/>
                <a:t>7</a:t>
              </a:r>
              <a:r>
                <a:rPr lang="zh-CN" altLang="zh-CN" sz="2000" dirty="0"/>
                <a:t>月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地在北半球。</a:t>
              </a:r>
              <a:endParaRPr lang="en-US" altLang="zh-CN" sz="2000" dirty="0" smtClean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9" name="组合 3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(1)7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(2)7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(3)</a:t>
              </a:r>
              <a:r>
                <a:rPr lang="zh-CN" altLang="zh-CN" sz="2000" dirty="0"/>
                <a:t>南　北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1736" y="1714488"/>
            <a:ext cx="8229600" cy="432048"/>
          </a:xfrm>
        </p:spPr>
        <p:txBody>
          <a:bodyPr/>
          <a:lstStyle/>
          <a:p>
            <a:r>
              <a:rPr lang="zh-CN" altLang="zh-CN" dirty="0"/>
              <a:t>第一节　世界的气温和降水</a:t>
            </a:r>
          </a:p>
        </p:txBody>
      </p:sp>
    </p:spTree>
    <p:extLst>
      <p:ext uri="{BB962C8B-B14F-4D97-AF65-F5344CB8AC3E}">
        <p14:creationId xmlns:p14="http://schemas.microsoft.com/office/powerpoint/2010/main" xmlns="" val="754012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1736" y="1857364"/>
            <a:ext cx="8229600" cy="432048"/>
          </a:xfrm>
        </p:spPr>
        <p:txBody>
          <a:bodyPr/>
          <a:lstStyle/>
          <a:p>
            <a:r>
              <a:rPr lang="zh-CN" altLang="zh-CN" dirty="0"/>
              <a:t>第一课时　世界的气温</a:t>
            </a:r>
          </a:p>
        </p:txBody>
      </p:sp>
    </p:spTree>
    <p:extLst>
      <p:ext uri="{BB962C8B-B14F-4D97-AF65-F5344CB8AC3E}">
        <p14:creationId xmlns:p14="http://schemas.microsoft.com/office/powerpoint/2010/main" xmlns="" val="12433696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一个地区的气候特征通常用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等状况来表示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是气候的基本要素。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月平均气温分布的特点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南、北回归线之间的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气温多在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以上。地处南回归线两侧的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大陆北部部分地区气温最高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南回归线向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和北回归线向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气温逐渐降低。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等温线大致与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北半球等温线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南北温差大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南半球等温线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南北温差小。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44008" y="163830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389778" y="164382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56549" y="206621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69661" y="204996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25634" y="285652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260296" y="327072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澳大利亚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877904" y="4054865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509778" y="4054865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260296" y="446734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998500" y="446734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752545" y="485898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稀疏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月平均气温分布的特点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(1)40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之间的广大地带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气温多超过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。地处北回归线两侧的非洲北部和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洲西部部分地区气温最高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南极洲和北极圈以北的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等温线大致与纬线平行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南北温差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世界气温的分布特点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全球气温从低纬度向两极递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纬度位置。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在同一纬度上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冬季大陆气温比海洋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夏季比海洋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海陆位置。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南半球等温线比较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北半球等温线比南半球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北半球陆地面积较大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南半球海洋面积远大于陆地面积。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55776" y="1257874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南回归线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88024" y="163968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83968" y="244935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格陵兰岛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64560" y="285809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917472" y="3657663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20214" y="4063801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21836" y="445888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99048" y="486916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105891" y="526185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弯曲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气温差异的影响因素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纬度位置、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和地形等多种因素。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洋流对气温的影响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同纬度地区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经过的地区气温较高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经过的地区气温较低。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山地的气温随着海拔的升高而降低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气温降低约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292080" y="225948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331640" y="266957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588224" y="306744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41558" y="348585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350300" y="4293096"/>
            <a:ext cx="954107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0.6 </a:t>
            </a:r>
            <a:r>
              <a:rPr lang="zh-CN" altLang="zh-CN" sz="2200" dirty="0" smtClean="0">
                <a:solidFill>
                  <a:srgbClr val="FF0000"/>
                </a:solidFill>
                <a:cs typeface="宋体" panose="02010600030101010101" pitchFamily="2" charset="-122"/>
              </a:rPr>
              <a:t>℃</a:t>
            </a:r>
            <a:r>
              <a:rPr lang="en-US" altLang="zh-CN" sz="2200" dirty="0" smtClean="0">
                <a:solidFill>
                  <a:srgbClr val="FF0000"/>
                </a:solidFill>
                <a:cs typeface="宋体" panose="02010600030101010101" pitchFamily="2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如何阅读气温年变化曲线图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纵坐标表示气温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横坐标表示时间。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图中为一年中不同月份的平均气温。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气温变化曲线图的功能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估计一年中最高月均温和最低月均温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计算气温的年较差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判断气温季节变化大小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气温曲线弯曲程度的大小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反映了气温变化的幅度。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782282"/>
            <a:ext cx="46858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5247673"/>
              </p:ext>
            </p:extLst>
          </p:nvPr>
        </p:nvGraphicFramePr>
        <p:xfrm>
          <a:off x="508000" y="1308110"/>
          <a:ext cx="8128000" cy="3384987"/>
        </p:xfrm>
        <a:graphic>
          <a:graphicData uri="http://schemas.openxmlformats.org/presentationml/2006/ole">
            <p:oleObj spid="_x0000_s1032" name="文档" r:id="rId3" imgW="3839157" imgH="1599045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81409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地各月气温都在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气温年较差最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月气温约为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月气温约为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气温年较差约为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两地都位于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南、北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2292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一年内的最高月平均气温和最低月平均气温的差叫气温年较差。从图中可以看出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地各月气温都在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气温年较差最小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月气温约为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月气温约为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气温年较差约为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。北半球陆地上最高气温出现在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最低气温出现在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南半球相反。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9635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28</TotalTime>
  <Words>856</Words>
  <Application>Microsoft Office PowerPoint</Application>
  <PresentationFormat>全屏显示(4:3)</PresentationFormat>
  <Paragraphs>149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第2章　世界气候</vt:lpstr>
      <vt:lpstr>第一节　世界的气温和降水</vt:lpstr>
      <vt:lpstr>第一课时　世界的气温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2019-01-10T03:38:32Z</dcterms:modified>
</cp:coreProperties>
</file>