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3" r:id="rId3"/>
    <p:sldId id="264" r:id="rId4"/>
    <p:sldId id="292" r:id="rId5"/>
    <p:sldId id="279" r:id="rId6"/>
    <p:sldId id="293" r:id="rId7"/>
    <p:sldId id="294" r:id="rId8"/>
    <p:sldId id="265" r:id="rId9"/>
    <p:sldId id="278" r:id="rId10"/>
    <p:sldId id="295" r:id="rId11"/>
    <p:sldId id="281" r:id="rId12"/>
    <p:sldId id="282" r:id="rId13"/>
    <p:sldId id="283" r:id="rId14"/>
    <p:sldId id="284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知识构建导图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专题归纳复习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" Target="slide9.xml"/><Relationship Id="rId7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8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9.xml"/><Relationship Id="rId9" Type="http://schemas.openxmlformats.org/officeDocument/2006/relationships/package" Target="../embeddings/Microsoft_Office_Word___6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8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9.xml"/><Relationship Id="rId9" Type="http://schemas.openxmlformats.org/officeDocument/2006/relationships/package" Target="../embeddings/Microsoft_Office_Word___4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8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9.xml"/><Relationship Id="rId9" Type="http://schemas.openxmlformats.org/officeDocument/2006/relationships/package" Target="../embeddings/Microsoft_Office_Word___5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57422" y="2071678"/>
            <a:ext cx="8229600" cy="432048"/>
          </a:xfrm>
        </p:spPr>
        <p:txBody>
          <a:bodyPr/>
          <a:lstStyle/>
          <a:p>
            <a:r>
              <a:rPr lang="zh-CN" altLang="en-US" dirty="0" smtClean="0"/>
              <a:t>本章整合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下列大洲中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人口自然增长率最高的是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大洋洲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人口数量过多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增长过快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有可能带来的问题是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社会抚养老年人的负担加重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国防兵源不足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饥饿贫困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劳动力短缺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3" name="组合 1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860240" y="4965857"/>
              <a:ext cx="774420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b="1" dirty="0"/>
                <a:t>3</a:t>
              </a:r>
              <a:r>
                <a:rPr lang="en-US" altLang="zh-CN" sz="2000" dirty="0"/>
                <a:t>.D</a:t>
              </a:r>
              <a:r>
                <a:rPr lang="zh-CN" altLang="zh-CN" sz="2000" dirty="0"/>
                <a:t>　</a:t>
              </a:r>
              <a:r>
                <a:rPr lang="en-US" altLang="zh-CN" sz="2000" b="1" dirty="0"/>
                <a:t>4</a:t>
              </a:r>
              <a:r>
                <a:rPr lang="en-US" altLang="zh-CN" sz="2000" dirty="0"/>
                <a:t>.C</a:t>
              </a:r>
              <a:endParaRPr lang="zh-CN" altLang="zh-CN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848277447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流程图: 可选过程 2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湖南株洲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图中的阴影表示亚欧大陆的人口密集区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对它们分布的描述正确的是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都分布在中高纬度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都分布在河流稀少的地方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都分布在平原地区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都分布在气候比较湿润的地区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0" name="16R29.eps" descr="id:2147491239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4788024" y="1772816"/>
            <a:ext cx="3606197" cy="2746157"/>
          </a:xfrm>
          <a:prstGeom prst="rect">
            <a:avLst/>
          </a:prstGeom>
        </p:spPr>
      </p:pic>
      <p:sp>
        <p:nvSpPr>
          <p:cNvPr id="31" name="五边形 30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2" name="五边形 31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468427" y="3140968"/>
            <a:ext cx="8247377" cy="3384376"/>
            <a:chOff x="645102" y="1081711"/>
            <a:chExt cx="8247377" cy="3384376"/>
          </a:xfrm>
        </p:grpSpPr>
        <p:grpSp>
          <p:nvGrpSpPr>
            <p:cNvPr id="34" name="组合 33"/>
            <p:cNvGrpSpPr/>
            <p:nvPr/>
          </p:nvGrpSpPr>
          <p:grpSpPr>
            <a:xfrm>
              <a:off x="645102" y="1081711"/>
              <a:ext cx="8247377" cy="3384376"/>
              <a:chOff x="645102" y="-963488"/>
              <a:chExt cx="8247377" cy="3384376"/>
            </a:xfrm>
          </p:grpSpPr>
          <p:sp>
            <p:nvSpPr>
              <p:cNvPr id="36" name="五边形 35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7" name="燕尾形 36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645102" y="-963488"/>
                <a:ext cx="8247377" cy="3067368"/>
                <a:chOff x="645102" y="-963488"/>
                <a:chExt cx="8247377" cy="3067368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645102" y="-963488"/>
                  <a:ext cx="8247377" cy="306736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TextBox 28"/>
                <p:cNvSpPr txBox="1"/>
                <p:nvPr/>
              </p:nvSpPr>
              <p:spPr>
                <a:xfrm>
                  <a:off x="8371094" y="-80858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5" name="矩形 34"/>
            <p:cNvSpPr>
              <a:spLocks noChangeAspect="1"/>
            </p:cNvSpPr>
            <p:nvPr/>
          </p:nvSpPr>
          <p:spPr>
            <a:xfrm>
              <a:off x="860242" y="1392980"/>
              <a:ext cx="7775757" cy="2347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本题考查世界自然地理概况及低、中、高纬度的划分。图中有北极圈和北回归线两条纬线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据图可知阴影部分都分布在中低纬度地区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因此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项错误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根据世界地形、气候、河流的分布概况可知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阴影部分不是河流稀少的地区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也不是都分布在平原地区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如印度南部是德干高原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因此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两项都有错误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只有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项正确。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2" name="组合 4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4" name="五边形 4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5" name="五边形 4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1260719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流程图: 可选过程 2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湖南长沙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墙体相对单薄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门窗开得较大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建有较完备排水系统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。这种传统民居主要分布在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北非地区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极地地区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东南亚地区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西亚地区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0" name="五边形 2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2" name="组合 3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5030698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流程图: 可选过程 2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91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福建厦门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黑色人种主要分布在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亚洲东部和南部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欧洲、北美洲和大洋洲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非洲中部和南部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非洲北部、亚洲西部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0" name="五边形 2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1" name="五边形 30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68427" y="4581128"/>
            <a:ext cx="8247377" cy="1944216"/>
            <a:chOff x="645102" y="2521871"/>
            <a:chExt cx="8247377" cy="1944216"/>
          </a:xfrm>
        </p:grpSpPr>
        <p:grpSp>
          <p:nvGrpSpPr>
            <p:cNvPr id="33" name="组合 32"/>
            <p:cNvGrpSpPr/>
            <p:nvPr/>
          </p:nvGrpSpPr>
          <p:grpSpPr>
            <a:xfrm>
              <a:off x="645102" y="2521871"/>
              <a:ext cx="8247377" cy="1944216"/>
              <a:chOff x="645102" y="476672"/>
              <a:chExt cx="8247377" cy="1944216"/>
            </a:xfrm>
          </p:grpSpPr>
          <p:sp>
            <p:nvSpPr>
              <p:cNvPr id="35" name="五边形 34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6" name="燕尾形 35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645102" y="476672"/>
                <a:ext cx="8247377" cy="1627208"/>
                <a:chOff x="645102" y="476672"/>
                <a:chExt cx="8247377" cy="1627208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645102" y="476672"/>
                  <a:ext cx="8247377" cy="16272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TextBox 28"/>
                <p:cNvSpPr txBox="1"/>
                <p:nvPr/>
              </p:nvSpPr>
              <p:spPr>
                <a:xfrm>
                  <a:off x="8371094" y="57844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4" name="矩形 33"/>
            <p:cNvSpPr>
              <a:spLocks noChangeAspect="1"/>
            </p:cNvSpPr>
            <p:nvPr/>
          </p:nvSpPr>
          <p:spPr>
            <a:xfrm>
              <a:off x="860242" y="2780010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该题主要考查世界人种的分布。撒哈拉以南的非洲是黑种人的故乡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黑种人主要分布在非洲的中部和南部。</a:t>
              </a:r>
              <a:endParaRPr lang="en-US" altLang="zh-CN" sz="2000" dirty="0" smtClean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1" name="组合 4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3" name="五边形 4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4" name="五边形 4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5" name="燕尾形 4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2" name="矩形 4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6919273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7302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福建莆田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世界三大宗教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基督教、伊斯兰教、佛教都起源于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48932800"/>
              </p:ext>
            </p:extLst>
          </p:nvPr>
        </p:nvGraphicFramePr>
        <p:xfrm>
          <a:off x="508000" y="2331302"/>
          <a:ext cx="8128000" cy="1347943"/>
        </p:xfrm>
        <a:graphic>
          <a:graphicData uri="http://schemas.openxmlformats.org/presentationml/2006/ole">
            <p:oleObj spid="_x0000_s6148" name="文档" r:id="rId9" imgW="3839157" imgH="636954" progId="Word.Document.12">
              <p:embed/>
            </p:oleObj>
          </a:graphicData>
        </a:graphic>
      </p:graphicFrame>
      <p:sp>
        <p:nvSpPr>
          <p:cNvPr id="30" name="五边形 2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1" name="五边形 30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68427" y="4581128"/>
            <a:ext cx="8247377" cy="1944216"/>
            <a:chOff x="645102" y="2521871"/>
            <a:chExt cx="8247377" cy="1944216"/>
          </a:xfrm>
        </p:grpSpPr>
        <p:grpSp>
          <p:nvGrpSpPr>
            <p:cNvPr id="33" name="组合 32"/>
            <p:cNvGrpSpPr/>
            <p:nvPr/>
          </p:nvGrpSpPr>
          <p:grpSpPr>
            <a:xfrm>
              <a:off x="645102" y="2521871"/>
              <a:ext cx="8247377" cy="1944216"/>
              <a:chOff x="645102" y="476672"/>
              <a:chExt cx="8247377" cy="1944216"/>
            </a:xfrm>
          </p:grpSpPr>
          <p:sp>
            <p:nvSpPr>
              <p:cNvPr id="35" name="五边形 34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6" name="燕尾形 35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645102" y="476672"/>
                <a:ext cx="8247377" cy="1627208"/>
                <a:chOff x="645102" y="476672"/>
                <a:chExt cx="8247377" cy="1627208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645102" y="476672"/>
                  <a:ext cx="8247377" cy="16272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TextBox 28"/>
                <p:cNvSpPr txBox="1"/>
                <p:nvPr/>
              </p:nvSpPr>
              <p:spPr>
                <a:xfrm>
                  <a:off x="8371094" y="57844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4" name="矩形 33"/>
            <p:cNvSpPr>
              <a:spLocks noChangeAspect="1"/>
            </p:cNvSpPr>
            <p:nvPr/>
          </p:nvSpPr>
          <p:spPr>
            <a:xfrm>
              <a:off x="860242" y="2780010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世界三大宗教</a:t>
              </a:r>
              <a:r>
                <a:rPr lang="en-US" altLang="zh-CN" sz="2000" dirty="0"/>
                <a:t>——</a:t>
              </a:r>
              <a:r>
                <a:rPr lang="zh-CN" altLang="zh-CN" sz="2000" dirty="0"/>
                <a:t>基督教、伊斯兰教、佛教都起源于亚洲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图②是亚洲。</a:t>
              </a:r>
              <a:endParaRPr lang="en-US" altLang="zh-CN" sz="2000" dirty="0" smtClean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1" name="组合 4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3" name="五边形 4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4" name="五边形 4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5" name="燕尾形 4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2" name="矩形 41"/>
            <p:cNvSpPr>
              <a:spLocks noChangeAspect="1"/>
            </p:cNvSpPr>
            <p:nvPr/>
          </p:nvSpPr>
          <p:spPr>
            <a:xfrm>
              <a:off x="860240" y="4965857"/>
              <a:ext cx="774420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3878459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04440681"/>
              </p:ext>
            </p:extLst>
          </p:nvPr>
        </p:nvGraphicFramePr>
        <p:xfrm>
          <a:off x="1517431" y="799458"/>
          <a:ext cx="6109138" cy="5715000"/>
        </p:xfrm>
        <a:graphic>
          <a:graphicData uri="http://schemas.openxmlformats.org/presentationml/2006/ole">
            <p:oleObj spid="_x0000_s1029" name="文档" r:id="rId3" imgW="3839157" imgH="35912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语言与宗教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语言的分布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汉语是世界上使用人数最多的语言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英语是应用范围最广的语言。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世界三大宗教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基督教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欧洲、美洲、非洲、大洋洲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如巴黎圣母院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伊斯兰教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亚洲的西部和东南部、非洲的北部和东部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清真寺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教徒叫穆斯林。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佛教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亚洲的东部和东南部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寺院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如白马寺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喇嘛教属于佛教的一支。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西亚居民的人种和信仰的宗教分别主要是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黄种人、基督教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白种人、伊斯兰教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黑种人、犹太教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混血种人、佛教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西亚的人种主要是白种人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大多数人信仰伊斯兰教。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9117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8477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聚落与环境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影响聚落形成与发展的主要环境因素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地形、气候、资源、交通等。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世界聚落的分布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中低纬度沿海平原聚落密集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高山、干旱、湿热、严寒的地区聚落稀少。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居民建筑的差异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主要受当地自然条件的影响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不同地区的聚落景观存在巨大差异。如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多雨的热带多吊脚楼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屋顶多尖形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少雨的沙漠地区则多厚墙、小窗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屋顶多平顶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4907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72816"/>
            <a:ext cx="279082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聚落形态的比较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35587504"/>
              </p:ext>
            </p:extLst>
          </p:nvPr>
        </p:nvGraphicFramePr>
        <p:xfrm>
          <a:off x="508000" y="2421016"/>
          <a:ext cx="8128000" cy="2863960"/>
        </p:xfrm>
        <a:graphic>
          <a:graphicData uri="http://schemas.openxmlformats.org/presentationml/2006/ole">
            <p:oleObj spid="_x0000_s2053" name="文档" r:id="rId5" imgW="3839157" imgH="135276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56138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读城市和乡村景观图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乡村交通发达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城市建筑高大、密集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城市人口密度小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乡村房屋高大、分散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与乡村相比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城市人口密度大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交通发达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建筑物高大、密集。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33075408"/>
              </p:ext>
            </p:extLst>
          </p:nvPr>
        </p:nvGraphicFramePr>
        <p:xfrm>
          <a:off x="508000" y="2255100"/>
          <a:ext cx="8128000" cy="1307605"/>
        </p:xfrm>
        <a:graphic>
          <a:graphicData uri="http://schemas.openxmlformats.org/presentationml/2006/ole">
            <p:oleObj spid="_x0000_s3077" name="文档" r:id="rId5" imgW="3839157" imgH="61751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69585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2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山东枣庄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读某地区人口出生率、死亡率变化图和人口年龄结构变化图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71544304"/>
              </p:ext>
            </p:extLst>
          </p:nvPr>
        </p:nvGraphicFramePr>
        <p:xfrm>
          <a:off x="508000" y="1967068"/>
          <a:ext cx="8128000" cy="2393356"/>
        </p:xfrm>
        <a:graphic>
          <a:graphicData uri="http://schemas.openxmlformats.org/presentationml/2006/ole">
            <p:oleObj spid="_x0000_s4100" name="文档" r:id="rId9" imgW="3839157" imgH="1130962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408648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.2000~2014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该地区人口总量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持续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无法判断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按联合国标准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如果一个地区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岁的人口达到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则可视为进入老龄化社会。该地区开始进入老龄化社会的时间是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A.1992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C.2010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7" name="五边形 2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468427" y="3212976"/>
            <a:ext cx="8247377" cy="3312368"/>
            <a:chOff x="645102" y="1153719"/>
            <a:chExt cx="8247377" cy="3312368"/>
          </a:xfrm>
        </p:grpSpPr>
        <p:grpSp>
          <p:nvGrpSpPr>
            <p:cNvPr id="30" name="组合 29"/>
            <p:cNvGrpSpPr/>
            <p:nvPr/>
          </p:nvGrpSpPr>
          <p:grpSpPr>
            <a:xfrm>
              <a:off x="645102" y="1153719"/>
              <a:ext cx="8247377" cy="3312368"/>
              <a:chOff x="645102" y="-891480"/>
              <a:chExt cx="8247377" cy="3312368"/>
            </a:xfrm>
          </p:grpSpPr>
          <p:sp>
            <p:nvSpPr>
              <p:cNvPr id="32" name="五边形 3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645102" y="-891480"/>
                <a:ext cx="8247377" cy="2995360"/>
                <a:chOff x="645102" y="-891480"/>
                <a:chExt cx="8247377" cy="2995360"/>
              </a:xfrm>
            </p:grpSpPr>
            <p:sp>
              <p:nvSpPr>
                <p:cNvPr id="35" name="矩形 34"/>
                <p:cNvSpPr/>
                <p:nvPr/>
              </p:nvSpPr>
              <p:spPr>
                <a:xfrm>
                  <a:off x="645102" y="-891480"/>
                  <a:ext cx="8247377" cy="299536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TextBox 28"/>
                <p:cNvSpPr txBox="1"/>
                <p:nvPr/>
              </p:nvSpPr>
              <p:spPr>
                <a:xfrm>
                  <a:off x="8371094" y="-77592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1" name="矩形 30"/>
            <p:cNvSpPr>
              <a:spLocks noChangeAspect="1"/>
            </p:cNvSpPr>
            <p:nvPr/>
          </p:nvSpPr>
          <p:spPr>
            <a:xfrm>
              <a:off x="860242" y="1425638"/>
              <a:ext cx="7775757" cy="2328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第</a:t>
              </a:r>
              <a:r>
                <a:rPr lang="en-US" altLang="zh-CN" sz="2000" dirty="0"/>
                <a:t>1</a:t>
              </a:r>
              <a:r>
                <a:rPr lang="zh-CN" altLang="zh-CN" sz="2000" dirty="0"/>
                <a:t>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读图可知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该地区人口出生率不断下降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死亡率基本不变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但</a:t>
              </a:r>
              <a:r>
                <a:rPr lang="en-US" altLang="zh-CN" sz="2000" dirty="0"/>
                <a:t>2000~2014</a:t>
              </a:r>
              <a:r>
                <a:rPr lang="zh-CN" altLang="zh-CN" sz="2000" dirty="0"/>
                <a:t>年期间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人口自然增长率大于</a:t>
              </a:r>
              <a:r>
                <a:rPr lang="en-US" altLang="zh-CN" sz="2000" dirty="0"/>
                <a:t>0,</a:t>
              </a:r>
              <a:r>
                <a:rPr lang="zh-CN" altLang="zh-CN" sz="2000" dirty="0"/>
                <a:t>所以人口总量持续增加。第</a:t>
              </a:r>
              <a:r>
                <a:rPr lang="en-US" altLang="zh-CN" sz="2000" dirty="0"/>
                <a:t>2</a:t>
              </a:r>
              <a:r>
                <a:rPr lang="zh-CN" altLang="zh-CN" sz="2000" dirty="0"/>
                <a:t>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读图可知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该地区</a:t>
              </a:r>
              <a:r>
                <a:rPr lang="en-US" altLang="zh-CN" sz="2000" dirty="0"/>
                <a:t>65</a:t>
              </a:r>
              <a:r>
                <a:rPr lang="zh-CN" altLang="zh-CN" sz="2000" dirty="0"/>
                <a:t>岁及以上人口所占比重</a:t>
              </a:r>
              <a:r>
                <a:rPr lang="en-US" altLang="zh-CN" sz="2000" dirty="0"/>
                <a:t>2000</a:t>
              </a:r>
              <a:r>
                <a:rPr lang="zh-CN" altLang="zh-CN" sz="2000" dirty="0"/>
                <a:t>年为</a:t>
              </a:r>
              <a:r>
                <a:rPr lang="en-US" altLang="zh-CN" sz="2000" dirty="0"/>
                <a:t>5.59%,2010</a:t>
              </a:r>
              <a:r>
                <a:rPr lang="zh-CN" altLang="zh-CN" sz="2000" dirty="0"/>
                <a:t>年为</a:t>
              </a:r>
              <a:r>
                <a:rPr lang="en-US" altLang="zh-CN" sz="2000" dirty="0"/>
                <a:t>7.47%</a:t>
              </a:r>
              <a:r>
                <a:rPr lang="zh-CN" altLang="zh-CN" sz="2000" dirty="0"/>
                <a:t>。根据题意</a:t>
              </a:r>
              <a:r>
                <a:rPr lang="en-US" altLang="zh-CN" sz="2000" dirty="0"/>
                <a:t>,2010</a:t>
              </a:r>
              <a:r>
                <a:rPr lang="zh-CN" altLang="zh-CN" sz="2000" dirty="0"/>
                <a:t>年已经超过</a:t>
              </a:r>
              <a:r>
                <a:rPr lang="en-US" altLang="zh-CN" sz="2000" dirty="0"/>
                <a:t>7%,</a:t>
              </a:r>
              <a:r>
                <a:rPr lang="zh-CN" altLang="zh-CN" sz="2000" dirty="0"/>
                <a:t>说明</a:t>
              </a:r>
              <a:r>
                <a:rPr lang="en-US" altLang="zh-CN" sz="2000" dirty="0"/>
                <a:t>2010</a:t>
              </a:r>
              <a:r>
                <a:rPr lang="zh-CN" altLang="zh-CN" sz="2000" dirty="0"/>
                <a:t>年已进入老龄化社会。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1.B</a:t>
              </a:r>
              <a:r>
                <a:rPr lang="zh-CN" altLang="zh-CN" sz="2000" dirty="0"/>
                <a:t>　</a:t>
              </a:r>
              <a:r>
                <a:rPr lang="en-US" altLang="zh-CN" sz="2000" dirty="0"/>
                <a:t>2.C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江苏南通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读世界各大洲或地区人口数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和平均人口增长率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(2005~2010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77968253"/>
              </p:ext>
            </p:extLst>
          </p:nvPr>
        </p:nvGraphicFramePr>
        <p:xfrm>
          <a:off x="508000" y="2274229"/>
          <a:ext cx="8128000" cy="3253889"/>
        </p:xfrm>
        <a:graphic>
          <a:graphicData uri="http://schemas.openxmlformats.org/presentationml/2006/ole">
            <p:oleObj spid="_x0000_s5124" name="文档" r:id="rId9" imgW="3839157" imgH="15371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3132611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109</TotalTime>
  <Words>819</Words>
  <Application>Microsoft Office PowerPoint</Application>
  <PresentationFormat>全屏显示(4:3)</PresentationFormat>
  <Paragraphs>155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主题3</vt:lpstr>
      <vt:lpstr>文档</vt:lpstr>
      <vt:lpstr>本章整合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2019-01-10T03:39:47Z</dcterms:modified>
</cp:coreProperties>
</file>