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77" r:id="rId4"/>
    <p:sldId id="264" r:id="rId5"/>
    <p:sldId id="285" r:id="rId6"/>
    <p:sldId id="286" r:id="rId7"/>
    <p:sldId id="265" r:id="rId8"/>
    <p:sldId id="269" r:id="rId9"/>
    <p:sldId id="270" r:id="rId10"/>
    <p:sldId id="271" r:id="rId11"/>
    <p:sldId id="272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.docx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4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.docx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785918" y="1928802"/>
            <a:ext cx="8229600" cy="432048"/>
          </a:xfrm>
        </p:spPr>
        <p:txBody>
          <a:bodyPr/>
          <a:lstStyle/>
          <a:p>
            <a:r>
              <a:rPr lang="zh-CN" altLang="zh-CN" dirty="0"/>
              <a:t>第二课时　人口的增长　人口问题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人口增长过快会带来很多问题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下列叙述中与人口增长过快关系不密切的是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粮食短缺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住房紧张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交通拥挤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人口老龄化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就业困难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2" name="组合 2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4" name="五边形 2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3" name="矩形 2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农村人口迁往城市的原因示意图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农村人口迁移到城市的主要原因是城市有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altLang="zh-CN" sz="2200" u="sng" dirty="0" smtClean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若农村人口向城市大规模迁移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超出了城市发展对劳动力的需求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带来的问题有哪些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40137256"/>
              </p:ext>
            </p:extLst>
          </p:nvPr>
        </p:nvGraphicFramePr>
        <p:xfrm>
          <a:off x="508000" y="1761930"/>
          <a:ext cx="8128000" cy="2423609"/>
        </p:xfrm>
        <a:graphic>
          <a:graphicData uri="http://schemas.openxmlformats.org/presentationml/2006/ole">
            <p:oleObj spid="_x0000_s4101" name="文档" r:id="rId8" imgW="3839157" imgH="1143924" progId="Word.Document.12">
              <p:embed/>
            </p:oleObj>
          </a:graphicData>
        </a:graphic>
      </p:graphicFrame>
      <p:sp>
        <p:nvSpPr>
          <p:cNvPr id="21" name="五边形 20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8427" y="4653136"/>
            <a:ext cx="8247378" cy="1872208"/>
            <a:chOff x="645102" y="4032468"/>
            <a:chExt cx="8247378" cy="1872208"/>
          </a:xfrm>
        </p:grpSpPr>
        <p:grpSp>
          <p:nvGrpSpPr>
            <p:cNvPr id="23" name="组合 22"/>
            <p:cNvGrpSpPr/>
            <p:nvPr/>
          </p:nvGrpSpPr>
          <p:grpSpPr>
            <a:xfrm>
              <a:off x="645102" y="4032468"/>
              <a:ext cx="8247378" cy="1872208"/>
              <a:chOff x="645102" y="3035389"/>
              <a:chExt cx="8247378" cy="1872208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45102" y="3035389"/>
                <a:ext cx="8247378" cy="155677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TextBox 48"/>
              <p:cNvSpPr txBox="1"/>
              <p:nvPr/>
            </p:nvSpPr>
            <p:spPr>
              <a:xfrm>
                <a:off x="8388424" y="3168519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860240" y="4401475"/>
              <a:ext cx="774420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较多的就业机会　较好的生活条件　较好的教育、医疗条件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住房紧张、失业率增加、交通拥挤、环境污染及犯罪率增高等。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+mj-ea"/>
                <a:ea typeface="+mj-ea"/>
              </a:rPr>
              <a:t>一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二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814739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一、人口的增长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工业革命以后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人口增长速度加快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世界人口急剧增长。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世界人口达到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一个国家或地区人口数量增长的快慢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的影响。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目前世界上人口增长快的国家多为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国家。人口增长慢的国家多为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还包括少数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的国家。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990388" y="2156940"/>
            <a:ext cx="223009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03638" y="2595680"/>
            <a:ext cx="5373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70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27584" y="3387768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人口自然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547762" y="3780466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118722" y="4160333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发达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511782" y="418330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极端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贫穷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+mj-ea"/>
                <a:ea typeface="+mj-ea"/>
              </a:rPr>
              <a:t>一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二、人口问题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世界人口问题主要表现为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。人们形容这种急剧增长的状况为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会使社会在满足人们各种需求方面遇到巨大困难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还会对环境产生压力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带来各种各样的问题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、失业率增加、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、环境污染等。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人口问题还表现在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的大规模迁移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使城市人口迅速膨胀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带来一系列的问题。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目前一些国家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人口停止增长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甚至不断减少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也会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和劳动力短缺等问题。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为解决人口增长过快带来的问题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人类必须使人口的增长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发展相适应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协调好人口与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的关系。为此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地生育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使人口数量保持在合理的规模。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572000" y="1484784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人口增长过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779912" y="191683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人口爆炸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102270" y="2310399"/>
            <a:ext cx="33586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人口数量过多、增长过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43608" y="311250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住房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紧张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839804" y="311250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交通拥挤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702983" y="3511894"/>
            <a:ext cx="223009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乡村人口向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12574" y="4707844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老龄化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27292" y="551891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579722" y="5518916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资源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759212" y="5907490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有计划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476444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人口增长带来的问题、分布及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措施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1952739"/>
              </p:ext>
            </p:extLst>
          </p:nvPr>
        </p:nvGraphicFramePr>
        <p:xfrm>
          <a:off x="508000" y="1986123"/>
          <a:ext cx="8128000" cy="3963157"/>
        </p:xfrm>
        <a:graphic>
          <a:graphicData uri="http://schemas.openxmlformats.org/presentationml/2006/ole">
            <p:oleObj spid="_x0000_s1031" name="文档" r:id="rId3" imgW="3839157" imgH="18716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775590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读漫画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不堪重负的地球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该漫画反映了当前世界上存在着严重的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资源问题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水污染问题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漫画所反映的问题可能产生的后果是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劳动力普遍短缺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资源短缺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各国国防兵源不足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全球人口老龄化严重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41508787"/>
              </p:ext>
            </p:extLst>
          </p:nvPr>
        </p:nvGraphicFramePr>
        <p:xfrm>
          <a:off x="1036471" y="1266369"/>
          <a:ext cx="7071059" cy="1894972"/>
        </p:xfrm>
        <a:graphic>
          <a:graphicData uri="http://schemas.openxmlformats.org/presentationml/2006/ole">
            <p:oleObj spid="_x0000_s2055" name="文档" r:id="rId3" imgW="3839157" imgH="102906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80328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本题主要考查的是人口问题。该漫画反映了当前世界上存在着严重的人口增长过快问题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由此产生的后果就是消耗资源速度快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人均资源短缺。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6933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13642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读漫画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苦难的母亲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该漫画反映的问题是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粮食问题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环境污染问题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漫画中所反映的问题可能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后果是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人口老龄化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劳动力不足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对环境产生压力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国防兵源不足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R33.eps" descr="id:2147490837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5508104" y="1196752"/>
            <a:ext cx="2903631" cy="3384376"/>
          </a:xfrm>
          <a:prstGeom prst="rect">
            <a:avLst/>
          </a:prstGeom>
        </p:spPr>
      </p:pic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0" y="4965857"/>
              <a:ext cx="774420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/>
                <a:t>1</a:t>
              </a:r>
              <a:r>
                <a:rPr lang="en-US" altLang="zh-CN" sz="2000" dirty="0"/>
                <a:t>.C</a:t>
              </a:r>
              <a:r>
                <a:rPr lang="zh-CN" altLang="zh-CN" sz="2000" dirty="0"/>
                <a:t>　</a:t>
              </a:r>
              <a:r>
                <a:rPr lang="en-US" altLang="zh-CN" sz="2000" b="1" dirty="0"/>
                <a:t>2</a:t>
              </a:r>
              <a:r>
                <a:rPr lang="en-US" altLang="zh-CN" sz="2000" dirty="0"/>
                <a:t>.C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读甲、乙两个国家的领土面积和人口数据表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8084189"/>
              </p:ext>
            </p:extLst>
          </p:nvPr>
        </p:nvGraphicFramePr>
        <p:xfrm>
          <a:off x="508000" y="1612456"/>
          <a:ext cx="8128000" cy="2131163"/>
        </p:xfrm>
        <a:graphic>
          <a:graphicData uri="http://schemas.openxmlformats.org/presentationml/2006/ole">
            <p:oleObj spid="_x0000_s3077" name="文档" r:id="rId8" imgW="3839157" imgH="1006740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324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关于甲、乙两个国家人口状况的叙述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人口密度分别是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51.7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229.9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人口自然增长率分别是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2.4%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0.01%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甲国可能面临劳动力短缺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乙国可能面临就业压力过大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乙国可能位于的大洲是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大洋洲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2" name="五边形 4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3" name="五边形 42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468427" y="3173626"/>
            <a:ext cx="8247377" cy="3351718"/>
            <a:chOff x="645102" y="1114369"/>
            <a:chExt cx="8247377" cy="3351718"/>
          </a:xfrm>
        </p:grpSpPr>
        <p:grpSp>
          <p:nvGrpSpPr>
            <p:cNvPr id="45" name="组合 44"/>
            <p:cNvGrpSpPr/>
            <p:nvPr/>
          </p:nvGrpSpPr>
          <p:grpSpPr>
            <a:xfrm>
              <a:off x="645102" y="1114369"/>
              <a:ext cx="8247377" cy="3351718"/>
              <a:chOff x="645102" y="-930830"/>
              <a:chExt cx="8247377" cy="3351718"/>
            </a:xfrm>
          </p:grpSpPr>
          <p:sp>
            <p:nvSpPr>
              <p:cNvPr id="47" name="五边形 46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8" name="燕尾形 47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645102" y="-930830"/>
                <a:ext cx="8247377" cy="3034710"/>
                <a:chOff x="645102" y="-930830"/>
                <a:chExt cx="8247377" cy="3034710"/>
              </a:xfrm>
            </p:grpSpPr>
            <p:sp>
              <p:nvSpPr>
                <p:cNvPr id="50" name="矩形 49"/>
                <p:cNvSpPr/>
                <p:nvPr/>
              </p:nvSpPr>
              <p:spPr>
                <a:xfrm>
                  <a:off x="645102" y="-930830"/>
                  <a:ext cx="8247377" cy="303471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TextBox 28"/>
                <p:cNvSpPr txBox="1"/>
                <p:nvPr/>
              </p:nvSpPr>
              <p:spPr>
                <a:xfrm>
                  <a:off x="8371094" y="-79770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6" name="矩形 45"/>
            <p:cNvSpPr>
              <a:spLocks noChangeAspect="1"/>
            </p:cNvSpPr>
            <p:nvPr/>
          </p:nvSpPr>
          <p:spPr>
            <a:xfrm>
              <a:off x="860242" y="1414752"/>
              <a:ext cx="7775757" cy="2347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根据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人口密度</a:t>
              </a:r>
              <a:r>
                <a:rPr lang="en-US" altLang="zh-CN" sz="2000" dirty="0"/>
                <a:t>=</a:t>
              </a:r>
              <a:r>
                <a:rPr lang="zh-CN" altLang="zh-CN" sz="2000" dirty="0"/>
                <a:t>总人口数</a:t>
              </a:r>
              <a:r>
                <a:rPr lang="en-US" altLang="zh-CN" sz="2000" dirty="0"/>
                <a:t>/</a:t>
              </a:r>
              <a:r>
                <a:rPr lang="zh-CN" altLang="zh-CN" sz="2000" dirty="0"/>
                <a:t>总面积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可得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甲国的人口密度是</a:t>
              </a:r>
              <a:r>
                <a:rPr lang="en-US" altLang="zh-CN" sz="2000" dirty="0"/>
                <a:t>51.7</a:t>
              </a:r>
              <a:r>
                <a:rPr lang="zh-CN" altLang="zh-CN" sz="2000" dirty="0"/>
                <a:t>人</a:t>
              </a:r>
              <a:r>
                <a:rPr lang="en-US" altLang="zh-CN" sz="2000" dirty="0"/>
                <a:t>/</a:t>
              </a:r>
              <a:r>
                <a:rPr lang="zh-CN" altLang="zh-CN" sz="2000" dirty="0"/>
                <a:t>千米</a:t>
              </a:r>
              <a:r>
                <a:rPr lang="en-US" altLang="zh-CN" sz="2000" baseline="30000" dirty="0"/>
                <a:t>2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乙国是</a:t>
              </a:r>
              <a:r>
                <a:rPr lang="en-US" altLang="zh-CN" sz="2000" dirty="0"/>
                <a:t>229.9</a:t>
              </a:r>
              <a:r>
                <a:rPr lang="zh-CN" altLang="zh-CN" sz="2000" dirty="0"/>
                <a:t>人</a:t>
              </a:r>
              <a:r>
                <a:rPr lang="en-US" altLang="zh-CN" sz="2000" dirty="0"/>
                <a:t>/</a:t>
              </a:r>
              <a:r>
                <a:rPr lang="zh-CN" altLang="zh-CN" sz="2000" dirty="0"/>
                <a:t>千米</a:t>
              </a:r>
              <a:r>
                <a:rPr lang="en-US" altLang="zh-CN" sz="2000" baseline="30000" dirty="0"/>
                <a:t>2</a:t>
              </a:r>
              <a:r>
                <a:rPr lang="zh-CN" altLang="zh-CN" sz="2000" dirty="0"/>
                <a:t>。根据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人口自然增长率</a:t>
              </a:r>
              <a:r>
                <a:rPr lang="en-US" altLang="zh-CN" sz="2000" dirty="0"/>
                <a:t>=</a:t>
              </a:r>
              <a:r>
                <a:rPr lang="zh-CN" altLang="zh-CN" sz="2000" dirty="0"/>
                <a:t>出生率</a:t>
              </a:r>
              <a:r>
                <a:rPr lang="en-US" altLang="zh-CN" sz="2000" dirty="0"/>
                <a:t>-</a:t>
              </a:r>
              <a:r>
                <a:rPr lang="zh-CN" altLang="zh-CN" sz="2000" dirty="0"/>
                <a:t>死亡率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得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甲国人口自然增长率是</a:t>
              </a:r>
              <a:r>
                <a:rPr lang="en-US" altLang="zh-CN" sz="2000" dirty="0"/>
                <a:t>2.4%,</a:t>
              </a:r>
              <a:r>
                <a:rPr lang="zh-CN" altLang="zh-CN" sz="2000" dirty="0"/>
                <a:t>乙国人口自然增长率是</a:t>
              </a:r>
              <a:r>
                <a:rPr lang="en-US" altLang="zh-CN" sz="2000" dirty="0"/>
                <a:t>-0.01%</a:t>
              </a:r>
              <a:r>
                <a:rPr lang="zh-CN" altLang="zh-CN" sz="2000" dirty="0"/>
                <a:t>。甲国人口增长快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可能面临就业压力过大的问题。乙国人口出现负增长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可能面临劳动力短缺。乙国人口密度大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人口出现负增长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可能位于欧洲。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53" name="组合 5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5" name="五边形 5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6" name="五边形 5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7" name="燕尾形 5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4" name="矩形 53"/>
            <p:cNvSpPr>
              <a:spLocks noChangeAspect="1"/>
            </p:cNvSpPr>
            <p:nvPr/>
          </p:nvSpPr>
          <p:spPr>
            <a:xfrm>
              <a:off x="860240" y="4965857"/>
              <a:ext cx="774420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3.A</a:t>
              </a:r>
              <a:r>
                <a:rPr lang="zh-CN" altLang="zh-CN" sz="2000" dirty="0"/>
                <a:t>　</a:t>
              </a:r>
              <a:r>
                <a:rPr lang="en-US" altLang="zh-CN" sz="2000" dirty="0"/>
                <a:t>4.B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1-2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3-4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142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世界上人口自然增长率最高的大洲是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南美洲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3" name="组合 2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40</TotalTime>
  <Words>688</Words>
  <Application>Microsoft Office PowerPoint</Application>
  <PresentationFormat>全屏显示(4:3)</PresentationFormat>
  <Paragraphs>137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主题3</vt:lpstr>
      <vt:lpstr>文档</vt:lpstr>
      <vt:lpstr>第二课时　人口的增长　人口问题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2019-01-10T03:40:35Z</dcterms:modified>
</cp:coreProperties>
</file>