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263" r:id="rId3"/>
    <p:sldId id="264" r:id="rId4"/>
    <p:sldId id="292" r:id="rId5"/>
    <p:sldId id="293" r:id="rId6"/>
    <p:sldId id="265" r:id="rId7"/>
    <p:sldId id="294" r:id="rId8"/>
    <p:sldId id="278" r:id="rId9"/>
    <p:sldId id="281" r:id="rId10"/>
    <p:sldId id="282" r:id="rId11"/>
    <p:sldId id="283" r:id="rId12"/>
    <p:sldId id="284" r:id="rId13"/>
    <p:sldId id="285" r:id="rId14"/>
    <p:sldId id="286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09" userDrawn="1">
          <p15:clr>
            <a:srgbClr val="A4A3A4"/>
          </p15:clr>
        </p15:guide>
        <p15:guide id="2" pos="3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5494" autoAdjust="0"/>
  </p:normalViewPr>
  <p:slideViewPr>
    <p:cSldViewPr showGuides="1">
      <p:cViewPr varScale="1">
        <p:scale>
          <a:sx n="85" d="100"/>
          <a:sy n="85" d="100"/>
        </p:scale>
        <p:origin x="-1524" y="-78"/>
      </p:cViewPr>
      <p:guideLst>
        <p:guide orient="horz" pos="709"/>
        <p:guide pos="3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知识构建导图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专题归纳复习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中考聚焦体验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1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slide" Target="slide8.xml"/><Relationship Id="rId7" Type="http://schemas.openxmlformats.org/officeDocument/2006/relationships/slide" Target="slide1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Relationship Id="rId9" Type="http://schemas.openxmlformats.org/officeDocument/2006/relationships/slide" Target="slide1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slide" Target="slide8.xml"/><Relationship Id="rId7" Type="http://schemas.openxmlformats.org/officeDocument/2006/relationships/slide" Target="slide1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Relationship Id="rId9" Type="http://schemas.openxmlformats.org/officeDocument/2006/relationships/slide" Target="slide1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slide" Target="slide8.xml"/><Relationship Id="rId7" Type="http://schemas.openxmlformats.org/officeDocument/2006/relationships/slide" Target="slide1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Relationship Id="rId9" Type="http://schemas.openxmlformats.org/officeDocument/2006/relationships/slide" Target="slide1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slide" Target="slide8.xml"/><Relationship Id="rId7" Type="http://schemas.openxmlformats.org/officeDocument/2006/relationships/slide" Target="slide1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10" Type="http://schemas.openxmlformats.org/officeDocument/2006/relationships/image" Target="../media/image5.jpeg"/><Relationship Id="rId4" Type="http://schemas.openxmlformats.org/officeDocument/2006/relationships/slide" Target="slide9.xml"/><Relationship Id="rId9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slide" Target="slide8.xml"/><Relationship Id="rId7" Type="http://schemas.openxmlformats.org/officeDocument/2006/relationships/slide" Target="slide1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Relationship Id="rId9" Type="http://schemas.openxmlformats.org/officeDocument/2006/relationships/slide" Target="slide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6.xml"/><Relationship Id="rId7" Type="http://schemas.openxmlformats.org/officeDocument/2006/relationships/slide" Target="slide1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slide" Target="slide10.xml"/><Relationship Id="rId11" Type="http://schemas.openxmlformats.org/officeDocument/2006/relationships/package" Target="../embeddings/Microsoft_Office_Word___2.docx"/><Relationship Id="rId5" Type="http://schemas.openxmlformats.org/officeDocument/2006/relationships/slide" Target="slide9.xml"/><Relationship Id="rId10" Type="http://schemas.openxmlformats.org/officeDocument/2006/relationships/slide" Target="slide14.xml"/><Relationship Id="rId4" Type="http://schemas.openxmlformats.org/officeDocument/2006/relationships/slide" Target="slide8.xml"/><Relationship Id="rId9" Type="http://schemas.openxmlformats.org/officeDocument/2006/relationships/slide" Target="slide1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slide" Target="slide8.xml"/><Relationship Id="rId7" Type="http://schemas.openxmlformats.org/officeDocument/2006/relationships/slide" Target="slide1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Relationship Id="rId9" Type="http://schemas.openxmlformats.org/officeDocument/2006/relationships/slide" Target="slide1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slide" Target="slide8.xml"/><Relationship Id="rId7" Type="http://schemas.openxmlformats.org/officeDocument/2006/relationships/slide" Target="slide1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Relationship Id="rId9" Type="http://schemas.openxmlformats.org/officeDocument/2006/relationships/slide" Target="slide1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6.xml"/><Relationship Id="rId7" Type="http://schemas.openxmlformats.org/officeDocument/2006/relationships/slide" Target="slide1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slide" Target="slide10.xml"/><Relationship Id="rId11" Type="http://schemas.openxmlformats.org/officeDocument/2006/relationships/package" Target="../embeddings/Microsoft_Office_Word___3.docx"/><Relationship Id="rId5" Type="http://schemas.openxmlformats.org/officeDocument/2006/relationships/slide" Target="slide9.xml"/><Relationship Id="rId10" Type="http://schemas.openxmlformats.org/officeDocument/2006/relationships/slide" Target="slide14.xml"/><Relationship Id="rId4" Type="http://schemas.openxmlformats.org/officeDocument/2006/relationships/slide" Target="slide8.xml"/><Relationship Id="rId9" Type="http://schemas.openxmlformats.org/officeDocument/2006/relationships/slide" Target="slide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357422" y="2071678"/>
            <a:ext cx="8229600" cy="432048"/>
          </a:xfrm>
        </p:spPr>
        <p:txBody>
          <a:bodyPr/>
          <a:lstStyle/>
          <a:p>
            <a:r>
              <a:rPr lang="zh-CN" altLang="en-US" dirty="0" smtClean="0"/>
              <a:t>本章整合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3148994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流程图: 可选过程 23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1-2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6-7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7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8" action="ppaction://hlinksldjump"/>
          </p:cNvPr>
          <p:cNvSpPr/>
          <p:nvPr/>
        </p:nvSpPr>
        <p:spPr>
          <a:xfrm>
            <a:off x="358298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9" action="ppaction://hlinksldjump"/>
          </p:cNvPr>
          <p:cNvSpPr/>
          <p:nvPr/>
        </p:nvSpPr>
        <p:spPr>
          <a:xfrm>
            <a:off x="408957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.(2014·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山东德州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小明发现家里的电脑配件来源于多地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硬盘来自泰国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主板产于中国台湾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,CPU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产于美国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这种现象体现了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国际合作与经济全球化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国际商业竞争越来越激烈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国家之间和平共处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国家之间经济发展独成一体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2" name="五边形 3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3" name="五边形 32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468427" y="4077072"/>
            <a:ext cx="8247377" cy="2448272"/>
            <a:chOff x="645102" y="2017815"/>
            <a:chExt cx="8247377" cy="2448272"/>
          </a:xfrm>
        </p:grpSpPr>
        <p:grpSp>
          <p:nvGrpSpPr>
            <p:cNvPr id="35" name="组合 34"/>
            <p:cNvGrpSpPr/>
            <p:nvPr/>
          </p:nvGrpSpPr>
          <p:grpSpPr>
            <a:xfrm>
              <a:off x="645102" y="2017815"/>
              <a:ext cx="8247377" cy="2448272"/>
              <a:chOff x="645102" y="-27384"/>
              <a:chExt cx="8247377" cy="2448272"/>
            </a:xfrm>
          </p:grpSpPr>
          <p:sp>
            <p:nvSpPr>
              <p:cNvPr id="37" name="五边形 36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8" name="燕尾形 37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9" name="组合 38"/>
              <p:cNvGrpSpPr/>
              <p:nvPr/>
            </p:nvGrpSpPr>
            <p:grpSpPr>
              <a:xfrm>
                <a:off x="645102" y="-27384"/>
                <a:ext cx="8247377" cy="2131264"/>
                <a:chOff x="645102" y="-27384"/>
                <a:chExt cx="8247377" cy="2131264"/>
              </a:xfrm>
            </p:grpSpPr>
            <p:sp>
              <p:nvSpPr>
                <p:cNvPr id="40" name="矩形 39"/>
                <p:cNvSpPr/>
                <p:nvPr/>
              </p:nvSpPr>
              <p:spPr>
                <a:xfrm>
                  <a:off x="645102" y="-27384"/>
                  <a:ext cx="8247377" cy="213126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TextBox 28"/>
                <p:cNvSpPr txBox="1"/>
                <p:nvPr/>
              </p:nvSpPr>
              <p:spPr>
                <a:xfrm>
                  <a:off x="8371094" y="99201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36" name="矩形 35"/>
            <p:cNvSpPr>
              <a:spLocks noChangeAspect="1"/>
            </p:cNvSpPr>
            <p:nvPr/>
          </p:nvSpPr>
          <p:spPr>
            <a:xfrm>
              <a:off x="860242" y="2300767"/>
              <a:ext cx="7775757" cy="14051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此题说明世界经济联系越来越紧密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产品生产的分工协作越来越显著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各国的经济更加相互依赖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相互融合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并朝着国际合作和经济全球化的方向发展。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43" name="组合 42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5" name="五边形 44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6" name="五边形 45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7" name="燕尾形 4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4" name="矩形 43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Times New Roman" panose="02020603050405020304" pitchFamily="18" charset="0"/>
                </a:rPr>
                <a:t>A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250306989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流程图: 可选过程 23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1-2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6-7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7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8" action="ppaction://hlinksldjump"/>
          </p:cNvPr>
          <p:cNvSpPr/>
          <p:nvPr/>
        </p:nvSpPr>
        <p:spPr>
          <a:xfrm>
            <a:off x="358298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9" action="ppaction://hlinksldjump"/>
          </p:cNvPr>
          <p:cNvSpPr/>
          <p:nvPr/>
        </p:nvSpPr>
        <p:spPr>
          <a:xfrm>
            <a:off x="408957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(2013·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山东潍坊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美国苹果手机设计和操作软件来自美国总部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芯片来自韩国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产品组装在中国完成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然后销往国际市场。中国在组装中仅获取产品价值的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7%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。据此完成第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6~7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苹果手机产销过程说明了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美国缺少组装生产的技术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中国占据国际市场有利地位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各国经济相互依赖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相互融合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国家与国家之间的经济依然封闭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解决像苹果手机等国际贸易仲裁和协调的机构是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联合国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世界贸易组织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世界银行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国际奥委会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2" name="五边形 3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3" name="五边形 32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468427" y="4509120"/>
            <a:ext cx="8247377" cy="2016224"/>
            <a:chOff x="645102" y="2449863"/>
            <a:chExt cx="8247377" cy="2016224"/>
          </a:xfrm>
        </p:grpSpPr>
        <p:grpSp>
          <p:nvGrpSpPr>
            <p:cNvPr id="35" name="组合 34"/>
            <p:cNvGrpSpPr/>
            <p:nvPr/>
          </p:nvGrpSpPr>
          <p:grpSpPr>
            <a:xfrm>
              <a:off x="645102" y="2449863"/>
              <a:ext cx="8247377" cy="2016224"/>
              <a:chOff x="645102" y="404664"/>
              <a:chExt cx="8247377" cy="2016224"/>
            </a:xfrm>
          </p:grpSpPr>
          <p:sp>
            <p:nvSpPr>
              <p:cNvPr id="37" name="五边形 36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8" name="燕尾形 37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9" name="组合 38"/>
              <p:cNvGrpSpPr/>
              <p:nvPr/>
            </p:nvGrpSpPr>
            <p:grpSpPr>
              <a:xfrm>
                <a:off x="645102" y="404664"/>
                <a:ext cx="8247377" cy="1699216"/>
                <a:chOff x="645102" y="404664"/>
                <a:chExt cx="8247377" cy="1699216"/>
              </a:xfrm>
            </p:grpSpPr>
            <p:sp>
              <p:nvSpPr>
                <p:cNvPr id="40" name="矩形 39"/>
                <p:cNvSpPr/>
                <p:nvPr/>
              </p:nvSpPr>
              <p:spPr>
                <a:xfrm>
                  <a:off x="645102" y="404664"/>
                  <a:ext cx="8247377" cy="169921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TextBox 28"/>
                <p:cNvSpPr txBox="1"/>
                <p:nvPr/>
              </p:nvSpPr>
              <p:spPr>
                <a:xfrm>
                  <a:off x="8371094" y="531249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36" name="矩形 35"/>
            <p:cNvSpPr>
              <a:spLocks noChangeAspect="1"/>
            </p:cNvSpPr>
            <p:nvPr/>
          </p:nvSpPr>
          <p:spPr>
            <a:xfrm>
              <a:off x="860242" y="2732815"/>
              <a:ext cx="7775757" cy="9629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苹果手机生产需要美国、韩国和中国等国家共同完成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说明各国经济相互依赖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相互融合。世界贸易组织主要负责国际贸易仲裁和协调。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43" name="组合 42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5" name="五边形 44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6" name="五边形 45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7" name="燕尾形 4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4" name="矩形 43"/>
            <p:cNvSpPr>
              <a:spLocks noChangeAspect="1"/>
            </p:cNvSpPr>
            <p:nvPr/>
          </p:nvSpPr>
          <p:spPr>
            <a:xfrm>
              <a:off x="860240" y="4965857"/>
              <a:ext cx="7744207" cy="5012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6.C</a:t>
              </a:r>
              <a:r>
                <a:rPr lang="zh-CN" altLang="zh-CN" sz="2000" dirty="0"/>
                <a:t>　</a:t>
              </a:r>
              <a:r>
                <a:rPr lang="en-US" altLang="zh-CN" sz="2000" dirty="0"/>
                <a:t>7.B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6919273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流程图: 可选过程 23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1-2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6-7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7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8" action="ppaction://hlinksldjump"/>
          </p:cNvPr>
          <p:cNvSpPr/>
          <p:nvPr/>
        </p:nvSpPr>
        <p:spPr>
          <a:xfrm>
            <a:off x="358298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9" action="ppaction://hlinksldjump"/>
          </p:cNvPr>
          <p:cNvSpPr/>
          <p:nvPr/>
        </p:nvSpPr>
        <p:spPr>
          <a:xfrm>
            <a:off x="408957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.(2013·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山东德州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和平与发展是当今世界两大主题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加强国际合作显得尤其重要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发达国家要从发展中国家购买全部原料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并售出全部产品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发展中国家要引进全部资金、设备、技术和管理经验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如果离开了某一大国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其他国家无法生存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任何国家都不是孤立存在的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总与其他国家发生不同程度的联系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2" name="五边形 3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3" name="五边形 32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468427" y="4077072"/>
            <a:ext cx="8247377" cy="2448272"/>
            <a:chOff x="645102" y="2017815"/>
            <a:chExt cx="8247377" cy="2448272"/>
          </a:xfrm>
        </p:grpSpPr>
        <p:grpSp>
          <p:nvGrpSpPr>
            <p:cNvPr id="35" name="组合 34"/>
            <p:cNvGrpSpPr/>
            <p:nvPr/>
          </p:nvGrpSpPr>
          <p:grpSpPr>
            <a:xfrm>
              <a:off x="645102" y="2017815"/>
              <a:ext cx="8247377" cy="2448272"/>
              <a:chOff x="645102" y="-27384"/>
              <a:chExt cx="8247377" cy="2448272"/>
            </a:xfrm>
          </p:grpSpPr>
          <p:sp>
            <p:nvSpPr>
              <p:cNvPr id="37" name="五边形 36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8" name="燕尾形 37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9" name="组合 38"/>
              <p:cNvGrpSpPr/>
              <p:nvPr/>
            </p:nvGrpSpPr>
            <p:grpSpPr>
              <a:xfrm>
                <a:off x="645102" y="-27384"/>
                <a:ext cx="8247377" cy="2131264"/>
                <a:chOff x="645102" y="-27384"/>
                <a:chExt cx="8247377" cy="2131264"/>
              </a:xfrm>
            </p:grpSpPr>
            <p:sp>
              <p:nvSpPr>
                <p:cNvPr id="40" name="矩形 39"/>
                <p:cNvSpPr/>
                <p:nvPr/>
              </p:nvSpPr>
              <p:spPr>
                <a:xfrm>
                  <a:off x="645102" y="-27384"/>
                  <a:ext cx="8247377" cy="213126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TextBox 28"/>
                <p:cNvSpPr txBox="1"/>
                <p:nvPr/>
              </p:nvSpPr>
              <p:spPr>
                <a:xfrm>
                  <a:off x="8371094" y="99201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36" name="矩形 35"/>
            <p:cNvSpPr>
              <a:spLocks noChangeAspect="1"/>
            </p:cNvSpPr>
            <p:nvPr/>
          </p:nvSpPr>
          <p:spPr>
            <a:xfrm>
              <a:off x="860242" y="2300767"/>
              <a:ext cx="7775757" cy="14246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en-US" altLang="zh-CN" sz="2000" dirty="0"/>
                <a:t>21</a:t>
              </a:r>
              <a:r>
                <a:rPr lang="zh-CN" altLang="zh-CN" sz="2000" dirty="0"/>
                <a:t>世纪的世界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是一个经济全球化的世界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国家之间的联系会越来越密切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任何国家都不是孤立存在的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总与其他国家发生不同程度的联系。故选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项。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43" name="组合 42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5" name="五边形 44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6" name="五边形 45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7" name="燕尾形 4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4" name="矩形 43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738784595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流程图: 可选过程 23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1-2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6-7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7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8" action="ppaction://hlinksldjump"/>
          </p:cNvPr>
          <p:cNvSpPr/>
          <p:nvPr/>
        </p:nvSpPr>
        <p:spPr>
          <a:xfrm>
            <a:off x="3582981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9" action="ppaction://hlinksldjump"/>
          </p:cNvPr>
          <p:cNvSpPr/>
          <p:nvPr/>
        </p:nvSpPr>
        <p:spPr>
          <a:xfrm>
            <a:off x="408957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7388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.(2013·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读不同类型国家人均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GDP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与从事制造业的人口比例关系图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图中信息显示发达国家与发展中国家的差异是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发达国家人均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GDP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发展中国家人均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GDP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发展中国家从事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制造业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人口比例低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发达国家从事制造业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比例低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2" name="K05.eps" descr="id:2147491481;FounderCES"/>
          <p:cNvPicPr/>
          <p:nvPr/>
        </p:nvPicPr>
        <p:blipFill>
          <a:blip r:embed="rId10"/>
          <a:stretch>
            <a:fillRect/>
          </a:stretch>
        </p:blipFill>
        <p:spPr>
          <a:xfrm>
            <a:off x="4427984" y="2116221"/>
            <a:ext cx="3914837" cy="2376264"/>
          </a:xfrm>
          <a:prstGeom prst="rect">
            <a:avLst/>
          </a:prstGeom>
        </p:spPr>
      </p:pic>
      <p:sp>
        <p:nvSpPr>
          <p:cNvPr id="33" name="五边形 32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4" name="五边形 33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468427" y="4581128"/>
            <a:ext cx="8247377" cy="1944216"/>
            <a:chOff x="645102" y="2521871"/>
            <a:chExt cx="8247377" cy="1944216"/>
          </a:xfrm>
        </p:grpSpPr>
        <p:grpSp>
          <p:nvGrpSpPr>
            <p:cNvPr id="36" name="组合 35"/>
            <p:cNvGrpSpPr/>
            <p:nvPr/>
          </p:nvGrpSpPr>
          <p:grpSpPr>
            <a:xfrm>
              <a:off x="645102" y="2521871"/>
              <a:ext cx="8247377" cy="1944216"/>
              <a:chOff x="645102" y="476672"/>
              <a:chExt cx="8247377" cy="1944216"/>
            </a:xfrm>
          </p:grpSpPr>
          <p:sp>
            <p:nvSpPr>
              <p:cNvPr id="38" name="五边形 37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9" name="燕尾形 38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0" name="组合 39"/>
              <p:cNvGrpSpPr/>
              <p:nvPr/>
            </p:nvGrpSpPr>
            <p:grpSpPr>
              <a:xfrm>
                <a:off x="645102" y="476672"/>
                <a:ext cx="8247377" cy="1627208"/>
                <a:chOff x="645102" y="476672"/>
                <a:chExt cx="8247377" cy="1627208"/>
              </a:xfrm>
            </p:grpSpPr>
            <p:sp>
              <p:nvSpPr>
                <p:cNvPr id="41" name="矩形 40"/>
                <p:cNvSpPr/>
                <p:nvPr/>
              </p:nvSpPr>
              <p:spPr>
                <a:xfrm>
                  <a:off x="645102" y="476672"/>
                  <a:ext cx="8247377" cy="162720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" name="TextBox 28"/>
                <p:cNvSpPr txBox="1"/>
                <p:nvPr/>
              </p:nvSpPr>
              <p:spPr>
                <a:xfrm>
                  <a:off x="8371094" y="578444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37" name="矩形 36"/>
            <p:cNvSpPr>
              <a:spLocks noChangeAspect="1"/>
            </p:cNvSpPr>
            <p:nvPr/>
          </p:nvSpPr>
          <p:spPr>
            <a:xfrm>
              <a:off x="860242" y="2780010"/>
              <a:ext cx="7775757" cy="9629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从关系图中看出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发达国家人均</a:t>
              </a:r>
              <a:r>
                <a:rPr lang="en-US" altLang="zh-CN" sz="2000" dirty="0"/>
                <a:t>GDP</a:t>
              </a:r>
              <a:r>
                <a:rPr lang="zh-CN" altLang="zh-CN" sz="2000" dirty="0"/>
                <a:t>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从事制造业的人口比例高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发展中国家人均</a:t>
              </a:r>
              <a:r>
                <a:rPr lang="en-US" altLang="zh-CN" sz="2000" dirty="0"/>
                <a:t>GDP</a:t>
              </a:r>
              <a:r>
                <a:rPr lang="zh-CN" altLang="zh-CN" sz="2000" dirty="0"/>
                <a:t>低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从事制造业的人口比例低。</a:t>
              </a:r>
              <a:endParaRPr lang="en-US" altLang="zh-CN" sz="2000" dirty="0" smtClean="0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44" name="组合 4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6" name="五边形 4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7" name="五边形 46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8" name="燕尾形 47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5" name="矩形 4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316374145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流程图: 可选过程 23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1-2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6-7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7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8" action="ppaction://hlinksldjump"/>
          </p:cNvPr>
          <p:cNvSpPr/>
          <p:nvPr/>
        </p:nvSpPr>
        <p:spPr>
          <a:xfrm>
            <a:off x="358298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9" action="ppaction://hlinksldjump"/>
          </p:cNvPr>
          <p:cNvSpPr/>
          <p:nvPr/>
        </p:nvSpPr>
        <p:spPr>
          <a:xfrm>
            <a:off x="4089573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.(2013·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山东泰安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金砖国家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领导人的频繁会晤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体现了国际合作日益密切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世界正朝着经济全球化方向发展。下列生产、生活现象不能体现经济全球化的是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小玲爸爸公司的汽车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发动机是德国的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零部件是日本的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小强爸爸在中国买到了来自美国的最新手机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iPhone 5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小华家种的小麦供自己全家吃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小芳家的电脑是深圳出产的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但软件是美国开发的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2" name="五边形 3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3" name="五边形 32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468427" y="4077072"/>
            <a:ext cx="8247377" cy="2448272"/>
            <a:chOff x="645102" y="2017815"/>
            <a:chExt cx="8247377" cy="2448272"/>
          </a:xfrm>
        </p:grpSpPr>
        <p:grpSp>
          <p:nvGrpSpPr>
            <p:cNvPr id="35" name="组合 34"/>
            <p:cNvGrpSpPr/>
            <p:nvPr/>
          </p:nvGrpSpPr>
          <p:grpSpPr>
            <a:xfrm>
              <a:off x="645102" y="2017815"/>
              <a:ext cx="8247377" cy="2448272"/>
              <a:chOff x="645102" y="-27384"/>
              <a:chExt cx="8247377" cy="2448272"/>
            </a:xfrm>
          </p:grpSpPr>
          <p:sp>
            <p:nvSpPr>
              <p:cNvPr id="37" name="五边形 36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8" name="燕尾形 37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9" name="组合 38"/>
              <p:cNvGrpSpPr/>
              <p:nvPr/>
            </p:nvGrpSpPr>
            <p:grpSpPr>
              <a:xfrm>
                <a:off x="645102" y="-27384"/>
                <a:ext cx="8247377" cy="2131264"/>
                <a:chOff x="645102" y="-27384"/>
                <a:chExt cx="8247377" cy="2131264"/>
              </a:xfrm>
            </p:grpSpPr>
            <p:sp>
              <p:nvSpPr>
                <p:cNvPr id="40" name="矩形 39"/>
                <p:cNvSpPr/>
                <p:nvPr/>
              </p:nvSpPr>
              <p:spPr>
                <a:xfrm>
                  <a:off x="645102" y="-27384"/>
                  <a:ext cx="8247377" cy="213126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TextBox 28"/>
                <p:cNvSpPr txBox="1"/>
                <p:nvPr/>
              </p:nvSpPr>
              <p:spPr>
                <a:xfrm>
                  <a:off x="8371094" y="99201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36" name="矩形 35"/>
            <p:cNvSpPr>
              <a:spLocks noChangeAspect="1"/>
            </p:cNvSpPr>
            <p:nvPr/>
          </p:nvSpPr>
          <p:spPr>
            <a:xfrm>
              <a:off x="860242" y="2300767"/>
              <a:ext cx="7775757" cy="14051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经济全球化是指经济活动超越国界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通过对外贸易、提供服务而形成的全球范围的有机经济整体。小华家种的小麦供自己全家吃不属经济全球化。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43" name="组合 42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5" name="五边形 44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6" name="五边形 45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7" name="燕尾形 4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4" name="矩形 43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890170458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81430227"/>
              </p:ext>
            </p:extLst>
          </p:nvPr>
        </p:nvGraphicFramePr>
        <p:xfrm>
          <a:off x="508000" y="2013092"/>
          <a:ext cx="8128000" cy="3085816"/>
        </p:xfrm>
        <a:graphic>
          <a:graphicData uri="http://schemas.openxmlformats.org/presentationml/2006/ole">
            <p:oleObj spid="_x0000_s1029" name="文档" r:id="rId3" imgW="3839157" imgH="145754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78889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545822" y="862897"/>
            <a:ext cx="768613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专题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发展中国家与发达国家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世界上的国家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面积大小不等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世界上面积最大和最小的国家分别是俄罗斯和梵蒂冈。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人口多少不同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世界上人口最多和最少的国家分别是中国和梵蒂冈。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政治制度不同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社会主义国家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如中国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和资本主义国家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如美国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经济和社会发展水平不同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发展中国家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如印度、巴西等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和发达国家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如加拿大、日本等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545822" y="862897"/>
            <a:ext cx="768613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国家的分布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发达国家多分布于北美洲北部、欧洲、大洋洲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除澳大利亚和新西兰外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多分布于北半球。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发展中国家主要分布在北半球的南部和南半球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以亚洲、非洲、拉丁美洲和大洋洲的一些岛屿上的国家为主。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发展中国家与发达国家的差异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发展中国家落后的历史根源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曾遭受外国列强的侵略。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南北对话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是发达国家与发展中国家之间的关于经济、政治等方面问题的商谈。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南南合作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是发展中国家之间的合作。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发展中国家与发达国家的差异主要表现在工业、农业、科技、教育等方面。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66058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545822" y="862897"/>
            <a:ext cx="768613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下列关于发达国家和发展中国家分布的叙述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北美洲都为发达国家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发展中国家主要分布在亚洲、欧洲、非洲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发达国家大多数分布在北美洲、欧洲、大洋洲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亚洲还没有发达国家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北美洲除了加拿大和美国以外都是发展中国家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发展中国家主要分布在亚洲、非洲、拉丁美洲和大洋洲的一些岛屿上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亚洲的日本属于发达国家。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2955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流程图: 可选过程 14">
            <a:hlinkClick r:id="rId3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1-2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4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5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6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7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6-7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8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9" action="ppaction://hlinksldjump"/>
          </p:cNvPr>
          <p:cNvSpPr/>
          <p:nvPr/>
        </p:nvSpPr>
        <p:spPr>
          <a:xfrm>
            <a:off x="358298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10" action="ppaction://hlinksldjump"/>
          </p:cNvPr>
          <p:cNvSpPr/>
          <p:nvPr/>
        </p:nvSpPr>
        <p:spPr>
          <a:xfrm>
            <a:off x="408957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湖南株洲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亚太经合组织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亚太经济合作组织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简称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APEC)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是亚太地区最具影响力和具有世界意义的区域合作组织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现有成员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图中阴影所示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。读图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56494384"/>
              </p:ext>
            </p:extLst>
          </p:nvPr>
        </p:nvGraphicFramePr>
        <p:xfrm>
          <a:off x="508000" y="2657888"/>
          <a:ext cx="8128000" cy="3435408"/>
        </p:xfrm>
        <a:graphic>
          <a:graphicData uri="http://schemas.openxmlformats.org/presentationml/2006/ole">
            <p:oleObj spid="_x0000_s2053" name="文档" r:id="rId11" imgW="3839157" imgH="162281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5831290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流程图: 可选过程 14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1-2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6-7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7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8" action="ppaction://hlinksldjump"/>
          </p:cNvPr>
          <p:cNvSpPr/>
          <p:nvPr/>
        </p:nvSpPr>
        <p:spPr>
          <a:xfrm>
            <a:off x="358298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9" action="ppaction://hlinksldjump"/>
          </p:cNvPr>
          <p:cNvSpPr/>
          <p:nvPr/>
        </p:nvSpPr>
        <p:spPr>
          <a:xfrm>
            <a:off x="408957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136575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从图中可知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,“APEC”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的成员主要分布在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太平洋沿岸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亚洲、北美洲、南美洲、南极洲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亚洲的太平洋沿岸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美洲的东西两岸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.“APEC”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全球性的政治组织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全球最大的卫生组织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地区性的体育组织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地区性的经济合作组织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五边形 12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4" name="五边形 13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468427" y="3573016"/>
            <a:ext cx="8247377" cy="2952328"/>
            <a:chOff x="645102" y="1513759"/>
            <a:chExt cx="8247377" cy="295232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1513759"/>
              <a:ext cx="8247377" cy="2952328"/>
              <a:chOff x="645102" y="-531440"/>
              <a:chExt cx="8247377" cy="2952328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8" name="组合 27"/>
              <p:cNvGrpSpPr/>
              <p:nvPr/>
            </p:nvGrpSpPr>
            <p:grpSpPr>
              <a:xfrm>
                <a:off x="645102" y="-531440"/>
                <a:ext cx="8247377" cy="2635320"/>
                <a:chOff x="645102" y="-531440"/>
                <a:chExt cx="8247377" cy="2635320"/>
              </a:xfrm>
            </p:grpSpPr>
            <p:sp>
              <p:nvSpPr>
                <p:cNvPr id="29" name="矩形 28"/>
                <p:cNvSpPr/>
                <p:nvPr/>
              </p:nvSpPr>
              <p:spPr>
                <a:xfrm>
                  <a:off x="645102" y="-531440"/>
                  <a:ext cx="8247377" cy="2635320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TextBox 28"/>
                <p:cNvSpPr txBox="1"/>
                <p:nvPr/>
              </p:nvSpPr>
              <p:spPr>
                <a:xfrm>
                  <a:off x="8371094" y="-394116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2" y="1870460"/>
              <a:ext cx="7775757" cy="18862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第</a:t>
              </a:r>
              <a:r>
                <a:rPr lang="en-US" altLang="zh-CN" sz="2000" dirty="0"/>
                <a:t>1</a:t>
              </a:r>
              <a:r>
                <a:rPr lang="zh-CN" altLang="zh-CN" sz="2000" dirty="0"/>
                <a:t>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从图中可以看出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阴影部分既有位于亚洲的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也有位于北美洲的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还有位于南美洲、大洋洲的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但没有位于南极洲的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因此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项不正确</a:t>
              </a:r>
              <a:r>
                <a:rPr lang="en-US" altLang="zh-CN" sz="2000" dirty="0"/>
                <a:t>,C</a:t>
              </a:r>
              <a:r>
                <a:rPr lang="zh-CN" altLang="zh-CN" sz="2000" dirty="0"/>
                <a:t>项不完整</a:t>
              </a:r>
              <a:r>
                <a:rPr lang="en-US" altLang="zh-CN" sz="2000" dirty="0"/>
                <a:t>,D</a:t>
              </a:r>
              <a:r>
                <a:rPr lang="zh-CN" altLang="zh-CN" sz="2000" dirty="0"/>
                <a:t>项不正确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只有</a:t>
              </a:r>
              <a:r>
                <a:rPr lang="en-US" altLang="zh-CN" sz="2000" dirty="0"/>
                <a:t>A</a:t>
              </a:r>
              <a:r>
                <a:rPr lang="zh-CN" altLang="zh-CN" sz="2000" dirty="0"/>
                <a:t>项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太平洋沿岸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是各成员国的共同特点。第</a:t>
              </a:r>
              <a:r>
                <a:rPr lang="en-US" altLang="zh-CN" sz="2000" dirty="0"/>
                <a:t>2</a:t>
              </a:r>
              <a:r>
                <a:rPr lang="zh-CN" altLang="zh-CN" sz="2000" dirty="0"/>
                <a:t>题</a:t>
              </a:r>
              <a:r>
                <a:rPr lang="en-US" altLang="zh-CN" sz="2000" dirty="0"/>
                <a:t>,“APEC”</a:t>
              </a:r>
              <a:r>
                <a:rPr lang="zh-CN" altLang="zh-CN" sz="2000" dirty="0"/>
                <a:t>是地区性的经济合作组织</a:t>
              </a:r>
              <a:r>
                <a:rPr lang="en-US" altLang="zh-CN" sz="2000" dirty="0"/>
                <a:t>,D</a:t>
              </a:r>
              <a:r>
                <a:rPr lang="zh-CN" altLang="zh-CN" sz="2000" dirty="0"/>
                <a:t>项正确。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2" name="组合 31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34" name="五边形 33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5" name="五边形 34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6" name="燕尾形 35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3" name="矩形 32"/>
            <p:cNvSpPr>
              <a:spLocks noChangeAspect="1"/>
            </p:cNvSpPr>
            <p:nvPr/>
          </p:nvSpPr>
          <p:spPr>
            <a:xfrm>
              <a:off x="860240" y="4965857"/>
              <a:ext cx="7744207" cy="5012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1.A</a:t>
              </a:r>
              <a:r>
                <a:rPr lang="zh-CN" altLang="zh-CN" sz="2000" dirty="0"/>
                <a:t>　</a:t>
              </a:r>
              <a:r>
                <a:rPr lang="en-US" altLang="zh-CN" sz="2000" dirty="0"/>
                <a:t>2.D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969876483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流程图: 可选过程 13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1-2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6-7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8" action="ppaction://hlinksldjump"/>
          </p:cNvPr>
          <p:cNvSpPr/>
          <p:nvPr/>
        </p:nvSpPr>
        <p:spPr>
          <a:xfrm>
            <a:off x="358298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9" action="ppaction://hlinksldjump"/>
          </p:cNvPr>
          <p:cNvSpPr/>
          <p:nvPr/>
        </p:nvSpPr>
        <p:spPr>
          <a:xfrm>
            <a:off x="408957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.(2014·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福建福州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发达国家最为集中的地区是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撒哈拉以南非洲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东南亚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欧洲西部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4" name="五边形 33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5" name="五边形 34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468427" y="4077072"/>
            <a:ext cx="8247377" cy="2448272"/>
            <a:chOff x="645102" y="2017815"/>
            <a:chExt cx="8247377" cy="2448272"/>
          </a:xfrm>
        </p:grpSpPr>
        <p:grpSp>
          <p:nvGrpSpPr>
            <p:cNvPr id="37" name="组合 36"/>
            <p:cNvGrpSpPr/>
            <p:nvPr/>
          </p:nvGrpSpPr>
          <p:grpSpPr>
            <a:xfrm>
              <a:off x="645102" y="2017815"/>
              <a:ext cx="8247377" cy="2448272"/>
              <a:chOff x="645102" y="-27384"/>
              <a:chExt cx="8247377" cy="2448272"/>
            </a:xfrm>
          </p:grpSpPr>
          <p:sp>
            <p:nvSpPr>
              <p:cNvPr id="39" name="五边形 38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0" name="燕尾形 39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1" name="组合 40"/>
              <p:cNvGrpSpPr/>
              <p:nvPr/>
            </p:nvGrpSpPr>
            <p:grpSpPr>
              <a:xfrm>
                <a:off x="645102" y="-27384"/>
                <a:ext cx="8247377" cy="2131264"/>
                <a:chOff x="645102" y="-27384"/>
                <a:chExt cx="8247377" cy="2131264"/>
              </a:xfrm>
            </p:grpSpPr>
            <p:sp>
              <p:nvSpPr>
                <p:cNvPr id="42" name="矩形 41"/>
                <p:cNvSpPr/>
                <p:nvPr/>
              </p:nvSpPr>
              <p:spPr>
                <a:xfrm>
                  <a:off x="645102" y="-27384"/>
                  <a:ext cx="8247377" cy="213126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" name="TextBox 28"/>
                <p:cNvSpPr txBox="1"/>
                <p:nvPr/>
              </p:nvSpPr>
              <p:spPr>
                <a:xfrm>
                  <a:off x="8371094" y="99201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38" name="矩形 37"/>
            <p:cNvSpPr>
              <a:spLocks noChangeAspect="1"/>
            </p:cNvSpPr>
            <p:nvPr/>
          </p:nvSpPr>
          <p:spPr>
            <a:xfrm>
              <a:off x="860242" y="2300767"/>
              <a:ext cx="7775757" cy="14051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发达国家主要分布在欧洲、大洋洲和北美洲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其中以欧洲西部最为集中。中东地区、撒哈拉以南非洲和东南亚都属于发展中国家集中的地区。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45" name="组合 44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7" name="五边形 46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8" name="五边形 47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9" name="燕尾形 48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6" name="矩形 45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331326118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流程图: 可选过程 23">
            <a:hlinkClick r:id="rId3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1-2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4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5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6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7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6-7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8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9" action="ppaction://hlinksldjump"/>
          </p:cNvPr>
          <p:cNvSpPr/>
          <p:nvPr/>
        </p:nvSpPr>
        <p:spPr>
          <a:xfrm>
            <a:off x="358298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10" action="ppaction://hlinksldjump"/>
          </p:cNvPr>
          <p:cNvSpPr/>
          <p:nvPr/>
        </p:nvSpPr>
        <p:spPr>
          <a:xfrm>
            <a:off x="408957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.(2014·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读以大西洋为中心的世界部分地区灯光夜景图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图中灯光的亮暗差异可以直观反映出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国家大小的差异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人种类型的差异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社会制度的差异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发展水平的差异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23086987"/>
              </p:ext>
            </p:extLst>
          </p:nvPr>
        </p:nvGraphicFramePr>
        <p:xfrm>
          <a:off x="508000" y="2100198"/>
          <a:ext cx="8128000" cy="2144609"/>
        </p:xfrm>
        <a:graphic>
          <a:graphicData uri="http://schemas.openxmlformats.org/presentationml/2006/ole">
            <p:oleObj spid="_x0000_s3076" name="文档" r:id="rId11" imgW="3839157" imgH="1012861" progId="Word.Document.12">
              <p:embed/>
            </p:oleObj>
          </a:graphicData>
        </a:graphic>
      </p:graphicFrame>
      <p:sp>
        <p:nvSpPr>
          <p:cNvPr id="32" name="五边形 3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3" name="五边形 32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468427" y="4581128"/>
            <a:ext cx="8247377" cy="1944216"/>
            <a:chOff x="645102" y="2521871"/>
            <a:chExt cx="8247377" cy="1944216"/>
          </a:xfrm>
        </p:grpSpPr>
        <p:grpSp>
          <p:nvGrpSpPr>
            <p:cNvPr id="35" name="组合 34"/>
            <p:cNvGrpSpPr/>
            <p:nvPr/>
          </p:nvGrpSpPr>
          <p:grpSpPr>
            <a:xfrm>
              <a:off x="645102" y="2521871"/>
              <a:ext cx="8247377" cy="1944216"/>
              <a:chOff x="645102" y="476672"/>
              <a:chExt cx="8247377" cy="1944216"/>
            </a:xfrm>
          </p:grpSpPr>
          <p:sp>
            <p:nvSpPr>
              <p:cNvPr id="37" name="五边形 36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8" name="燕尾形 37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9" name="组合 38"/>
              <p:cNvGrpSpPr/>
              <p:nvPr/>
            </p:nvGrpSpPr>
            <p:grpSpPr>
              <a:xfrm>
                <a:off x="645102" y="476672"/>
                <a:ext cx="8247377" cy="1627208"/>
                <a:chOff x="645102" y="476672"/>
                <a:chExt cx="8247377" cy="1627208"/>
              </a:xfrm>
            </p:grpSpPr>
            <p:sp>
              <p:nvSpPr>
                <p:cNvPr id="40" name="矩形 39"/>
                <p:cNvSpPr/>
                <p:nvPr/>
              </p:nvSpPr>
              <p:spPr>
                <a:xfrm>
                  <a:off x="645102" y="476672"/>
                  <a:ext cx="8247377" cy="162720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TextBox 28"/>
                <p:cNvSpPr txBox="1"/>
                <p:nvPr/>
              </p:nvSpPr>
              <p:spPr>
                <a:xfrm>
                  <a:off x="8371094" y="578444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36" name="矩形 35"/>
            <p:cNvSpPr>
              <a:spLocks noChangeAspect="1"/>
            </p:cNvSpPr>
            <p:nvPr/>
          </p:nvSpPr>
          <p:spPr>
            <a:xfrm>
              <a:off x="860242" y="2780010"/>
              <a:ext cx="7775757" cy="9629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图中灯光的亮暗差异可以直观反映出发展水平的差异。灯光亮的部分表示发达国家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灯光暗的部分表示发展中国家。</a:t>
              </a:r>
              <a:endParaRPr lang="en-US" altLang="zh-CN" sz="2000" dirty="0" smtClean="0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43" name="组合 42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5" name="五边形 44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6" name="五边形 45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7" name="燕尾形 4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4" name="矩形 43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21260719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64</TotalTime>
  <Words>1505</Words>
  <Application>Microsoft Office PowerPoint</Application>
  <PresentationFormat>全屏显示(4:3)</PresentationFormat>
  <Paragraphs>220</Paragraphs>
  <Slides>14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主题3</vt:lpstr>
      <vt:lpstr>文档</vt:lpstr>
      <vt:lpstr>本章整合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2014-05-15T01:15:59Z</dcterms:created>
  <dcterms:modified xsi:type="dcterms:W3CDTF">2019-01-10T03:39:39Z</dcterms:modified>
</cp:coreProperties>
</file>