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65" r:id="rId2"/>
  </p:sldMasterIdLst>
  <p:notesMasterIdLst>
    <p:notesMasterId r:id="rId69"/>
  </p:notesMasterIdLst>
  <p:sldIdLst>
    <p:sldId id="299" r:id="rId3"/>
    <p:sldId id="281" r:id="rId4"/>
    <p:sldId id="294" r:id="rId5"/>
    <p:sldId id="282" r:id="rId6"/>
    <p:sldId id="322" r:id="rId7"/>
    <p:sldId id="284" r:id="rId8"/>
    <p:sldId id="323" r:id="rId9"/>
    <p:sldId id="304" r:id="rId10"/>
    <p:sldId id="305" r:id="rId11"/>
    <p:sldId id="285" r:id="rId12"/>
    <p:sldId id="340" r:id="rId13"/>
    <p:sldId id="341" r:id="rId14"/>
    <p:sldId id="344" r:id="rId15"/>
    <p:sldId id="324" r:id="rId16"/>
    <p:sldId id="269" r:id="rId17"/>
    <p:sldId id="368" r:id="rId18"/>
    <p:sldId id="336" r:id="rId19"/>
    <p:sldId id="273" r:id="rId20"/>
    <p:sldId id="298" r:id="rId21"/>
    <p:sldId id="314" r:id="rId22"/>
    <p:sldId id="315" r:id="rId23"/>
    <p:sldId id="370" r:id="rId24"/>
    <p:sldId id="371" r:id="rId25"/>
    <p:sldId id="316" r:id="rId26"/>
    <p:sldId id="369" r:id="rId27"/>
    <p:sldId id="309" r:id="rId28"/>
    <p:sldId id="372" r:id="rId29"/>
    <p:sldId id="373" r:id="rId30"/>
    <p:sldId id="374" r:id="rId31"/>
    <p:sldId id="375" r:id="rId32"/>
    <p:sldId id="376" r:id="rId33"/>
    <p:sldId id="377" r:id="rId34"/>
    <p:sldId id="378" r:id="rId35"/>
    <p:sldId id="379" r:id="rId36"/>
    <p:sldId id="380" r:id="rId37"/>
    <p:sldId id="381" r:id="rId38"/>
    <p:sldId id="382" r:id="rId39"/>
    <p:sldId id="383" r:id="rId40"/>
    <p:sldId id="384" r:id="rId41"/>
    <p:sldId id="385" r:id="rId42"/>
    <p:sldId id="386" r:id="rId43"/>
    <p:sldId id="387" r:id="rId44"/>
    <p:sldId id="388" r:id="rId45"/>
    <p:sldId id="389" r:id="rId46"/>
    <p:sldId id="390" r:id="rId47"/>
    <p:sldId id="391" r:id="rId48"/>
    <p:sldId id="392" r:id="rId49"/>
    <p:sldId id="393" r:id="rId50"/>
    <p:sldId id="394" r:id="rId51"/>
    <p:sldId id="395" r:id="rId52"/>
    <p:sldId id="396" r:id="rId53"/>
    <p:sldId id="397" r:id="rId54"/>
    <p:sldId id="398" r:id="rId55"/>
    <p:sldId id="399" r:id="rId56"/>
    <p:sldId id="400" r:id="rId57"/>
    <p:sldId id="401" r:id="rId58"/>
    <p:sldId id="402" r:id="rId59"/>
    <p:sldId id="403" r:id="rId60"/>
    <p:sldId id="404" r:id="rId61"/>
    <p:sldId id="405" r:id="rId62"/>
    <p:sldId id="406" r:id="rId63"/>
    <p:sldId id="407" r:id="rId64"/>
    <p:sldId id="408" r:id="rId65"/>
    <p:sldId id="409" r:id="rId66"/>
    <p:sldId id="410" r:id="rId67"/>
    <p:sldId id="411" r:id="rId6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281" autoAdjust="0"/>
    <p:restoredTop sz="94660"/>
  </p:normalViewPr>
  <p:slideViewPr>
    <p:cSldViewPr>
      <p:cViewPr varScale="1">
        <p:scale>
          <a:sx n="72" d="100"/>
          <a:sy n="72" d="100"/>
        </p:scale>
        <p:origin x="-102" y="-24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 Type="http://schemas.openxmlformats.org/officeDocument/2006/relationships/slide" Target="slides/slide5.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1331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331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331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03D2643-A1FE-4D76-B4E6-F25AD0457CD6}" type="slidenum">
              <a:rPr lang="en-US" altLang="zh-CN"/>
              <a:pPr/>
              <a:t>‹#›</a:t>
            </a:fld>
            <a:endParaRPr lang="en-US" altLang="zh-CN"/>
          </a:p>
        </p:txBody>
      </p:sp>
    </p:spTree>
    <p:extLst>
      <p:ext uri="{BB962C8B-B14F-4D97-AF65-F5344CB8AC3E}">
        <p14:creationId xmlns:p14="http://schemas.microsoft.com/office/powerpoint/2010/main" val="301187058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3310EC-37A4-40EF-9733-5CA2F0223F04}" type="slidenum">
              <a:rPr lang="en-US" altLang="zh-CN"/>
              <a:pPr/>
              <a:t>1</a:t>
            </a:fld>
            <a:endParaRPr lang="en-US" altLang="zh-CN"/>
          </a:p>
        </p:txBody>
      </p:sp>
      <p:sp>
        <p:nvSpPr>
          <p:cNvPr id="6861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8611"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zh-CN" altLang="zh-CN"/>
          </a:p>
        </p:txBody>
      </p:sp>
    </p:spTree>
    <p:extLst>
      <p:ext uri="{BB962C8B-B14F-4D97-AF65-F5344CB8AC3E}">
        <p14:creationId xmlns:p14="http://schemas.microsoft.com/office/powerpoint/2010/main" val="429557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EFEA86-1417-4613-B823-7DD60C8A96EC}" type="slidenum">
              <a:rPr lang="en-US" altLang="zh-CN"/>
              <a:pPr/>
              <a:t>6</a:t>
            </a:fld>
            <a:endParaRPr lang="en-US" altLang="zh-CN"/>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415266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588EEE-9762-4686-A2B9-0D62B9DEF196}" type="slidenum">
              <a:rPr lang="en-US" altLang="zh-CN"/>
              <a:pPr/>
              <a:t>7</a:t>
            </a:fld>
            <a:endParaRPr lang="en-US" altLang="zh-CN"/>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pPr>
              <a:spcBef>
                <a:spcPct val="50000"/>
              </a:spcBef>
            </a:pPr>
            <a:r>
              <a:rPr lang="en-US" altLang="zh-CN" b="1" dirty="0"/>
              <a:t>1910</a:t>
            </a:r>
            <a:r>
              <a:rPr lang="zh-CN" altLang="en-US" b="1" dirty="0"/>
              <a:t>年</a:t>
            </a:r>
            <a:r>
              <a:rPr lang="en-US" altLang="zh-CN" b="1" dirty="0"/>
              <a:t>,</a:t>
            </a:r>
            <a:r>
              <a:rPr lang="zh-CN" altLang="en-US" b="1" dirty="0"/>
              <a:t>一位美国黑人青年由于发烧和肌肉疼痛到医院看病，经检查发现，他的红细胞是弯曲的镰刀状。后经分析发现，这是一种常染色体上的隐性遗传病。</a:t>
            </a:r>
          </a:p>
          <a:p>
            <a:endParaRPr lang="en-US" altLang="zh-CN" b="1" dirty="0"/>
          </a:p>
        </p:txBody>
      </p:sp>
    </p:spTree>
    <p:extLst>
      <p:ext uri="{BB962C8B-B14F-4D97-AF65-F5344CB8AC3E}">
        <p14:creationId xmlns:p14="http://schemas.microsoft.com/office/powerpoint/2010/main" val="2531065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C2742B-A586-4671-BA5E-B533534AC229}" type="slidenum">
              <a:rPr lang="en-US" altLang="zh-CN"/>
              <a:pPr/>
              <a:t>9</a:t>
            </a:fld>
            <a:endParaRPr lang="en-US" altLang="zh-CN"/>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xfrm>
            <a:off x="914400" y="4343400"/>
            <a:ext cx="5029200" cy="4114800"/>
          </a:xfrm>
        </p:spPr>
        <p:txBody>
          <a:bodyPr/>
          <a:lstStyle/>
          <a:p>
            <a:r>
              <a:rPr lang="zh-CN" altLang="en-US" sz="4000"/>
              <a:t>病因</a:t>
            </a:r>
          </a:p>
        </p:txBody>
      </p:sp>
    </p:spTree>
    <p:extLst>
      <p:ext uri="{BB962C8B-B14F-4D97-AF65-F5344CB8AC3E}">
        <p14:creationId xmlns:p14="http://schemas.microsoft.com/office/powerpoint/2010/main" val="124145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A3E982-EB8B-436E-A18B-28190164080E}" type="slidenum">
              <a:rPr lang="en-US" altLang="zh-CN"/>
              <a:pPr/>
              <a:t>10</a:t>
            </a:fld>
            <a:endParaRPr lang="en-US" altLang="zh-CN"/>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88105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C541D5-F72C-438E-B480-93C5F514A059}" type="slidenum">
              <a:rPr lang="en-US" altLang="zh-CN"/>
              <a:pPr/>
              <a:t>14</a:t>
            </a:fld>
            <a:endParaRPr lang="en-US" altLang="zh-CN"/>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xfrm>
            <a:off x="914400" y="4343400"/>
            <a:ext cx="5029200" cy="4114800"/>
          </a:xfrm>
        </p:spPr>
        <p:txBody>
          <a:bodyPr/>
          <a:lstStyle/>
          <a:p>
            <a:endParaRPr lang="zh-CN" altLang="zh-CN"/>
          </a:p>
        </p:txBody>
      </p:sp>
    </p:spTree>
    <p:extLst>
      <p:ext uri="{BB962C8B-B14F-4D97-AF65-F5344CB8AC3E}">
        <p14:creationId xmlns:p14="http://schemas.microsoft.com/office/powerpoint/2010/main" val="4043384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308A9D-7979-460D-9BAF-7BE5E7BA146E}" type="slidenum">
              <a:rPr lang="en-US" altLang="zh-CN">
                <a:solidFill>
                  <a:srgbClr val="000000"/>
                </a:solidFill>
              </a:rPr>
              <a:pPr/>
              <a:t>36</a:t>
            </a:fld>
            <a:endParaRPr lang="en-US" altLang="zh-CN">
              <a:solidFill>
                <a:srgbClr val="000000"/>
              </a:solidFill>
            </a:endParaRPr>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053801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F2F800-D4E0-42B4-886F-CDEC7E23D3A6}" type="slidenum">
              <a:rPr lang="en-US" altLang="zh-CN">
                <a:solidFill>
                  <a:srgbClr val="000000"/>
                </a:solidFill>
              </a:rPr>
              <a:pPr/>
              <a:t>40</a:t>
            </a:fld>
            <a:endParaRPr lang="en-US" altLang="zh-CN">
              <a:solidFill>
                <a:srgbClr val="000000"/>
              </a:solidFill>
            </a:endParaRPr>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815544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3CFE43-46D5-4530-9AB5-D219DDEC19C6}" type="slidenum">
              <a:rPr lang="en-US" altLang="zh-CN">
                <a:solidFill>
                  <a:srgbClr val="000000"/>
                </a:solidFill>
              </a:rPr>
              <a:pPr/>
              <a:t>41</a:t>
            </a:fld>
            <a:endParaRPr lang="en-US" altLang="zh-CN">
              <a:solidFill>
                <a:srgbClr val="000000"/>
              </a:solidFill>
            </a:endParaRPr>
          </a:p>
        </p:txBody>
      </p:sp>
      <p:sp>
        <p:nvSpPr>
          <p:cNvPr id="10035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0355"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zh-CN" altLang="zh-CN"/>
          </a:p>
        </p:txBody>
      </p:sp>
    </p:spTree>
    <p:extLst>
      <p:ext uri="{BB962C8B-B14F-4D97-AF65-F5344CB8AC3E}">
        <p14:creationId xmlns:p14="http://schemas.microsoft.com/office/powerpoint/2010/main" val="1554638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3730" name="Freeform 2"/>
          <p:cNvSpPr>
            <a:spLocks/>
          </p:cNvSpPr>
          <p:nvPr/>
        </p:nvSpPr>
        <p:spPr bwMode="auto">
          <a:xfrm>
            <a:off x="4760913" y="20638"/>
            <a:ext cx="4438650" cy="4038600"/>
          </a:xfrm>
          <a:custGeom>
            <a:avLst/>
            <a:gdLst/>
            <a:ahLst/>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headEnd/>
            <a:tailEnd/>
          </a:ln>
        </p:spPr>
        <p:txBody>
          <a:bodyPr/>
          <a:lstStyle/>
          <a:p>
            <a:endParaRPr lang="zh-CN" altLang="en-US"/>
          </a:p>
        </p:txBody>
      </p:sp>
      <p:grpSp>
        <p:nvGrpSpPr>
          <p:cNvPr id="73731" name="Group 3"/>
          <p:cNvGrpSpPr>
            <a:grpSpLocks/>
          </p:cNvGrpSpPr>
          <p:nvPr/>
        </p:nvGrpSpPr>
        <p:grpSpPr bwMode="auto">
          <a:xfrm>
            <a:off x="4572000" y="28575"/>
            <a:ext cx="4756150" cy="4338638"/>
            <a:chOff x="2880" y="18"/>
            <a:chExt cx="2996" cy="2733"/>
          </a:xfrm>
        </p:grpSpPr>
        <p:sp>
          <p:nvSpPr>
            <p:cNvPr id="73732" name="Freeform 4"/>
            <p:cNvSpPr>
              <a:spLocks/>
            </p:cNvSpPr>
            <p:nvPr/>
          </p:nvSpPr>
          <p:spPr bwMode="auto">
            <a:xfrm>
              <a:off x="3024" y="18"/>
              <a:ext cx="496" cy="189"/>
            </a:xfrm>
            <a:custGeom>
              <a:avLst/>
              <a:gdLst/>
              <a:ahLst/>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headEnd/>
              <a:tailEnd/>
            </a:ln>
          </p:spPr>
          <p:txBody>
            <a:bodyPr/>
            <a:lstStyle/>
            <a:p>
              <a:endParaRPr lang="zh-CN" altLang="en-US"/>
            </a:p>
          </p:txBody>
        </p:sp>
        <p:sp>
          <p:nvSpPr>
            <p:cNvPr id="73733" name="Freeform 5"/>
            <p:cNvSpPr>
              <a:spLocks noEditPoints="1"/>
            </p:cNvSpPr>
            <p:nvPr/>
          </p:nvSpPr>
          <p:spPr bwMode="auto">
            <a:xfrm>
              <a:off x="2880" y="18"/>
              <a:ext cx="2996" cy="2733"/>
            </a:xfrm>
            <a:custGeom>
              <a:avLst/>
              <a:gdLst/>
              <a:ahLst/>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headEnd/>
              <a:tailEnd/>
            </a:ln>
          </p:spPr>
          <p:txBody>
            <a:bodyPr/>
            <a:lstStyle/>
            <a:p>
              <a:endParaRPr lang="zh-CN" altLang="en-US"/>
            </a:p>
          </p:txBody>
        </p:sp>
        <p:sp>
          <p:nvSpPr>
            <p:cNvPr id="73734" name="Freeform 6"/>
            <p:cNvSpPr>
              <a:spLocks/>
            </p:cNvSpPr>
            <p:nvPr/>
          </p:nvSpPr>
          <p:spPr bwMode="auto">
            <a:xfrm>
              <a:off x="3592" y="1303"/>
              <a:ext cx="241" cy="287"/>
            </a:xfrm>
            <a:custGeom>
              <a:avLst/>
              <a:gdLst/>
              <a:ahLst/>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headEnd/>
              <a:tailEnd/>
            </a:ln>
          </p:spPr>
          <p:txBody>
            <a:bodyPr/>
            <a:lstStyle/>
            <a:p>
              <a:endParaRPr lang="zh-CN" altLang="en-US"/>
            </a:p>
          </p:txBody>
        </p:sp>
        <p:sp>
          <p:nvSpPr>
            <p:cNvPr id="73735" name="Freeform 7"/>
            <p:cNvSpPr>
              <a:spLocks/>
            </p:cNvSpPr>
            <p:nvPr/>
          </p:nvSpPr>
          <p:spPr bwMode="auto">
            <a:xfrm>
              <a:off x="3371" y="1420"/>
              <a:ext cx="211" cy="384"/>
            </a:xfrm>
            <a:custGeom>
              <a:avLst/>
              <a:gdLst/>
              <a:ahLst/>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headEnd/>
              <a:tailEnd/>
            </a:ln>
          </p:spPr>
          <p:txBody>
            <a:bodyPr/>
            <a:lstStyle/>
            <a:p>
              <a:endParaRPr lang="zh-CN" altLang="en-US"/>
            </a:p>
          </p:txBody>
        </p:sp>
        <p:sp>
          <p:nvSpPr>
            <p:cNvPr id="73736" name="Freeform 8"/>
            <p:cNvSpPr>
              <a:spLocks/>
            </p:cNvSpPr>
            <p:nvPr/>
          </p:nvSpPr>
          <p:spPr bwMode="auto">
            <a:xfrm>
              <a:off x="3239" y="653"/>
              <a:ext cx="691" cy="322"/>
            </a:xfrm>
            <a:custGeom>
              <a:avLst/>
              <a:gdLst/>
              <a:ahLst/>
              <a:cxnLst>
                <a:cxn ang="0">
                  <a:pos x="112" y="4"/>
                </a:cxn>
                <a:cxn ang="0">
                  <a:pos x="24" y="4"/>
                </a:cxn>
                <a:cxn ang="0">
                  <a:pos x="2" y="25"/>
                </a:cxn>
                <a:cxn ang="0">
                  <a:pos x="60" y="58"/>
                </a:cxn>
                <a:cxn ang="0">
                  <a:pos x="96" y="54"/>
                </a:cxn>
                <a:cxn ang="0">
                  <a:pos x="113" y="53"/>
                </a:cxn>
                <a:cxn ang="0">
                  <a:pos x="112" y="4"/>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headEnd/>
              <a:tailEnd/>
            </a:ln>
          </p:spPr>
          <p:txBody>
            <a:bodyPr/>
            <a:lstStyle/>
            <a:p>
              <a:endParaRPr lang="zh-CN" altLang="en-US"/>
            </a:p>
          </p:txBody>
        </p:sp>
        <p:sp>
          <p:nvSpPr>
            <p:cNvPr id="73737" name="Freeform 9"/>
            <p:cNvSpPr>
              <a:spLocks/>
            </p:cNvSpPr>
            <p:nvPr/>
          </p:nvSpPr>
          <p:spPr bwMode="auto">
            <a:xfrm>
              <a:off x="4022" y="1564"/>
              <a:ext cx="497" cy="522"/>
            </a:xfrm>
            <a:custGeom>
              <a:avLst/>
              <a:gdLst/>
              <a:ahLst/>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headEnd/>
              <a:tailEnd/>
            </a:ln>
          </p:spPr>
          <p:txBody>
            <a:bodyPr/>
            <a:lstStyle/>
            <a:p>
              <a:endParaRPr lang="zh-CN" altLang="en-US"/>
            </a:p>
          </p:txBody>
        </p:sp>
        <p:sp>
          <p:nvSpPr>
            <p:cNvPr id="73738" name="Freeform 10"/>
            <p:cNvSpPr>
              <a:spLocks/>
            </p:cNvSpPr>
            <p:nvPr/>
          </p:nvSpPr>
          <p:spPr bwMode="auto">
            <a:xfrm>
              <a:off x="5164" y="1037"/>
              <a:ext cx="507" cy="97"/>
            </a:xfrm>
            <a:custGeom>
              <a:avLst/>
              <a:gdLst/>
              <a:ahLst/>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headEnd/>
              <a:tailEnd/>
            </a:ln>
          </p:spPr>
          <p:txBody>
            <a:bodyPr/>
            <a:lstStyle/>
            <a:p>
              <a:endParaRPr lang="zh-CN" altLang="en-US"/>
            </a:p>
          </p:txBody>
        </p:sp>
        <p:sp>
          <p:nvSpPr>
            <p:cNvPr id="73739" name="Freeform 11"/>
            <p:cNvSpPr>
              <a:spLocks/>
            </p:cNvSpPr>
            <p:nvPr/>
          </p:nvSpPr>
          <p:spPr bwMode="auto">
            <a:xfrm>
              <a:off x="5333" y="1016"/>
              <a:ext cx="390" cy="240"/>
            </a:xfrm>
            <a:custGeom>
              <a:avLst/>
              <a:gdLst/>
              <a:ahLst/>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headEnd/>
              <a:tailEnd/>
            </a:ln>
          </p:spPr>
          <p:txBody>
            <a:bodyPr/>
            <a:lstStyle/>
            <a:p>
              <a:endParaRPr lang="zh-CN" altLang="en-US"/>
            </a:p>
          </p:txBody>
        </p:sp>
        <p:sp>
          <p:nvSpPr>
            <p:cNvPr id="73740" name="Freeform 12"/>
            <p:cNvSpPr>
              <a:spLocks/>
            </p:cNvSpPr>
            <p:nvPr/>
          </p:nvSpPr>
          <p:spPr bwMode="auto">
            <a:xfrm>
              <a:off x="5318" y="1216"/>
              <a:ext cx="420" cy="189"/>
            </a:xfrm>
            <a:custGeom>
              <a:avLst/>
              <a:gdLst/>
              <a:ahLst/>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headEnd/>
              <a:tailEnd/>
            </a:ln>
          </p:spPr>
          <p:txBody>
            <a:bodyPr/>
            <a:lstStyle/>
            <a:p>
              <a:endParaRPr lang="zh-CN" altLang="en-US"/>
            </a:p>
          </p:txBody>
        </p:sp>
        <p:sp>
          <p:nvSpPr>
            <p:cNvPr id="73741" name="Freeform 13"/>
            <p:cNvSpPr>
              <a:spLocks/>
            </p:cNvSpPr>
            <p:nvPr/>
          </p:nvSpPr>
          <p:spPr bwMode="auto">
            <a:xfrm>
              <a:off x="4990" y="1395"/>
              <a:ext cx="707" cy="169"/>
            </a:xfrm>
            <a:custGeom>
              <a:avLst/>
              <a:gdLst/>
              <a:ahLst/>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headEnd/>
              <a:tailEnd/>
            </a:ln>
          </p:spPr>
          <p:txBody>
            <a:bodyPr/>
            <a:lstStyle/>
            <a:p>
              <a:endParaRPr lang="zh-CN" altLang="en-US"/>
            </a:p>
          </p:txBody>
        </p:sp>
        <p:sp>
          <p:nvSpPr>
            <p:cNvPr id="73742" name="Freeform 14"/>
            <p:cNvSpPr>
              <a:spLocks/>
            </p:cNvSpPr>
            <p:nvPr/>
          </p:nvSpPr>
          <p:spPr bwMode="auto">
            <a:xfrm>
              <a:off x="5067" y="1559"/>
              <a:ext cx="574" cy="148"/>
            </a:xfrm>
            <a:custGeom>
              <a:avLst/>
              <a:gdLst/>
              <a:ahLst/>
              <a:cxnLst>
                <a:cxn ang="0">
                  <a:pos x="98" y="19"/>
                </a:cxn>
                <a:cxn ang="0">
                  <a:pos x="103" y="4"/>
                </a:cxn>
                <a:cxn ang="0">
                  <a:pos x="74" y="10"/>
                </a:cxn>
                <a:cxn ang="0">
                  <a:pos x="36" y="6"/>
                </a:cxn>
                <a:cxn ang="0">
                  <a:pos x="2" y="4"/>
                </a:cxn>
                <a:cxn ang="0">
                  <a:pos x="98" y="19"/>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headEnd/>
              <a:tailEnd/>
            </a:ln>
          </p:spPr>
          <p:txBody>
            <a:bodyPr/>
            <a:lstStyle/>
            <a:p>
              <a:endParaRPr lang="zh-CN" altLang="en-US"/>
            </a:p>
          </p:txBody>
        </p:sp>
        <p:sp>
          <p:nvSpPr>
            <p:cNvPr id="73743" name="Freeform 15"/>
            <p:cNvSpPr>
              <a:spLocks/>
            </p:cNvSpPr>
            <p:nvPr/>
          </p:nvSpPr>
          <p:spPr bwMode="auto">
            <a:xfrm>
              <a:off x="5031" y="1677"/>
              <a:ext cx="589" cy="486"/>
            </a:xfrm>
            <a:custGeom>
              <a:avLst/>
              <a:gdLst/>
              <a:ahLst/>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headEnd/>
              <a:tailEnd/>
            </a:ln>
          </p:spPr>
          <p:txBody>
            <a:bodyPr/>
            <a:lstStyle/>
            <a:p>
              <a:endParaRPr lang="zh-CN" altLang="en-US"/>
            </a:p>
          </p:txBody>
        </p:sp>
        <p:sp>
          <p:nvSpPr>
            <p:cNvPr id="73744" name="Freeform 16"/>
            <p:cNvSpPr>
              <a:spLocks/>
            </p:cNvSpPr>
            <p:nvPr/>
          </p:nvSpPr>
          <p:spPr bwMode="auto">
            <a:xfrm>
              <a:off x="5415" y="1482"/>
              <a:ext cx="333" cy="865"/>
            </a:xfrm>
            <a:custGeom>
              <a:avLst/>
              <a:gdLst/>
              <a:ahLst/>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headEnd/>
              <a:tailEnd/>
            </a:ln>
          </p:spPr>
          <p:txBody>
            <a:bodyPr/>
            <a:lstStyle/>
            <a:p>
              <a:endParaRPr lang="zh-CN" altLang="en-US"/>
            </a:p>
          </p:txBody>
        </p:sp>
      </p:grpSp>
      <p:grpSp>
        <p:nvGrpSpPr>
          <p:cNvPr id="73745" name="Group 17"/>
          <p:cNvGrpSpPr>
            <a:grpSpLocks/>
          </p:cNvGrpSpPr>
          <p:nvPr/>
        </p:nvGrpSpPr>
        <p:grpSpPr bwMode="auto">
          <a:xfrm>
            <a:off x="554038" y="36513"/>
            <a:ext cx="7891462" cy="6821487"/>
            <a:chOff x="349" y="23"/>
            <a:chExt cx="4971" cy="4297"/>
          </a:xfrm>
        </p:grpSpPr>
        <p:sp>
          <p:nvSpPr>
            <p:cNvPr id="73746" name="Rectangle 18"/>
            <p:cNvSpPr>
              <a:spLocks noChangeArrowheads="1"/>
            </p:cNvSpPr>
            <p:nvPr/>
          </p:nvSpPr>
          <p:spPr bwMode="auto">
            <a:xfrm>
              <a:off x="384" y="23"/>
              <a:ext cx="21" cy="101"/>
            </a:xfrm>
            <a:prstGeom prst="rect">
              <a:avLst/>
            </a:prstGeom>
            <a:solidFill>
              <a:schemeClr val="bg2">
                <a:alpha val="50000"/>
              </a:schemeClr>
            </a:solidFill>
            <a:ln w="0">
              <a:noFill/>
              <a:miter lim="800000"/>
              <a:headEnd/>
              <a:tailEnd/>
            </a:ln>
          </p:spPr>
          <p:txBody>
            <a:bodyPr/>
            <a:lstStyle/>
            <a:p>
              <a:endParaRPr lang="zh-CN" altLang="en-US"/>
            </a:p>
          </p:txBody>
        </p:sp>
        <p:sp>
          <p:nvSpPr>
            <p:cNvPr id="73747" name="Freeform 19"/>
            <p:cNvSpPr>
              <a:spLocks noEditPoints="1"/>
            </p:cNvSpPr>
            <p:nvPr/>
          </p:nvSpPr>
          <p:spPr bwMode="auto">
            <a:xfrm>
              <a:off x="384"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48" name="Freeform 20"/>
            <p:cNvSpPr>
              <a:spLocks noEditPoints="1"/>
            </p:cNvSpPr>
            <p:nvPr/>
          </p:nvSpPr>
          <p:spPr bwMode="auto">
            <a:xfrm>
              <a:off x="384"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49" name="Freeform 21"/>
            <p:cNvSpPr>
              <a:spLocks noEditPoints="1"/>
            </p:cNvSpPr>
            <p:nvPr/>
          </p:nvSpPr>
          <p:spPr bwMode="auto">
            <a:xfrm>
              <a:off x="384"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50" name="Freeform 22"/>
            <p:cNvSpPr>
              <a:spLocks noEditPoints="1"/>
            </p:cNvSpPr>
            <p:nvPr/>
          </p:nvSpPr>
          <p:spPr bwMode="auto">
            <a:xfrm>
              <a:off x="38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51" name="Freeform 23"/>
            <p:cNvSpPr>
              <a:spLocks noEditPoints="1"/>
            </p:cNvSpPr>
            <p:nvPr/>
          </p:nvSpPr>
          <p:spPr bwMode="auto">
            <a:xfrm>
              <a:off x="38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52" name="Freeform 24"/>
            <p:cNvSpPr>
              <a:spLocks noEditPoints="1"/>
            </p:cNvSpPr>
            <p:nvPr/>
          </p:nvSpPr>
          <p:spPr bwMode="auto">
            <a:xfrm>
              <a:off x="38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53" name="Freeform 25"/>
            <p:cNvSpPr>
              <a:spLocks noEditPoints="1"/>
            </p:cNvSpPr>
            <p:nvPr/>
          </p:nvSpPr>
          <p:spPr bwMode="auto">
            <a:xfrm>
              <a:off x="38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54" name="Freeform 26"/>
            <p:cNvSpPr>
              <a:spLocks noEditPoints="1"/>
            </p:cNvSpPr>
            <p:nvPr/>
          </p:nvSpPr>
          <p:spPr bwMode="auto">
            <a:xfrm>
              <a:off x="38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55" name="Freeform 27"/>
            <p:cNvSpPr>
              <a:spLocks noEditPoints="1"/>
            </p:cNvSpPr>
            <p:nvPr/>
          </p:nvSpPr>
          <p:spPr bwMode="auto">
            <a:xfrm>
              <a:off x="38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56" name="Freeform 28"/>
            <p:cNvSpPr>
              <a:spLocks noEditPoints="1"/>
            </p:cNvSpPr>
            <p:nvPr/>
          </p:nvSpPr>
          <p:spPr bwMode="auto">
            <a:xfrm>
              <a:off x="38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57" name="Rectangle 29"/>
            <p:cNvSpPr>
              <a:spLocks noChangeArrowheads="1"/>
            </p:cNvSpPr>
            <p:nvPr/>
          </p:nvSpPr>
          <p:spPr bwMode="auto">
            <a:xfrm>
              <a:off x="384" y="4269"/>
              <a:ext cx="21" cy="51"/>
            </a:xfrm>
            <a:prstGeom prst="rect">
              <a:avLst/>
            </a:prstGeom>
            <a:solidFill>
              <a:schemeClr val="bg2">
                <a:alpha val="50000"/>
              </a:schemeClr>
            </a:solidFill>
            <a:ln w="0">
              <a:noFill/>
              <a:miter lim="800000"/>
              <a:headEnd/>
              <a:tailEnd/>
            </a:ln>
          </p:spPr>
          <p:txBody>
            <a:bodyPr/>
            <a:lstStyle/>
            <a:p>
              <a:endParaRPr lang="zh-CN" altLang="en-US"/>
            </a:p>
          </p:txBody>
        </p:sp>
        <p:sp>
          <p:nvSpPr>
            <p:cNvPr id="73758" name="Rectangle 30"/>
            <p:cNvSpPr>
              <a:spLocks noChangeArrowheads="1"/>
            </p:cNvSpPr>
            <p:nvPr/>
          </p:nvSpPr>
          <p:spPr bwMode="auto">
            <a:xfrm>
              <a:off x="829" y="23"/>
              <a:ext cx="21" cy="101"/>
            </a:xfrm>
            <a:prstGeom prst="rect">
              <a:avLst/>
            </a:prstGeom>
            <a:solidFill>
              <a:schemeClr val="bg2">
                <a:alpha val="50000"/>
              </a:schemeClr>
            </a:solidFill>
            <a:ln w="0">
              <a:noFill/>
              <a:miter lim="800000"/>
              <a:headEnd/>
              <a:tailEnd/>
            </a:ln>
          </p:spPr>
          <p:txBody>
            <a:bodyPr/>
            <a:lstStyle/>
            <a:p>
              <a:endParaRPr lang="zh-CN" altLang="en-US"/>
            </a:p>
          </p:txBody>
        </p:sp>
        <p:sp>
          <p:nvSpPr>
            <p:cNvPr id="73759" name="Freeform 31"/>
            <p:cNvSpPr>
              <a:spLocks noEditPoints="1"/>
            </p:cNvSpPr>
            <p:nvPr/>
          </p:nvSpPr>
          <p:spPr bwMode="auto">
            <a:xfrm>
              <a:off x="82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60" name="Freeform 32"/>
            <p:cNvSpPr>
              <a:spLocks noEditPoints="1"/>
            </p:cNvSpPr>
            <p:nvPr/>
          </p:nvSpPr>
          <p:spPr bwMode="auto">
            <a:xfrm>
              <a:off x="82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61" name="Freeform 33"/>
            <p:cNvSpPr>
              <a:spLocks noEditPoints="1"/>
            </p:cNvSpPr>
            <p:nvPr/>
          </p:nvSpPr>
          <p:spPr bwMode="auto">
            <a:xfrm>
              <a:off x="82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62" name="Freeform 34"/>
            <p:cNvSpPr>
              <a:spLocks noEditPoints="1"/>
            </p:cNvSpPr>
            <p:nvPr/>
          </p:nvSpPr>
          <p:spPr bwMode="auto">
            <a:xfrm>
              <a:off x="82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63" name="Freeform 35"/>
            <p:cNvSpPr>
              <a:spLocks noEditPoints="1"/>
            </p:cNvSpPr>
            <p:nvPr/>
          </p:nvSpPr>
          <p:spPr bwMode="auto">
            <a:xfrm>
              <a:off x="82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64" name="Freeform 36"/>
            <p:cNvSpPr>
              <a:spLocks noEditPoints="1"/>
            </p:cNvSpPr>
            <p:nvPr/>
          </p:nvSpPr>
          <p:spPr bwMode="auto">
            <a:xfrm>
              <a:off x="82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65" name="Freeform 37"/>
            <p:cNvSpPr>
              <a:spLocks noEditPoints="1"/>
            </p:cNvSpPr>
            <p:nvPr/>
          </p:nvSpPr>
          <p:spPr bwMode="auto">
            <a:xfrm>
              <a:off x="82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66" name="Freeform 38"/>
            <p:cNvSpPr>
              <a:spLocks noEditPoints="1"/>
            </p:cNvSpPr>
            <p:nvPr/>
          </p:nvSpPr>
          <p:spPr bwMode="auto">
            <a:xfrm>
              <a:off x="82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67" name="Freeform 39"/>
            <p:cNvSpPr>
              <a:spLocks noEditPoints="1"/>
            </p:cNvSpPr>
            <p:nvPr/>
          </p:nvSpPr>
          <p:spPr bwMode="auto">
            <a:xfrm>
              <a:off x="82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68" name="Freeform 40"/>
            <p:cNvSpPr>
              <a:spLocks noEditPoints="1"/>
            </p:cNvSpPr>
            <p:nvPr/>
          </p:nvSpPr>
          <p:spPr bwMode="auto">
            <a:xfrm>
              <a:off x="82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69" name="Rectangle 41"/>
            <p:cNvSpPr>
              <a:spLocks noChangeArrowheads="1"/>
            </p:cNvSpPr>
            <p:nvPr/>
          </p:nvSpPr>
          <p:spPr bwMode="auto">
            <a:xfrm>
              <a:off x="829" y="4269"/>
              <a:ext cx="21" cy="51"/>
            </a:xfrm>
            <a:prstGeom prst="rect">
              <a:avLst/>
            </a:prstGeom>
            <a:solidFill>
              <a:schemeClr val="bg2">
                <a:alpha val="50000"/>
              </a:schemeClr>
            </a:solidFill>
            <a:ln w="0">
              <a:noFill/>
              <a:miter lim="800000"/>
              <a:headEnd/>
              <a:tailEnd/>
            </a:ln>
          </p:spPr>
          <p:txBody>
            <a:bodyPr/>
            <a:lstStyle/>
            <a:p>
              <a:endParaRPr lang="zh-CN" altLang="en-US"/>
            </a:p>
          </p:txBody>
        </p:sp>
        <p:sp>
          <p:nvSpPr>
            <p:cNvPr id="73770" name="Rectangle 42"/>
            <p:cNvSpPr>
              <a:spLocks noChangeArrowheads="1"/>
            </p:cNvSpPr>
            <p:nvPr/>
          </p:nvSpPr>
          <p:spPr bwMode="auto">
            <a:xfrm>
              <a:off x="1279" y="23"/>
              <a:ext cx="21" cy="101"/>
            </a:xfrm>
            <a:prstGeom prst="rect">
              <a:avLst/>
            </a:prstGeom>
            <a:solidFill>
              <a:schemeClr val="bg2">
                <a:alpha val="50000"/>
              </a:schemeClr>
            </a:solidFill>
            <a:ln w="0">
              <a:noFill/>
              <a:miter lim="800000"/>
              <a:headEnd/>
              <a:tailEnd/>
            </a:ln>
          </p:spPr>
          <p:txBody>
            <a:bodyPr/>
            <a:lstStyle/>
            <a:p>
              <a:endParaRPr lang="zh-CN" altLang="en-US"/>
            </a:p>
          </p:txBody>
        </p:sp>
        <p:sp>
          <p:nvSpPr>
            <p:cNvPr id="73771" name="Freeform 43"/>
            <p:cNvSpPr>
              <a:spLocks noEditPoints="1"/>
            </p:cNvSpPr>
            <p:nvPr/>
          </p:nvSpPr>
          <p:spPr bwMode="auto">
            <a:xfrm>
              <a:off x="127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72" name="Freeform 44"/>
            <p:cNvSpPr>
              <a:spLocks noEditPoints="1"/>
            </p:cNvSpPr>
            <p:nvPr/>
          </p:nvSpPr>
          <p:spPr bwMode="auto">
            <a:xfrm>
              <a:off x="127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73" name="Freeform 45"/>
            <p:cNvSpPr>
              <a:spLocks noEditPoints="1"/>
            </p:cNvSpPr>
            <p:nvPr/>
          </p:nvSpPr>
          <p:spPr bwMode="auto">
            <a:xfrm>
              <a:off x="127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74" name="Freeform 46"/>
            <p:cNvSpPr>
              <a:spLocks noEditPoints="1"/>
            </p:cNvSpPr>
            <p:nvPr/>
          </p:nvSpPr>
          <p:spPr bwMode="auto">
            <a:xfrm>
              <a:off x="127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75" name="Freeform 47"/>
            <p:cNvSpPr>
              <a:spLocks noEditPoints="1"/>
            </p:cNvSpPr>
            <p:nvPr/>
          </p:nvSpPr>
          <p:spPr bwMode="auto">
            <a:xfrm>
              <a:off x="127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76" name="Freeform 48"/>
            <p:cNvSpPr>
              <a:spLocks noEditPoints="1"/>
            </p:cNvSpPr>
            <p:nvPr/>
          </p:nvSpPr>
          <p:spPr bwMode="auto">
            <a:xfrm>
              <a:off x="127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77" name="Freeform 49"/>
            <p:cNvSpPr>
              <a:spLocks noEditPoints="1"/>
            </p:cNvSpPr>
            <p:nvPr/>
          </p:nvSpPr>
          <p:spPr bwMode="auto">
            <a:xfrm>
              <a:off x="127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78" name="Freeform 50"/>
            <p:cNvSpPr>
              <a:spLocks noEditPoints="1"/>
            </p:cNvSpPr>
            <p:nvPr/>
          </p:nvSpPr>
          <p:spPr bwMode="auto">
            <a:xfrm>
              <a:off x="127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79" name="Freeform 51"/>
            <p:cNvSpPr>
              <a:spLocks noEditPoints="1"/>
            </p:cNvSpPr>
            <p:nvPr/>
          </p:nvSpPr>
          <p:spPr bwMode="auto">
            <a:xfrm>
              <a:off x="127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80" name="Freeform 52"/>
            <p:cNvSpPr>
              <a:spLocks noEditPoints="1"/>
            </p:cNvSpPr>
            <p:nvPr/>
          </p:nvSpPr>
          <p:spPr bwMode="auto">
            <a:xfrm>
              <a:off x="127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81" name="Rectangle 53"/>
            <p:cNvSpPr>
              <a:spLocks noChangeArrowheads="1"/>
            </p:cNvSpPr>
            <p:nvPr/>
          </p:nvSpPr>
          <p:spPr bwMode="auto">
            <a:xfrm>
              <a:off x="1279" y="4269"/>
              <a:ext cx="21" cy="51"/>
            </a:xfrm>
            <a:prstGeom prst="rect">
              <a:avLst/>
            </a:prstGeom>
            <a:solidFill>
              <a:schemeClr val="bg2">
                <a:alpha val="50000"/>
              </a:schemeClr>
            </a:solidFill>
            <a:ln w="0">
              <a:noFill/>
              <a:miter lim="800000"/>
              <a:headEnd/>
              <a:tailEnd/>
            </a:ln>
          </p:spPr>
          <p:txBody>
            <a:bodyPr/>
            <a:lstStyle/>
            <a:p>
              <a:endParaRPr lang="zh-CN" altLang="en-US"/>
            </a:p>
          </p:txBody>
        </p:sp>
        <p:sp>
          <p:nvSpPr>
            <p:cNvPr id="73782" name="Rectangle 54"/>
            <p:cNvSpPr>
              <a:spLocks noChangeArrowheads="1"/>
            </p:cNvSpPr>
            <p:nvPr/>
          </p:nvSpPr>
          <p:spPr bwMode="auto">
            <a:xfrm>
              <a:off x="1724" y="23"/>
              <a:ext cx="21" cy="101"/>
            </a:xfrm>
            <a:prstGeom prst="rect">
              <a:avLst/>
            </a:prstGeom>
            <a:solidFill>
              <a:schemeClr val="bg2">
                <a:alpha val="50000"/>
              </a:schemeClr>
            </a:solidFill>
            <a:ln w="0">
              <a:noFill/>
              <a:miter lim="800000"/>
              <a:headEnd/>
              <a:tailEnd/>
            </a:ln>
          </p:spPr>
          <p:txBody>
            <a:bodyPr/>
            <a:lstStyle/>
            <a:p>
              <a:endParaRPr lang="zh-CN" altLang="en-US"/>
            </a:p>
          </p:txBody>
        </p:sp>
        <p:sp>
          <p:nvSpPr>
            <p:cNvPr id="73783" name="Freeform 55"/>
            <p:cNvSpPr>
              <a:spLocks noEditPoints="1"/>
            </p:cNvSpPr>
            <p:nvPr/>
          </p:nvSpPr>
          <p:spPr bwMode="auto">
            <a:xfrm>
              <a:off x="1724"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84" name="Freeform 56"/>
            <p:cNvSpPr>
              <a:spLocks noEditPoints="1"/>
            </p:cNvSpPr>
            <p:nvPr/>
          </p:nvSpPr>
          <p:spPr bwMode="auto">
            <a:xfrm>
              <a:off x="1724"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85" name="Freeform 57"/>
            <p:cNvSpPr>
              <a:spLocks noEditPoints="1"/>
            </p:cNvSpPr>
            <p:nvPr/>
          </p:nvSpPr>
          <p:spPr bwMode="auto">
            <a:xfrm>
              <a:off x="1724"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86" name="Freeform 58"/>
            <p:cNvSpPr>
              <a:spLocks noEditPoints="1"/>
            </p:cNvSpPr>
            <p:nvPr/>
          </p:nvSpPr>
          <p:spPr bwMode="auto">
            <a:xfrm>
              <a:off x="1724"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87" name="Freeform 59"/>
            <p:cNvSpPr>
              <a:spLocks noEditPoints="1"/>
            </p:cNvSpPr>
            <p:nvPr/>
          </p:nvSpPr>
          <p:spPr bwMode="auto">
            <a:xfrm>
              <a:off x="1724"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88" name="Freeform 60"/>
            <p:cNvSpPr>
              <a:spLocks noEditPoints="1"/>
            </p:cNvSpPr>
            <p:nvPr/>
          </p:nvSpPr>
          <p:spPr bwMode="auto">
            <a:xfrm>
              <a:off x="1724"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89" name="Freeform 61"/>
            <p:cNvSpPr>
              <a:spLocks noEditPoints="1"/>
            </p:cNvSpPr>
            <p:nvPr/>
          </p:nvSpPr>
          <p:spPr bwMode="auto">
            <a:xfrm>
              <a:off x="1724"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90" name="Freeform 62"/>
            <p:cNvSpPr>
              <a:spLocks noEditPoints="1"/>
            </p:cNvSpPr>
            <p:nvPr/>
          </p:nvSpPr>
          <p:spPr bwMode="auto">
            <a:xfrm>
              <a:off x="1724"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91" name="Freeform 63"/>
            <p:cNvSpPr>
              <a:spLocks noEditPoints="1"/>
            </p:cNvSpPr>
            <p:nvPr/>
          </p:nvSpPr>
          <p:spPr bwMode="auto">
            <a:xfrm>
              <a:off x="1724"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92" name="Freeform 64"/>
            <p:cNvSpPr>
              <a:spLocks noEditPoints="1"/>
            </p:cNvSpPr>
            <p:nvPr/>
          </p:nvSpPr>
          <p:spPr bwMode="auto">
            <a:xfrm>
              <a:off x="1724"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93" name="Rectangle 65"/>
            <p:cNvSpPr>
              <a:spLocks noChangeArrowheads="1"/>
            </p:cNvSpPr>
            <p:nvPr/>
          </p:nvSpPr>
          <p:spPr bwMode="auto">
            <a:xfrm>
              <a:off x="1724" y="4269"/>
              <a:ext cx="21" cy="51"/>
            </a:xfrm>
            <a:prstGeom prst="rect">
              <a:avLst/>
            </a:prstGeom>
            <a:solidFill>
              <a:schemeClr val="bg2">
                <a:alpha val="50000"/>
              </a:schemeClr>
            </a:solidFill>
            <a:ln w="0">
              <a:noFill/>
              <a:miter lim="800000"/>
              <a:headEnd/>
              <a:tailEnd/>
            </a:ln>
          </p:spPr>
          <p:txBody>
            <a:bodyPr/>
            <a:lstStyle/>
            <a:p>
              <a:endParaRPr lang="zh-CN" altLang="en-US"/>
            </a:p>
          </p:txBody>
        </p:sp>
        <p:sp>
          <p:nvSpPr>
            <p:cNvPr id="73794" name="Rectangle 66"/>
            <p:cNvSpPr>
              <a:spLocks noChangeArrowheads="1"/>
            </p:cNvSpPr>
            <p:nvPr/>
          </p:nvSpPr>
          <p:spPr bwMode="auto">
            <a:xfrm>
              <a:off x="2169" y="23"/>
              <a:ext cx="21" cy="101"/>
            </a:xfrm>
            <a:prstGeom prst="rect">
              <a:avLst/>
            </a:prstGeom>
            <a:solidFill>
              <a:schemeClr val="bg2">
                <a:alpha val="50000"/>
              </a:schemeClr>
            </a:solidFill>
            <a:ln w="0">
              <a:noFill/>
              <a:miter lim="800000"/>
              <a:headEnd/>
              <a:tailEnd/>
            </a:ln>
          </p:spPr>
          <p:txBody>
            <a:bodyPr/>
            <a:lstStyle/>
            <a:p>
              <a:endParaRPr lang="zh-CN" altLang="en-US"/>
            </a:p>
          </p:txBody>
        </p:sp>
        <p:sp>
          <p:nvSpPr>
            <p:cNvPr id="73795" name="Freeform 67"/>
            <p:cNvSpPr>
              <a:spLocks noEditPoints="1"/>
            </p:cNvSpPr>
            <p:nvPr/>
          </p:nvSpPr>
          <p:spPr bwMode="auto">
            <a:xfrm>
              <a:off x="2169" y="22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96" name="Freeform 68"/>
            <p:cNvSpPr>
              <a:spLocks noEditPoints="1"/>
            </p:cNvSpPr>
            <p:nvPr/>
          </p:nvSpPr>
          <p:spPr bwMode="auto">
            <a:xfrm>
              <a:off x="2169" y="63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97" name="Freeform 69"/>
            <p:cNvSpPr>
              <a:spLocks noEditPoints="1"/>
            </p:cNvSpPr>
            <p:nvPr/>
          </p:nvSpPr>
          <p:spPr bwMode="auto">
            <a:xfrm>
              <a:off x="2169" y="1034"/>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98" name="Freeform 70"/>
            <p:cNvSpPr>
              <a:spLocks noEditPoints="1"/>
            </p:cNvSpPr>
            <p:nvPr/>
          </p:nvSpPr>
          <p:spPr bwMode="auto">
            <a:xfrm>
              <a:off x="2169" y="1438"/>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799" name="Freeform 71"/>
            <p:cNvSpPr>
              <a:spLocks noEditPoints="1"/>
            </p:cNvSpPr>
            <p:nvPr/>
          </p:nvSpPr>
          <p:spPr bwMode="auto">
            <a:xfrm>
              <a:off x="2169" y="184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00" name="Freeform 72"/>
            <p:cNvSpPr>
              <a:spLocks noEditPoints="1"/>
            </p:cNvSpPr>
            <p:nvPr/>
          </p:nvSpPr>
          <p:spPr bwMode="auto">
            <a:xfrm>
              <a:off x="2169" y="2247"/>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01" name="Freeform 73"/>
            <p:cNvSpPr>
              <a:spLocks noEditPoints="1"/>
            </p:cNvSpPr>
            <p:nvPr/>
          </p:nvSpPr>
          <p:spPr bwMode="auto">
            <a:xfrm>
              <a:off x="2169" y="265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02" name="Freeform 74"/>
            <p:cNvSpPr>
              <a:spLocks noEditPoints="1"/>
            </p:cNvSpPr>
            <p:nvPr/>
          </p:nvSpPr>
          <p:spPr bwMode="auto">
            <a:xfrm>
              <a:off x="2169" y="3056"/>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03" name="Freeform 75"/>
            <p:cNvSpPr>
              <a:spLocks noEditPoints="1"/>
            </p:cNvSpPr>
            <p:nvPr/>
          </p:nvSpPr>
          <p:spPr bwMode="auto">
            <a:xfrm>
              <a:off x="2169" y="346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04" name="Freeform 76"/>
            <p:cNvSpPr>
              <a:spLocks noEditPoints="1"/>
            </p:cNvSpPr>
            <p:nvPr/>
          </p:nvSpPr>
          <p:spPr bwMode="auto">
            <a:xfrm>
              <a:off x="2169" y="3865"/>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05" name="Rectangle 77"/>
            <p:cNvSpPr>
              <a:spLocks noChangeArrowheads="1"/>
            </p:cNvSpPr>
            <p:nvPr/>
          </p:nvSpPr>
          <p:spPr bwMode="auto">
            <a:xfrm>
              <a:off x="2169" y="4269"/>
              <a:ext cx="21" cy="51"/>
            </a:xfrm>
            <a:prstGeom prst="rect">
              <a:avLst/>
            </a:prstGeom>
            <a:solidFill>
              <a:schemeClr val="bg2">
                <a:alpha val="50000"/>
              </a:schemeClr>
            </a:solidFill>
            <a:ln w="0">
              <a:noFill/>
              <a:miter lim="800000"/>
              <a:headEnd/>
              <a:tailEnd/>
            </a:ln>
          </p:spPr>
          <p:txBody>
            <a:bodyPr/>
            <a:lstStyle/>
            <a:p>
              <a:endParaRPr lang="zh-CN" altLang="en-US"/>
            </a:p>
          </p:txBody>
        </p:sp>
        <p:sp>
          <p:nvSpPr>
            <p:cNvPr id="73806" name="Rectangle 78"/>
            <p:cNvSpPr>
              <a:spLocks noChangeArrowheads="1"/>
            </p:cNvSpPr>
            <p:nvPr/>
          </p:nvSpPr>
          <p:spPr bwMode="auto">
            <a:xfrm>
              <a:off x="2620" y="23"/>
              <a:ext cx="20" cy="101"/>
            </a:xfrm>
            <a:prstGeom prst="rect">
              <a:avLst/>
            </a:prstGeom>
            <a:solidFill>
              <a:schemeClr val="bg2">
                <a:alpha val="50000"/>
              </a:schemeClr>
            </a:solidFill>
            <a:ln w="0">
              <a:noFill/>
              <a:miter lim="800000"/>
              <a:headEnd/>
              <a:tailEnd/>
            </a:ln>
          </p:spPr>
          <p:txBody>
            <a:bodyPr/>
            <a:lstStyle/>
            <a:p>
              <a:endParaRPr lang="zh-CN" altLang="en-US"/>
            </a:p>
          </p:txBody>
        </p:sp>
        <p:sp>
          <p:nvSpPr>
            <p:cNvPr id="73807" name="Freeform 79"/>
            <p:cNvSpPr>
              <a:spLocks noEditPoints="1"/>
            </p:cNvSpPr>
            <p:nvPr/>
          </p:nvSpPr>
          <p:spPr bwMode="auto">
            <a:xfrm>
              <a:off x="262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08" name="Freeform 80"/>
            <p:cNvSpPr>
              <a:spLocks noEditPoints="1"/>
            </p:cNvSpPr>
            <p:nvPr/>
          </p:nvSpPr>
          <p:spPr bwMode="auto">
            <a:xfrm>
              <a:off x="262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09" name="Freeform 81"/>
            <p:cNvSpPr>
              <a:spLocks noEditPoints="1"/>
            </p:cNvSpPr>
            <p:nvPr/>
          </p:nvSpPr>
          <p:spPr bwMode="auto">
            <a:xfrm>
              <a:off x="262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10" name="Freeform 82"/>
            <p:cNvSpPr>
              <a:spLocks noEditPoints="1"/>
            </p:cNvSpPr>
            <p:nvPr/>
          </p:nvSpPr>
          <p:spPr bwMode="auto">
            <a:xfrm>
              <a:off x="262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11" name="Freeform 83"/>
            <p:cNvSpPr>
              <a:spLocks noEditPoints="1"/>
            </p:cNvSpPr>
            <p:nvPr/>
          </p:nvSpPr>
          <p:spPr bwMode="auto">
            <a:xfrm>
              <a:off x="262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12" name="Freeform 84"/>
            <p:cNvSpPr>
              <a:spLocks noEditPoints="1"/>
            </p:cNvSpPr>
            <p:nvPr/>
          </p:nvSpPr>
          <p:spPr bwMode="auto">
            <a:xfrm>
              <a:off x="262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13" name="Freeform 85"/>
            <p:cNvSpPr>
              <a:spLocks noEditPoints="1"/>
            </p:cNvSpPr>
            <p:nvPr/>
          </p:nvSpPr>
          <p:spPr bwMode="auto">
            <a:xfrm>
              <a:off x="262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14" name="Freeform 86"/>
            <p:cNvSpPr>
              <a:spLocks noEditPoints="1"/>
            </p:cNvSpPr>
            <p:nvPr/>
          </p:nvSpPr>
          <p:spPr bwMode="auto">
            <a:xfrm>
              <a:off x="262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15" name="Freeform 87"/>
            <p:cNvSpPr>
              <a:spLocks noEditPoints="1"/>
            </p:cNvSpPr>
            <p:nvPr/>
          </p:nvSpPr>
          <p:spPr bwMode="auto">
            <a:xfrm>
              <a:off x="262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16" name="Freeform 88"/>
            <p:cNvSpPr>
              <a:spLocks noEditPoints="1"/>
            </p:cNvSpPr>
            <p:nvPr/>
          </p:nvSpPr>
          <p:spPr bwMode="auto">
            <a:xfrm>
              <a:off x="262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17" name="Rectangle 89"/>
            <p:cNvSpPr>
              <a:spLocks noChangeArrowheads="1"/>
            </p:cNvSpPr>
            <p:nvPr/>
          </p:nvSpPr>
          <p:spPr bwMode="auto">
            <a:xfrm>
              <a:off x="2620" y="4269"/>
              <a:ext cx="20" cy="51"/>
            </a:xfrm>
            <a:prstGeom prst="rect">
              <a:avLst/>
            </a:prstGeom>
            <a:solidFill>
              <a:schemeClr val="bg2">
                <a:alpha val="50000"/>
              </a:schemeClr>
            </a:solidFill>
            <a:ln w="0">
              <a:noFill/>
              <a:miter lim="800000"/>
              <a:headEnd/>
              <a:tailEnd/>
            </a:ln>
          </p:spPr>
          <p:txBody>
            <a:bodyPr/>
            <a:lstStyle/>
            <a:p>
              <a:endParaRPr lang="zh-CN" altLang="en-US"/>
            </a:p>
          </p:txBody>
        </p:sp>
        <p:sp>
          <p:nvSpPr>
            <p:cNvPr id="73818" name="Rectangle 90"/>
            <p:cNvSpPr>
              <a:spLocks noChangeArrowheads="1"/>
            </p:cNvSpPr>
            <p:nvPr/>
          </p:nvSpPr>
          <p:spPr bwMode="auto">
            <a:xfrm>
              <a:off x="3065" y="23"/>
              <a:ext cx="20" cy="101"/>
            </a:xfrm>
            <a:prstGeom prst="rect">
              <a:avLst/>
            </a:prstGeom>
            <a:solidFill>
              <a:schemeClr val="bg2">
                <a:alpha val="50000"/>
              </a:schemeClr>
            </a:solidFill>
            <a:ln w="0">
              <a:noFill/>
              <a:miter lim="800000"/>
              <a:headEnd/>
              <a:tailEnd/>
            </a:ln>
          </p:spPr>
          <p:txBody>
            <a:bodyPr/>
            <a:lstStyle/>
            <a:p>
              <a:endParaRPr lang="zh-CN" altLang="en-US"/>
            </a:p>
          </p:txBody>
        </p:sp>
        <p:sp>
          <p:nvSpPr>
            <p:cNvPr id="73819" name="Freeform 91"/>
            <p:cNvSpPr>
              <a:spLocks noEditPoints="1"/>
            </p:cNvSpPr>
            <p:nvPr/>
          </p:nvSpPr>
          <p:spPr bwMode="auto">
            <a:xfrm>
              <a:off x="3065"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20" name="Freeform 92"/>
            <p:cNvSpPr>
              <a:spLocks noEditPoints="1"/>
            </p:cNvSpPr>
            <p:nvPr/>
          </p:nvSpPr>
          <p:spPr bwMode="auto">
            <a:xfrm>
              <a:off x="3065"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21" name="Freeform 93"/>
            <p:cNvSpPr>
              <a:spLocks noEditPoints="1"/>
            </p:cNvSpPr>
            <p:nvPr/>
          </p:nvSpPr>
          <p:spPr bwMode="auto">
            <a:xfrm>
              <a:off x="3065"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22" name="Freeform 94"/>
            <p:cNvSpPr>
              <a:spLocks noEditPoints="1"/>
            </p:cNvSpPr>
            <p:nvPr/>
          </p:nvSpPr>
          <p:spPr bwMode="auto">
            <a:xfrm>
              <a:off x="306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23" name="Freeform 95"/>
            <p:cNvSpPr>
              <a:spLocks noEditPoints="1"/>
            </p:cNvSpPr>
            <p:nvPr/>
          </p:nvSpPr>
          <p:spPr bwMode="auto">
            <a:xfrm>
              <a:off x="306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24" name="Freeform 96"/>
            <p:cNvSpPr>
              <a:spLocks noEditPoints="1"/>
            </p:cNvSpPr>
            <p:nvPr/>
          </p:nvSpPr>
          <p:spPr bwMode="auto">
            <a:xfrm>
              <a:off x="306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25" name="Freeform 97"/>
            <p:cNvSpPr>
              <a:spLocks noEditPoints="1"/>
            </p:cNvSpPr>
            <p:nvPr/>
          </p:nvSpPr>
          <p:spPr bwMode="auto">
            <a:xfrm>
              <a:off x="306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26" name="Freeform 98"/>
            <p:cNvSpPr>
              <a:spLocks noEditPoints="1"/>
            </p:cNvSpPr>
            <p:nvPr/>
          </p:nvSpPr>
          <p:spPr bwMode="auto">
            <a:xfrm>
              <a:off x="306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27" name="Freeform 99"/>
            <p:cNvSpPr>
              <a:spLocks noEditPoints="1"/>
            </p:cNvSpPr>
            <p:nvPr/>
          </p:nvSpPr>
          <p:spPr bwMode="auto">
            <a:xfrm>
              <a:off x="306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28" name="Freeform 100"/>
            <p:cNvSpPr>
              <a:spLocks noEditPoints="1"/>
            </p:cNvSpPr>
            <p:nvPr/>
          </p:nvSpPr>
          <p:spPr bwMode="auto">
            <a:xfrm>
              <a:off x="306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29" name="Rectangle 101"/>
            <p:cNvSpPr>
              <a:spLocks noChangeArrowheads="1"/>
            </p:cNvSpPr>
            <p:nvPr/>
          </p:nvSpPr>
          <p:spPr bwMode="auto">
            <a:xfrm>
              <a:off x="3065" y="4269"/>
              <a:ext cx="20" cy="51"/>
            </a:xfrm>
            <a:prstGeom prst="rect">
              <a:avLst/>
            </a:prstGeom>
            <a:solidFill>
              <a:schemeClr val="bg2">
                <a:alpha val="50000"/>
              </a:schemeClr>
            </a:solidFill>
            <a:ln w="0">
              <a:noFill/>
              <a:miter lim="800000"/>
              <a:headEnd/>
              <a:tailEnd/>
            </a:ln>
          </p:spPr>
          <p:txBody>
            <a:bodyPr/>
            <a:lstStyle/>
            <a:p>
              <a:endParaRPr lang="zh-CN" altLang="en-US"/>
            </a:p>
          </p:txBody>
        </p:sp>
        <p:sp>
          <p:nvSpPr>
            <p:cNvPr id="73830" name="Rectangle 102"/>
            <p:cNvSpPr>
              <a:spLocks noChangeArrowheads="1"/>
            </p:cNvSpPr>
            <p:nvPr/>
          </p:nvSpPr>
          <p:spPr bwMode="auto">
            <a:xfrm>
              <a:off x="3510" y="23"/>
              <a:ext cx="20" cy="101"/>
            </a:xfrm>
            <a:prstGeom prst="rect">
              <a:avLst/>
            </a:prstGeom>
            <a:solidFill>
              <a:schemeClr val="bg2">
                <a:alpha val="50000"/>
              </a:schemeClr>
            </a:solidFill>
            <a:ln w="0">
              <a:noFill/>
              <a:miter lim="800000"/>
              <a:headEnd/>
              <a:tailEnd/>
            </a:ln>
          </p:spPr>
          <p:txBody>
            <a:bodyPr/>
            <a:lstStyle/>
            <a:p>
              <a:endParaRPr lang="zh-CN" altLang="en-US"/>
            </a:p>
          </p:txBody>
        </p:sp>
        <p:sp>
          <p:nvSpPr>
            <p:cNvPr id="73831" name="Freeform 103"/>
            <p:cNvSpPr>
              <a:spLocks noEditPoints="1"/>
            </p:cNvSpPr>
            <p:nvPr/>
          </p:nvSpPr>
          <p:spPr bwMode="auto">
            <a:xfrm>
              <a:off x="351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32" name="Freeform 104"/>
            <p:cNvSpPr>
              <a:spLocks noEditPoints="1"/>
            </p:cNvSpPr>
            <p:nvPr/>
          </p:nvSpPr>
          <p:spPr bwMode="auto">
            <a:xfrm>
              <a:off x="351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33" name="Freeform 105"/>
            <p:cNvSpPr>
              <a:spLocks noEditPoints="1"/>
            </p:cNvSpPr>
            <p:nvPr/>
          </p:nvSpPr>
          <p:spPr bwMode="auto">
            <a:xfrm>
              <a:off x="351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34" name="Freeform 106"/>
            <p:cNvSpPr>
              <a:spLocks noEditPoints="1"/>
            </p:cNvSpPr>
            <p:nvPr/>
          </p:nvSpPr>
          <p:spPr bwMode="auto">
            <a:xfrm>
              <a:off x="351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35" name="Freeform 107"/>
            <p:cNvSpPr>
              <a:spLocks noEditPoints="1"/>
            </p:cNvSpPr>
            <p:nvPr/>
          </p:nvSpPr>
          <p:spPr bwMode="auto">
            <a:xfrm>
              <a:off x="351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36" name="Freeform 108"/>
            <p:cNvSpPr>
              <a:spLocks noEditPoints="1"/>
            </p:cNvSpPr>
            <p:nvPr/>
          </p:nvSpPr>
          <p:spPr bwMode="auto">
            <a:xfrm>
              <a:off x="351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37" name="Freeform 109"/>
            <p:cNvSpPr>
              <a:spLocks noEditPoints="1"/>
            </p:cNvSpPr>
            <p:nvPr/>
          </p:nvSpPr>
          <p:spPr bwMode="auto">
            <a:xfrm>
              <a:off x="351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38" name="Freeform 110"/>
            <p:cNvSpPr>
              <a:spLocks noEditPoints="1"/>
            </p:cNvSpPr>
            <p:nvPr/>
          </p:nvSpPr>
          <p:spPr bwMode="auto">
            <a:xfrm>
              <a:off x="351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39" name="Freeform 111"/>
            <p:cNvSpPr>
              <a:spLocks noEditPoints="1"/>
            </p:cNvSpPr>
            <p:nvPr/>
          </p:nvSpPr>
          <p:spPr bwMode="auto">
            <a:xfrm>
              <a:off x="351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40" name="Freeform 112"/>
            <p:cNvSpPr>
              <a:spLocks noEditPoints="1"/>
            </p:cNvSpPr>
            <p:nvPr/>
          </p:nvSpPr>
          <p:spPr bwMode="auto">
            <a:xfrm>
              <a:off x="351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41" name="Rectangle 113"/>
            <p:cNvSpPr>
              <a:spLocks noChangeArrowheads="1"/>
            </p:cNvSpPr>
            <p:nvPr/>
          </p:nvSpPr>
          <p:spPr bwMode="auto">
            <a:xfrm>
              <a:off x="3510" y="4269"/>
              <a:ext cx="20" cy="51"/>
            </a:xfrm>
            <a:prstGeom prst="rect">
              <a:avLst/>
            </a:prstGeom>
            <a:solidFill>
              <a:schemeClr val="bg2">
                <a:alpha val="50000"/>
              </a:schemeClr>
            </a:solidFill>
            <a:ln w="0">
              <a:noFill/>
              <a:miter lim="800000"/>
              <a:headEnd/>
              <a:tailEnd/>
            </a:ln>
          </p:spPr>
          <p:txBody>
            <a:bodyPr/>
            <a:lstStyle/>
            <a:p>
              <a:endParaRPr lang="zh-CN" altLang="en-US"/>
            </a:p>
          </p:txBody>
        </p:sp>
        <p:sp>
          <p:nvSpPr>
            <p:cNvPr id="73842" name="Rectangle 114"/>
            <p:cNvSpPr>
              <a:spLocks noChangeArrowheads="1"/>
            </p:cNvSpPr>
            <p:nvPr/>
          </p:nvSpPr>
          <p:spPr bwMode="auto">
            <a:xfrm>
              <a:off x="3960" y="23"/>
              <a:ext cx="20" cy="101"/>
            </a:xfrm>
            <a:prstGeom prst="rect">
              <a:avLst/>
            </a:prstGeom>
            <a:solidFill>
              <a:schemeClr val="bg2">
                <a:alpha val="50000"/>
              </a:schemeClr>
            </a:solidFill>
            <a:ln w="0">
              <a:noFill/>
              <a:miter lim="800000"/>
              <a:headEnd/>
              <a:tailEnd/>
            </a:ln>
          </p:spPr>
          <p:txBody>
            <a:bodyPr/>
            <a:lstStyle/>
            <a:p>
              <a:endParaRPr lang="zh-CN" altLang="en-US"/>
            </a:p>
          </p:txBody>
        </p:sp>
        <p:sp>
          <p:nvSpPr>
            <p:cNvPr id="73843" name="Freeform 115"/>
            <p:cNvSpPr>
              <a:spLocks noEditPoints="1"/>
            </p:cNvSpPr>
            <p:nvPr/>
          </p:nvSpPr>
          <p:spPr bwMode="auto">
            <a:xfrm>
              <a:off x="396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44" name="Freeform 116"/>
            <p:cNvSpPr>
              <a:spLocks noEditPoints="1"/>
            </p:cNvSpPr>
            <p:nvPr/>
          </p:nvSpPr>
          <p:spPr bwMode="auto">
            <a:xfrm>
              <a:off x="396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45" name="Freeform 117"/>
            <p:cNvSpPr>
              <a:spLocks noEditPoints="1"/>
            </p:cNvSpPr>
            <p:nvPr/>
          </p:nvSpPr>
          <p:spPr bwMode="auto">
            <a:xfrm>
              <a:off x="396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46" name="Freeform 118"/>
            <p:cNvSpPr>
              <a:spLocks noEditPoints="1"/>
            </p:cNvSpPr>
            <p:nvPr/>
          </p:nvSpPr>
          <p:spPr bwMode="auto">
            <a:xfrm>
              <a:off x="396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47" name="Freeform 119"/>
            <p:cNvSpPr>
              <a:spLocks noEditPoints="1"/>
            </p:cNvSpPr>
            <p:nvPr/>
          </p:nvSpPr>
          <p:spPr bwMode="auto">
            <a:xfrm>
              <a:off x="396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48" name="Freeform 120"/>
            <p:cNvSpPr>
              <a:spLocks noEditPoints="1"/>
            </p:cNvSpPr>
            <p:nvPr/>
          </p:nvSpPr>
          <p:spPr bwMode="auto">
            <a:xfrm>
              <a:off x="396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49" name="Freeform 121"/>
            <p:cNvSpPr>
              <a:spLocks noEditPoints="1"/>
            </p:cNvSpPr>
            <p:nvPr/>
          </p:nvSpPr>
          <p:spPr bwMode="auto">
            <a:xfrm>
              <a:off x="396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50" name="Freeform 122"/>
            <p:cNvSpPr>
              <a:spLocks noEditPoints="1"/>
            </p:cNvSpPr>
            <p:nvPr/>
          </p:nvSpPr>
          <p:spPr bwMode="auto">
            <a:xfrm>
              <a:off x="396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51" name="Freeform 123"/>
            <p:cNvSpPr>
              <a:spLocks noEditPoints="1"/>
            </p:cNvSpPr>
            <p:nvPr/>
          </p:nvSpPr>
          <p:spPr bwMode="auto">
            <a:xfrm>
              <a:off x="396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52" name="Freeform 124"/>
            <p:cNvSpPr>
              <a:spLocks noEditPoints="1"/>
            </p:cNvSpPr>
            <p:nvPr/>
          </p:nvSpPr>
          <p:spPr bwMode="auto">
            <a:xfrm>
              <a:off x="396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53" name="Rectangle 125"/>
            <p:cNvSpPr>
              <a:spLocks noChangeArrowheads="1"/>
            </p:cNvSpPr>
            <p:nvPr/>
          </p:nvSpPr>
          <p:spPr bwMode="auto">
            <a:xfrm>
              <a:off x="3960" y="4269"/>
              <a:ext cx="20" cy="51"/>
            </a:xfrm>
            <a:prstGeom prst="rect">
              <a:avLst/>
            </a:prstGeom>
            <a:solidFill>
              <a:schemeClr val="bg2">
                <a:alpha val="50000"/>
              </a:schemeClr>
            </a:solidFill>
            <a:ln w="0">
              <a:noFill/>
              <a:miter lim="800000"/>
              <a:headEnd/>
              <a:tailEnd/>
            </a:ln>
          </p:spPr>
          <p:txBody>
            <a:bodyPr/>
            <a:lstStyle/>
            <a:p>
              <a:endParaRPr lang="zh-CN" altLang="en-US"/>
            </a:p>
          </p:txBody>
        </p:sp>
        <p:sp>
          <p:nvSpPr>
            <p:cNvPr id="73854" name="Rectangle 126"/>
            <p:cNvSpPr>
              <a:spLocks noChangeArrowheads="1"/>
            </p:cNvSpPr>
            <p:nvPr/>
          </p:nvSpPr>
          <p:spPr bwMode="auto">
            <a:xfrm>
              <a:off x="4405" y="23"/>
              <a:ext cx="20" cy="101"/>
            </a:xfrm>
            <a:prstGeom prst="rect">
              <a:avLst/>
            </a:prstGeom>
            <a:solidFill>
              <a:schemeClr val="bg2">
                <a:alpha val="50000"/>
              </a:schemeClr>
            </a:solidFill>
            <a:ln w="0">
              <a:noFill/>
              <a:miter lim="800000"/>
              <a:headEnd/>
              <a:tailEnd/>
            </a:ln>
          </p:spPr>
          <p:txBody>
            <a:bodyPr/>
            <a:lstStyle/>
            <a:p>
              <a:endParaRPr lang="zh-CN" altLang="en-US"/>
            </a:p>
          </p:txBody>
        </p:sp>
        <p:sp>
          <p:nvSpPr>
            <p:cNvPr id="73855" name="Freeform 127"/>
            <p:cNvSpPr>
              <a:spLocks noEditPoints="1"/>
            </p:cNvSpPr>
            <p:nvPr/>
          </p:nvSpPr>
          <p:spPr bwMode="auto">
            <a:xfrm>
              <a:off x="4405"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56" name="Freeform 128"/>
            <p:cNvSpPr>
              <a:spLocks noEditPoints="1"/>
            </p:cNvSpPr>
            <p:nvPr/>
          </p:nvSpPr>
          <p:spPr bwMode="auto">
            <a:xfrm>
              <a:off x="4405"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57" name="Freeform 129"/>
            <p:cNvSpPr>
              <a:spLocks noEditPoints="1"/>
            </p:cNvSpPr>
            <p:nvPr/>
          </p:nvSpPr>
          <p:spPr bwMode="auto">
            <a:xfrm>
              <a:off x="4405"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58" name="Freeform 130"/>
            <p:cNvSpPr>
              <a:spLocks noEditPoints="1"/>
            </p:cNvSpPr>
            <p:nvPr/>
          </p:nvSpPr>
          <p:spPr bwMode="auto">
            <a:xfrm>
              <a:off x="4405"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59" name="Freeform 131"/>
            <p:cNvSpPr>
              <a:spLocks noEditPoints="1"/>
            </p:cNvSpPr>
            <p:nvPr/>
          </p:nvSpPr>
          <p:spPr bwMode="auto">
            <a:xfrm>
              <a:off x="4405"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60" name="Freeform 132"/>
            <p:cNvSpPr>
              <a:spLocks noEditPoints="1"/>
            </p:cNvSpPr>
            <p:nvPr/>
          </p:nvSpPr>
          <p:spPr bwMode="auto">
            <a:xfrm>
              <a:off x="4405"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61" name="Freeform 133"/>
            <p:cNvSpPr>
              <a:spLocks noEditPoints="1"/>
            </p:cNvSpPr>
            <p:nvPr/>
          </p:nvSpPr>
          <p:spPr bwMode="auto">
            <a:xfrm>
              <a:off x="4405"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62" name="Freeform 134"/>
            <p:cNvSpPr>
              <a:spLocks noEditPoints="1"/>
            </p:cNvSpPr>
            <p:nvPr/>
          </p:nvSpPr>
          <p:spPr bwMode="auto">
            <a:xfrm>
              <a:off x="4405"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63" name="Freeform 135"/>
            <p:cNvSpPr>
              <a:spLocks noEditPoints="1"/>
            </p:cNvSpPr>
            <p:nvPr/>
          </p:nvSpPr>
          <p:spPr bwMode="auto">
            <a:xfrm>
              <a:off x="4405"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64" name="Freeform 136"/>
            <p:cNvSpPr>
              <a:spLocks noEditPoints="1"/>
            </p:cNvSpPr>
            <p:nvPr/>
          </p:nvSpPr>
          <p:spPr bwMode="auto">
            <a:xfrm>
              <a:off x="4405"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65" name="Rectangle 137"/>
            <p:cNvSpPr>
              <a:spLocks noChangeArrowheads="1"/>
            </p:cNvSpPr>
            <p:nvPr/>
          </p:nvSpPr>
          <p:spPr bwMode="auto">
            <a:xfrm>
              <a:off x="4405" y="4269"/>
              <a:ext cx="20" cy="51"/>
            </a:xfrm>
            <a:prstGeom prst="rect">
              <a:avLst/>
            </a:prstGeom>
            <a:solidFill>
              <a:schemeClr val="bg2">
                <a:alpha val="50000"/>
              </a:schemeClr>
            </a:solidFill>
            <a:ln w="0">
              <a:noFill/>
              <a:miter lim="800000"/>
              <a:headEnd/>
              <a:tailEnd/>
            </a:ln>
          </p:spPr>
          <p:txBody>
            <a:bodyPr/>
            <a:lstStyle/>
            <a:p>
              <a:endParaRPr lang="zh-CN" altLang="en-US"/>
            </a:p>
          </p:txBody>
        </p:sp>
        <p:sp>
          <p:nvSpPr>
            <p:cNvPr id="73866" name="Rectangle 138"/>
            <p:cNvSpPr>
              <a:spLocks noChangeArrowheads="1"/>
            </p:cNvSpPr>
            <p:nvPr/>
          </p:nvSpPr>
          <p:spPr bwMode="auto">
            <a:xfrm>
              <a:off x="4850" y="23"/>
              <a:ext cx="20" cy="101"/>
            </a:xfrm>
            <a:prstGeom prst="rect">
              <a:avLst/>
            </a:prstGeom>
            <a:solidFill>
              <a:schemeClr val="bg2">
                <a:alpha val="50000"/>
              </a:schemeClr>
            </a:solidFill>
            <a:ln w="0">
              <a:noFill/>
              <a:miter lim="800000"/>
              <a:headEnd/>
              <a:tailEnd/>
            </a:ln>
          </p:spPr>
          <p:txBody>
            <a:bodyPr/>
            <a:lstStyle/>
            <a:p>
              <a:endParaRPr lang="zh-CN" altLang="en-US"/>
            </a:p>
          </p:txBody>
        </p:sp>
        <p:sp>
          <p:nvSpPr>
            <p:cNvPr id="73867" name="Freeform 139"/>
            <p:cNvSpPr>
              <a:spLocks noEditPoints="1"/>
            </p:cNvSpPr>
            <p:nvPr/>
          </p:nvSpPr>
          <p:spPr bwMode="auto">
            <a:xfrm>
              <a:off x="485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68" name="Freeform 140"/>
            <p:cNvSpPr>
              <a:spLocks noEditPoints="1"/>
            </p:cNvSpPr>
            <p:nvPr/>
          </p:nvSpPr>
          <p:spPr bwMode="auto">
            <a:xfrm>
              <a:off x="485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69" name="Freeform 141"/>
            <p:cNvSpPr>
              <a:spLocks noEditPoints="1"/>
            </p:cNvSpPr>
            <p:nvPr/>
          </p:nvSpPr>
          <p:spPr bwMode="auto">
            <a:xfrm>
              <a:off x="485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70" name="Freeform 142"/>
            <p:cNvSpPr>
              <a:spLocks noEditPoints="1"/>
            </p:cNvSpPr>
            <p:nvPr/>
          </p:nvSpPr>
          <p:spPr bwMode="auto">
            <a:xfrm>
              <a:off x="485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71" name="Freeform 143"/>
            <p:cNvSpPr>
              <a:spLocks noEditPoints="1"/>
            </p:cNvSpPr>
            <p:nvPr/>
          </p:nvSpPr>
          <p:spPr bwMode="auto">
            <a:xfrm>
              <a:off x="485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72" name="Freeform 144"/>
            <p:cNvSpPr>
              <a:spLocks noEditPoints="1"/>
            </p:cNvSpPr>
            <p:nvPr/>
          </p:nvSpPr>
          <p:spPr bwMode="auto">
            <a:xfrm>
              <a:off x="485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73" name="Freeform 145"/>
            <p:cNvSpPr>
              <a:spLocks noEditPoints="1"/>
            </p:cNvSpPr>
            <p:nvPr/>
          </p:nvSpPr>
          <p:spPr bwMode="auto">
            <a:xfrm>
              <a:off x="485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74" name="Freeform 146"/>
            <p:cNvSpPr>
              <a:spLocks noEditPoints="1"/>
            </p:cNvSpPr>
            <p:nvPr/>
          </p:nvSpPr>
          <p:spPr bwMode="auto">
            <a:xfrm>
              <a:off x="485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75" name="Freeform 147"/>
            <p:cNvSpPr>
              <a:spLocks noEditPoints="1"/>
            </p:cNvSpPr>
            <p:nvPr/>
          </p:nvSpPr>
          <p:spPr bwMode="auto">
            <a:xfrm>
              <a:off x="485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76" name="Freeform 148"/>
            <p:cNvSpPr>
              <a:spLocks noEditPoints="1"/>
            </p:cNvSpPr>
            <p:nvPr/>
          </p:nvSpPr>
          <p:spPr bwMode="auto">
            <a:xfrm>
              <a:off x="485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77" name="Rectangle 149"/>
            <p:cNvSpPr>
              <a:spLocks noChangeArrowheads="1"/>
            </p:cNvSpPr>
            <p:nvPr/>
          </p:nvSpPr>
          <p:spPr bwMode="auto">
            <a:xfrm>
              <a:off x="4850" y="4269"/>
              <a:ext cx="20" cy="51"/>
            </a:xfrm>
            <a:prstGeom prst="rect">
              <a:avLst/>
            </a:prstGeom>
            <a:solidFill>
              <a:schemeClr val="bg2">
                <a:alpha val="50000"/>
              </a:schemeClr>
            </a:solidFill>
            <a:ln w="0">
              <a:noFill/>
              <a:miter lim="800000"/>
              <a:headEnd/>
              <a:tailEnd/>
            </a:ln>
          </p:spPr>
          <p:txBody>
            <a:bodyPr/>
            <a:lstStyle/>
            <a:p>
              <a:endParaRPr lang="zh-CN" altLang="en-US"/>
            </a:p>
          </p:txBody>
        </p:sp>
        <p:sp>
          <p:nvSpPr>
            <p:cNvPr id="73878" name="Rectangle 150"/>
            <p:cNvSpPr>
              <a:spLocks noChangeArrowheads="1"/>
            </p:cNvSpPr>
            <p:nvPr/>
          </p:nvSpPr>
          <p:spPr bwMode="auto">
            <a:xfrm>
              <a:off x="5300" y="23"/>
              <a:ext cx="20" cy="101"/>
            </a:xfrm>
            <a:prstGeom prst="rect">
              <a:avLst/>
            </a:prstGeom>
            <a:solidFill>
              <a:schemeClr val="bg2">
                <a:alpha val="50000"/>
              </a:schemeClr>
            </a:solidFill>
            <a:ln w="0">
              <a:noFill/>
              <a:miter lim="800000"/>
              <a:headEnd/>
              <a:tailEnd/>
            </a:ln>
          </p:spPr>
          <p:txBody>
            <a:bodyPr/>
            <a:lstStyle/>
            <a:p>
              <a:endParaRPr lang="zh-CN" altLang="en-US"/>
            </a:p>
          </p:txBody>
        </p:sp>
        <p:sp>
          <p:nvSpPr>
            <p:cNvPr id="73879" name="Freeform 151"/>
            <p:cNvSpPr>
              <a:spLocks noEditPoints="1"/>
            </p:cNvSpPr>
            <p:nvPr/>
          </p:nvSpPr>
          <p:spPr bwMode="auto">
            <a:xfrm>
              <a:off x="5300" y="22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80" name="Freeform 152"/>
            <p:cNvSpPr>
              <a:spLocks noEditPoints="1"/>
            </p:cNvSpPr>
            <p:nvPr/>
          </p:nvSpPr>
          <p:spPr bwMode="auto">
            <a:xfrm>
              <a:off x="5300" y="63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81" name="Freeform 153"/>
            <p:cNvSpPr>
              <a:spLocks noEditPoints="1"/>
            </p:cNvSpPr>
            <p:nvPr/>
          </p:nvSpPr>
          <p:spPr bwMode="auto">
            <a:xfrm>
              <a:off x="5300" y="1034"/>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82" name="Freeform 154"/>
            <p:cNvSpPr>
              <a:spLocks noEditPoints="1"/>
            </p:cNvSpPr>
            <p:nvPr/>
          </p:nvSpPr>
          <p:spPr bwMode="auto">
            <a:xfrm>
              <a:off x="5300" y="1438"/>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83" name="Freeform 155"/>
            <p:cNvSpPr>
              <a:spLocks noEditPoints="1"/>
            </p:cNvSpPr>
            <p:nvPr/>
          </p:nvSpPr>
          <p:spPr bwMode="auto">
            <a:xfrm>
              <a:off x="5300" y="184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84" name="Freeform 156"/>
            <p:cNvSpPr>
              <a:spLocks noEditPoints="1"/>
            </p:cNvSpPr>
            <p:nvPr/>
          </p:nvSpPr>
          <p:spPr bwMode="auto">
            <a:xfrm>
              <a:off x="5300" y="2247"/>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85" name="Freeform 157"/>
            <p:cNvSpPr>
              <a:spLocks noEditPoints="1"/>
            </p:cNvSpPr>
            <p:nvPr/>
          </p:nvSpPr>
          <p:spPr bwMode="auto">
            <a:xfrm>
              <a:off x="5300" y="265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86" name="Freeform 158"/>
            <p:cNvSpPr>
              <a:spLocks noEditPoints="1"/>
            </p:cNvSpPr>
            <p:nvPr/>
          </p:nvSpPr>
          <p:spPr bwMode="auto">
            <a:xfrm>
              <a:off x="5300" y="3056"/>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87" name="Freeform 159"/>
            <p:cNvSpPr>
              <a:spLocks noEditPoints="1"/>
            </p:cNvSpPr>
            <p:nvPr/>
          </p:nvSpPr>
          <p:spPr bwMode="auto">
            <a:xfrm>
              <a:off x="5300" y="346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88" name="Freeform 160"/>
            <p:cNvSpPr>
              <a:spLocks noEditPoints="1"/>
            </p:cNvSpPr>
            <p:nvPr/>
          </p:nvSpPr>
          <p:spPr bwMode="auto">
            <a:xfrm>
              <a:off x="5300" y="3865"/>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headEnd/>
              <a:tailEnd/>
            </a:ln>
          </p:spPr>
          <p:txBody>
            <a:bodyPr/>
            <a:lstStyle/>
            <a:p>
              <a:endParaRPr lang="zh-CN" altLang="en-US"/>
            </a:p>
          </p:txBody>
        </p:sp>
        <p:sp>
          <p:nvSpPr>
            <p:cNvPr id="73889" name="Rectangle 161"/>
            <p:cNvSpPr>
              <a:spLocks noChangeArrowheads="1"/>
            </p:cNvSpPr>
            <p:nvPr/>
          </p:nvSpPr>
          <p:spPr bwMode="auto">
            <a:xfrm>
              <a:off x="5300" y="4269"/>
              <a:ext cx="20" cy="51"/>
            </a:xfrm>
            <a:prstGeom prst="rect">
              <a:avLst/>
            </a:prstGeom>
            <a:solidFill>
              <a:schemeClr val="bg2">
                <a:alpha val="50000"/>
              </a:schemeClr>
            </a:solidFill>
            <a:ln w="0">
              <a:noFill/>
              <a:miter lim="800000"/>
              <a:headEnd/>
              <a:tailEnd/>
            </a:ln>
          </p:spPr>
          <p:txBody>
            <a:bodyPr/>
            <a:lstStyle/>
            <a:p>
              <a:endParaRPr lang="zh-CN" altLang="en-US"/>
            </a:p>
          </p:txBody>
        </p:sp>
        <p:sp>
          <p:nvSpPr>
            <p:cNvPr id="73890" name="Freeform 162"/>
            <p:cNvSpPr>
              <a:spLocks/>
            </p:cNvSpPr>
            <p:nvPr/>
          </p:nvSpPr>
          <p:spPr bwMode="auto">
            <a:xfrm>
              <a:off x="349" y="3304"/>
              <a:ext cx="20" cy="10"/>
            </a:xfrm>
            <a:custGeom>
              <a:avLst/>
              <a:gdLst/>
              <a:ahLst/>
              <a:cxnLst>
                <a:cxn ang="0">
                  <a:pos x="0" y="1"/>
                </a:cxn>
                <a:cxn ang="0">
                  <a:pos x="0" y="1"/>
                </a:cxn>
              </a:cxnLst>
              <a:rect l="0" t="0" r="r" b="b"/>
              <a:pathLst>
                <a:path w="4" h="2">
                  <a:moveTo>
                    <a:pt x="0" y="1"/>
                  </a:moveTo>
                  <a:cubicBezTo>
                    <a:pt x="1" y="2"/>
                    <a:pt x="4" y="0"/>
                    <a:pt x="0" y="1"/>
                  </a:cubicBezTo>
                  <a:close/>
                </a:path>
              </a:pathLst>
            </a:custGeom>
            <a:solidFill>
              <a:schemeClr val="bg2">
                <a:alpha val="50000"/>
              </a:schemeClr>
            </a:solidFill>
            <a:ln w="0">
              <a:noFill/>
              <a:prstDash val="solid"/>
              <a:round/>
              <a:headEnd/>
              <a:tailEnd/>
            </a:ln>
          </p:spPr>
          <p:txBody>
            <a:bodyPr/>
            <a:lstStyle/>
            <a:p>
              <a:endParaRPr lang="zh-CN" altLang="en-US"/>
            </a:p>
          </p:txBody>
        </p:sp>
      </p:grpSp>
      <p:sp>
        <p:nvSpPr>
          <p:cNvPr id="73891" name="Rectangle 163"/>
          <p:cNvSpPr>
            <a:spLocks noGrp="1" noRot="1" noChangeArrowheads="1"/>
          </p:cNvSpPr>
          <p:nvPr>
            <p:ph type="ctrTitle"/>
          </p:nvPr>
        </p:nvSpPr>
        <p:spPr>
          <a:xfrm>
            <a:off x="685800" y="2057400"/>
            <a:ext cx="7772400" cy="1143000"/>
          </a:xfrm>
        </p:spPr>
        <p:txBody>
          <a:bodyPr/>
          <a:lstStyle>
            <a:lvl1pPr>
              <a:defRPr/>
            </a:lvl1pPr>
          </a:lstStyle>
          <a:p>
            <a:r>
              <a:rPr lang="zh-CN" altLang="en-US"/>
              <a:t>单击此处编辑母版标题样式</a:t>
            </a:r>
          </a:p>
        </p:txBody>
      </p:sp>
      <p:sp>
        <p:nvSpPr>
          <p:cNvPr id="73892" name="Rectangle 164"/>
          <p:cNvSpPr>
            <a:spLocks noGrp="1" noChangeArrowheads="1"/>
          </p:cNvSpPr>
          <p:nvPr>
            <p:ph type="dt" sz="half" idx="2"/>
          </p:nvPr>
        </p:nvSpPr>
        <p:spPr>
          <a:xfrm>
            <a:off x="301625" y="6248400"/>
            <a:ext cx="2289175" cy="476250"/>
          </a:xfrm>
        </p:spPr>
        <p:txBody>
          <a:bodyPr/>
          <a:lstStyle>
            <a:lvl1pPr>
              <a:defRPr/>
            </a:lvl1pPr>
          </a:lstStyle>
          <a:p>
            <a:endParaRPr lang="en-US" altLang="zh-CN"/>
          </a:p>
        </p:txBody>
      </p:sp>
      <p:sp>
        <p:nvSpPr>
          <p:cNvPr id="73893" name="Rectangle 165"/>
          <p:cNvSpPr>
            <a:spLocks noGrp="1" noChangeArrowheads="1"/>
          </p:cNvSpPr>
          <p:nvPr>
            <p:ph type="ftr" sz="quarter" idx="3"/>
          </p:nvPr>
        </p:nvSpPr>
        <p:spPr>
          <a:xfrm>
            <a:off x="3124200" y="6248400"/>
            <a:ext cx="2895600" cy="476250"/>
          </a:xfrm>
        </p:spPr>
        <p:txBody>
          <a:bodyPr/>
          <a:lstStyle>
            <a:lvl1pPr>
              <a:defRPr/>
            </a:lvl1pPr>
          </a:lstStyle>
          <a:p>
            <a:endParaRPr lang="en-US" altLang="zh-CN"/>
          </a:p>
        </p:txBody>
      </p:sp>
      <p:sp>
        <p:nvSpPr>
          <p:cNvPr id="73894" name="Rectangle 166"/>
          <p:cNvSpPr>
            <a:spLocks noGrp="1" noChangeArrowheads="1"/>
          </p:cNvSpPr>
          <p:nvPr>
            <p:ph type="sldNum" sz="quarter" idx="4"/>
          </p:nvPr>
        </p:nvSpPr>
        <p:spPr>
          <a:xfrm>
            <a:off x="6553200" y="6248400"/>
            <a:ext cx="2289175" cy="476250"/>
          </a:xfrm>
        </p:spPr>
        <p:txBody>
          <a:bodyPr/>
          <a:lstStyle>
            <a:lvl1pPr>
              <a:defRPr/>
            </a:lvl1pPr>
          </a:lstStyle>
          <a:p>
            <a:fld id="{612006AA-660A-4982-8589-25F604131D01}" type="slidenum">
              <a:rPr lang="en-US" altLang="zh-CN"/>
              <a:pPr/>
              <a:t>‹#›</a:t>
            </a:fld>
            <a:endParaRPr lang="en-US" altLang="zh-CN"/>
          </a:p>
        </p:txBody>
      </p:sp>
      <p:sp>
        <p:nvSpPr>
          <p:cNvPr id="73895" name="Rectangle 167"/>
          <p:cNvSpPr>
            <a:spLocks noGrp="1" noRot="1" noChangeArrowheads="1"/>
          </p:cNvSpPr>
          <p:nvPr>
            <p:ph type="subTitle" idx="1"/>
          </p:nvPr>
        </p:nvSpPr>
        <p:spPr>
          <a:xfrm>
            <a:off x="1371600" y="3505200"/>
            <a:ext cx="6400800" cy="1752600"/>
          </a:xfrm>
        </p:spPr>
        <p:txBody>
          <a:bodyPr/>
          <a:lstStyle>
            <a:lvl1pPr marL="0" indent="0" algn="ctr">
              <a:buFont typeface="Wingdings" pitchFamily="2" charset="2"/>
              <a:buNone/>
              <a:defRPr/>
            </a:lvl1pPr>
          </a:lstStyle>
          <a:p>
            <a:r>
              <a:rPr lang="zh-CN" altLang="en-US"/>
              <a:t>单击此处编辑母版副标题样式</a:t>
            </a:r>
          </a:p>
        </p:txBody>
      </p:sp>
      <p:grpSp>
        <p:nvGrpSpPr>
          <p:cNvPr id="73896" name="Group 168"/>
          <p:cNvGrpSpPr>
            <a:grpSpLocks/>
          </p:cNvGrpSpPr>
          <p:nvPr/>
        </p:nvGrpSpPr>
        <p:grpSpPr bwMode="auto">
          <a:xfrm>
            <a:off x="152400" y="4724400"/>
            <a:ext cx="1685925" cy="1557338"/>
            <a:chOff x="96" y="2976"/>
            <a:chExt cx="1062" cy="981"/>
          </a:xfrm>
        </p:grpSpPr>
        <p:sp>
          <p:nvSpPr>
            <p:cNvPr id="73897" name="Freeform 169"/>
            <p:cNvSpPr>
              <a:spLocks/>
            </p:cNvSpPr>
            <p:nvPr userDrawn="1"/>
          </p:nvSpPr>
          <p:spPr bwMode="auto">
            <a:xfrm>
              <a:off x="121" y="2976"/>
              <a:ext cx="207" cy="81"/>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prstDash val="solid"/>
              <a:round/>
              <a:headEnd/>
              <a:tailEnd/>
            </a:ln>
          </p:spPr>
          <p:txBody>
            <a:bodyPr/>
            <a:lstStyle/>
            <a:p>
              <a:endParaRPr lang="zh-CN" altLang="en-US"/>
            </a:p>
          </p:txBody>
        </p:sp>
        <p:sp>
          <p:nvSpPr>
            <p:cNvPr id="73898" name="Freeform 170"/>
            <p:cNvSpPr>
              <a:spLocks noEditPoints="1"/>
            </p:cNvSpPr>
            <p:nvPr userDrawn="1"/>
          </p:nvSpPr>
          <p:spPr bwMode="auto">
            <a:xfrm>
              <a:off x="96" y="2981"/>
              <a:ext cx="1062" cy="976"/>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prstDash val="solid"/>
              <a:round/>
              <a:headEnd/>
              <a:tailEnd/>
            </a:ln>
          </p:spPr>
          <p:txBody>
            <a:bodyPr/>
            <a:lstStyle/>
            <a:p>
              <a:endParaRPr lang="zh-CN" altLang="en-US"/>
            </a:p>
          </p:txBody>
        </p:sp>
        <p:sp>
          <p:nvSpPr>
            <p:cNvPr id="73899" name="Freeform 171"/>
            <p:cNvSpPr>
              <a:spLocks/>
            </p:cNvSpPr>
            <p:nvPr userDrawn="1"/>
          </p:nvSpPr>
          <p:spPr bwMode="auto">
            <a:xfrm>
              <a:off x="348" y="3446"/>
              <a:ext cx="86" cy="102"/>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folHlink"/>
            </a:solidFill>
            <a:ln w="0">
              <a:noFill/>
              <a:prstDash val="solid"/>
              <a:round/>
              <a:headEnd/>
              <a:tailEnd/>
            </a:ln>
          </p:spPr>
          <p:txBody>
            <a:bodyPr/>
            <a:lstStyle/>
            <a:p>
              <a:endParaRPr lang="zh-CN" altLang="en-US"/>
            </a:p>
          </p:txBody>
        </p:sp>
        <p:sp>
          <p:nvSpPr>
            <p:cNvPr id="73900" name="Freeform 172"/>
            <p:cNvSpPr>
              <a:spLocks/>
            </p:cNvSpPr>
            <p:nvPr userDrawn="1"/>
          </p:nvSpPr>
          <p:spPr bwMode="auto">
            <a:xfrm>
              <a:off x="267" y="3487"/>
              <a:ext cx="76" cy="136"/>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prstDash val="solid"/>
              <a:round/>
              <a:headEnd/>
              <a:tailEnd/>
            </a:ln>
          </p:spPr>
          <p:txBody>
            <a:bodyPr/>
            <a:lstStyle/>
            <a:p>
              <a:endParaRPr lang="zh-CN" altLang="en-US"/>
            </a:p>
          </p:txBody>
        </p:sp>
        <p:sp>
          <p:nvSpPr>
            <p:cNvPr id="73901" name="Freeform 173"/>
            <p:cNvSpPr>
              <a:spLocks/>
            </p:cNvSpPr>
            <p:nvPr userDrawn="1"/>
          </p:nvSpPr>
          <p:spPr bwMode="auto">
            <a:xfrm>
              <a:off x="222" y="3214"/>
              <a:ext cx="243" cy="116"/>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prstDash val="solid"/>
              <a:round/>
              <a:headEnd/>
              <a:tailEnd/>
            </a:ln>
          </p:spPr>
          <p:txBody>
            <a:bodyPr/>
            <a:lstStyle/>
            <a:p>
              <a:endParaRPr lang="zh-CN" altLang="en-US"/>
            </a:p>
          </p:txBody>
        </p:sp>
        <p:sp>
          <p:nvSpPr>
            <p:cNvPr id="73902" name="Freeform 174"/>
            <p:cNvSpPr>
              <a:spLocks/>
            </p:cNvSpPr>
            <p:nvPr userDrawn="1"/>
          </p:nvSpPr>
          <p:spPr bwMode="auto">
            <a:xfrm>
              <a:off x="500" y="3537"/>
              <a:ext cx="177" cy="187"/>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prstDash val="solid"/>
              <a:round/>
              <a:headEnd/>
              <a:tailEnd/>
            </a:ln>
          </p:spPr>
          <p:txBody>
            <a:bodyPr/>
            <a:lstStyle/>
            <a:p>
              <a:endParaRPr lang="zh-CN" altLang="en-US"/>
            </a:p>
          </p:txBody>
        </p:sp>
        <p:sp>
          <p:nvSpPr>
            <p:cNvPr id="73903" name="Freeform 175"/>
            <p:cNvSpPr>
              <a:spLocks/>
            </p:cNvSpPr>
            <p:nvPr userDrawn="1"/>
          </p:nvSpPr>
          <p:spPr bwMode="auto">
            <a:xfrm>
              <a:off x="905" y="3350"/>
              <a:ext cx="177" cy="36"/>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folHlink"/>
            </a:solidFill>
            <a:ln w="0">
              <a:noFill/>
              <a:prstDash val="solid"/>
              <a:round/>
              <a:headEnd/>
              <a:tailEnd/>
            </a:ln>
          </p:spPr>
          <p:txBody>
            <a:bodyPr/>
            <a:lstStyle/>
            <a:p>
              <a:endParaRPr lang="zh-CN" altLang="en-US"/>
            </a:p>
          </p:txBody>
        </p:sp>
        <p:sp>
          <p:nvSpPr>
            <p:cNvPr id="73904" name="Freeform 176"/>
            <p:cNvSpPr>
              <a:spLocks/>
            </p:cNvSpPr>
            <p:nvPr userDrawn="1"/>
          </p:nvSpPr>
          <p:spPr bwMode="auto">
            <a:xfrm>
              <a:off x="965" y="3345"/>
              <a:ext cx="137" cy="81"/>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prstDash val="solid"/>
              <a:round/>
              <a:headEnd/>
              <a:tailEnd/>
            </a:ln>
          </p:spPr>
          <p:txBody>
            <a:bodyPr/>
            <a:lstStyle/>
            <a:p>
              <a:endParaRPr lang="zh-CN" altLang="en-US"/>
            </a:p>
          </p:txBody>
        </p:sp>
        <p:sp>
          <p:nvSpPr>
            <p:cNvPr id="73905" name="Freeform 177"/>
            <p:cNvSpPr>
              <a:spLocks/>
            </p:cNvSpPr>
            <p:nvPr userDrawn="1"/>
          </p:nvSpPr>
          <p:spPr bwMode="auto">
            <a:xfrm>
              <a:off x="960" y="3396"/>
              <a:ext cx="177" cy="86"/>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prstDash val="solid"/>
              <a:round/>
              <a:headEnd/>
              <a:tailEnd/>
            </a:ln>
          </p:spPr>
          <p:txBody>
            <a:bodyPr/>
            <a:lstStyle/>
            <a:p>
              <a:endParaRPr lang="zh-CN" altLang="en-US"/>
            </a:p>
          </p:txBody>
        </p:sp>
        <p:sp>
          <p:nvSpPr>
            <p:cNvPr id="73906" name="Freeform 178"/>
            <p:cNvSpPr>
              <a:spLocks/>
            </p:cNvSpPr>
            <p:nvPr userDrawn="1"/>
          </p:nvSpPr>
          <p:spPr bwMode="auto">
            <a:xfrm>
              <a:off x="844" y="3477"/>
              <a:ext cx="248" cy="60"/>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prstDash val="solid"/>
              <a:round/>
              <a:headEnd/>
              <a:tailEnd/>
            </a:ln>
          </p:spPr>
          <p:txBody>
            <a:bodyPr/>
            <a:lstStyle/>
            <a:p>
              <a:endParaRPr lang="zh-CN" altLang="en-US"/>
            </a:p>
          </p:txBody>
        </p:sp>
        <p:sp>
          <p:nvSpPr>
            <p:cNvPr id="73907" name="Freeform 179"/>
            <p:cNvSpPr>
              <a:spLocks/>
            </p:cNvSpPr>
            <p:nvPr userDrawn="1"/>
          </p:nvSpPr>
          <p:spPr bwMode="auto">
            <a:xfrm>
              <a:off x="869" y="3532"/>
              <a:ext cx="203" cy="56"/>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prstDash val="solid"/>
              <a:round/>
              <a:headEnd/>
              <a:tailEnd/>
            </a:ln>
          </p:spPr>
          <p:txBody>
            <a:bodyPr/>
            <a:lstStyle/>
            <a:p>
              <a:endParaRPr lang="zh-CN" altLang="en-US"/>
            </a:p>
          </p:txBody>
        </p:sp>
        <p:sp>
          <p:nvSpPr>
            <p:cNvPr id="73908" name="Freeform 180"/>
            <p:cNvSpPr>
              <a:spLocks/>
            </p:cNvSpPr>
            <p:nvPr userDrawn="1"/>
          </p:nvSpPr>
          <p:spPr bwMode="auto">
            <a:xfrm>
              <a:off x="859" y="3578"/>
              <a:ext cx="207" cy="172"/>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prstDash val="solid"/>
              <a:round/>
              <a:headEnd/>
              <a:tailEnd/>
            </a:ln>
          </p:spPr>
          <p:txBody>
            <a:bodyPr/>
            <a:lstStyle/>
            <a:p>
              <a:endParaRPr lang="zh-CN" altLang="en-US"/>
            </a:p>
          </p:txBody>
        </p:sp>
        <p:sp>
          <p:nvSpPr>
            <p:cNvPr id="73909" name="Freeform 181"/>
            <p:cNvSpPr>
              <a:spLocks/>
            </p:cNvSpPr>
            <p:nvPr userDrawn="1"/>
          </p:nvSpPr>
          <p:spPr bwMode="auto">
            <a:xfrm>
              <a:off x="996" y="3497"/>
              <a:ext cx="126" cy="318"/>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prstDash val="solid"/>
              <a:round/>
              <a:headEnd/>
              <a:tailEnd/>
            </a:ln>
          </p:spPr>
          <p:txBody>
            <a:bodyPr/>
            <a:lstStyle/>
            <a:p>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05B8F78-91CC-43E1-8178-55636F4E2AE0}"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0117C8B-AB6B-4A9C-8D21-9E4CBC34FA8A}" type="slidenum">
              <a:rPr lang="en-US" altLang="zh-CN"/>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298450" y="228600"/>
            <a:ext cx="8540750" cy="5870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298450" y="6245225"/>
            <a:ext cx="2289175" cy="476250"/>
          </a:xfrm>
        </p:spPr>
        <p:txBody>
          <a:bodyPr/>
          <a:lstStyle>
            <a:lvl1pPr>
              <a:defRPr/>
            </a:lvl1pPr>
          </a:lstStyle>
          <a:p>
            <a:endParaRPr lang="en-US" altLang="zh-CN"/>
          </a:p>
        </p:txBody>
      </p:sp>
      <p:sp>
        <p:nvSpPr>
          <p:cNvPr id="4" name="页脚占位符 3"/>
          <p:cNvSpPr>
            <a:spLocks noGrp="1"/>
          </p:cNvSpPr>
          <p:nvPr>
            <p:ph type="ftr" sz="quarter" idx="11"/>
          </p:nvPr>
        </p:nvSpPr>
        <p:spPr>
          <a:xfrm>
            <a:off x="3121025" y="6245225"/>
            <a:ext cx="28956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6550025" y="6245225"/>
            <a:ext cx="2289175" cy="476250"/>
          </a:xfrm>
        </p:spPr>
        <p:txBody>
          <a:bodyPr/>
          <a:lstStyle>
            <a:lvl1pPr>
              <a:defRPr/>
            </a:lvl1pPr>
          </a:lstStyle>
          <a:p>
            <a:fld id="{E60E5113-0469-432E-8857-F36923790F33}" type="slidenum">
              <a:rPr lang="en-US" altLang="zh-CN"/>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98450" y="228600"/>
            <a:ext cx="854075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09600" y="1600200"/>
            <a:ext cx="8153400" cy="4498975"/>
          </a:xfrm>
        </p:spPr>
        <p:txBody>
          <a:bodyPr/>
          <a:lstStyle/>
          <a:p>
            <a:endParaRPr lang="zh-CN" altLang="en-US"/>
          </a:p>
        </p:txBody>
      </p:sp>
      <p:sp>
        <p:nvSpPr>
          <p:cNvPr id="4" name="日期占位符 3"/>
          <p:cNvSpPr>
            <a:spLocks noGrp="1"/>
          </p:cNvSpPr>
          <p:nvPr>
            <p:ph type="dt" sz="half" idx="10"/>
          </p:nvPr>
        </p:nvSpPr>
        <p:spPr>
          <a:xfrm>
            <a:off x="298450" y="6245225"/>
            <a:ext cx="2289175" cy="476250"/>
          </a:xfrm>
        </p:spPr>
        <p:txBody>
          <a:bodyPr/>
          <a:lstStyle>
            <a:lvl1pPr>
              <a:defRPr/>
            </a:lvl1pPr>
          </a:lstStyle>
          <a:p>
            <a:endParaRPr lang="en-US" altLang="zh-CN"/>
          </a:p>
        </p:txBody>
      </p:sp>
      <p:sp>
        <p:nvSpPr>
          <p:cNvPr id="5" name="页脚占位符 4"/>
          <p:cNvSpPr>
            <a:spLocks noGrp="1"/>
          </p:cNvSpPr>
          <p:nvPr>
            <p:ph type="ftr" sz="quarter" idx="11"/>
          </p:nvPr>
        </p:nvSpPr>
        <p:spPr>
          <a:xfrm>
            <a:off x="3121025" y="6245225"/>
            <a:ext cx="2895600" cy="47625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0025" y="6245225"/>
            <a:ext cx="2289175" cy="476250"/>
          </a:xfrm>
        </p:spPr>
        <p:txBody>
          <a:bodyPr/>
          <a:lstStyle>
            <a:lvl1pPr>
              <a:defRPr/>
            </a:lvl1pPr>
          </a:lstStyle>
          <a:p>
            <a:fld id="{FD479F4C-92C2-4F04-AB38-76A71AA50A10}" type="slidenum">
              <a:rPr lang="en-US" altLang="zh-CN"/>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041400"/>
            <a:ext cx="6858000" cy="2387600"/>
          </a:xfrm>
        </p:spPr>
        <p:txBody>
          <a:bodyPr anchor="b"/>
          <a:lstStyle>
            <a:lvl1pPr algn="ctr">
              <a:defRPr sz="4050"/>
            </a:lvl1pPr>
          </a:lstStyle>
          <a:p>
            <a:r>
              <a:rPr lang="zh-CN" altLang="en-US" smtClean="0"/>
              <a:t>单击此处编辑母版标题样式</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p>
            <a:endParaRPr lang="en-US" altLang="zh-CN">
              <a:solidFill>
                <a:prstClr val="black">
                  <a:tint val="75000"/>
                </a:prstClr>
              </a:solidFill>
            </a:endParaRPr>
          </a:p>
        </p:txBody>
      </p:sp>
      <p:sp>
        <p:nvSpPr>
          <p:cNvPr id="5" name="Footer Placeholder 4"/>
          <p:cNvSpPr>
            <a:spLocks noGrp="1"/>
          </p:cNvSpPr>
          <p:nvPr>
            <p:ph type="ftr" sz="quarter" idx="11"/>
          </p:nvPr>
        </p:nvSpPr>
        <p:spPr/>
        <p:txBody>
          <a:bodyPr/>
          <a:lstStyle/>
          <a:p>
            <a:endParaRPr lang="en-US" altLang="zh-CN">
              <a:solidFill>
                <a:prstClr val="black">
                  <a:tint val="75000"/>
                </a:prstClr>
              </a:solidFill>
            </a:endParaRPr>
          </a:p>
        </p:txBody>
      </p:sp>
      <p:sp>
        <p:nvSpPr>
          <p:cNvPr id="6" name="Slide Number Placeholder 5"/>
          <p:cNvSpPr>
            <a:spLocks noGrp="1"/>
          </p:cNvSpPr>
          <p:nvPr>
            <p:ph type="sldNum" sz="quarter" idx="12"/>
          </p:nvPr>
        </p:nvSpPr>
        <p:spPr/>
        <p:txBody>
          <a:bodyPr/>
          <a:lstStyle/>
          <a:p>
            <a:fld id="{22BC1268-1E41-4B1C-8197-70648A2445A7}" type="slidenum">
              <a:rPr lang="en-US" altLang="zh-CN" smtClean="0">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2554435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endParaRPr lang="en-US" altLang="zh-CN">
              <a:solidFill>
                <a:prstClr val="black">
                  <a:tint val="75000"/>
                </a:prstClr>
              </a:solidFill>
            </a:endParaRPr>
          </a:p>
        </p:txBody>
      </p:sp>
      <p:sp>
        <p:nvSpPr>
          <p:cNvPr id="5" name="Footer Placeholder 4"/>
          <p:cNvSpPr>
            <a:spLocks noGrp="1"/>
          </p:cNvSpPr>
          <p:nvPr>
            <p:ph type="ftr" sz="quarter" idx="11"/>
          </p:nvPr>
        </p:nvSpPr>
        <p:spPr/>
        <p:txBody>
          <a:bodyPr/>
          <a:lstStyle/>
          <a:p>
            <a:endParaRPr lang="en-US" altLang="zh-CN">
              <a:solidFill>
                <a:prstClr val="black">
                  <a:tint val="75000"/>
                </a:prstClr>
              </a:solidFill>
            </a:endParaRPr>
          </a:p>
        </p:txBody>
      </p:sp>
      <p:sp>
        <p:nvSpPr>
          <p:cNvPr id="6" name="Slide Number Placeholder 5"/>
          <p:cNvSpPr>
            <a:spLocks noGrp="1"/>
          </p:cNvSpPr>
          <p:nvPr>
            <p:ph type="sldNum" sz="quarter" idx="12"/>
          </p:nvPr>
        </p:nvSpPr>
        <p:spPr/>
        <p:txBody>
          <a:bodyPr/>
          <a:lstStyle/>
          <a:p>
            <a:fld id="{DD8BAA59-FCCF-4C02-99A5-4A21FF92FF94}" type="slidenum">
              <a:rPr lang="en-US" altLang="zh-CN" smtClean="0">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26291218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4406901"/>
            <a:ext cx="7886700" cy="1362075"/>
          </a:xfrm>
        </p:spPr>
        <p:txBody>
          <a:bodyPr anchor="t"/>
          <a:lstStyle>
            <a:lvl1pPr>
              <a:defRPr sz="3000" b="1"/>
            </a:lvl1pPr>
          </a:lstStyle>
          <a:p>
            <a:r>
              <a:rPr lang="zh-CN" altLang="en-US" smtClean="0"/>
              <a:t>单击此处编辑母版标题样式</a:t>
            </a:r>
            <a:endParaRPr lang="en-US"/>
          </a:p>
        </p:txBody>
      </p:sp>
      <p:sp>
        <p:nvSpPr>
          <p:cNvPr id="3" name="Text Placeholder 2"/>
          <p:cNvSpPr>
            <a:spLocks noGrp="1"/>
          </p:cNvSpPr>
          <p:nvPr>
            <p:ph type="body" idx="1"/>
          </p:nvPr>
        </p:nvSpPr>
        <p:spPr>
          <a:xfrm>
            <a:off x="623888" y="2906713"/>
            <a:ext cx="78867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endParaRPr lang="en-US" altLang="zh-CN">
              <a:solidFill>
                <a:prstClr val="black">
                  <a:tint val="75000"/>
                </a:prstClr>
              </a:solidFill>
            </a:endParaRPr>
          </a:p>
        </p:txBody>
      </p:sp>
      <p:sp>
        <p:nvSpPr>
          <p:cNvPr id="5" name="Footer Placeholder 4"/>
          <p:cNvSpPr>
            <a:spLocks noGrp="1"/>
          </p:cNvSpPr>
          <p:nvPr>
            <p:ph type="ftr" sz="quarter" idx="11"/>
          </p:nvPr>
        </p:nvSpPr>
        <p:spPr/>
        <p:txBody>
          <a:bodyPr/>
          <a:lstStyle/>
          <a:p>
            <a:endParaRPr lang="en-US" altLang="zh-CN">
              <a:solidFill>
                <a:prstClr val="black">
                  <a:tint val="75000"/>
                </a:prstClr>
              </a:solidFill>
            </a:endParaRPr>
          </a:p>
        </p:txBody>
      </p:sp>
      <p:sp>
        <p:nvSpPr>
          <p:cNvPr id="6" name="Slide Number Placeholder 5"/>
          <p:cNvSpPr>
            <a:spLocks noGrp="1"/>
          </p:cNvSpPr>
          <p:nvPr>
            <p:ph type="sldNum" sz="quarter" idx="12"/>
          </p:nvPr>
        </p:nvSpPr>
        <p:spPr/>
        <p:txBody>
          <a:bodyPr/>
          <a:lstStyle/>
          <a:p>
            <a:fld id="{621DE7CB-64D5-41A4-A0E8-22C2CB302727}" type="slidenum">
              <a:rPr lang="en-US" altLang="zh-CN" smtClean="0">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30759723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628650" y="1820863"/>
            <a:ext cx="3886200" cy="4351337"/>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29150" y="1820863"/>
            <a:ext cx="3886200" cy="4351337"/>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4"/>
          <p:cNvSpPr>
            <a:spLocks noGrp="1"/>
          </p:cNvSpPr>
          <p:nvPr>
            <p:ph type="dt" sz="half" idx="10"/>
          </p:nvPr>
        </p:nvSpPr>
        <p:spPr/>
        <p:txBody>
          <a:bodyPr/>
          <a:lstStyle/>
          <a:p>
            <a:endParaRPr lang="en-US" altLang="zh-CN">
              <a:solidFill>
                <a:prstClr val="black">
                  <a:tint val="75000"/>
                </a:prstClr>
              </a:solidFill>
            </a:endParaRPr>
          </a:p>
        </p:txBody>
      </p:sp>
      <p:sp>
        <p:nvSpPr>
          <p:cNvPr id="6" name="Footer Placeholder 5"/>
          <p:cNvSpPr>
            <a:spLocks noGrp="1"/>
          </p:cNvSpPr>
          <p:nvPr>
            <p:ph type="ftr" sz="quarter" idx="11"/>
          </p:nvPr>
        </p:nvSpPr>
        <p:spPr/>
        <p:txBody>
          <a:bodyPr/>
          <a:lstStyle/>
          <a:p>
            <a:endParaRPr lang="en-US" altLang="zh-CN">
              <a:solidFill>
                <a:prstClr val="black">
                  <a:tint val="75000"/>
                </a:prstClr>
              </a:solidFill>
            </a:endParaRPr>
          </a:p>
        </p:txBody>
      </p:sp>
      <p:sp>
        <p:nvSpPr>
          <p:cNvPr id="7" name="Slide Number Placeholder 6"/>
          <p:cNvSpPr>
            <a:spLocks noGrp="1"/>
          </p:cNvSpPr>
          <p:nvPr>
            <p:ph type="sldNum" sz="quarter" idx="12"/>
          </p:nvPr>
        </p:nvSpPr>
        <p:spPr/>
        <p:txBody>
          <a:bodyPr/>
          <a:lstStyle/>
          <a:p>
            <a:fld id="{60246B12-5E11-4C13-8643-A8E6ACB24C09}" type="slidenum">
              <a:rPr lang="en-US" altLang="zh-CN" smtClean="0">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7089327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3888" y="274638"/>
            <a:ext cx="7886700" cy="1143000"/>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623888" y="1535113"/>
            <a:ext cx="3867150"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3888" y="2174876"/>
            <a:ext cx="3867150" cy="399732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nvPr>
        </p:nvSpPr>
        <p:spPr>
          <a:xfrm>
            <a:off x="4642248" y="1535113"/>
            <a:ext cx="3868340"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42248" y="2174876"/>
            <a:ext cx="3868340" cy="399732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nvPr>
        </p:nvSpPr>
        <p:spPr/>
        <p:txBody>
          <a:bodyPr/>
          <a:lstStyle/>
          <a:p>
            <a:endParaRPr lang="en-US" altLang="zh-CN">
              <a:solidFill>
                <a:prstClr val="black">
                  <a:tint val="75000"/>
                </a:prstClr>
              </a:solidFill>
            </a:endParaRPr>
          </a:p>
        </p:txBody>
      </p:sp>
      <p:sp>
        <p:nvSpPr>
          <p:cNvPr id="8" name="Footer Placeholder 7"/>
          <p:cNvSpPr>
            <a:spLocks noGrp="1"/>
          </p:cNvSpPr>
          <p:nvPr>
            <p:ph type="ftr" sz="quarter" idx="11"/>
          </p:nvPr>
        </p:nvSpPr>
        <p:spPr/>
        <p:txBody>
          <a:bodyPr/>
          <a:lstStyle/>
          <a:p>
            <a:endParaRPr lang="en-US" altLang="zh-CN">
              <a:solidFill>
                <a:prstClr val="black">
                  <a:tint val="75000"/>
                </a:prstClr>
              </a:solidFill>
            </a:endParaRPr>
          </a:p>
        </p:txBody>
      </p:sp>
      <p:sp>
        <p:nvSpPr>
          <p:cNvPr id="9" name="Slide Number Placeholder 8"/>
          <p:cNvSpPr>
            <a:spLocks noGrp="1"/>
          </p:cNvSpPr>
          <p:nvPr>
            <p:ph type="sldNum" sz="quarter" idx="12"/>
          </p:nvPr>
        </p:nvSpPr>
        <p:spPr/>
        <p:txBody>
          <a:bodyPr/>
          <a:lstStyle/>
          <a:p>
            <a:fld id="{5CC030D9-FBBD-4E91-9240-13CEC55C9675}" type="slidenum">
              <a:rPr lang="en-US" altLang="zh-CN" smtClean="0">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14156638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endParaRPr lang="en-US" altLang="zh-CN">
              <a:solidFill>
                <a:prstClr val="black">
                  <a:tint val="75000"/>
                </a:prstClr>
              </a:solidFill>
            </a:endParaRPr>
          </a:p>
        </p:txBody>
      </p:sp>
      <p:sp>
        <p:nvSpPr>
          <p:cNvPr id="4" name="Footer Placeholder 3"/>
          <p:cNvSpPr>
            <a:spLocks noGrp="1"/>
          </p:cNvSpPr>
          <p:nvPr>
            <p:ph type="ftr" sz="quarter" idx="11"/>
          </p:nvPr>
        </p:nvSpPr>
        <p:spPr/>
        <p:txBody>
          <a:bodyPr/>
          <a:lstStyle/>
          <a:p>
            <a:endParaRPr lang="en-US" altLang="zh-CN">
              <a:solidFill>
                <a:prstClr val="black">
                  <a:tint val="75000"/>
                </a:prstClr>
              </a:solidFill>
            </a:endParaRPr>
          </a:p>
        </p:txBody>
      </p:sp>
      <p:sp>
        <p:nvSpPr>
          <p:cNvPr id="5" name="Slide Number Placeholder 4"/>
          <p:cNvSpPr>
            <a:spLocks noGrp="1"/>
          </p:cNvSpPr>
          <p:nvPr>
            <p:ph type="sldNum" sz="quarter" idx="12"/>
          </p:nvPr>
        </p:nvSpPr>
        <p:spPr/>
        <p:txBody>
          <a:bodyPr/>
          <a:lstStyle/>
          <a:p>
            <a:fld id="{E786694E-CB7F-4AFF-A27D-7195426CDF69}" type="slidenum">
              <a:rPr lang="en-US" altLang="zh-CN" smtClean="0">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3925110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CA0A6D7-77B9-4E60-AF1B-00B572A8C179}" type="slidenum">
              <a:rPr lang="en-US" altLang="zh-CN"/>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zh-CN">
              <a:solidFill>
                <a:prstClr val="black">
                  <a:tint val="75000"/>
                </a:prstClr>
              </a:solidFill>
            </a:endParaRPr>
          </a:p>
        </p:txBody>
      </p:sp>
      <p:sp>
        <p:nvSpPr>
          <p:cNvPr id="3" name="Footer Placeholder 2"/>
          <p:cNvSpPr>
            <a:spLocks noGrp="1"/>
          </p:cNvSpPr>
          <p:nvPr>
            <p:ph type="ftr" sz="quarter" idx="11"/>
          </p:nvPr>
        </p:nvSpPr>
        <p:spPr/>
        <p:txBody>
          <a:bodyPr/>
          <a:lstStyle/>
          <a:p>
            <a:endParaRPr lang="en-US" altLang="zh-CN">
              <a:solidFill>
                <a:prstClr val="black">
                  <a:tint val="75000"/>
                </a:prstClr>
              </a:solidFill>
            </a:endParaRPr>
          </a:p>
        </p:txBody>
      </p:sp>
      <p:sp>
        <p:nvSpPr>
          <p:cNvPr id="4" name="Slide Number Placeholder 3"/>
          <p:cNvSpPr>
            <a:spLocks noGrp="1"/>
          </p:cNvSpPr>
          <p:nvPr>
            <p:ph type="sldNum" sz="quarter" idx="12"/>
          </p:nvPr>
        </p:nvSpPr>
        <p:spPr/>
        <p:txBody>
          <a:bodyPr/>
          <a:lstStyle/>
          <a:p>
            <a:fld id="{16928E6E-F031-4B2B-8030-8439120CEA0D}" type="slidenum">
              <a:rPr lang="en-US" altLang="zh-CN" smtClean="0">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28447913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685801"/>
            <a:ext cx="3009900" cy="1160463"/>
          </a:xfrm>
        </p:spPr>
        <p:txBody>
          <a:bodyPr anchor="b"/>
          <a:lstStyle>
            <a:lvl1pPr>
              <a:defRPr sz="1500" b="1"/>
            </a:lvl1pPr>
          </a:lstStyle>
          <a:p>
            <a:r>
              <a:rPr lang="zh-CN" altLang="en-US" smtClean="0"/>
              <a:t>单击此处编辑母版标题样式</a:t>
            </a:r>
            <a:endParaRPr lang="en-US"/>
          </a:p>
        </p:txBody>
      </p:sp>
      <p:sp>
        <p:nvSpPr>
          <p:cNvPr id="3" name="Content Placeholder 2"/>
          <p:cNvSpPr>
            <a:spLocks noGrp="1"/>
          </p:cNvSpPr>
          <p:nvPr>
            <p:ph idx="1"/>
          </p:nvPr>
        </p:nvSpPr>
        <p:spPr>
          <a:xfrm>
            <a:off x="3784998" y="685800"/>
            <a:ext cx="4725590" cy="54864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nvPr>
        </p:nvSpPr>
        <p:spPr>
          <a:xfrm>
            <a:off x="623888" y="1846264"/>
            <a:ext cx="3009900" cy="432593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endParaRPr lang="en-US" altLang="zh-CN">
              <a:solidFill>
                <a:prstClr val="black">
                  <a:tint val="75000"/>
                </a:prstClr>
              </a:solidFill>
            </a:endParaRPr>
          </a:p>
        </p:txBody>
      </p:sp>
      <p:sp>
        <p:nvSpPr>
          <p:cNvPr id="6" name="Footer Placeholder 5"/>
          <p:cNvSpPr>
            <a:spLocks noGrp="1"/>
          </p:cNvSpPr>
          <p:nvPr>
            <p:ph type="ftr" sz="quarter" idx="11"/>
          </p:nvPr>
        </p:nvSpPr>
        <p:spPr/>
        <p:txBody>
          <a:bodyPr/>
          <a:lstStyle/>
          <a:p>
            <a:endParaRPr lang="en-US" altLang="zh-CN">
              <a:solidFill>
                <a:prstClr val="black">
                  <a:tint val="75000"/>
                </a:prstClr>
              </a:solidFill>
            </a:endParaRPr>
          </a:p>
        </p:txBody>
      </p:sp>
      <p:sp>
        <p:nvSpPr>
          <p:cNvPr id="7" name="Slide Number Placeholder 6"/>
          <p:cNvSpPr>
            <a:spLocks noGrp="1"/>
          </p:cNvSpPr>
          <p:nvPr>
            <p:ph type="sldNum" sz="quarter" idx="12"/>
          </p:nvPr>
        </p:nvSpPr>
        <p:spPr/>
        <p:txBody>
          <a:bodyPr/>
          <a:lstStyle/>
          <a:p>
            <a:fld id="{65F95E14-AC1E-4AE7-8BC6-8F71FBDCC6E7}" type="slidenum">
              <a:rPr lang="en-US" altLang="zh-CN" smtClean="0">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3241720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878806" y="4800600"/>
            <a:ext cx="5382816" cy="566738"/>
          </a:xfrm>
        </p:spPr>
        <p:txBody>
          <a:bodyPr anchor="b"/>
          <a:lstStyle>
            <a:lvl1pPr>
              <a:defRPr sz="1500" b="1"/>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878806" y="685801"/>
            <a:ext cx="5382816" cy="404177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a:p>
        </p:txBody>
      </p:sp>
      <p:sp>
        <p:nvSpPr>
          <p:cNvPr id="4" name="Text Placeholder 3"/>
          <p:cNvSpPr>
            <a:spLocks noGrp="1"/>
          </p:cNvSpPr>
          <p:nvPr>
            <p:ph type="body" sz="half" idx="2"/>
          </p:nvPr>
        </p:nvSpPr>
        <p:spPr>
          <a:xfrm>
            <a:off x="1878806" y="5367338"/>
            <a:ext cx="5382816"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endParaRPr lang="en-US" altLang="zh-CN">
              <a:solidFill>
                <a:prstClr val="black">
                  <a:tint val="75000"/>
                </a:prstClr>
              </a:solidFill>
            </a:endParaRPr>
          </a:p>
        </p:txBody>
      </p:sp>
      <p:sp>
        <p:nvSpPr>
          <p:cNvPr id="6" name="Footer Placeholder 5"/>
          <p:cNvSpPr>
            <a:spLocks noGrp="1"/>
          </p:cNvSpPr>
          <p:nvPr>
            <p:ph type="ftr" sz="quarter" idx="11"/>
          </p:nvPr>
        </p:nvSpPr>
        <p:spPr/>
        <p:txBody>
          <a:bodyPr/>
          <a:lstStyle/>
          <a:p>
            <a:endParaRPr lang="en-US" altLang="zh-CN">
              <a:solidFill>
                <a:prstClr val="black">
                  <a:tint val="75000"/>
                </a:prstClr>
              </a:solidFill>
            </a:endParaRPr>
          </a:p>
        </p:txBody>
      </p:sp>
      <p:sp>
        <p:nvSpPr>
          <p:cNvPr id="7" name="Slide Number Placeholder 6"/>
          <p:cNvSpPr>
            <a:spLocks noGrp="1"/>
          </p:cNvSpPr>
          <p:nvPr>
            <p:ph type="sldNum" sz="quarter" idx="12"/>
          </p:nvPr>
        </p:nvSpPr>
        <p:spPr/>
        <p:txBody>
          <a:bodyPr/>
          <a:lstStyle/>
          <a:p>
            <a:fld id="{74E195F0-2F55-4749-BBF8-4DB5421C9B8B}" type="slidenum">
              <a:rPr lang="en-US" altLang="zh-CN" smtClean="0">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1179892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endParaRPr lang="en-US" altLang="zh-CN">
              <a:solidFill>
                <a:prstClr val="black">
                  <a:tint val="75000"/>
                </a:prstClr>
              </a:solidFill>
            </a:endParaRPr>
          </a:p>
        </p:txBody>
      </p:sp>
      <p:sp>
        <p:nvSpPr>
          <p:cNvPr id="5" name="Footer Placeholder 4"/>
          <p:cNvSpPr>
            <a:spLocks noGrp="1"/>
          </p:cNvSpPr>
          <p:nvPr>
            <p:ph type="ftr" sz="quarter" idx="11"/>
          </p:nvPr>
        </p:nvSpPr>
        <p:spPr/>
        <p:txBody>
          <a:bodyPr/>
          <a:lstStyle/>
          <a:p>
            <a:endParaRPr lang="en-US" altLang="zh-CN">
              <a:solidFill>
                <a:prstClr val="black">
                  <a:tint val="75000"/>
                </a:prstClr>
              </a:solidFill>
            </a:endParaRPr>
          </a:p>
        </p:txBody>
      </p:sp>
      <p:sp>
        <p:nvSpPr>
          <p:cNvPr id="6" name="Slide Number Placeholder 5"/>
          <p:cNvSpPr>
            <a:spLocks noGrp="1"/>
          </p:cNvSpPr>
          <p:nvPr>
            <p:ph type="sldNum" sz="quarter" idx="12"/>
          </p:nvPr>
        </p:nvSpPr>
        <p:spPr/>
        <p:txBody>
          <a:bodyPr/>
          <a:lstStyle/>
          <a:p>
            <a:fld id="{62D68A21-CD7F-4777-B6EF-C97AFA216DBB}" type="slidenum">
              <a:rPr lang="en-US" altLang="zh-CN" smtClean="0">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7348919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4638"/>
            <a:ext cx="1971675" cy="5897562"/>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628650" y="274638"/>
            <a:ext cx="5800725"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endParaRPr lang="en-US" altLang="zh-CN">
              <a:solidFill>
                <a:prstClr val="black">
                  <a:tint val="75000"/>
                </a:prstClr>
              </a:solidFill>
            </a:endParaRPr>
          </a:p>
        </p:txBody>
      </p:sp>
      <p:sp>
        <p:nvSpPr>
          <p:cNvPr id="5" name="Footer Placeholder 4"/>
          <p:cNvSpPr>
            <a:spLocks noGrp="1"/>
          </p:cNvSpPr>
          <p:nvPr>
            <p:ph type="ftr" sz="quarter" idx="11"/>
          </p:nvPr>
        </p:nvSpPr>
        <p:spPr/>
        <p:txBody>
          <a:bodyPr/>
          <a:lstStyle/>
          <a:p>
            <a:endParaRPr lang="en-US" altLang="zh-CN">
              <a:solidFill>
                <a:prstClr val="black">
                  <a:tint val="75000"/>
                </a:prstClr>
              </a:solidFill>
            </a:endParaRPr>
          </a:p>
        </p:txBody>
      </p:sp>
      <p:sp>
        <p:nvSpPr>
          <p:cNvPr id="6" name="Slide Number Placeholder 5"/>
          <p:cNvSpPr>
            <a:spLocks noGrp="1"/>
          </p:cNvSpPr>
          <p:nvPr>
            <p:ph type="sldNum" sz="quarter" idx="12"/>
          </p:nvPr>
        </p:nvSpPr>
        <p:spPr/>
        <p:txBody>
          <a:bodyPr/>
          <a:lstStyle/>
          <a:p>
            <a:fld id="{3ADE67AC-01E9-4ABE-9A64-948B106D6961}" type="slidenum">
              <a:rPr lang="en-US" altLang="zh-CN" smtClean="0">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12122241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298450" y="228600"/>
            <a:ext cx="8540750" cy="5870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298450" y="6245225"/>
            <a:ext cx="2289175" cy="476250"/>
          </a:xfrm>
        </p:spPr>
        <p:txBody>
          <a:bodyPr/>
          <a:lstStyle>
            <a:lvl1pPr>
              <a:defRPr/>
            </a:lvl1pPr>
          </a:lstStyle>
          <a:p>
            <a:endParaRPr lang="en-US" altLang="zh-CN">
              <a:solidFill>
                <a:prstClr val="black">
                  <a:tint val="75000"/>
                </a:prstClr>
              </a:solidFill>
            </a:endParaRPr>
          </a:p>
        </p:txBody>
      </p:sp>
      <p:sp>
        <p:nvSpPr>
          <p:cNvPr id="4" name="页脚占位符 3"/>
          <p:cNvSpPr>
            <a:spLocks noGrp="1"/>
          </p:cNvSpPr>
          <p:nvPr>
            <p:ph type="ftr" sz="quarter" idx="11"/>
          </p:nvPr>
        </p:nvSpPr>
        <p:spPr>
          <a:xfrm>
            <a:off x="3121025" y="6245225"/>
            <a:ext cx="2895600" cy="476250"/>
          </a:xfrm>
        </p:spPr>
        <p:txBody>
          <a:bodyPr/>
          <a:lstStyle>
            <a:lvl1pPr>
              <a:defRPr/>
            </a:lvl1pPr>
          </a:lstStyle>
          <a:p>
            <a:endParaRPr lang="en-US" altLang="zh-CN">
              <a:solidFill>
                <a:prstClr val="black">
                  <a:tint val="75000"/>
                </a:prstClr>
              </a:solidFill>
            </a:endParaRPr>
          </a:p>
        </p:txBody>
      </p:sp>
      <p:sp>
        <p:nvSpPr>
          <p:cNvPr id="5" name="灯片编号占位符 4"/>
          <p:cNvSpPr>
            <a:spLocks noGrp="1"/>
          </p:cNvSpPr>
          <p:nvPr>
            <p:ph type="sldNum" sz="quarter" idx="12"/>
          </p:nvPr>
        </p:nvSpPr>
        <p:spPr>
          <a:xfrm>
            <a:off x="6550025" y="6245225"/>
            <a:ext cx="2289175" cy="476250"/>
          </a:xfrm>
        </p:spPr>
        <p:txBody>
          <a:bodyPr/>
          <a:lstStyle>
            <a:lvl1pPr>
              <a:defRPr/>
            </a:lvl1pPr>
          </a:lstStyle>
          <a:p>
            <a:fld id="{EB948A05-173B-486C-96CD-0921B5009315}" type="slidenum">
              <a:rPr lang="en-US" altLang="zh-CN">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2329275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74B52A4-2A43-42AE-81D2-494DFC12500B}"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7062C29-0378-42CC-8445-41DD511B1616}"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7E4FC8B-33B4-4F14-B95C-E42B2BB45B18}"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D6F84E29-23F5-4A40-8E38-66468E721F78}"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DC83344E-E902-4570-A8D7-99E544DCFAF8}"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5670881-97D9-4732-B71C-88E649AEC844}"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898CB97-2071-4F1F-8575-4C00F37C2EAF}"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2706" name="Group 2"/>
          <p:cNvGrpSpPr>
            <a:grpSpLocks/>
          </p:cNvGrpSpPr>
          <p:nvPr/>
        </p:nvGrpSpPr>
        <p:grpSpPr bwMode="auto">
          <a:xfrm>
            <a:off x="566738" y="0"/>
            <a:ext cx="7891462" cy="6821488"/>
            <a:chOff x="357" y="0"/>
            <a:chExt cx="4971" cy="4297"/>
          </a:xfrm>
        </p:grpSpPr>
        <p:sp>
          <p:nvSpPr>
            <p:cNvPr id="72707" name="Rectangle 3"/>
            <p:cNvSpPr>
              <a:spLocks noChangeArrowheads="1"/>
            </p:cNvSpPr>
            <p:nvPr/>
          </p:nvSpPr>
          <p:spPr bwMode="auto">
            <a:xfrm>
              <a:off x="392" y="0"/>
              <a:ext cx="21" cy="101"/>
            </a:xfrm>
            <a:prstGeom prst="rect">
              <a:avLst/>
            </a:prstGeom>
            <a:solidFill>
              <a:schemeClr val="bg2">
                <a:alpha val="60001"/>
              </a:schemeClr>
            </a:solidFill>
            <a:ln w="0">
              <a:noFill/>
              <a:miter lim="800000"/>
              <a:headEnd/>
              <a:tailEnd/>
            </a:ln>
          </p:spPr>
          <p:txBody>
            <a:bodyPr/>
            <a:lstStyle/>
            <a:p>
              <a:endParaRPr lang="zh-CN" altLang="en-US"/>
            </a:p>
          </p:txBody>
        </p:sp>
        <p:sp>
          <p:nvSpPr>
            <p:cNvPr id="72708" name="Freeform 4"/>
            <p:cNvSpPr>
              <a:spLocks noEditPoints="1"/>
            </p:cNvSpPr>
            <p:nvPr/>
          </p:nvSpPr>
          <p:spPr bwMode="auto">
            <a:xfrm>
              <a:off x="392"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09" name="Freeform 5"/>
            <p:cNvSpPr>
              <a:spLocks noEditPoints="1"/>
            </p:cNvSpPr>
            <p:nvPr/>
          </p:nvSpPr>
          <p:spPr bwMode="auto">
            <a:xfrm>
              <a:off x="392"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10" name="Freeform 6"/>
            <p:cNvSpPr>
              <a:spLocks noEditPoints="1"/>
            </p:cNvSpPr>
            <p:nvPr/>
          </p:nvSpPr>
          <p:spPr bwMode="auto">
            <a:xfrm>
              <a:off x="392"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11" name="Freeform 7"/>
            <p:cNvSpPr>
              <a:spLocks noEditPoints="1"/>
            </p:cNvSpPr>
            <p:nvPr/>
          </p:nvSpPr>
          <p:spPr bwMode="auto">
            <a:xfrm>
              <a:off x="392"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12" name="Freeform 8"/>
            <p:cNvSpPr>
              <a:spLocks noEditPoints="1"/>
            </p:cNvSpPr>
            <p:nvPr/>
          </p:nvSpPr>
          <p:spPr bwMode="auto">
            <a:xfrm>
              <a:off x="392"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13" name="Freeform 9"/>
            <p:cNvSpPr>
              <a:spLocks noEditPoints="1"/>
            </p:cNvSpPr>
            <p:nvPr/>
          </p:nvSpPr>
          <p:spPr bwMode="auto">
            <a:xfrm>
              <a:off x="392"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14" name="Freeform 10"/>
            <p:cNvSpPr>
              <a:spLocks noEditPoints="1"/>
            </p:cNvSpPr>
            <p:nvPr/>
          </p:nvSpPr>
          <p:spPr bwMode="auto">
            <a:xfrm>
              <a:off x="392"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15" name="Freeform 11"/>
            <p:cNvSpPr>
              <a:spLocks noEditPoints="1"/>
            </p:cNvSpPr>
            <p:nvPr/>
          </p:nvSpPr>
          <p:spPr bwMode="auto">
            <a:xfrm>
              <a:off x="392"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16" name="Freeform 12"/>
            <p:cNvSpPr>
              <a:spLocks noEditPoints="1"/>
            </p:cNvSpPr>
            <p:nvPr/>
          </p:nvSpPr>
          <p:spPr bwMode="auto">
            <a:xfrm>
              <a:off x="392"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17" name="Freeform 13"/>
            <p:cNvSpPr>
              <a:spLocks noEditPoints="1"/>
            </p:cNvSpPr>
            <p:nvPr/>
          </p:nvSpPr>
          <p:spPr bwMode="auto">
            <a:xfrm>
              <a:off x="392"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18" name="Rectangle 14"/>
            <p:cNvSpPr>
              <a:spLocks noChangeArrowheads="1"/>
            </p:cNvSpPr>
            <p:nvPr/>
          </p:nvSpPr>
          <p:spPr bwMode="auto">
            <a:xfrm>
              <a:off x="392" y="4246"/>
              <a:ext cx="21" cy="51"/>
            </a:xfrm>
            <a:prstGeom prst="rect">
              <a:avLst/>
            </a:prstGeom>
            <a:solidFill>
              <a:schemeClr val="bg2">
                <a:alpha val="60001"/>
              </a:schemeClr>
            </a:solidFill>
            <a:ln w="0">
              <a:noFill/>
              <a:miter lim="800000"/>
              <a:headEnd/>
              <a:tailEnd/>
            </a:ln>
          </p:spPr>
          <p:txBody>
            <a:bodyPr/>
            <a:lstStyle/>
            <a:p>
              <a:endParaRPr lang="zh-CN" altLang="en-US"/>
            </a:p>
          </p:txBody>
        </p:sp>
        <p:sp>
          <p:nvSpPr>
            <p:cNvPr id="72719" name="Rectangle 15"/>
            <p:cNvSpPr>
              <a:spLocks noChangeArrowheads="1"/>
            </p:cNvSpPr>
            <p:nvPr/>
          </p:nvSpPr>
          <p:spPr bwMode="auto">
            <a:xfrm>
              <a:off x="837" y="0"/>
              <a:ext cx="21" cy="101"/>
            </a:xfrm>
            <a:prstGeom prst="rect">
              <a:avLst/>
            </a:prstGeom>
            <a:solidFill>
              <a:schemeClr val="bg2">
                <a:alpha val="60001"/>
              </a:schemeClr>
            </a:solidFill>
            <a:ln w="0">
              <a:noFill/>
              <a:miter lim="800000"/>
              <a:headEnd/>
              <a:tailEnd/>
            </a:ln>
          </p:spPr>
          <p:txBody>
            <a:bodyPr/>
            <a:lstStyle/>
            <a:p>
              <a:endParaRPr lang="zh-CN" altLang="en-US"/>
            </a:p>
          </p:txBody>
        </p:sp>
        <p:sp>
          <p:nvSpPr>
            <p:cNvPr id="72720" name="Freeform 16"/>
            <p:cNvSpPr>
              <a:spLocks noEditPoints="1"/>
            </p:cNvSpPr>
            <p:nvPr/>
          </p:nvSpPr>
          <p:spPr bwMode="auto">
            <a:xfrm>
              <a:off x="837"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21" name="Freeform 17"/>
            <p:cNvSpPr>
              <a:spLocks noEditPoints="1"/>
            </p:cNvSpPr>
            <p:nvPr/>
          </p:nvSpPr>
          <p:spPr bwMode="auto">
            <a:xfrm>
              <a:off x="837"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22" name="Freeform 18"/>
            <p:cNvSpPr>
              <a:spLocks noEditPoints="1"/>
            </p:cNvSpPr>
            <p:nvPr/>
          </p:nvSpPr>
          <p:spPr bwMode="auto">
            <a:xfrm>
              <a:off x="837"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23" name="Freeform 19"/>
            <p:cNvSpPr>
              <a:spLocks noEditPoints="1"/>
            </p:cNvSpPr>
            <p:nvPr/>
          </p:nvSpPr>
          <p:spPr bwMode="auto">
            <a:xfrm>
              <a:off x="837"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24" name="Freeform 20"/>
            <p:cNvSpPr>
              <a:spLocks noEditPoints="1"/>
            </p:cNvSpPr>
            <p:nvPr/>
          </p:nvSpPr>
          <p:spPr bwMode="auto">
            <a:xfrm>
              <a:off x="837"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25" name="Freeform 21"/>
            <p:cNvSpPr>
              <a:spLocks noEditPoints="1"/>
            </p:cNvSpPr>
            <p:nvPr/>
          </p:nvSpPr>
          <p:spPr bwMode="auto">
            <a:xfrm>
              <a:off x="837"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26" name="Freeform 22"/>
            <p:cNvSpPr>
              <a:spLocks noEditPoints="1"/>
            </p:cNvSpPr>
            <p:nvPr/>
          </p:nvSpPr>
          <p:spPr bwMode="auto">
            <a:xfrm>
              <a:off x="837"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27" name="Freeform 23"/>
            <p:cNvSpPr>
              <a:spLocks noEditPoints="1"/>
            </p:cNvSpPr>
            <p:nvPr/>
          </p:nvSpPr>
          <p:spPr bwMode="auto">
            <a:xfrm>
              <a:off x="837"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28" name="Freeform 24"/>
            <p:cNvSpPr>
              <a:spLocks noEditPoints="1"/>
            </p:cNvSpPr>
            <p:nvPr/>
          </p:nvSpPr>
          <p:spPr bwMode="auto">
            <a:xfrm>
              <a:off x="837"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29" name="Freeform 25"/>
            <p:cNvSpPr>
              <a:spLocks noEditPoints="1"/>
            </p:cNvSpPr>
            <p:nvPr/>
          </p:nvSpPr>
          <p:spPr bwMode="auto">
            <a:xfrm>
              <a:off x="837"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30" name="Rectangle 26"/>
            <p:cNvSpPr>
              <a:spLocks noChangeArrowheads="1"/>
            </p:cNvSpPr>
            <p:nvPr/>
          </p:nvSpPr>
          <p:spPr bwMode="auto">
            <a:xfrm>
              <a:off x="837" y="4246"/>
              <a:ext cx="21" cy="51"/>
            </a:xfrm>
            <a:prstGeom prst="rect">
              <a:avLst/>
            </a:prstGeom>
            <a:solidFill>
              <a:schemeClr val="bg2">
                <a:alpha val="60001"/>
              </a:schemeClr>
            </a:solidFill>
            <a:ln w="0">
              <a:noFill/>
              <a:miter lim="800000"/>
              <a:headEnd/>
              <a:tailEnd/>
            </a:ln>
          </p:spPr>
          <p:txBody>
            <a:bodyPr/>
            <a:lstStyle/>
            <a:p>
              <a:endParaRPr lang="zh-CN" altLang="en-US"/>
            </a:p>
          </p:txBody>
        </p:sp>
        <p:sp>
          <p:nvSpPr>
            <p:cNvPr id="72731" name="Rectangle 27"/>
            <p:cNvSpPr>
              <a:spLocks noChangeArrowheads="1"/>
            </p:cNvSpPr>
            <p:nvPr/>
          </p:nvSpPr>
          <p:spPr bwMode="auto">
            <a:xfrm>
              <a:off x="1287" y="0"/>
              <a:ext cx="21" cy="101"/>
            </a:xfrm>
            <a:prstGeom prst="rect">
              <a:avLst/>
            </a:prstGeom>
            <a:solidFill>
              <a:schemeClr val="bg2">
                <a:alpha val="60001"/>
              </a:schemeClr>
            </a:solidFill>
            <a:ln w="0">
              <a:noFill/>
              <a:miter lim="800000"/>
              <a:headEnd/>
              <a:tailEnd/>
            </a:ln>
          </p:spPr>
          <p:txBody>
            <a:bodyPr/>
            <a:lstStyle/>
            <a:p>
              <a:endParaRPr lang="zh-CN" altLang="en-US"/>
            </a:p>
          </p:txBody>
        </p:sp>
        <p:sp>
          <p:nvSpPr>
            <p:cNvPr id="72732" name="Freeform 28"/>
            <p:cNvSpPr>
              <a:spLocks noEditPoints="1"/>
            </p:cNvSpPr>
            <p:nvPr/>
          </p:nvSpPr>
          <p:spPr bwMode="auto">
            <a:xfrm>
              <a:off x="1287"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33" name="Freeform 29"/>
            <p:cNvSpPr>
              <a:spLocks noEditPoints="1"/>
            </p:cNvSpPr>
            <p:nvPr/>
          </p:nvSpPr>
          <p:spPr bwMode="auto">
            <a:xfrm>
              <a:off x="1287"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34" name="Freeform 30"/>
            <p:cNvSpPr>
              <a:spLocks noEditPoints="1"/>
            </p:cNvSpPr>
            <p:nvPr/>
          </p:nvSpPr>
          <p:spPr bwMode="auto">
            <a:xfrm>
              <a:off x="1287"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35" name="Freeform 31"/>
            <p:cNvSpPr>
              <a:spLocks noEditPoints="1"/>
            </p:cNvSpPr>
            <p:nvPr/>
          </p:nvSpPr>
          <p:spPr bwMode="auto">
            <a:xfrm>
              <a:off x="1287"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36" name="Freeform 32"/>
            <p:cNvSpPr>
              <a:spLocks noEditPoints="1"/>
            </p:cNvSpPr>
            <p:nvPr/>
          </p:nvSpPr>
          <p:spPr bwMode="auto">
            <a:xfrm>
              <a:off x="1287"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37" name="Freeform 33"/>
            <p:cNvSpPr>
              <a:spLocks noEditPoints="1"/>
            </p:cNvSpPr>
            <p:nvPr/>
          </p:nvSpPr>
          <p:spPr bwMode="auto">
            <a:xfrm>
              <a:off x="1287"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38" name="Freeform 34"/>
            <p:cNvSpPr>
              <a:spLocks noEditPoints="1"/>
            </p:cNvSpPr>
            <p:nvPr/>
          </p:nvSpPr>
          <p:spPr bwMode="auto">
            <a:xfrm>
              <a:off x="1287"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39" name="Freeform 35"/>
            <p:cNvSpPr>
              <a:spLocks noEditPoints="1"/>
            </p:cNvSpPr>
            <p:nvPr/>
          </p:nvSpPr>
          <p:spPr bwMode="auto">
            <a:xfrm>
              <a:off x="1287"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40" name="Freeform 36"/>
            <p:cNvSpPr>
              <a:spLocks noEditPoints="1"/>
            </p:cNvSpPr>
            <p:nvPr/>
          </p:nvSpPr>
          <p:spPr bwMode="auto">
            <a:xfrm>
              <a:off x="1287"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41" name="Freeform 37"/>
            <p:cNvSpPr>
              <a:spLocks noEditPoints="1"/>
            </p:cNvSpPr>
            <p:nvPr/>
          </p:nvSpPr>
          <p:spPr bwMode="auto">
            <a:xfrm>
              <a:off x="1287"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42" name="Rectangle 38"/>
            <p:cNvSpPr>
              <a:spLocks noChangeArrowheads="1"/>
            </p:cNvSpPr>
            <p:nvPr/>
          </p:nvSpPr>
          <p:spPr bwMode="auto">
            <a:xfrm>
              <a:off x="1287" y="4246"/>
              <a:ext cx="21" cy="51"/>
            </a:xfrm>
            <a:prstGeom prst="rect">
              <a:avLst/>
            </a:prstGeom>
            <a:solidFill>
              <a:schemeClr val="bg2">
                <a:alpha val="60001"/>
              </a:schemeClr>
            </a:solidFill>
            <a:ln w="0">
              <a:noFill/>
              <a:miter lim="800000"/>
              <a:headEnd/>
              <a:tailEnd/>
            </a:ln>
          </p:spPr>
          <p:txBody>
            <a:bodyPr/>
            <a:lstStyle/>
            <a:p>
              <a:endParaRPr lang="zh-CN" altLang="en-US"/>
            </a:p>
          </p:txBody>
        </p:sp>
        <p:sp>
          <p:nvSpPr>
            <p:cNvPr id="72743" name="Rectangle 39"/>
            <p:cNvSpPr>
              <a:spLocks noChangeArrowheads="1"/>
            </p:cNvSpPr>
            <p:nvPr/>
          </p:nvSpPr>
          <p:spPr bwMode="auto">
            <a:xfrm>
              <a:off x="1732" y="0"/>
              <a:ext cx="21" cy="101"/>
            </a:xfrm>
            <a:prstGeom prst="rect">
              <a:avLst/>
            </a:prstGeom>
            <a:solidFill>
              <a:schemeClr val="bg2">
                <a:alpha val="60001"/>
              </a:schemeClr>
            </a:solidFill>
            <a:ln w="0">
              <a:noFill/>
              <a:miter lim="800000"/>
              <a:headEnd/>
              <a:tailEnd/>
            </a:ln>
          </p:spPr>
          <p:txBody>
            <a:bodyPr/>
            <a:lstStyle/>
            <a:p>
              <a:endParaRPr lang="zh-CN" altLang="en-US"/>
            </a:p>
          </p:txBody>
        </p:sp>
        <p:sp>
          <p:nvSpPr>
            <p:cNvPr id="72744" name="Freeform 40"/>
            <p:cNvSpPr>
              <a:spLocks noEditPoints="1"/>
            </p:cNvSpPr>
            <p:nvPr/>
          </p:nvSpPr>
          <p:spPr bwMode="auto">
            <a:xfrm>
              <a:off x="1732"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45" name="Freeform 41"/>
            <p:cNvSpPr>
              <a:spLocks noEditPoints="1"/>
            </p:cNvSpPr>
            <p:nvPr/>
          </p:nvSpPr>
          <p:spPr bwMode="auto">
            <a:xfrm>
              <a:off x="1732"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46" name="Freeform 42"/>
            <p:cNvSpPr>
              <a:spLocks noEditPoints="1"/>
            </p:cNvSpPr>
            <p:nvPr/>
          </p:nvSpPr>
          <p:spPr bwMode="auto">
            <a:xfrm>
              <a:off x="1732"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47" name="Freeform 43"/>
            <p:cNvSpPr>
              <a:spLocks noEditPoints="1"/>
            </p:cNvSpPr>
            <p:nvPr/>
          </p:nvSpPr>
          <p:spPr bwMode="auto">
            <a:xfrm>
              <a:off x="1732"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48" name="Freeform 44"/>
            <p:cNvSpPr>
              <a:spLocks noEditPoints="1"/>
            </p:cNvSpPr>
            <p:nvPr/>
          </p:nvSpPr>
          <p:spPr bwMode="auto">
            <a:xfrm>
              <a:off x="1732"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49" name="Freeform 45"/>
            <p:cNvSpPr>
              <a:spLocks noEditPoints="1"/>
            </p:cNvSpPr>
            <p:nvPr/>
          </p:nvSpPr>
          <p:spPr bwMode="auto">
            <a:xfrm>
              <a:off x="1732"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50" name="Freeform 46"/>
            <p:cNvSpPr>
              <a:spLocks noEditPoints="1"/>
            </p:cNvSpPr>
            <p:nvPr/>
          </p:nvSpPr>
          <p:spPr bwMode="auto">
            <a:xfrm>
              <a:off x="1732"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51" name="Freeform 47"/>
            <p:cNvSpPr>
              <a:spLocks noEditPoints="1"/>
            </p:cNvSpPr>
            <p:nvPr/>
          </p:nvSpPr>
          <p:spPr bwMode="auto">
            <a:xfrm>
              <a:off x="1732"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52" name="Freeform 48"/>
            <p:cNvSpPr>
              <a:spLocks noEditPoints="1"/>
            </p:cNvSpPr>
            <p:nvPr/>
          </p:nvSpPr>
          <p:spPr bwMode="auto">
            <a:xfrm>
              <a:off x="1732"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53" name="Freeform 49"/>
            <p:cNvSpPr>
              <a:spLocks noEditPoints="1"/>
            </p:cNvSpPr>
            <p:nvPr/>
          </p:nvSpPr>
          <p:spPr bwMode="auto">
            <a:xfrm>
              <a:off x="1732"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54" name="Rectangle 50"/>
            <p:cNvSpPr>
              <a:spLocks noChangeArrowheads="1"/>
            </p:cNvSpPr>
            <p:nvPr/>
          </p:nvSpPr>
          <p:spPr bwMode="auto">
            <a:xfrm>
              <a:off x="1732" y="4246"/>
              <a:ext cx="21" cy="51"/>
            </a:xfrm>
            <a:prstGeom prst="rect">
              <a:avLst/>
            </a:prstGeom>
            <a:solidFill>
              <a:schemeClr val="bg2">
                <a:alpha val="60001"/>
              </a:schemeClr>
            </a:solidFill>
            <a:ln w="0">
              <a:noFill/>
              <a:miter lim="800000"/>
              <a:headEnd/>
              <a:tailEnd/>
            </a:ln>
          </p:spPr>
          <p:txBody>
            <a:bodyPr/>
            <a:lstStyle/>
            <a:p>
              <a:endParaRPr lang="zh-CN" altLang="en-US"/>
            </a:p>
          </p:txBody>
        </p:sp>
        <p:sp>
          <p:nvSpPr>
            <p:cNvPr id="72755" name="Rectangle 51"/>
            <p:cNvSpPr>
              <a:spLocks noChangeArrowheads="1"/>
            </p:cNvSpPr>
            <p:nvPr/>
          </p:nvSpPr>
          <p:spPr bwMode="auto">
            <a:xfrm>
              <a:off x="2177" y="0"/>
              <a:ext cx="21" cy="101"/>
            </a:xfrm>
            <a:prstGeom prst="rect">
              <a:avLst/>
            </a:prstGeom>
            <a:solidFill>
              <a:schemeClr val="bg2">
                <a:alpha val="60001"/>
              </a:schemeClr>
            </a:solidFill>
            <a:ln w="0">
              <a:noFill/>
              <a:miter lim="800000"/>
              <a:headEnd/>
              <a:tailEnd/>
            </a:ln>
          </p:spPr>
          <p:txBody>
            <a:bodyPr/>
            <a:lstStyle/>
            <a:p>
              <a:endParaRPr lang="zh-CN" altLang="en-US"/>
            </a:p>
          </p:txBody>
        </p:sp>
        <p:sp>
          <p:nvSpPr>
            <p:cNvPr id="72756" name="Freeform 52"/>
            <p:cNvSpPr>
              <a:spLocks noEditPoints="1"/>
            </p:cNvSpPr>
            <p:nvPr/>
          </p:nvSpPr>
          <p:spPr bwMode="auto">
            <a:xfrm>
              <a:off x="2177"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57" name="Freeform 53"/>
            <p:cNvSpPr>
              <a:spLocks noEditPoints="1"/>
            </p:cNvSpPr>
            <p:nvPr/>
          </p:nvSpPr>
          <p:spPr bwMode="auto">
            <a:xfrm>
              <a:off x="2177"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58" name="Freeform 54"/>
            <p:cNvSpPr>
              <a:spLocks noEditPoints="1"/>
            </p:cNvSpPr>
            <p:nvPr/>
          </p:nvSpPr>
          <p:spPr bwMode="auto">
            <a:xfrm>
              <a:off x="2177"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59" name="Freeform 55"/>
            <p:cNvSpPr>
              <a:spLocks noEditPoints="1"/>
            </p:cNvSpPr>
            <p:nvPr/>
          </p:nvSpPr>
          <p:spPr bwMode="auto">
            <a:xfrm>
              <a:off x="2177"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60" name="Freeform 56"/>
            <p:cNvSpPr>
              <a:spLocks noEditPoints="1"/>
            </p:cNvSpPr>
            <p:nvPr/>
          </p:nvSpPr>
          <p:spPr bwMode="auto">
            <a:xfrm>
              <a:off x="2177"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61" name="Freeform 57"/>
            <p:cNvSpPr>
              <a:spLocks noEditPoints="1"/>
            </p:cNvSpPr>
            <p:nvPr/>
          </p:nvSpPr>
          <p:spPr bwMode="auto">
            <a:xfrm>
              <a:off x="2177"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62" name="Freeform 58"/>
            <p:cNvSpPr>
              <a:spLocks noEditPoints="1"/>
            </p:cNvSpPr>
            <p:nvPr/>
          </p:nvSpPr>
          <p:spPr bwMode="auto">
            <a:xfrm>
              <a:off x="2177"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63" name="Freeform 59"/>
            <p:cNvSpPr>
              <a:spLocks noEditPoints="1"/>
            </p:cNvSpPr>
            <p:nvPr/>
          </p:nvSpPr>
          <p:spPr bwMode="auto">
            <a:xfrm>
              <a:off x="2177"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64" name="Freeform 60"/>
            <p:cNvSpPr>
              <a:spLocks noEditPoints="1"/>
            </p:cNvSpPr>
            <p:nvPr/>
          </p:nvSpPr>
          <p:spPr bwMode="auto">
            <a:xfrm>
              <a:off x="2177"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65" name="Freeform 61"/>
            <p:cNvSpPr>
              <a:spLocks noEditPoints="1"/>
            </p:cNvSpPr>
            <p:nvPr/>
          </p:nvSpPr>
          <p:spPr bwMode="auto">
            <a:xfrm>
              <a:off x="2177"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66" name="Rectangle 62"/>
            <p:cNvSpPr>
              <a:spLocks noChangeArrowheads="1"/>
            </p:cNvSpPr>
            <p:nvPr/>
          </p:nvSpPr>
          <p:spPr bwMode="auto">
            <a:xfrm>
              <a:off x="2177" y="4246"/>
              <a:ext cx="21" cy="51"/>
            </a:xfrm>
            <a:prstGeom prst="rect">
              <a:avLst/>
            </a:prstGeom>
            <a:solidFill>
              <a:schemeClr val="bg2">
                <a:alpha val="60001"/>
              </a:schemeClr>
            </a:solidFill>
            <a:ln w="0">
              <a:noFill/>
              <a:miter lim="800000"/>
              <a:headEnd/>
              <a:tailEnd/>
            </a:ln>
          </p:spPr>
          <p:txBody>
            <a:bodyPr/>
            <a:lstStyle/>
            <a:p>
              <a:endParaRPr lang="zh-CN" altLang="en-US"/>
            </a:p>
          </p:txBody>
        </p:sp>
        <p:sp>
          <p:nvSpPr>
            <p:cNvPr id="72767" name="Rectangle 63"/>
            <p:cNvSpPr>
              <a:spLocks noChangeArrowheads="1"/>
            </p:cNvSpPr>
            <p:nvPr/>
          </p:nvSpPr>
          <p:spPr bwMode="auto">
            <a:xfrm>
              <a:off x="2628" y="0"/>
              <a:ext cx="20" cy="101"/>
            </a:xfrm>
            <a:prstGeom prst="rect">
              <a:avLst/>
            </a:prstGeom>
            <a:solidFill>
              <a:schemeClr val="bg2">
                <a:alpha val="60001"/>
              </a:schemeClr>
            </a:solidFill>
            <a:ln w="0">
              <a:noFill/>
              <a:miter lim="800000"/>
              <a:headEnd/>
              <a:tailEnd/>
            </a:ln>
          </p:spPr>
          <p:txBody>
            <a:bodyPr/>
            <a:lstStyle/>
            <a:p>
              <a:endParaRPr lang="zh-CN" altLang="en-US"/>
            </a:p>
          </p:txBody>
        </p:sp>
        <p:sp>
          <p:nvSpPr>
            <p:cNvPr id="72768" name="Freeform 64"/>
            <p:cNvSpPr>
              <a:spLocks noEditPoints="1"/>
            </p:cNvSpPr>
            <p:nvPr/>
          </p:nvSpPr>
          <p:spPr bwMode="auto">
            <a:xfrm>
              <a:off x="2628"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69" name="Freeform 65"/>
            <p:cNvSpPr>
              <a:spLocks noEditPoints="1"/>
            </p:cNvSpPr>
            <p:nvPr/>
          </p:nvSpPr>
          <p:spPr bwMode="auto">
            <a:xfrm>
              <a:off x="2628"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70" name="Freeform 66"/>
            <p:cNvSpPr>
              <a:spLocks noEditPoints="1"/>
            </p:cNvSpPr>
            <p:nvPr/>
          </p:nvSpPr>
          <p:spPr bwMode="auto">
            <a:xfrm>
              <a:off x="2628"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71" name="Freeform 67"/>
            <p:cNvSpPr>
              <a:spLocks noEditPoints="1"/>
            </p:cNvSpPr>
            <p:nvPr/>
          </p:nvSpPr>
          <p:spPr bwMode="auto">
            <a:xfrm>
              <a:off x="2628"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72" name="Freeform 68"/>
            <p:cNvSpPr>
              <a:spLocks noEditPoints="1"/>
            </p:cNvSpPr>
            <p:nvPr/>
          </p:nvSpPr>
          <p:spPr bwMode="auto">
            <a:xfrm>
              <a:off x="2628"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73" name="Freeform 69"/>
            <p:cNvSpPr>
              <a:spLocks noEditPoints="1"/>
            </p:cNvSpPr>
            <p:nvPr/>
          </p:nvSpPr>
          <p:spPr bwMode="auto">
            <a:xfrm>
              <a:off x="2628"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74" name="Freeform 70"/>
            <p:cNvSpPr>
              <a:spLocks noEditPoints="1"/>
            </p:cNvSpPr>
            <p:nvPr/>
          </p:nvSpPr>
          <p:spPr bwMode="auto">
            <a:xfrm>
              <a:off x="2628"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75" name="Freeform 71"/>
            <p:cNvSpPr>
              <a:spLocks noEditPoints="1"/>
            </p:cNvSpPr>
            <p:nvPr/>
          </p:nvSpPr>
          <p:spPr bwMode="auto">
            <a:xfrm>
              <a:off x="2628"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76" name="Freeform 72"/>
            <p:cNvSpPr>
              <a:spLocks noEditPoints="1"/>
            </p:cNvSpPr>
            <p:nvPr/>
          </p:nvSpPr>
          <p:spPr bwMode="auto">
            <a:xfrm>
              <a:off x="2628"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77" name="Freeform 73"/>
            <p:cNvSpPr>
              <a:spLocks noEditPoints="1"/>
            </p:cNvSpPr>
            <p:nvPr/>
          </p:nvSpPr>
          <p:spPr bwMode="auto">
            <a:xfrm>
              <a:off x="2628"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78" name="Rectangle 74"/>
            <p:cNvSpPr>
              <a:spLocks noChangeArrowheads="1"/>
            </p:cNvSpPr>
            <p:nvPr/>
          </p:nvSpPr>
          <p:spPr bwMode="auto">
            <a:xfrm>
              <a:off x="2628" y="4246"/>
              <a:ext cx="20" cy="51"/>
            </a:xfrm>
            <a:prstGeom prst="rect">
              <a:avLst/>
            </a:prstGeom>
            <a:solidFill>
              <a:schemeClr val="bg2">
                <a:alpha val="60001"/>
              </a:schemeClr>
            </a:solidFill>
            <a:ln w="0">
              <a:noFill/>
              <a:miter lim="800000"/>
              <a:headEnd/>
              <a:tailEnd/>
            </a:ln>
          </p:spPr>
          <p:txBody>
            <a:bodyPr/>
            <a:lstStyle/>
            <a:p>
              <a:endParaRPr lang="zh-CN" altLang="en-US"/>
            </a:p>
          </p:txBody>
        </p:sp>
        <p:sp>
          <p:nvSpPr>
            <p:cNvPr id="72779" name="Rectangle 75"/>
            <p:cNvSpPr>
              <a:spLocks noChangeArrowheads="1"/>
            </p:cNvSpPr>
            <p:nvPr/>
          </p:nvSpPr>
          <p:spPr bwMode="auto">
            <a:xfrm>
              <a:off x="3073" y="0"/>
              <a:ext cx="20" cy="101"/>
            </a:xfrm>
            <a:prstGeom prst="rect">
              <a:avLst/>
            </a:prstGeom>
            <a:solidFill>
              <a:schemeClr val="bg2">
                <a:alpha val="60001"/>
              </a:schemeClr>
            </a:solidFill>
            <a:ln w="0">
              <a:noFill/>
              <a:miter lim="800000"/>
              <a:headEnd/>
              <a:tailEnd/>
            </a:ln>
          </p:spPr>
          <p:txBody>
            <a:bodyPr/>
            <a:lstStyle/>
            <a:p>
              <a:endParaRPr lang="zh-CN" altLang="en-US"/>
            </a:p>
          </p:txBody>
        </p:sp>
        <p:sp>
          <p:nvSpPr>
            <p:cNvPr id="72780" name="Freeform 76"/>
            <p:cNvSpPr>
              <a:spLocks noEditPoints="1"/>
            </p:cNvSpPr>
            <p:nvPr/>
          </p:nvSpPr>
          <p:spPr bwMode="auto">
            <a:xfrm>
              <a:off x="3073"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81" name="Freeform 77"/>
            <p:cNvSpPr>
              <a:spLocks noEditPoints="1"/>
            </p:cNvSpPr>
            <p:nvPr/>
          </p:nvSpPr>
          <p:spPr bwMode="auto">
            <a:xfrm>
              <a:off x="3073"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82" name="Freeform 78"/>
            <p:cNvSpPr>
              <a:spLocks noEditPoints="1"/>
            </p:cNvSpPr>
            <p:nvPr/>
          </p:nvSpPr>
          <p:spPr bwMode="auto">
            <a:xfrm>
              <a:off x="3073"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83" name="Freeform 79"/>
            <p:cNvSpPr>
              <a:spLocks noEditPoints="1"/>
            </p:cNvSpPr>
            <p:nvPr/>
          </p:nvSpPr>
          <p:spPr bwMode="auto">
            <a:xfrm>
              <a:off x="3073"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84" name="Freeform 80"/>
            <p:cNvSpPr>
              <a:spLocks noEditPoints="1"/>
            </p:cNvSpPr>
            <p:nvPr/>
          </p:nvSpPr>
          <p:spPr bwMode="auto">
            <a:xfrm>
              <a:off x="3073"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85" name="Freeform 81"/>
            <p:cNvSpPr>
              <a:spLocks noEditPoints="1"/>
            </p:cNvSpPr>
            <p:nvPr/>
          </p:nvSpPr>
          <p:spPr bwMode="auto">
            <a:xfrm>
              <a:off x="3073"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86" name="Freeform 82"/>
            <p:cNvSpPr>
              <a:spLocks noEditPoints="1"/>
            </p:cNvSpPr>
            <p:nvPr/>
          </p:nvSpPr>
          <p:spPr bwMode="auto">
            <a:xfrm>
              <a:off x="3073"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87" name="Freeform 83"/>
            <p:cNvSpPr>
              <a:spLocks noEditPoints="1"/>
            </p:cNvSpPr>
            <p:nvPr/>
          </p:nvSpPr>
          <p:spPr bwMode="auto">
            <a:xfrm>
              <a:off x="3073"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88" name="Freeform 84"/>
            <p:cNvSpPr>
              <a:spLocks noEditPoints="1"/>
            </p:cNvSpPr>
            <p:nvPr/>
          </p:nvSpPr>
          <p:spPr bwMode="auto">
            <a:xfrm>
              <a:off x="3073"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89" name="Freeform 85"/>
            <p:cNvSpPr>
              <a:spLocks noEditPoints="1"/>
            </p:cNvSpPr>
            <p:nvPr/>
          </p:nvSpPr>
          <p:spPr bwMode="auto">
            <a:xfrm>
              <a:off x="3073"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90" name="Rectangle 86"/>
            <p:cNvSpPr>
              <a:spLocks noChangeArrowheads="1"/>
            </p:cNvSpPr>
            <p:nvPr/>
          </p:nvSpPr>
          <p:spPr bwMode="auto">
            <a:xfrm>
              <a:off x="3073" y="4246"/>
              <a:ext cx="20" cy="51"/>
            </a:xfrm>
            <a:prstGeom prst="rect">
              <a:avLst/>
            </a:prstGeom>
            <a:solidFill>
              <a:schemeClr val="bg2">
                <a:alpha val="60001"/>
              </a:schemeClr>
            </a:solidFill>
            <a:ln w="0">
              <a:noFill/>
              <a:miter lim="800000"/>
              <a:headEnd/>
              <a:tailEnd/>
            </a:ln>
          </p:spPr>
          <p:txBody>
            <a:bodyPr/>
            <a:lstStyle/>
            <a:p>
              <a:endParaRPr lang="zh-CN" altLang="en-US"/>
            </a:p>
          </p:txBody>
        </p:sp>
        <p:sp>
          <p:nvSpPr>
            <p:cNvPr id="72791" name="Rectangle 87"/>
            <p:cNvSpPr>
              <a:spLocks noChangeArrowheads="1"/>
            </p:cNvSpPr>
            <p:nvPr/>
          </p:nvSpPr>
          <p:spPr bwMode="auto">
            <a:xfrm>
              <a:off x="3518" y="0"/>
              <a:ext cx="20" cy="101"/>
            </a:xfrm>
            <a:prstGeom prst="rect">
              <a:avLst/>
            </a:prstGeom>
            <a:solidFill>
              <a:schemeClr val="bg2">
                <a:alpha val="60001"/>
              </a:schemeClr>
            </a:solidFill>
            <a:ln w="0">
              <a:noFill/>
              <a:miter lim="800000"/>
              <a:headEnd/>
              <a:tailEnd/>
            </a:ln>
          </p:spPr>
          <p:txBody>
            <a:bodyPr/>
            <a:lstStyle/>
            <a:p>
              <a:endParaRPr lang="zh-CN" altLang="en-US"/>
            </a:p>
          </p:txBody>
        </p:sp>
        <p:sp>
          <p:nvSpPr>
            <p:cNvPr id="72792" name="Freeform 88"/>
            <p:cNvSpPr>
              <a:spLocks noEditPoints="1"/>
            </p:cNvSpPr>
            <p:nvPr/>
          </p:nvSpPr>
          <p:spPr bwMode="auto">
            <a:xfrm>
              <a:off x="3518"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93" name="Freeform 89"/>
            <p:cNvSpPr>
              <a:spLocks noEditPoints="1"/>
            </p:cNvSpPr>
            <p:nvPr/>
          </p:nvSpPr>
          <p:spPr bwMode="auto">
            <a:xfrm>
              <a:off x="3518"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94" name="Freeform 90"/>
            <p:cNvSpPr>
              <a:spLocks noEditPoints="1"/>
            </p:cNvSpPr>
            <p:nvPr/>
          </p:nvSpPr>
          <p:spPr bwMode="auto">
            <a:xfrm>
              <a:off x="3518"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95" name="Freeform 91"/>
            <p:cNvSpPr>
              <a:spLocks noEditPoints="1"/>
            </p:cNvSpPr>
            <p:nvPr/>
          </p:nvSpPr>
          <p:spPr bwMode="auto">
            <a:xfrm>
              <a:off x="3518"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96" name="Freeform 92"/>
            <p:cNvSpPr>
              <a:spLocks noEditPoints="1"/>
            </p:cNvSpPr>
            <p:nvPr/>
          </p:nvSpPr>
          <p:spPr bwMode="auto">
            <a:xfrm>
              <a:off x="3518"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97" name="Freeform 93"/>
            <p:cNvSpPr>
              <a:spLocks noEditPoints="1"/>
            </p:cNvSpPr>
            <p:nvPr/>
          </p:nvSpPr>
          <p:spPr bwMode="auto">
            <a:xfrm>
              <a:off x="3518"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98" name="Freeform 94"/>
            <p:cNvSpPr>
              <a:spLocks noEditPoints="1"/>
            </p:cNvSpPr>
            <p:nvPr/>
          </p:nvSpPr>
          <p:spPr bwMode="auto">
            <a:xfrm>
              <a:off x="3518"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799" name="Freeform 95"/>
            <p:cNvSpPr>
              <a:spLocks noEditPoints="1"/>
            </p:cNvSpPr>
            <p:nvPr/>
          </p:nvSpPr>
          <p:spPr bwMode="auto">
            <a:xfrm>
              <a:off x="3518"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00" name="Freeform 96"/>
            <p:cNvSpPr>
              <a:spLocks noEditPoints="1"/>
            </p:cNvSpPr>
            <p:nvPr/>
          </p:nvSpPr>
          <p:spPr bwMode="auto">
            <a:xfrm>
              <a:off x="3518"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01" name="Freeform 97"/>
            <p:cNvSpPr>
              <a:spLocks noEditPoints="1"/>
            </p:cNvSpPr>
            <p:nvPr/>
          </p:nvSpPr>
          <p:spPr bwMode="auto">
            <a:xfrm>
              <a:off x="3518"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02" name="Rectangle 98"/>
            <p:cNvSpPr>
              <a:spLocks noChangeArrowheads="1"/>
            </p:cNvSpPr>
            <p:nvPr/>
          </p:nvSpPr>
          <p:spPr bwMode="auto">
            <a:xfrm>
              <a:off x="3518" y="4246"/>
              <a:ext cx="20" cy="51"/>
            </a:xfrm>
            <a:prstGeom prst="rect">
              <a:avLst/>
            </a:prstGeom>
            <a:solidFill>
              <a:schemeClr val="bg2">
                <a:alpha val="60001"/>
              </a:schemeClr>
            </a:solidFill>
            <a:ln w="0">
              <a:noFill/>
              <a:miter lim="800000"/>
              <a:headEnd/>
              <a:tailEnd/>
            </a:ln>
          </p:spPr>
          <p:txBody>
            <a:bodyPr/>
            <a:lstStyle/>
            <a:p>
              <a:endParaRPr lang="zh-CN" altLang="en-US"/>
            </a:p>
          </p:txBody>
        </p:sp>
        <p:sp>
          <p:nvSpPr>
            <p:cNvPr id="72803" name="Rectangle 99"/>
            <p:cNvSpPr>
              <a:spLocks noChangeArrowheads="1"/>
            </p:cNvSpPr>
            <p:nvPr/>
          </p:nvSpPr>
          <p:spPr bwMode="auto">
            <a:xfrm>
              <a:off x="3968" y="0"/>
              <a:ext cx="20" cy="101"/>
            </a:xfrm>
            <a:prstGeom prst="rect">
              <a:avLst/>
            </a:prstGeom>
            <a:solidFill>
              <a:schemeClr val="bg2">
                <a:alpha val="60001"/>
              </a:schemeClr>
            </a:solidFill>
            <a:ln w="0">
              <a:noFill/>
              <a:miter lim="800000"/>
              <a:headEnd/>
              <a:tailEnd/>
            </a:ln>
          </p:spPr>
          <p:txBody>
            <a:bodyPr/>
            <a:lstStyle/>
            <a:p>
              <a:endParaRPr lang="zh-CN" altLang="en-US"/>
            </a:p>
          </p:txBody>
        </p:sp>
        <p:sp>
          <p:nvSpPr>
            <p:cNvPr id="72804" name="Freeform 100"/>
            <p:cNvSpPr>
              <a:spLocks noEditPoints="1"/>
            </p:cNvSpPr>
            <p:nvPr/>
          </p:nvSpPr>
          <p:spPr bwMode="auto">
            <a:xfrm>
              <a:off x="3968"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05" name="Freeform 101"/>
            <p:cNvSpPr>
              <a:spLocks noEditPoints="1"/>
            </p:cNvSpPr>
            <p:nvPr/>
          </p:nvSpPr>
          <p:spPr bwMode="auto">
            <a:xfrm>
              <a:off x="3968"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06" name="Freeform 102"/>
            <p:cNvSpPr>
              <a:spLocks noEditPoints="1"/>
            </p:cNvSpPr>
            <p:nvPr/>
          </p:nvSpPr>
          <p:spPr bwMode="auto">
            <a:xfrm>
              <a:off x="3968"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07" name="Freeform 103"/>
            <p:cNvSpPr>
              <a:spLocks noEditPoints="1"/>
            </p:cNvSpPr>
            <p:nvPr/>
          </p:nvSpPr>
          <p:spPr bwMode="auto">
            <a:xfrm>
              <a:off x="3968"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08" name="Freeform 104"/>
            <p:cNvSpPr>
              <a:spLocks noEditPoints="1"/>
            </p:cNvSpPr>
            <p:nvPr/>
          </p:nvSpPr>
          <p:spPr bwMode="auto">
            <a:xfrm>
              <a:off x="3968"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09" name="Freeform 105"/>
            <p:cNvSpPr>
              <a:spLocks noEditPoints="1"/>
            </p:cNvSpPr>
            <p:nvPr/>
          </p:nvSpPr>
          <p:spPr bwMode="auto">
            <a:xfrm>
              <a:off x="3968"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10" name="Freeform 106"/>
            <p:cNvSpPr>
              <a:spLocks noEditPoints="1"/>
            </p:cNvSpPr>
            <p:nvPr/>
          </p:nvSpPr>
          <p:spPr bwMode="auto">
            <a:xfrm>
              <a:off x="3968"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11" name="Freeform 107"/>
            <p:cNvSpPr>
              <a:spLocks noEditPoints="1"/>
            </p:cNvSpPr>
            <p:nvPr/>
          </p:nvSpPr>
          <p:spPr bwMode="auto">
            <a:xfrm>
              <a:off x="3968"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12" name="Freeform 108"/>
            <p:cNvSpPr>
              <a:spLocks noEditPoints="1"/>
            </p:cNvSpPr>
            <p:nvPr/>
          </p:nvSpPr>
          <p:spPr bwMode="auto">
            <a:xfrm>
              <a:off x="3968"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13" name="Freeform 109"/>
            <p:cNvSpPr>
              <a:spLocks noEditPoints="1"/>
            </p:cNvSpPr>
            <p:nvPr/>
          </p:nvSpPr>
          <p:spPr bwMode="auto">
            <a:xfrm>
              <a:off x="3968"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14" name="Rectangle 110"/>
            <p:cNvSpPr>
              <a:spLocks noChangeArrowheads="1"/>
            </p:cNvSpPr>
            <p:nvPr/>
          </p:nvSpPr>
          <p:spPr bwMode="auto">
            <a:xfrm>
              <a:off x="3968" y="4246"/>
              <a:ext cx="20" cy="51"/>
            </a:xfrm>
            <a:prstGeom prst="rect">
              <a:avLst/>
            </a:prstGeom>
            <a:solidFill>
              <a:schemeClr val="bg2">
                <a:alpha val="60001"/>
              </a:schemeClr>
            </a:solidFill>
            <a:ln w="0">
              <a:noFill/>
              <a:miter lim="800000"/>
              <a:headEnd/>
              <a:tailEnd/>
            </a:ln>
          </p:spPr>
          <p:txBody>
            <a:bodyPr/>
            <a:lstStyle/>
            <a:p>
              <a:endParaRPr lang="zh-CN" altLang="en-US"/>
            </a:p>
          </p:txBody>
        </p:sp>
        <p:sp>
          <p:nvSpPr>
            <p:cNvPr id="72815" name="Rectangle 111"/>
            <p:cNvSpPr>
              <a:spLocks noChangeArrowheads="1"/>
            </p:cNvSpPr>
            <p:nvPr/>
          </p:nvSpPr>
          <p:spPr bwMode="auto">
            <a:xfrm>
              <a:off x="4413" y="0"/>
              <a:ext cx="20" cy="101"/>
            </a:xfrm>
            <a:prstGeom prst="rect">
              <a:avLst/>
            </a:prstGeom>
            <a:solidFill>
              <a:schemeClr val="bg2">
                <a:alpha val="60001"/>
              </a:schemeClr>
            </a:solidFill>
            <a:ln w="0">
              <a:noFill/>
              <a:miter lim="800000"/>
              <a:headEnd/>
              <a:tailEnd/>
            </a:ln>
          </p:spPr>
          <p:txBody>
            <a:bodyPr/>
            <a:lstStyle/>
            <a:p>
              <a:endParaRPr lang="zh-CN" altLang="en-US"/>
            </a:p>
          </p:txBody>
        </p:sp>
        <p:sp>
          <p:nvSpPr>
            <p:cNvPr id="72816" name="Freeform 112"/>
            <p:cNvSpPr>
              <a:spLocks noEditPoints="1"/>
            </p:cNvSpPr>
            <p:nvPr/>
          </p:nvSpPr>
          <p:spPr bwMode="auto">
            <a:xfrm>
              <a:off x="4413"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17" name="Freeform 113"/>
            <p:cNvSpPr>
              <a:spLocks noEditPoints="1"/>
            </p:cNvSpPr>
            <p:nvPr/>
          </p:nvSpPr>
          <p:spPr bwMode="auto">
            <a:xfrm>
              <a:off x="4413"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18" name="Freeform 114"/>
            <p:cNvSpPr>
              <a:spLocks noEditPoints="1"/>
            </p:cNvSpPr>
            <p:nvPr/>
          </p:nvSpPr>
          <p:spPr bwMode="auto">
            <a:xfrm>
              <a:off x="4413"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19" name="Freeform 115"/>
            <p:cNvSpPr>
              <a:spLocks noEditPoints="1"/>
            </p:cNvSpPr>
            <p:nvPr/>
          </p:nvSpPr>
          <p:spPr bwMode="auto">
            <a:xfrm>
              <a:off x="4413"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20" name="Freeform 116"/>
            <p:cNvSpPr>
              <a:spLocks noEditPoints="1"/>
            </p:cNvSpPr>
            <p:nvPr/>
          </p:nvSpPr>
          <p:spPr bwMode="auto">
            <a:xfrm>
              <a:off x="4413"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21" name="Freeform 117"/>
            <p:cNvSpPr>
              <a:spLocks noEditPoints="1"/>
            </p:cNvSpPr>
            <p:nvPr/>
          </p:nvSpPr>
          <p:spPr bwMode="auto">
            <a:xfrm>
              <a:off x="4413"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22" name="Freeform 118"/>
            <p:cNvSpPr>
              <a:spLocks noEditPoints="1"/>
            </p:cNvSpPr>
            <p:nvPr/>
          </p:nvSpPr>
          <p:spPr bwMode="auto">
            <a:xfrm>
              <a:off x="4413"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23" name="Freeform 119"/>
            <p:cNvSpPr>
              <a:spLocks noEditPoints="1"/>
            </p:cNvSpPr>
            <p:nvPr/>
          </p:nvSpPr>
          <p:spPr bwMode="auto">
            <a:xfrm>
              <a:off x="4413"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24" name="Freeform 120"/>
            <p:cNvSpPr>
              <a:spLocks noEditPoints="1"/>
            </p:cNvSpPr>
            <p:nvPr/>
          </p:nvSpPr>
          <p:spPr bwMode="auto">
            <a:xfrm>
              <a:off x="4413"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25" name="Freeform 121"/>
            <p:cNvSpPr>
              <a:spLocks noEditPoints="1"/>
            </p:cNvSpPr>
            <p:nvPr/>
          </p:nvSpPr>
          <p:spPr bwMode="auto">
            <a:xfrm>
              <a:off x="4413"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26" name="Rectangle 122"/>
            <p:cNvSpPr>
              <a:spLocks noChangeArrowheads="1"/>
            </p:cNvSpPr>
            <p:nvPr/>
          </p:nvSpPr>
          <p:spPr bwMode="auto">
            <a:xfrm>
              <a:off x="4413" y="4246"/>
              <a:ext cx="20" cy="51"/>
            </a:xfrm>
            <a:prstGeom prst="rect">
              <a:avLst/>
            </a:prstGeom>
            <a:solidFill>
              <a:schemeClr val="bg2">
                <a:alpha val="60001"/>
              </a:schemeClr>
            </a:solidFill>
            <a:ln w="0">
              <a:noFill/>
              <a:miter lim="800000"/>
              <a:headEnd/>
              <a:tailEnd/>
            </a:ln>
          </p:spPr>
          <p:txBody>
            <a:bodyPr/>
            <a:lstStyle/>
            <a:p>
              <a:endParaRPr lang="zh-CN" altLang="en-US"/>
            </a:p>
          </p:txBody>
        </p:sp>
        <p:sp>
          <p:nvSpPr>
            <p:cNvPr id="72827" name="Rectangle 123"/>
            <p:cNvSpPr>
              <a:spLocks noChangeArrowheads="1"/>
            </p:cNvSpPr>
            <p:nvPr/>
          </p:nvSpPr>
          <p:spPr bwMode="auto">
            <a:xfrm>
              <a:off x="4858" y="0"/>
              <a:ext cx="20" cy="101"/>
            </a:xfrm>
            <a:prstGeom prst="rect">
              <a:avLst/>
            </a:prstGeom>
            <a:solidFill>
              <a:schemeClr val="bg2">
                <a:alpha val="60001"/>
              </a:schemeClr>
            </a:solidFill>
            <a:ln w="0">
              <a:noFill/>
              <a:miter lim="800000"/>
              <a:headEnd/>
              <a:tailEnd/>
            </a:ln>
          </p:spPr>
          <p:txBody>
            <a:bodyPr/>
            <a:lstStyle/>
            <a:p>
              <a:endParaRPr lang="zh-CN" altLang="en-US"/>
            </a:p>
          </p:txBody>
        </p:sp>
        <p:sp>
          <p:nvSpPr>
            <p:cNvPr id="72828" name="Freeform 124"/>
            <p:cNvSpPr>
              <a:spLocks noEditPoints="1"/>
            </p:cNvSpPr>
            <p:nvPr/>
          </p:nvSpPr>
          <p:spPr bwMode="auto">
            <a:xfrm>
              <a:off x="4858"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29" name="Freeform 125"/>
            <p:cNvSpPr>
              <a:spLocks noEditPoints="1"/>
            </p:cNvSpPr>
            <p:nvPr/>
          </p:nvSpPr>
          <p:spPr bwMode="auto">
            <a:xfrm>
              <a:off x="4858"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30" name="Freeform 126"/>
            <p:cNvSpPr>
              <a:spLocks noEditPoints="1"/>
            </p:cNvSpPr>
            <p:nvPr/>
          </p:nvSpPr>
          <p:spPr bwMode="auto">
            <a:xfrm>
              <a:off x="4858"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31" name="Freeform 127"/>
            <p:cNvSpPr>
              <a:spLocks noEditPoints="1"/>
            </p:cNvSpPr>
            <p:nvPr/>
          </p:nvSpPr>
          <p:spPr bwMode="auto">
            <a:xfrm>
              <a:off x="4858"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32" name="Freeform 128"/>
            <p:cNvSpPr>
              <a:spLocks noEditPoints="1"/>
            </p:cNvSpPr>
            <p:nvPr/>
          </p:nvSpPr>
          <p:spPr bwMode="auto">
            <a:xfrm>
              <a:off x="4858"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33" name="Freeform 129"/>
            <p:cNvSpPr>
              <a:spLocks noEditPoints="1"/>
            </p:cNvSpPr>
            <p:nvPr/>
          </p:nvSpPr>
          <p:spPr bwMode="auto">
            <a:xfrm>
              <a:off x="4858"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34" name="Freeform 130"/>
            <p:cNvSpPr>
              <a:spLocks noEditPoints="1"/>
            </p:cNvSpPr>
            <p:nvPr/>
          </p:nvSpPr>
          <p:spPr bwMode="auto">
            <a:xfrm>
              <a:off x="4858"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35" name="Freeform 131"/>
            <p:cNvSpPr>
              <a:spLocks noEditPoints="1"/>
            </p:cNvSpPr>
            <p:nvPr/>
          </p:nvSpPr>
          <p:spPr bwMode="auto">
            <a:xfrm>
              <a:off x="4858"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36" name="Freeform 132"/>
            <p:cNvSpPr>
              <a:spLocks noEditPoints="1"/>
            </p:cNvSpPr>
            <p:nvPr/>
          </p:nvSpPr>
          <p:spPr bwMode="auto">
            <a:xfrm>
              <a:off x="4858"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37" name="Freeform 133"/>
            <p:cNvSpPr>
              <a:spLocks noEditPoints="1"/>
            </p:cNvSpPr>
            <p:nvPr/>
          </p:nvSpPr>
          <p:spPr bwMode="auto">
            <a:xfrm>
              <a:off x="4858"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38" name="Rectangle 134"/>
            <p:cNvSpPr>
              <a:spLocks noChangeArrowheads="1"/>
            </p:cNvSpPr>
            <p:nvPr/>
          </p:nvSpPr>
          <p:spPr bwMode="auto">
            <a:xfrm>
              <a:off x="4858" y="4246"/>
              <a:ext cx="20" cy="51"/>
            </a:xfrm>
            <a:prstGeom prst="rect">
              <a:avLst/>
            </a:prstGeom>
            <a:solidFill>
              <a:schemeClr val="bg2">
                <a:alpha val="60001"/>
              </a:schemeClr>
            </a:solidFill>
            <a:ln w="0">
              <a:noFill/>
              <a:miter lim="800000"/>
              <a:headEnd/>
              <a:tailEnd/>
            </a:ln>
          </p:spPr>
          <p:txBody>
            <a:bodyPr/>
            <a:lstStyle/>
            <a:p>
              <a:endParaRPr lang="zh-CN" altLang="en-US"/>
            </a:p>
          </p:txBody>
        </p:sp>
        <p:sp>
          <p:nvSpPr>
            <p:cNvPr id="72839" name="Rectangle 135"/>
            <p:cNvSpPr>
              <a:spLocks noChangeArrowheads="1"/>
            </p:cNvSpPr>
            <p:nvPr/>
          </p:nvSpPr>
          <p:spPr bwMode="auto">
            <a:xfrm>
              <a:off x="5308" y="0"/>
              <a:ext cx="20" cy="101"/>
            </a:xfrm>
            <a:prstGeom prst="rect">
              <a:avLst/>
            </a:prstGeom>
            <a:solidFill>
              <a:schemeClr val="bg2">
                <a:alpha val="60001"/>
              </a:schemeClr>
            </a:solidFill>
            <a:ln w="0">
              <a:noFill/>
              <a:miter lim="800000"/>
              <a:headEnd/>
              <a:tailEnd/>
            </a:ln>
          </p:spPr>
          <p:txBody>
            <a:bodyPr/>
            <a:lstStyle/>
            <a:p>
              <a:endParaRPr lang="zh-CN" altLang="en-US"/>
            </a:p>
          </p:txBody>
        </p:sp>
        <p:sp>
          <p:nvSpPr>
            <p:cNvPr id="72840" name="Freeform 136"/>
            <p:cNvSpPr>
              <a:spLocks noEditPoints="1"/>
            </p:cNvSpPr>
            <p:nvPr/>
          </p:nvSpPr>
          <p:spPr bwMode="auto">
            <a:xfrm>
              <a:off x="5308"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41" name="Freeform 137"/>
            <p:cNvSpPr>
              <a:spLocks noEditPoints="1"/>
            </p:cNvSpPr>
            <p:nvPr/>
          </p:nvSpPr>
          <p:spPr bwMode="auto">
            <a:xfrm>
              <a:off x="5308"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42" name="Freeform 138"/>
            <p:cNvSpPr>
              <a:spLocks noEditPoints="1"/>
            </p:cNvSpPr>
            <p:nvPr/>
          </p:nvSpPr>
          <p:spPr bwMode="auto">
            <a:xfrm>
              <a:off x="5308"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43" name="Freeform 139"/>
            <p:cNvSpPr>
              <a:spLocks noEditPoints="1"/>
            </p:cNvSpPr>
            <p:nvPr/>
          </p:nvSpPr>
          <p:spPr bwMode="auto">
            <a:xfrm>
              <a:off x="5308"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44" name="Freeform 140"/>
            <p:cNvSpPr>
              <a:spLocks noEditPoints="1"/>
            </p:cNvSpPr>
            <p:nvPr/>
          </p:nvSpPr>
          <p:spPr bwMode="auto">
            <a:xfrm>
              <a:off x="5308"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45" name="Freeform 141"/>
            <p:cNvSpPr>
              <a:spLocks noEditPoints="1"/>
            </p:cNvSpPr>
            <p:nvPr/>
          </p:nvSpPr>
          <p:spPr bwMode="auto">
            <a:xfrm>
              <a:off x="5308"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46" name="Freeform 142"/>
            <p:cNvSpPr>
              <a:spLocks noEditPoints="1"/>
            </p:cNvSpPr>
            <p:nvPr/>
          </p:nvSpPr>
          <p:spPr bwMode="auto">
            <a:xfrm>
              <a:off x="5308"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47" name="Freeform 143"/>
            <p:cNvSpPr>
              <a:spLocks noEditPoints="1"/>
            </p:cNvSpPr>
            <p:nvPr/>
          </p:nvSpPr>
          <p:spPr bwMode="auto">
            <a:xfrm>
              <a:off x="5308"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48" name="Freeform 144"/>
            <p:cNvSpPr>
              <a:spLocks noEditPoints="1"/>
            </p:cNvSpPr>
            <p:nvPr/>
          </p:nvSpPr>
          <p:spPr bwMode="auto">
            <a:xfrm>
              <a:off x="5308"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49" name="Freeform 145"/>
            <p:cNvSpPr>
              <a:spLocks noEditPoints="1"/>
            </p:cNvSpPr>
            <p:nvPr/>
          </p:nvSpPr>
          <p:spPr bwMode="auto">
            <a:xfrm>
              <a:off x="5308"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headEnd/>
              <a:tailEnd/>
            </a:ln>
          </p:spPr>
          <p:txBody>
            <a:bodyPr/>
            <a:lstStyle/>
            <a:p>
              <a:endParaRPr lang="zh-CN" altLang="en-US"/>
            </a:p>
          </p:txBody>
        </p:sp>
        <p:sp>
          <p:nvSpPr>
            <p:cNvPr id="72850" name="Rectangle 146"/>
            <p:cNvSpPr>
              <a:spLocks noChangeArrowheads="1"/>
            </p:cNvSpPr>
            <p:nvPr/>
          </p:nvSpPr>
          <p:spPr bwMode="auto">
            <a:xfrm>
              <a:off x="5308" y="4246"/>
              <a:ext cx="20" cy="51"/>
            </a:xfrm>
            <a:prstGeom prst="rect">
              <a:avLst/>
            </a:prstGeom>
            <a:solidFill>
              <a:schemeClr val="bg2">
                <a:alpha val="60001"/>
              </a:schemeClr>
            </a:solidFill>
            <a:ln w="0">
              <a:noFill/>
              <a:miter lim="800000"/>
              <a:headEnd/>
              <a:tailEnd/>
            </a:ln>
          </p:spPr>
          <p:txBody>
            <a:bodyPr/>
            <a:lstStyle/>
            <a:p>
              <a:endParaRPr lang="zh-CN" altLang="en-US"/>
            </a:p>
          </p:txBody>
        </p:sp>
        <p:sp>
          <p:nvSpPr>
            <p:cNvPr id="72851" name="Freeform 147"/>
            <p:cNvSpPr>
              <a:spLocks/>
            </p:cNvSpPr>
            <p:nvPr/>
          </p:nvSpPr>
          <p:spPr bwMode="auto">
            <a:xfrm>
              <a:off x="357" y="3281"/>
              <a:ext cx="20" cy="10"/>
            </a:xfrm>
            <a:custGeom>
              <a:avLst/>
              <a:gdLst/>
              <a:ahLst/>
              <a:cxnLst>
                <a:cxn ang="0">
                  <a:pos x="0" y="1"/>
                </a:cxn>
                <a:cxn ang="0">
                  <a:pos x="0" y="1"/>
                </a:cxn>
              </a:cxnLst>
              <a:rect l="0" t="0" r="r" b="b"/>
              <a:pathLst>
                <a:path w="4" h="2">
                  <a:moveTo>
                    <a:pt x="0" y="1"/>
                  </a:moveTo>
                  <a:cubicBezTo>
                    <a:pt x="1" y="2"/>
                    <a:pt x="4" y="0"/>
                    <a:pt x="0" y="1"/>
                  </a:cubicBezTo>
                  <a:close/>
                </a:path>
              </a:pathLst>
            </a:custGeom>
            <a:solidFill>
              <a:schemeClr val="bg2">
                <a:alpha val="60001"/>
              </a:schemeClr>
            </a:solidFill>
            <a:ln w="0">
              <a:noFill/>
              <a:prstDash val="solid"/>
              <a:round/>
              <a:headEnd/>
              <a:tailEnd/>
            </a:ln>
          </p:spPr>
          <p:txBody>
            <a:bodyPr/>
            <a:lstStyle/>
            <a:p>
              <a:endParaRPr lang="zh-CN" altLang="en-US"/>
            </a:p>
          </p:txBody>
        </p:sp>
      </p:grpSp>
      <p:grpSp>
        <p:nvGrpSpPr>
          <p:cNvPr id="72852" name="Group 148"/>
          <p:cNvGrpSpPr>
            <a:grpSpLocks/>
          </p:cNvGrpSpPr>
          <p:nvPr/>
        </p:nvGrpSpPr>
        <p:grpSpPr bwMode="auto">
          <a:xfrm>
            <a:off x="1066800" y="3444875"/>
            <a:ext cx="533400" cy="492125"/>
            <a:chOff x="672" y="2170"/>
            <a:chExt cx="336" cy="310"/>
          </a:xfrm>
        </p:grpSpPr>
        <p:sp>
          <p:nvSpPr>
            <p:cNvPr id="72853" name="Freeform 149"/>
            <p:cNvSpPr>
              <a:spLocks/>
            </p:cNvSpPr>
            <p:nvPr userDrawn="1"/>
          </p:nvSpPr>
          <p:spPr bwMode="auto">
            <a:xfrm>
              <a:off x="680" y="2170"/>
              <a:ext cx="65" cy="26"/>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72854" name="Freeform 150"/>
            <p:cNvSpPr>
              <a:spLocks noEditPoints="1"/>
            </p:cNvSpPr>
            <p:nvPr userDrawn="1"/>
          </p:nvSpPr>
          <p:spPr bwMode="auto">
            <a:xfrm>
              <a:off x="672" y="2172"/>
              <a:ext cx="336" cy="308"/>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72855" name="Freeform 151"/>
            <p:cNvSpPr>
              <a:spLocks/>
            </p:cNvSpPr>
            <p:nvPr userDrawn="1"/>
          </p:nvSpPr>
          <p:spPr bwMode="auto">
            <a:xfrm>
              <a:off x="752" y="2319"/>
              <a:ext cx="27" cy="32"/>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72856" name="Freeform 152"/>
            <p:cNvSpPr>
              <a:spLocks/>
            </p:cNvSpPr>
            <p:nvPr userDrawn="1"/>
          </p:nvSpPr>
          <p:spPr bwMode="auto">
            <a:xfrm>
              <a:off x="726" y="2331"/>
              <a:ext cx="24" cy="43"/>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72857" name="Freeform 153"/>
            <p:cNvSpPr>
              <a:spLocks/>
            </p:cNvSpPr>
            <p:nvPr userDrawn="1"/>
          </p:nvSpPr>
          <p:spPr bwMode="auto">
            <a:xfrm>
              <a:off x="712" y="2245"/>
              <a:ext cx="77" cy="3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72858" name="Freeform 154"/>
            <p:cNvSpPr>
              <a:spLocks/>
            </p:cNvSpPr>
            <p:nvPr userDrawn="1"/>
          </p:nvSpPr>
          <p:spPr bwMode="auto">
            <a:xfrm>
              <a:off x="800" y="2347"/>
              <a:ext cx="56" cy="59"/>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72859" name="Freeform 155"/>
            <p:cNvSpPr>
              <a:spLocks/>
            </p:cNvSpPr>
            <p:nvPr userDrawn="1"/>
          </p:nvSpPr>
          <p:spPr bwMode="auto">
            <a:xfrm>
              <a:off x="928" y="2288"/>
              <a:ext cx="56" cy="12"/>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72860" name="Freeform 156"/>
            <p:cNvSpPr>
              <a:spLocks/>
            </p:cNvSpPr>
            <p:nvPr userDrawn="1"/>
          </p:nvSpPr>
          <p:spPr bwMode="auto">
            <a:xfrm>
              <a:off x="947" y="2287"/>
              <a:ext cx="43" cy="25"/>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72861" name="Freeform 157"/>
            <p:cNvSpPr>
              <a:spLocks/>
            </p:cNvSpPr>
            <p:nvPr userDrawn="1"/>
          </p:nvSpPr>
          <p:spPr bwMode="auto">
            <a:xfrm>
              <a:off x="945" y="2303"/>
              <a:ext cx="56" cy="27"/>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72862" name="Freeform 158"/>
            <p:cNvSpPr>
              <a:spLocks/>
            </p:cNvSpPr>
            <p:nvPr userDrawn="1"/>
          </p:nvSpPr>
          <p:spPr bwMode="auto">
            <a:xfrm>
              <a:off x="909" y="2328"/>
              <a:ext cx="78" cy="19"/>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72863" name="Freeform 159"/>
            <p:cNvSpPr>
              <a:spLocks/>
            </p:cNvSpPr>
            <p:nvPr userDrawn="1"/>
          </p:nvSpPr>
          <p:spPr bwMode="auto">
            <a:xfrm>
              <a:off x="917" y="2346"/>
              <a:ext cx="64" cy="17"/>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72864" name="Freeform 160"/>
            <p:cNvSpPr>
              <a:spLocks/>
            </p:cNvSpPr>
            <p:nvPr userDrawn="1"/>
          </p:nvSpPr>
          <p:spPr bwMode="auto">
            <a:xfrm>
              <a:off x="913" y="2360"/>
              <a:ext cx="66" cy="55"/>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72865" name="Freeform 161"/>
            <p:cNvSpPr>
              <a:spLocks/>
            </p:cNvSpPr>
            <p:nvPr userDrawn="1"/>
          </p:nvSpPr>
          <p:spPr bwMode="auto">
            <a:xfrm>
              <a:off x="957" y="2335"/>
              <a:ext cx="40" cy="100"/>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72866" name="Group 162"/>
          <p:cNvGrpSpPr>
            <a:grpSpLocks/>
          </p:cNvGrpSpPr>
          <p:nvPr/>
        </p:nvGrpSpPr>
        <p:grpSpPr bwMode="auto">
          <a:xfrm>
            <a:off x="1066800" y="4552950"/>
            <a:ext cx="533400" cy="492125"/>
            <a:chOff x="672" y="2868"/>
            <a:chExt cx="336" cy="310"/>
          </a:xfrm>
        </p:grpSpPr>
        <p:sp>
          <p:nvSpPr>
            <p:cNvPr id="72867" name="Freeform 163"/>
            <p:cNvSpPr>
              <a:spLocks/>
            </p:cNvSpPr>
            <p:nvPr userDrawn="1"/>
          </p:nvSpPr>
          <p:spPr bwMode="auto">
            <a:xfrm>
              <a:off x="680" y="2868"/>
              <a:ext cx="65" cy="26"/>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72868" name="Freeform 164"/>
            <p:cNvSpPr>
              <a:spLocks noEditPoints="1"/>
            </p:cNvSpPr>
            <p:nvPr userDrawn="1"/>
          </p:nvSpPr>
          <p:spPr bwMode="auto">
            <a:xfrm>
              <a:off x="672" y="2870"/>
              <a:ext cx="336" cy="308"/>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72869" name="Freeform 165"/>
            <p:cNvSpPr>
              <a:spLocks/>
            </p:cNvSpPr>
            <p:nvPr userDrawn="1"/>
          </p:nvSpPr>
          <p:spPr bwMode="auto">
            <a:xfrm>
              <a:off x="752" y="3017"/>
              <a:ext cx="27" cy="32"/>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72870" name="Freeform 166"/>
            <p:cNvSpPr>
              <a:spLocks/>
            </p:cNvSpPr>
            <p:nvPr userDrawn="1"/>
          </p:nvSpPr>
          <p:spPr bwMode="auto">
            <a:xfrm>
              <a:off x="726" y="3029"/>
              <a:ext cx="24" cy="43"/>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72871" name="Freeform 167"/>
            <p:cNvSpPr>
              <a:spLocks/>
            </p:cNvSpPr>
            <p:nvPr userDrawn="1"/>
          </p:nvSpPr>
          <p:spPr bwMode="auto">
            <a:xfrm>
              <a:off x="712" y="2943"/>
              <a:ext cx="77" cy="3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72872" name="Freeform 168"/>
            <p:cNvSpPr>
              <a:spLocks/>
            </p:cNvSpPr>
            <p:nvPr userDrawn="1"/>
          </p:nvSpPr>
          <p:spPr bwMode="auto">
            <a:xfrm>
              <a:off x="800" y="3045"/>
              <a:ext cx="56" cy="59"/>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72873" name="Freeform 169"/>
            <p:cNvSpPr>
              <a:spLocks/>
            </p:cNvSpPr>
            <p:nvPr userDrawn="1"/>
          </p:nvSpPr>
          <p:spPr bwMode="auto">
            <a:xfrm>
              <a:off x="928" y="2986"/>
              <a:ext cx="56" cy="12"/>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72874" name="Freeform 170"/>
            <p:cNvSpPr>
              <a:spLocks/>
            </p:cNvSpPr>
            <p:nvPr userDrawn="1"/>
          </p:nvSpPr>
          <p:spPr bwMode="auto">
            <a:xfrm>
              <a:off x="947" y="2985"/>
              <a:ext cx="43" cy="25"/>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72875" name="Freeform 171"/>
            <p:cNvSpPr>
              <a:spLocks/>
            </p:cNvSpPr>
            <p:nvPr userDrawn="1"/>
          </p:nvSpPr>
          <p:spPr bwMode="auto">
            <a:xfrm>
              <a:off x="945" y="3001"/>
              <a:ext cx="56" cy="27"/>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72876" name="Freeform 172"/>
            <p:cNvSpPr>
              <a:spLocks/>
            </p:cNvSpPr>
            <p:nvPr userDrawn="1"/>
          </p:nvSpPr>
          <p:spPr bwMode="auto">
            <a:xfrm>
              <a:off x="909" y="3026"/>
              <a:ext cx="78" cy="19"/>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72877" name="Freeform 173"/>
            <p:cNvSpPr>
              <a:spLocks/>
            </p:cNvSpPr>
            <p:nvPr userDrawn="1"/>
          </p:nvSpPr>
          <p:spPr bwMode="auto">
            <a:xfrm>
              <a:off x="917" y="3044"/>
              <a:ext cx="64" cy="17"/>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72878" name="Freeform 174"/>
            <p:cNvSpPr>
              <a:spLocks/>
            </p:cNvSpPr>
            <p:nvPr userDrawn="1"/>
          </p:nvSpPr>
          <p:spPr bwMode="auto">
            <a:xfrm>
              <a:off x="913" y="3058"/>
              <a:ext cx="66" cy="55"/>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72879" name="Freeform 175"/>
            <p:cNvSpPr>
              <a:spLocks/>
            </p:cNvSpPr>
            <p:nvPr userDrawn="1"/>
          </p:nvSpPr>
          <p:spPr bwMode="auto">
            <a:xfrm>
              <a:off x="957" y="3033"/>
              <a:ext cx="40" cy="100"/>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72880" name="Group 176"/>
          <p:cNvGrpSpPr>
            <a:grpSpLocks/>
          </p:cNvGrpSpPr>
          <p:nvPr/>
        </p:nvGrpSpPr>
        <p:grpSpPr bwMode="auto">
          <a:xfrm>
            <a:off x="1066800" y="5562600"/>
            <a:ext cx="533400" cy="492125"/>
            <a:chOff x="672" y="3504"/>
            <a:chExt cx="336" cy="310"/>
          </a:xfrm>
        </p:grpSpPr>
        <p:sp>
          <p:nvSpPr>
            <p:cNvPr id="72881" name="Freeform 177"/>
            <p:cNvSpPr>
              <a:spLocks/>
            </p:cNvSpPr>
            <p:nvPr userDrawn="1"/>
          </p:nvSpPr>
          <p:spPr bwMode="auto">
            <a:xfrm>
              <a:off x="680" y="3504"/>
              <a:ext cx="65" cy="26"/>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72882" name="Freeform 178"/>
            <p:cNvSpPr>
              <a:spLocks noEditPoints="1"/>
            </p:cNvSpPr>
            <p:nvPr userDrawn="1"/>
          </p:nvSpPr>
          <p:spPr bwMode="auto">
            <a:xfrm>
              <a:off x="672" y="3506"/>
              <a:ext cx="336" cy="308"/>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72883" name="Freeform 179"/>
            <p:cNvSpPr>
              <a:spLocks/>
            </p:cNvSpPr>
            <p:nvPr userDrawn="1"/>
          </p:nvSpPr>
          <p:spPr bwMode="auto">
            <a:xfrm>
              <a:off x="752" y="3653"/>
              <a:ext cx="27" cy="32"/>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72884" name="Freeform 180"/>
            <p:cNvSpPr>
              <a:spLocks/>
            </p:cNvSpPr>
            <p:nvPr userDrawn="1"/>
          </p:nvSpPr>
          <p:spPr bwMode="auto">
            <a:xfrm>
              <a:off x="726" y="3665"/>
              <a:ext cx="24" cy="43"/>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72885" name="Freeform 181"/>
            <p:cNvSpPr>
              <a:spLocks/>
            </p:cNvSpPr>
            <p:nvPr userDrawn="1"/>
          </p:nvSpPr>
          <p:spPr bwMode="auto">
            <a:xfrm>
              <a:off x="712" y="3579"/>
              <a:ext cx="77" cy="3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72886" name="Freeform 182"/>
            <p:cNvSpPr>
              <a:spLocks/>
            </p:cNvSpPr>
            <p:nvPr userDrawn="1"/>
          </p:nvSpPr>
          <p:spPr bwMode="auto">
            <a:xfrm>
              <a:off x="800" y="3681"/>
              <a:ext cx="56" cy="59"/>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72887" name="Freeform 183"/>
            <p:cNvSpPr>
              <a:spLocks/>
            </p:cNvSpPr>
            <p:nvPr userDrawn="1"/>
          </p:nvSpPr>
          <p:spPr bwMode="auto">
            <a:xfrm>
              <a:off x="928" y="3622"/>
              <a:ext cx="56" cy="12"/>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72888" name="Freeform 184"/>
            <p:cNvSpPr>
              <a:spLocks/>
            </p:cNvSpPr>
            <p:nvPr userDrawn="1"/>
          </p:nvSpPr>
          <p:spPr bwMode="auto">
            <a:xfrm>
              <a:off x="947" y="3621"/>
              <a:ext cx="43" cy="25"/>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72889" name="Freeform 185"/>
            <p:cNvSpPr>
              <a:spLocks/>
            </p:cNvSpPr>
            <p:nvPr userDrawn="1"/>
          </p:nvSpPr>
          <p:spPr bwMode="auto">
            <a:xfrm>
              <a:off x="945" y="3637"/>
              <a:ext cx="56" cy="27"/>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72890" name="Freeform 186"/>
            <p:cNvSpPr>
              <a:spLocks/>
            </p:cNvSpPr>
            <p:nvPr userDrawn="1"/>
          </p:nvSpPr>
          <p:spPr bwMode="auto">
            <a:xfrm>
              <a:off x="909" y="3662"/>
              <a:ext cx="78" cy="19"/>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72891" name="Freeform 187"/>
            <p:cNvSpPr>
              <a:spLocks/>
            </p:cNvSpPr>
            <p:nvPr userDrawn="1"/>
          </p:nvSpPr>
          <p:spPr bwMode="auto">
            <a:xfrm>
              <a:off x="917" y="3680"/>
              <a:ext cx="64" cy="17"/>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72892" name="Freeform 188"/>
            <p:cNvSpPr>
              <a:spLocks/>
            </p:cNvSpPr>
            <p:nvPr userDrawn="1"/>
          </p:nvSpPr>
          <p:spPr bwMode="auto">
            <a:xfrm>
              <a:off x="913" y="3694"/>
              <a:ext cx="66" cy="55"/>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72893" name="Freeform 189"/>
            <p:cNvSpPr>
              <a:spLocks/>
            </p:cNvSpPr>
            <p:nvPr userDrawn="1"/>
          </p:nvSpPr>
          <p:spPr bwMode="auto">
            <a:xfrm>
              <a:off x="957" y="3669"/>
              <a:ext cx="40" cy="100"/>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72894" name="Group 190"/>
          <p:cNvGrpSpPr>
            <a:grpSpLocks/>
          </p:cNvGrpSpPr>
          <p:nvPr/>
        </p:nvGrpSpPr>
        <p:grpSpPr bwMode="auto">
          <a:xfrm>
            <a:off x="381000" y="3962400"/>
            <a:ext cx="533400" cy="492125"/>
            <a:chOff x="240" y="2496"/>
            <a:chExt cx="336" cy="310"/>
          </a:xfrm>
        </p:grpSpPr>
        <p:sp>
          <p:nvSpPr>
            <p:cNvPr id="72895" name="Freeform 191"/>
            <p:cNvSpPr>
              <a:spLocks/>
            </p:cNvSpPr>
            <p:nvPr userDrawn="1"/>
          </p:nvSpPr>
          <p:spPr bwMode="auto">
            <a:xfrm>
              <a:off x="248" y="2496"/>
              <a:ext cx="65" cy="26"/>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72896" name="Freeform 192"/>
            <p:cNvSpPr>
              <a:spLocks noEditPoints="1"/>
            </p:cNvSpPr>
            <p:nvPr userDrawn="1"/>
          </p:nvSpPr>
          <p:spPr bwMode="auto">
            <a:xfrm>
              <a:off x="240" y="2498"/>
              <a:ext cx="336" cy="308"/>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72897" name="Freeform 193"/>
            <p:cNvSpPr>
              <a:spLocks/>
            </p:cNvSpPr>
            <p:nvPr userDrawn="1"/>
          </p:nvSpPr>
          <p:spPr bwMode="auto">
            <a:xfrm>
              <a:off x="320" y="2645"/>
              <a:ext cx="27" cy="32"/>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72898" name="Freeform 194"/>
            <p:cNvSpPr>
              <a:spLocks/>
            </p:cNvSpPr>
            <p:nvPr userDrawn="1"/>
          </p:nvSpPr>
          <p:spPr bwMode="auto">
            <a:xfrm>
              <a:off x="294" y="2657"/>
              <a:ext cx="24" cy="43"/>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72899" name="Freeform 195"/>
            <p:cNvSpPr>
              <a:spLocks/>
            </p:cNvSpPr>
            <p:nvPr userDrawn="1"/>
          </p:nvSpPr>
          <p:spPr bwMode="auto">
            <a:xfrm>
              <a:off x="280" y="2571"/>
              <a:ext cx="77" cy="3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72900" name="Freeform 196"/>
            <p:cNvSpPr>
              <a:spLocks/>
            </p:cNvSpPr>
            <p:nvPr userDrawn="1"/>
          </p:nvSpPr>
          <p:spPr bwMode="auto">
            <a:xfrm>
              <a:off x="368" y="2673"/>
              <a:ext cx="56" cy="59"/>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72901" name="Freeform 197"/>
            <p:cNvSpPr>
              <a:spLocks/>
            </p:cNvSpPr>
            <p:nvPr userDrawn="1"/>
          </p:nvSpPr>
          <p:spPr bwMode="auto">
            <a:xfrm>
              <a:off x="496" y="2614"/>
              <a:ext cx="56" cy="12"/>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72902" name="Freeform 198"/>
            <p:cNvSpPr>
              <a:spLocks/>
            </p:cNvSpPr>
            <p:nvPr userDrawn="1"/>
          </p:nvSpPr>
          <p:spPr bwMode="auto">
            <a:xfrm>
              <a:off x="515" y="2613"/>
              <a:ext cx="43" cy="25"/>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72903" name="Freeform 199"/>
            <p:cNvSpPr>
              <a:spLocks/>
            </p:cNvSpPr>
            <p:nvPr userDrawn="1"/>
          </p:nvSpPr>
          <p:spPr bwMode="auto">
            <a:xfrm>
              <a:off x="513" y="2629"/>
              <a:ext cx="56" cy="27"/>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72904" name="Freeform 200"/>
            <p:cNvSpPr>
              <a:spLocks/>
            </p:cNvSpPr>
            <p:nvPr userDrawn="1"/>
          </p:nvSpPr>
          <p:spPr bwMode="auto">
            <a:xfrm>
              <a:off x="477" y="2654"/>
              <a:ext cx="78" cy="19"/>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72905" name="Freeform 201"/>
            <p:cNvSpPr>
              <a:spLocks/>
            </p:cNvSpPr>
            <p:nvPr userDrawn="1"/>
          </p:nvSpPr>
          <p:spPr bwMode="auto">
            <a:xfrm>
              <a:off x="485" y="2672"/>
              <a:ext cx="64" cy="17"/>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72906" name="Freeform 202"/>
            <p:cNvSpPr>
              <a:spLocks/>
            </p:cNvSpPr>
            <p:nvPr userDrawn="1"/>
          </p:nvSpPr>
          <p:spPr bwMode="auto">
            <a:xfrm>
              <a:off x="481" y="2686"/>
              <a:ext cx="66" cy="55"/>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72907" name="Freeform 203"/>
            <p:cNvSpPr>
              <a:spLocks/>
            </p:cNvSpPr>
            <p:nvPr userDrawn="1"/>
          </p:nvSpPr>
          <p:spPr bwMode="auto">
            <a:xfrm>
              <a:off x="525" y="2661"/>
              <a:ext cx="40" cy="100"/>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72908" name="Group 204"/>
          <p:cNvGrpSpPr>
            <a:grpSpLocks/>
          </p:cNvGrpSpPr>
          <p:nvPr/>
        </p:nvGrpSpPr>
        <p:grpSpPr bwMode="auto">
          <a:xfrm>
            <a:off x="381000" y="5070475"/>
            <a:ext cx="533400" cy="492125"/>
            <a:chOff x="240" y="3194"/>
            <a:chExt cx="336" cy="310"/>
          </a:xfrm>
        </p:grpSpPr>
        <p:sp>
          <p:nvSpPr>
            <p:cNvPr id="72909" name="Freeform 205"/>
            <p:cNvSpPr>
              <a:spLocks/>
            </p:cNvSpPr>
            <p:nvPr userDrawn="1"/>
          </p:nvSpPr>
          <p:spPr bwMode="auto">
            <a:xfrm>
              <a:off x="248" y="3194"/>
              <a:ext cx="65" cy="26"/>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72910" name="Freeform 206"/>
            <p:cNvSpPr>
              <a:spLocks noEditPoints="1"/>
            </p:cNvSpPr>
            <p:nvPr userDrawn="1"/>
          </p:nvSpPr>
          <p:spPr bwMode="auto">
            <a:xfrm>
              <a:off x="240" y="3196"/>
              <a:ext cx="336" cy="308"/>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72911" name="Freeform 207"/>
            <p:cNvSpPr>
              <a:spLocks/>
            </p:cNvSpPr>
            <p:nvPr userDrawn="1"/>
          </p:nvSpPr>
          <p:spPr bwMode="auto">
            <a:xfrm>
              <a:off x="320" y="3343"/>
              <a:ext cx="27" cy="32"/>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72912" name="Freeform 208"/>
            <p:cNvSpPr>
              <a:spLocks/>
            </p:cNvSpPr>
            <p:nvPr userDrawn="1"/>
          </p:nvSpPr>
          <p:spPr bwMode="auto">
            <a:xfrm>
              <a:off x="294" y="3355"/>
              <a:ext cx="24" cy="43"/>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72913" name="Freeform 209"/>
            <p:cNvSpPr>
              <a:spLocks/>
            </p:cNvSpPr>
            <p:nvPr userDrawn="1"/>
          </p:nvSpPr>
          <p:spPr bwMode="auto">
            <a:xfrm>
              <a:off x="280" y="3269"/>
              <a:ext cx="77" cy="3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72914" name="Freeform 210"/>
            <p:cNvSpPr>
              <a:spLocks/>
            </p:cNvSpPr>
            <p:nvPr userDrawn="1"/>
          </p:nvSpPr>
          <p:spPr bwMode="auto">
            <a:xfrm>
              <a:off x="368" y="3371"/>
              <a:ext cx="56" cy="59"/>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72915" name="Freeform 211"/>
            <p:cNvSpPr>
              <a:spLocks/>
            </p:cNvSpPr>
            <p:nvPr userDrawn="1"/>
          </p:nvSpPr>
          <p:spPr bwMode="auto">
            <a:xfrm>
              <a:off x="496" y="3312"/>
              <a:ext cx="56" cy="12"/>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72916" name="Freeform 212"/>
            <p:cNvSpPr>
              <a:spLocks/>
            </p:cNvSpPr>
            <p:nvPr userDrawn="1"/>
          </p:nvSpPr>
          <p:spPr bwMode="auto">
            <a:xfrm>
              <a:off x="515" y="3311"/>
              <a:ext cx="43" cy="25"/>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72917" name="Freeform 213"/>
            <p:cNvSpPr>
              <a:spLocks/>
            </p:cNvSpPr>
            <p:nvPr userDrawn="1"/>
          </p:nvSpPr>
          <p:spPr bwMode="auto">
            <a:xfrm>
              <a:off x="513" y="3327"/>
              <a:ext cx="56" cy="27"/>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72918" name="Freeform 214"/>
            <p:cNvSpPr>
              <a:spLocks/>
            </p:cNvSpPr>
            <p:nvPr userDrawn="1"/>
          </p:nvSpPr>
          <p:spPr bwMode="auto">
            <a:xfrm>
              <a:off x="477" y="3352"/>
              <a:ext cx="78" cy="19"/>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72919" name="Freeform 215"/>
            <p:cNvSpPr>
              <a:spLocks/>
            </p:cNvSpPr>
            <p:nvPr userDrawn="1"/>
          </p:nvSpPr>
          <p:spPr bwMode="auto">
            <a:xfrm>
              <a:off x="485" y="3370"/>
              <a:ext cx="64" cy="17"/>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72920" name="Freeform 216"/>
            <p:cNvSpPr>
              <a:spLocks/>
            </p:cNvSpPr>
            <p:nvPr userDrawn="1"/>
          </p:nvSpPr>
          <p:spPr bwMode="auto">
            <a:xfrm>
              <a:off x="481" y="3384"/>
              <a:ext cx="66" cy="55"/>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72921" name="Freeform 217"/>
            <p:cNvSpPr>
              <a:spLocks/>
            </p:cNvSpPr>
            <p:nvPr userDrawn="1"/>
          </p:nvSpPr>
          <p:spPr bwMode="auto">
            <a:xfrm>
              <a:off x="525" y="3359"/>
              <a:ext cx="40" cy="100"/>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72922" name="Group 218"/>
          <p:cNvGrpSpPr>
            <a:grpSpLocks/>
          </p:cNvGrpSpPr>
          <p:nvPr/>
        </p:nvGrpSpPr>
        <p:grpSpPr bwMode="auto">
          <a:xfrm>
            <a:off x="381000" y="6121400"/>
            <a:ext cx="533400" cy="492125"/>
            <a:chOff x="240" y="3856"/>
            <a:chExt cx="336" cy="310"/>
          </a:xfrm>
        </p:grpSpPr>
        <p:sp>
          <p:nvSpPr>
            <p:cNvPr id="72923" name="Freeform 219"/>
            <p:cNvSpPr>
              <a:spLocks/>
            </p:cNvSpPr>
            <p:nvPr userDrawn="1"/>
          </p:nvSpPr>
          <p:spPr bwMode="auto">
            <a:xfrm>
              <a:off x="248" y="3856"/>
              <a:ext cx="65" cy="26"/>
            </a:xfrm>
            <a:custGeom>
              <a:avLst/>
              <a:gdLst/>
              <a:ahLst/>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72924" name="Freeform 220"/>
            <p:cNvSpPr>
              <a:spLocks noEditPoints="1"/>
            </p:cNvSpPr>
            <p:nvPr userDrawn="1"/>
          </p:nvSpPr>
          <p:spPr bwMode="auto">
            <a:xfrm>
              <a:off x="240" y="3858"/>
              <a:ext cx="336" cy="308"/>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72925" name="Freeform 221"/>
            <p:cNvSpPr>
              <a:spLocks/>
            </p:cNvSpPr>
            <p:nvPr userDrawn="1"/>
          </p:nvSpPr>
          <p:spPr bwMode="auto">
            <a:xfrm>
              <a:off x="320" y="4005"/>
              <a:ext cx="27" cy="32"/>
            </a:xfrm>
            <a:custGeom>
              <a:avLst/>
              <a:gdLst/>
              <a:ahLst/>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72926" name="Freeform 222"/>
            <p:cNvSpPr>
              <a:spLocks/>
            </p:cNvSpPr>
            <p:nvPr userDrawn="1"/>
          </p:nvSpPr>
          <p:spPr bwMode="auto">
            <a:xfrm>
              <a:off x="294" y="4017"/>
              <a:ext cx="24" cy="43"/>
            </a:xfrm>
            <a:custGeom>
              <a:avLst/>
              <a:gdLst/>
              <a:ahLst/>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72927" name="Freeform 223"/>
            <p:cNvSpPr>
              <a:spLocks/>
            </p:cNvSpPr>
            <p:nvPr userDrawn="1"/>
          </p:nvSpPr>
          <p:spPr bwMode="auto">
            <a:xfrm>
              <a:off x="280" y="3931"/>
              <a:ext cx="77" cy="37"/>
            </a:xfrm>
            <a:custGeom>
              <a:avLst/>
              <a:gdLst/>
              <a:ahLst/>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72928" name="Freeform 224"/>
            <p:cNvSpPr>
              <a:spLocks/>
            </p:cNvSpPr>
            <p:nvPr userDrawn="1"/>
          </p:nvSpPr>
          <p:spPr bwMode="auto">
            <a:xfrm>
              <a:off x="368" y="4033"/>
              <a:ext cx="56" cy="59"/>
            </a:xfrm>
            <a:custGeom>
              <a:avLst/>
              <a:gdLst/>
              <a:ahLst/>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72929" name="Freeform 225"/>
            <p:cNvSpPr>
              <a:spLocks/>
            </p:cNvSpPr>
            <p:nvPr userDrawn="1"/>
          </p:nvSpPr>
          <p:spPr bwMode="auto">
            <a:xfrm>
              <a:off x="496" y="3974"/>
              <a:ext cx="56" cy="12"/>
            </a:xfrm>
            <a:custGeom>
              <a:avLst/>
              <a:gdLst/>
              <a:ahLst/>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72930" name="Freeform 226"/>
            <p:cNvSpPr>
              <a:spLocks/>
            </p:cNvSpPr>
            <p:nvPr userDrawn="1"/>
          </p:nvSpPr>
          <p:spPr bwMode="auto">
            <a:xfrm>
              <a:off x="515" y="3973"/>
              <a:ext cx="43" cy="25"/>
            </a:xfrm>
            <a:custGeom>
              <a:avLst/>
              <a:gdLst/>
              <a:ahLst/>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72931" name="Freeform 227"/>
            <p:cNvSpPr>
              <a:spLocks/>
            </p:cNvSpPr>
            <p:nvPr userDrawn="1"/>
          </p:nvSpPr>
          <p:spPr bwMode="auto">
            <a:xfrm>
              <a:off x="513" y="3989"/>
              <a:ext cx="56" cy="27"/>
            </a:xfrm>
            <a:custGeom>
              <a:avLst/>
              <a:gdLst/>
              <a:ahLst/>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72932" name="Freeform 228"/>
            <p:cNvSpPr>
              <a:spLocks/>
            </p:cNvSpPr>
            <p:nvPr userDrawn="1"/>
          </p:nvSpPr>
          <p:spPr bwMode="auto">
            <a:xfrm>
              <a:off x="477" y="4014"/>
              <a:ext cx="78" cy="19"/>
            </a:xfrm>
            <a:custGeom>
              <a:avLst/>
              <a:gdLst/>
              <a:ahLst/>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72933" name="Freeform 229"/>
            <p:cNvSpPr>
              <a:spLocks/>
            </p:cNvSpPr>
            <p:nvPr userDrawn="1"/>
          </p:nvSpPr>
          <p:spPr bwMode="auto">
            <a:xfrm>
              <a:off x="485" y="4032"/>
              <a:ext cx="64" cy="17"/>
            </a:xfrm>
            <a:custGeom>
              <a:avLst/>
              <a:gdLst/>
              <a:ahLst/>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72934" name="Freeform 230"/>
            <p:cNvSpPr>
              <a:spLocks/>
            </p:cNvSpPr>
            <p:nvPr userDrawn="1"/>
          </p:nvSpPr>
          <p:spPr bwMode="auto">
            <a:xfrm>
              <a:off x="481" y="4046"/>
              <a:ext cx="66" cy="55"/>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72935" name="Freeform 231"/>
            <p:cNvSpPr>
              <a:spLocks/>
            </p:cNvSpPr>
            <p:nvPr userDrawn="1"/>
          </p:nvSpPr>
          <p:spPr bwMode="auto">
            <a:xfrm>
              <a:off x="525" y="4021"/>
              <a:ext cx="40" cy="100"/>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72936" name="Group 232"/>
          <p:cNvGrpSpPr>
            <a:grpSpLocks/>
          </p:cNvGrpSpPr>
          <p:nvPr/>
        </p:nvGrpSpPr>
        <p:grpSpPr bwMode="auto">
          <a:xfrm>
            <a:off x="6934200" y="-7938"/>
            <a:ext cx="2317750" cy="2063751"/>
            <a:chOff x="4368" y="-5"/>
            <a:chExt cx="1460" cy="1300"/>
          </a:xfrm>
        </p:grpSpPr>
        <p:sp>
          <p:nvSpPr>
            <p:cNvPr id="72937" name="Freeform 233"/>
            <p:cNvSpPr>
              <a:spLocks/>
            </p:cNvSpPr>
            <p:nvPr userDrawn="1"/>
          </p:nvSpPr>
          <p:spPr bwMode="auto">
            <a:xfrm>
              <a:off x="4436" y="-5"/>
              <a:ext cx="1324" cy="1206"/>
            </a:xfrm>
            <a:custGeom>
              <a:avLst/>
              <a:gdLst/>
              <a:ahLst/>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headEnd/>
              <a:tailEnd/>
            </a:ln>
          </p:spPr>
          <p:txBody>
            <a:bodyPr/>
            <a:lstStyle/>
            <a:p>
              <a:endParaRPr lang="zh-CN" altLang="en-US"/>
            </a:p>
          </p:txBody>
        </p:sp>
        <p:grpSp>
          <p:nvGrpSpPr>
            <p:cNvPr id="72938" name="Group 234"/>
            <p:cNvGrpSpPr>
              <a:grpSpLocks/>
            </p:cNvGrpSpPr>
            <p:nvPr userDrawn="1"/>
          </p:nvGrpSpPr>
          <p:grpSpPr bwMode="auto">
            <a:xfrm>
              <a:off x="4368" y="-1"/>
              <a:ext cx="1460" cy="1296"/>
              <a:chOff x="4368" y="-1"/>
              <a:chExt cx="1460" cy="1296"/>
            </a:xfrm>
          </p:grpSpPr>
          <p:sp>
            <p:nvSpPr>
              <p:cNvPr id="72939" name="Freeform 235"/>
              <p:cNvSpPr>
                <a:spLocks/>
              </p:cNvSpPr>
              <p:nvPr/>
            </p:nvSpPr>
            <p:spPr bwMode="auto">
              <a:xfrm>
                <a:off x="4438" y="-1"/>
                <a:ext cx="242" cy="90"/>
              </a:xfrm>
              <a:custGeom>
                <a:avLst/>
                <a:gdLst/>
                <a:ahLst/>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headEnd/>
                <a:tailEnd/>
              </a:ln>
            </p:spPr>
            <p:txBody>
              <a:bodyPr/>
              <a:lstStyle/>
              <a:p>
                <a:endParaRPr lang="zh-CN" altLang="en-US"/>
              </a:p>
            </p:txBody>
          </p:sp>
          <p:sp>
            <p:nvSpPr>
              <p:cNvPr id="72940" name="Freeform 236"/>
              <p:cNvSpPr>
                <a:spLocks noEditPoints="1"/>
              </p:cNvSpPr>
              <p:nvPr/>
            </p:nvSpPr>
            <p:spPr bwMode="auto">
              <a:xfrm>
                <a:off x="4368" y="-1"/>
                <a:ext cx="1460" cy="1296"/>
              </a:xfrm>
              <a:custGeom>
                <a:avLst/>
                <a:gdLst/>
                <a:ahLst/>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headEnd/>
                <a:tailEnd/>
              </a:ln>
            </p:spPr>
            <p:txBody>
              <a:bodyPr/>
              <a:lstStyle/>
              <a:p>
                <a:endParaRPr lang="zh-CN" altLang="en-US"/>
              </a:p>
            </p:txBody>
          </p:sp>
          <p:sp>
            <p:nvSpPr>
              <p:cNvPr id="72941" name="Freeform 237"/>
              <p:cNvSpPr>
                <a:spLocks/>
              </p:cNvSpPr>
              <p:nvPr/>
            </p:nvSpPr>
            <p:spPr bwMode="auto">
              <a:xfrm>
                <a:off x="4715" y="608"/>
                <a:ext cx="117" cy="136"/>
              </a:xfrm>
              <a:custGeom>
                <a:avLst/>
                <a:gdLst/>
                <a:ahLst/>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headEnd/>
                <a:tailEnd/>
              </a:ln>
            </p:spPr>
            <p:txBody>
              <a:bodyPr/>
              <a:lstStyle/>
              <a:p>
                <a:endParaRPr lang="zh-CN" altLang="en-US"/>
              </a:p>
            </p:txBody>
          </p:sp>
          <p:sp>
            <p:nvSpPr>
              <p:cNvPr id="72942" name="Freeform 238"/>
              <p:cNvSpPr>
                <a:spLocks/>
              </p:cNvSpPr>
              <p:nvPr/>
            </p:nvSpPr>
            <p:spPr bwMode="auto">
              <a:xfrm>
                <a:off x="4607" y="664"/>
                <a:ext cx="103" cy="182"/>
              </a:xfrm>
              <a:custGeom>
                <a:avLst/>
                <a:gdLst/>
                <a:ahLst/>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headEnd/>
                <a:tailEnd/>
              </a:ln>
            </p:spPr>
            <p:txBody>
              <a:bodyPr/>
              <a:lstStyle/>
              <a:p>
                <a:endParaRPr lang="zh-CN" altLang="en-US"/>
              </a:p>
            </p:txBody>
          </p:sp>
          <p:sp>
            <p:nvSpPr>
              <p:cNvPr id="72943" name="Freeform 239"/>
              <p:cNvSpPr>
                <a:spLocks/>
              </p:cNvSpPr>
              <p:nvPr/>
            </p:nvSpPr>
            <p:spPr bwMode="auto">
              <a:xfrm>
                <a:off x="4543" y="300"/>
                <a:ext cx="337" cy="153"/>
              </a:xfrm>
              <a:custGeom>
                <a:avLst/>
                <a:gdLst/>
                <a:ahLst/>
                <a:cxnLst>
                  <a:cxn ang="0">
                    <a:pos x="112" y="4"/>
                  </a:cxn>
                  <a:cxn ang="0">
                    <a:pos x="24" y="4"/>
                  </a:cxn>
                  <a:cxn ang="0">
                    <a:pos x="2" y="25"/>
                  </a:cxn>
                  <a:cxn ang="0">
                    <a:pos x="60" y="58"/>
                  </a:cxn>
                  <a:cxn ang="0">
                    <a:pos x="96" y="54"/>
                  </a:cxn>
                  <a:cxn ang="0">
                    <a:pos x="113" y="53"/>
                  </a:cxn>
                  <a:cxn ang="0">
                    <a:pos x="112" y="4"/>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headEnd/>
                <a:tailEnd/>
              </a:ln>
            </p:spPr>
            <p:txBody>
              <a:bodyPr/>
              <a:lstStyle/>
              <a:p>
                <a:endParaRPr lang="zh-CN" altLang="en-US"/>
              </a:p>
            </p:txBody>
          </p:sp>
          <p:sp>
            <p:nvSpPr>
              <p:cNvPr id="72944" name="Freeform 240"/>
              <p:cNvSpPr>
                <a:spLocks/>
              </p:cNvSpPr>
              <p:nvPr/>
            </p:nvSpPr>
            <p:spPr bwMode="auto">
              <a:xfrm>
                <a:off x="4925" y="732"/>
                <a:ext cx="242" cy="248"/>
              </a:xfrm>
              <a:custGeom>
                <a:avLst/>
                <a:gdLst/>
                <a:ahLst/>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headEnd/>
                <a:tailEnd/>
              </a:ln>
            </p:spPr>
            <p:txBody>
              <a:bodyPr/>
              <a:lstStyle/>
              <a:p>
                <a:endParaRPr lang="zh-CN" altLang="en-US"/>
              </a:p>
            </p:txBody>
          </p:sp>
          <p:sp>
            <p:nvSpPr>
              <p:cNvPr id="72945" name="Freeform 241"/>
              <p:cNvSpPr>
                <a:spLocks/>
              </p:cNvSpPr>
              <p:nvPr/>
            </p:nvSpPr>
            <p:spPr bwMode="auto">
              <a:xfrm>
                <a:off x="5481" y="482"/>
                <a:ext cx="247" cy="46"/>
              </a:xfrm>
              <a:custGeom>
                <a:avLst/>
                <a:gdLst/>
                <a:ahLst/>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headEnd/>
                <a:tailEnd/>
              </a:ln>
            </p:spPr>
            <p:txBody>
              <a:bodyPr/>
              <a:lstStyle/>
              <a:p>
                <a:endParaRPr lang="zh-CN" altLang="en-US"/>
              </a:p>
            </p:txBody>
          </p:sp>
          <p:sp>
            <p:nvSpPr>
              <p:cNvPr id="72946" name="Freeform 242"/>
              <p:cNvSpPr>
                <a:spLocks/>
              </p:cNvSpPr>
              <p:nvPr/>
            </p:nvSpPr>
            <p:spPr bwMode="auto">
              <a:xfrm>
                <a:off x="5563" y="472"/>
                <a:ext cx="190" cy="114"/>
              </a:xfrm>
              <a:custGeom>
                <a:avLst/>
                <a:gdLst/>
                <a:ahLst/>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headEnd/>
                <a:tailEnd/>
              </a:ln>
            </p:spPr>
            <p:txBody>
              <a:bodyPr/>
              <a:lstStyle/>
              <a:p>
                <a:endParaRPr lang="zh-CN" altLang="en-US"/>
              </a:p>
            </p:txBody>
          </p:sp>
          <p:sp>
            <p:nvSpPr>
              <p:cNvPr id="72947" name="Freeform 243"/>
              <p:cNvSpPr>
                <a:spLocks/>
              </p:cNvSpPr>
              <p:nvPr/>
            </p:nvSpPr>
            <p:spPr bwMode="auto">
              <a:xfrm>
                <a:off x="5556" y="567"/>
                <a:ext cx="205" cy="90"/>
              </a:xfrm>
              <a:custGeom>
                <a:avLst/>
                <a:gdLst/>
                <a:ahLst/>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headEnd/>
                <a:tailEnd/>
              </a:ln>
            </p:spPr>
            <p:txBody>
              <a:bodyPr/>
              <a:lstStyle/>
              <a:p>
                <a:endParaRPr lang="zh-CN" altLang="en-US"/>
              </a:p>
            </p:txBody>
          </p:sp>
          <p:sp>
            <p:nvSpPr>
              <p:cNvPr id="72948" name="Freeform 244"/>
              <p:cNvSpPr>
                <a:spLocks/>
              </p:cNvSpPr>
              <p:nvPr/>
            </p:nvSpPr>
            <p:spPr bwMode="auto">
              <a:xfrm>
                <a:off x="5396" y="652"/>
                <a:ext cx="345" cy="80"/>
              </a:xfrm>
              <a:custGeom>
                <a:avLst/>
                <a:gdLst/>
                <a:ahLst/>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headEnd/>
                <a:tailEnd/>
              </a:ln>
            </p:spPr>
            <p:txBody>
              <a:bodyPr/>
              <a:lstStyle/>
              <a:p>
                <a:endParaRPr lang="zh-CN" altLang="en-US"/>
              </a:p>
            </p:txBody>
          </p:sp>
          <p:sp>
            <p:nvSpPr>
              <p:cNvPr id="72949" name="Freeform 245"/>
              <p:cNvSpPr>
                <a:spLocks/>
              </p:cNvSpPr>
              <p:nvPr/>
            </p:nvSpPr>
            <p:spPr bwMode="auto">
              <a:xfrm>
                <a:off x="5434" y="730"/>
                <a:ext cx="279" cy="70"/>
              </a:xfrm>
              <a:custGeom>
                <a:avLst/>
                <a:gdLst/>
                <a:ahLst/>
                <a:cxnLst>
                  <a:cxn ang="0">
                    <a:pos x="98" y="19"/>
                  </a:cxn>
                  <a:cxn ang="0">
                    <a:pos x="103" y="4"/>
                  </a:cxn>
                  <a:cxn ang="0">
                    <a:pos x="74" y="10"/>
                  </a:cxn>
                  <a:cxn ang="0">
                    <a:pos x="36" y="6"/>
                  </a:cxn>
                  <a:cxn ang="0">
                    <a:pos x="2" y="4"/>
                  </a:cxn>
                  <a:cxn ang="0">
                    <a:pos x="98" y="19"/>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headEnd/>
                <a:tailEnd/>
              </a:ln>
            </p:spPr>
            <p:txBody>
              <a:bodyPr/>
              <a:lstStyle/>
              <a:p>
                <a:endParaRPr lang="zh-CN" altLang="en-US"/>
              </a:p>
            </p:txBody>
          </p:sp>
          <p:sp>
            <p:nvSpPr>
              <p:cNvPr id="72950" name="Freeform 246"/>
              <p:cNvSpPr>
                <a:spLocks/>
              </p:cNvSpPr>
              <p:nvPr/>
            </p:nvSpPr>
            <p:spPr bwMode="auto">
              <a:xfrm>
                <a:off x="5416" y="786"/>
                <a:ext cx="287" cy="230"/>
              </a:xfrm>
              <a:custGeom>
                <a:avLst/>
                <a:gdLst/>
                <a:ahLst/>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headEnd/>
                <a:tailEnd/>
              </a:ln>
            </p:spPr>
            <p:txBody>
              <a:bodyPr/>
              <a:lstStyle/>
              <a:p>
                <a:endParaRPr lang="zh-CN" altLang="en-US"/>
              </a:p>
            </p:txBody>
          </p:sp>
          <p:sp>
            <p:nvSpPr>
              <p:cNvPr id="72951" name="Freeform 247"/>
              <p:cNvSpPr>
                <a:spLocks/>
              </p:cNvSpPr>
              <p:nvPr/>
            </p:nvSpPr>
            <p:spPr bwMode="auto">
              <a:xfrm>
                <a:off x="5603" y="693"/>
                <a:ext cx="163" cy="410"/>
              </a:xfrm>
              <a:custGeom>
                <a:avLst/>
                <a:gdLst/>
                <a:ahLst/>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headEnd/>
                <a:tailEnd/>
              </a:ln>
            </p:spPr>
            <p:txBody>
              <a:bodyPr/>
              <a:lstStyle/>
              <a:p>
                <a:endParaRPr lang="zh-CN" altLang="en-US"/>
              </a:p>
            </p:txBody>
          </p:sp>
        </p:grpSp>
      </p:grpSp>
      <p:sp>
        <p:nvSpPr>
          <p:cNvPr id="72952" name="Rectangle 248"/>
          <p:cNvSpPr>
            <a:spLocks noGrp="1" noRot="1" noChangeArrowheads="1"/>
          </p:cNvSpPr>
          <p:nvPr>
            <p:ph type="title"/>
          </p:nvPr>
        </p:nvSpPr>
        <p:spPr bwMode="auto">
          <a:xfrm>
            <a:off x="298450" y="228600"/>
            <a:ext cx="854075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2953" name="Rectangle 249"/>
          <p:cNvSpPr>
            <a:spLocks noGrp="1" noRot="1" noChangeArrowheads="1"/>
          </p:cNvSpPr>
          <p:nvPr>
            <p:ph type="body" idx="1"/>
          </p:nvPr>
        </p:nvSpPr>
        <p:spPr bwMode="auto">
          <a:xfrm>
            <a:off x="609600" y="1600200"/>
            <a:ext cx="8153400" cy="4498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2954" name="Rectangle 250"/>
          <p:cNvSpPr>
            <a:spLocks noGrp="1" noChangeArrowheads="1"/>
          </p:cNvSpPr>
          <p:nvPr>
            <p:ph type="dt" sz="half" idx="2"/>
          </p:nvPr>
        </p:nvSpPr>
        <p:spPr bwMode="auto">
          <a:xfrm>
            <a:off x="29845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72955" name="Rectangle 251"/>
          <p:cNvSpPr>
            <a:spLocks noGrp="1" noChangeArrowheads="1"/>
          </p:cNvSpPr>
          <p:nvPr>
            <p:ph type="ftr" sz="quarter" idx="3"/>
          </p:nvPr>
        </p:nvSpPr>
        <p:spPr bwMode="auto">
          <a:xfrm>
            <a:off x="3121025"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72956" name="Rectangle 252"/>
          <p:cNvSpPr>
            <a:spLocks noGrp="1" noChangeArrowheads="1"/>
          </p:cNvSpPr>
          <p:nvPr>
            <p:ph type="sldNum" sz="quarter" idx="4"/>
          </p:nvPr>
        </p:nvSpPr>
        <p:spPr bwMode="auto">
          <a:xfrm>
            <a:off x="65500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3FFD8A0-384C-47DA-AB5C-20002C369449}"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lr>
          <a:schemeClr val="hlink"/>
        </a:buClr>
        <a:buFont typeface="Wingdings" pitchFamily="2" charset="2"/>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tx2"/>
        </a:buClr>
        <a:buSzPct val="85000"/>
        <a:buFont typeface="Wingdings" pitchFamily="2" charset="2"/>
        <a:buChar char="Ø"/>
        <a:defRPr sz="2800">
          <a:solidFill>
            <a:schemeClr val="tx1"/>
          </a:solidFill>
          <a:latin typeface="+mn-lt"/>
          <a:ea typeface="+mn-ea"/>
        </a:defRPr>
      </a:lvl2pPr>
      <a:lvl3pPr marL="1143000" indent="-228600" algn="l" rtl="0" fontAlgn="base">
        <a:spcBef>
          <a:spcPct val="20000"/>
        </a:spcBef>
        <a:spcAft>
          <a:spcPct val="0"/>
        </a:spcAft>
        <a:buClr>
          <a:schemeClr val="hlink"/>
        </a:buClr>
        <a:buSzPct val="95000"/>
        <a:buFont typeface="Wingdings 2" pitchFamily="18" charset="2"/>
        <a:buChar char="¡"/>
        <a:defRPr sz="2400">
          <a:solidFill>
            <a:schemeClr val="tx1"/>
          </a:solidFill>
          <a:latin typeface="+mn-lt"/>
          <a:ea typeface="+mn-ea"/>
        </a:defRPr>
      </a:lvl3pPr>
      <a:lvl4pPr marL="1600200" indent="-228600" algn="l" rtl="0" fontAlgn="base">
        <a:spcBef>
          <a:spcPct val="20000"/>
        </a:spcBef>
        <a:spcAft>
          <a:spcPct val="0"/>
        </a:spcAft>
        <a:buClr>
          <a:schemeClr val="tx2"/>
        </a:buClr>
        <a:buSzPct val="90000"/>
        <a:buFont typeface="Wingdings" pitchFamily="2" charset="2"/>
        <a:buChar char="Ø"/>
        <a:defRPr sz="2000">
          <a:solidFill>
            <a:schemeClr val="tx1"/>
          </a:solidFill>
          <a:latin typeface="+mn-lt"/>
          <a:ea typeface="+mn-ea"/>
        </a:defRPr>
      </a:lvl4pPr>
      <a:lvl5pPr marL="20574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4638"/>
            <a:ext cx="7886700" cy="1325562"/>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628650" y="1820863"/>
            <a:ext cx="7886700" cy="435133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nvPr>
        </p:nvSpPr>
        <p:spPr>
          <a:xfrm>
            <a:off x="628650" y="6356351"/>
            <a:ext cx="245745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ltLang="zh-CN">
              <a:solidFill>
                <a:prstClr val="black">
                  <a:tint val="75000"/>
                </a:prstClr>
              </a:solidFill>
              <a:latin typeface="Arial" pitchFamily="34" charset="0"/>
            </a:endParaRPr>
          </a:p>
        </p:txBody>
      </p:sp>
      <p:sp>
        <p:nvSpPr>
          <p:cNvPr id="5" name="Footer Placeholder 4"/>
          <p:cNvSpPr>
            <a:spLocks noGrp="1"/>
          </p:cNvSpPr>
          <p:nvPr>
            <p:ph type="ftr" sz="quarter" idx="3"/>
          </p:nvPr>
        </p:nvSpPr>
        <p:spPr>
          <a:xfrm>
            <a:off x="3486150" y="6356351"/>
            <a:ext cx="21717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ltLang="zh-CN">
              <a:solidFill>
                <a:prstClr val="black">
                  <a:tint val="75000"/>
                </a:prstClr>
              </a:solidFill>
              <a:latin typeface="Arial" pitchFamily="34" charset="0"/>
            </a:endParaRPr>
          </a:p>
        </p:txBody>
      </p:sp>
      <p:sp>
        <p:nvSpPr>
          <p:cNvPr id="6" name="Slide Number Placeholder 5"/>
          <p:cNvSpPr>
            <a:spLocks noGrp="1"/>
          </p:cNvSpPr>
          <p:nvPr>
            <p:ph type="sldNum" sz="quarter" idx="4"/>
          </p:nvPr>
        </p:nvSpPr>
        <p:spPr>
          <a:xfrm>
            <a:off x="6057900" y="6356351"/>
            <a:ext cx="245745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ADE67AC-01E9-4ABE-9A64-948B106D6961}" type="slidenum">
              <a:rPr lang="en-US" altLang="zh-CN" smtClean="0">
                <a:solidFill>
                  <a:prstClr val="black">
                    <a:tint val="75000"/>
                  </a:prstClr>
                </a:solidFill>
                <a:latin typeface="Arial" pitchFamily="34" charset="0"/>
              </a:rPr>
              <a:pPr/>
              <a:t>‹#›</a:t>
            </a:fld>
            <a:endParaRPr lang="en-US" altLang="zh-CN">
              <a:solidFill>
                <a:prstClr val="black">
                  <a:tint val="75000"/>
                </a:prstClr>
              </a:solidFill>
              <a:latin typeface="Arial" pitchFamily="34" charset="0"/>
            </a:endParaRPr>
          </a:p>
        </p:txBody>
      </p:sp>
    </p:spTree>
    <p:extLst>
      <p:ext uri="{BB962C8B-B14F-4D97-AF65-F5344CB8AC3E}">
        <p14:creationId xmlns:p14="http://schemas.microsoft.com/office/powerpoint/2010/main" val="1150195437"/>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p:txStyles>
    <p:titleStyle>
      <a:lvl1pPr algn="l"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resource.smjy.net/staticres/gzpdx/jxzyg/sw/2/23/1/xtjx2.htm" TargetMode="External"/><Relationship Id="rId1" Type="http://schemas.openxmlformats.org/officeDocument/2006/relationships/slideLayout" Target="../slideLayouts/slideLayout2.xml"/><Relationship Id="rId5" Type="http://schemas.openxmlformats.org/officeDocument/2006/relationships/slide" Target="slide40.xml"/><Relationship Id="rId4" Type="http://schemas.openxmlformats.org/officeDocument/2006/relationships/slide" Target="slide3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0.xml"/><Relationship Id="rId5" Type="http://schemas.openxmlformats.org/officeDocument/2006/relationships/image" Target="../media/image24.jpeg"/><Relationship Id="rId4" Type="http://schemas.openxmlformats.org/officeDocument/2006/relationships/image" Target="../media/image23.jpeg"/></Relationships>
</file>

<file path=ppt/slides/_rels/slide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0.xml"/><Relationship Id="rId5" Type="http://schemas.openxmlformats.org/officeDocument/2006/relationships/image" Target="../media/image30.jpeg"/><Relationship Id="rId4" Type="http://schemas.openxmlformats.org/officeDocument/2006/relationships/image" Target="../media/image29.jpeg"/></Relationships>
</file>

<file path=ppt/slides/_rels/slide57.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slide" Target="slide20.xml"/><Relationship Id="rId4" Type="http://schemas.openxmlformats.org/officeDocument/2006/relationships/slide" Target="slide2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7" name="Rectangle 3"/>
          <p:cNvSpPr>
            <a:spLocks noGrp="1" noRot="1" noChangeArrowheads="1"/>
          </p:cNvSpPr>
          <p:nvPr>
            <p:ph type="ctrTitle"/>
          </p:nvPr>
        </p:nvSpPr>
        <p:spPr>
          <a:xfrm>
            <a:off x="609600" y="2286000"/>
            <a:ext cx="7945438" cy="1752600"/>
          </a:xfrm>
        </p:spPr>
        <p:txBody>
          <a:bodyPr/>
          <a:lstStyle/>
          <a:p>
            <a:pPr algn="l"/>
            <a:r>
              <a:rPr lang="zh-CN" altLang="en-US" sz="4800" b="1" dirty="0" smtClean="0">
                <a:solidFill>
                  <a:schemeClr val="tx1"/>
                </a:solidFill>
              </a:rPr>
              <a:t>第</a:t>
            </a:r>
            <a:r>
              <a:rPr lang="en-US" altLang="zh-CN" sz="4800" b="1" dirty="0" smtClean="0">
                <a:solidFill>
                  <a:schemeClr val="tx1"/>
                </a:solidFill>
              </a:rPr>
              <a:t>21-22</a:t>
            </a:r>
            <a:r>
              <a:rPr lang="zh-CN" altLang="en-US" sz="4800" b="1" dirty="0" smtClean="0">
                <a:solidFill>
                  <a:schemeClr val="tx1"/>
                </a:solidFill>
              </a:rPr>
              <a:t>讲    生物的变异</a:t>
            </a:r>
            <a:endParaRPr lang="zh-CN" altLang="en-US" sz="4800" b="1"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1449388" y="5962650"/>
            <a:ext cx="3122612" cy="520700"/>
          </a:xfrm>
          <a:prstGeom prst="rect">
            <a:avLst/>
          </a:prstGeom>
          <a:noFill/>
          <a:ln w="9525">
            <a:noFill/>
            <a:miter lim="800000"/>
            <a:headEnd/>
            <a:tailEnd/>
          </a:ln>
          <a:effectLst/>
        </p:spPr>
        <p:txBody>
          <a:bodyPr>
            <a:spAutoFit/>
          </a:bodyPr>
          <a:lstStyle/>
          <a:p>
            <a:r>
              <a:rPr lang="zh-CN" altLang="en-US" sz="2800" b="1">
                <a:latin typeface="楷体_GB2312" pitchFamily="49" charset="-122"/>
                <a:ea typeface="楷体_GB2312" pitchFamily="49" charset="-122"/>
              </a:rPr>
              <a:t>相应性状的改变</a:t>
            </a:r>
          </a:p>
        </p:txBody>
      </p:sp>
      <p:sp>
        <p:nvSpPr>
          <p:cNvPr id="44035" name="Line 3"/>
          <p:cNvSpPr>
            <a:spLocks noChangeShapeType="1"/>
          </p:cNvSpPr>
          <p:nvPr/>
        </p:nvSpPr>
        <p:spPr bwMode="auto">
          <a:xfrm flipV="1">
            <a:off x="2752725" y="5405438"/>
            <a:ext cx="0" cy="647700"/>
          </a:xfrm>
          <a:prstGeom prst="line">
            <a:avLst/>
          </a:prstGeom>
          <a:noFill/>
          <a:ln w="38100">
            <a:solidFill>
              <a:schemeClr val="tx1"/>
            </a:solidFill>
            <a:round/>
            <a:headEnd type="arrow" w="med" len="med"/>
            <a:tailEnd/>
          </a:ln>
          <a:effectLst/>
        </p:spPr>
        <p:txBody>
          <a:bodyPr/>
          <a:lstStyle/>
          <a:p>
            <a:endParaRPr lang="zh-CN" altLang="en-US"/>
          </a:p>
        </p:txBody>
      </p:sp>
      <p:sp>
        <p:nvSpPr>
          <p:cNvPr id="44036" name="Text Box 4"/>
          <p:cNvSpPr txBox="1">
            <a:spLocks noChangeArrowheads="1"/>
          </p:cNvSpPr>
          <p:nvPr/>
        </p:nvSpPr>
        <p:spPr bwMode="auto">
          <a:xfrm>
            <a:off x="1320800" y="4881563"/>
            <a:ext cx="3708400" cy="520700"/>
          </a:xfrm>
          <a:prstGeom prst="rect">
            <a:avLst/>
          </a:prstGeom>
          <a:noFill/>
          <a:ln w="9525">
            <a:noFill/>
            <a:miter lim="800000"/>
            <a:headEnd/>
            <a:tailEnd/>
          </a:ln>
          <a:effectLst/>
        </p:spPr>
        <p:txBody>
          <a:bodyPr>
            <a:spAutoFit/>
          </a:bodyPr>
          <a:lstStyle/>
          <a:p>
            <a:r>
              <a:rPr lang="zh-CN" altLang="en-US" sz="2800" b="1">
                <a:latin typeface="楷体_GB2312" pitchFamily="49" charset="-122"/>
                <a:ea typeface="楷体_GB2312" pitchFamily="49" charset="-122"/>
              </a:rPr>
              <a:t>相应蛋白质的改变</a:t>
            </a:r>
          </a:p>
        </p:txBody>
      </p:sp>
      <p:sp>
        <p:nvSpPr>
          <p:cNvPr id="44037" name="Line 5"/>
          <p:cNvSpPr>
            <a:spLocks noChangeShapeType="1"/>
          </p:cNvSpPr>
          <p:nvPr/>
        </p:nvSpPr>
        <p:spPr bwMode="auto">
          <a:xfrm flipV="1">
            <a:off x="2752725" y="4252913"/>
            <a:ext cx="0" cy="649287"/>
          </a:xfrm>
          <a:prstGeom prst="line">
            <a:avLst/>
          </a:prstGeom>
          <a:noFill/>
          <a:ln w="38100">
            <a:solidFill>
              <a:schemeClr val="tx1"/>
            </a:solidFill>
            <a:round/>
            <a:headEnd type="arrow" w="med" len="med"/>
            <a:tailEnd/>
          </a:ln>
          <a:effectLst/>
        </p:spPr>
        <p:txBody>
          <a:bodyPr/>
          <a:lstStyle/>
          <a:p>
            <a:endParaRPr lang="zh-CN" altLang="en-US"/>
          </a:p>
        </p:txBody>
      </p:sp>
      <p:sp>
        <p:nvSpPr>
          <p:cNvPr id="44038" name="Text Box 6"/>
          <p:cNvSpPr txBox="1">
            <a:spLocks noChangeArrowheads="1"/>
          </p:cNvSpPr>
          <p:nvPr/>
        </p:nvSpPr>
        <p:spPr bwMode="auto">
          <a:xfrm>
            <a:off x="1371600" y="3657600"/>
            <a:ext cx="3471863" cy="520700"/>
          </a:xfrm>
          <a:prstGeom prst="rect">
            <a:avLst/>
          </a:prstGeom>
          <a:noFill/>
          <a:ln w="9525">
            <a:noFill/>
            <a:miter lim="800000"/>
            <a:headEnd/>
            <a:tailEnd/>
          </a:ln>
          <a:effectLst/>
        </p:spPr>
        <p:txBody>
          <a:bodyPr>
            <a:spAutoFit/>
          </a:bodyPr>
          <a:lstStyle/>
          <a:p>
            <a:r>
              <a:rPr lang="zh-CN" altLang="en-US" sz="2800" b="1">
                <a:latin typeface="楷体_GB2312" pitchFamily="49" charset="-122"/>
                <a:ea typeface="楷体_GB2312" pitchFamily="49" charset="-122"/>
              </a:rPr>
              <a:t>相应氨基酸的改变</a:t>
            </a:r>
          </a:p>
        </p:txBody>
      </p:sp>
      <p:sp>
        <p:nvSpPr>
          <p:cNvPr id="44039" name="Line 7"/>
          <p:cNvSpPr>
            <a:spLocks noChangeShapeType="1"/>
          </p:cNvSpPr>
          <p:nvPr/>
        </p:nvSpPr>
        <p:spPr bwMode="auto">
          <a:xfrm flipV="1">
            <a:off x="2752725" y="3100388"/>
            <a:ext cx="0" cy="576262"/>
          </a:xfrm>
          <a:prstGeom prst="line">
            <a:avLst/>
          </a:prstGeom>
          <a:noFill/>
          <a:ln w="38100">
            <a:solidFill>
              <a:schemeClr val="tx1"/>
            </a:solidFill>
            <a:round/>
            <a:headEnd type="arrow" w="med" len="med"/>
            <a:tailEnd/>
          </a:ln>
          <a:effectLst/>
        </p:spPr>
        <p:txBody>
          <a:bodyPr/>
          <a:lstStyle/>
          <a:p>
            <a:endParaRPr lang="zh-CN" altLang="en-US"/>
          </a:p>
        </p:txBody>
      </p:sp>
      <p:sp>
        <p:nvSpPr>
          <p:cNvPr id="44040" name="Text Box 8"/>
          <p:cNvSpPr txBox="1">
            <a:spLocks noChangeArrowheads="1"/>
          </p:cNvSpPr>
          <p:nvPr/>
        </p:nvSpPr>
        <p:spPr bwMode="auto">
          <a:xfrm>
            <a:off x="611188" y="2616200"/>
            <a:ext cx="5256212" cy="520700"/>
          </a:xfrm>
          <a:prstGeom prst="rect">
            <a:avLst/>
          </a:prstGeom>
          <a:noFill/>
          <a:ln w="9525">
            <a:noFill/>
            <a:miter lim="800000"/>
            <a:headEnd/>
            <a:tailEnd/>
          </a:ln>
          <a:effectLst/>
        </p:spPr>
        <p:txBody>
          <a:bodyPr>
            <a:spAutoFit/>
          </a:bodyPr>
          <a:lstStyle/>
          <a:p>
            <a:r>
              <a:rPr lang="en-US" altLang="zh-CN" sz="2800" b="1">
                <a:latin typeface="楷体_GB2312" pitchFamily="49" charset="-122"/>
                <a:ea typeface="楷体_GB2312" pitchFamily="49" charset="-122"/>
              </a:rPr>
              <a:t>mRNA</a:t>
            </a:r>
            <a:r>
              <a:rPr lang="zh-CN" altLang="en-US" sz="2800" b="1">
                <a:latin typeface="楷体_GB2312" pitchFamily="49" charset="-122"/>
                <a:ea typeface="楷体_GB2312" pitchFamily="49" charset="-122"/>
              </a:rPr>
              <a:t>分子中的碱基发生变化</a:t>
            </a:r>
          </a:p>
        </p:txBody>
      </p:sp>
      <p:sp>
        <p:nvSpPr>
          <p:cNvPr id="44041" name="Line 9"/>
          <p:cNvSpPr>
            <a:spLocks noChangeShapeType="1"/>
          </p:cNvSpPr>
          <p:nvPr/>
        </p:nvSpPr>
        <p:spPr bwMode="auto">
          <a:xfrm flipV="1">
            <a:off x="2752725" y="2020888"/>
            <a:ext cx="0" cy="576262"/>
          </a:xfrm>
          <a:prstGeom prst="line">
            <a:avLst/>
          </a:prstGeom>
          <a:noFill/>
          <a:ln w="38100">
            <a:solidFill>
              <a:schemeClr val="tx1"/>
            </a:solidFill>
            <a:round/>
            <a:headEnd type="arrow" w="med" len="med"/>
            <a:tailEnd/>
          </a:ln>
          <a:effectLst/>
        </p:spPr>
        <p:txBody>
          <a:bodyPr/>
          <a:lstStyle/>
          <a:p>
            <a:endParaRPr lang="zh-CN" altLang="en-US"/>
          </a:p>
        </p:txBody>
      </p:sp>
      <p:sp>
        <p:nvSpPr>
          <p:cNvPr id="44042" name="Text Box 10"/>
          <p:cNvSpPr txBox="1">
            <a:spLocks noChangeArrowheads="1"/>
          </p:cNvSpPr>
          <p:nvPr/>
        </p:nvSpPr>
        <p:spPr bwMode="auto">
          <a:xfrm>
            <a:off x="381000" y="1511300"/>
            <a:ext cx="5029200" cy="520700"/>
          </a:xfrm>
          <a:prstGeom prst="rect">
            <a:avLst/>
          </a:prstGeom>
          <a:noFill/>
          <a:ln w="9525">
            <a:noFill/>
            <a:miter lim="800000"/>
            <a:headEnd/>
            <a:tailEnd/>
          </a:ln>
          <a:effectLst/>
        </p:spPr>
        <p:txBody>
          <a:bodyPr>
            <a:spAutoFit/>
          </a:bodyPr>
          <a:lstStyle/>
          <a:p>
            <a:r>
              <a:rPr lang="en-US" altLang="zh-CN" sz="2800" b="1" dirty="0">
                <a:latin typeface="楷体_GB2312" pitchFamily="49" charset="-122"/>
                <a:ea typeface="楷体_GB2312" pitchFamily="49" charset="-122"/>
              </a:rPr>
              <a:t>DNA</a:t>
            </a:r>
            <a:r>
              <a:rPr lang="zh-CN" altLang="en-US" sz="2800" b="1" dirty="0">
                <a:latin typeface="楷体_GB2312" pitchFamily="49" charset="-122"/>
                <a:ea typeface="楷体_GB2312" pitchFamily="49" charset="-122"/>
              </a:rPr>
              <a:t>分子中的碱基对发生变化</a:t>
            </a:r>
          </a:p>
        </p:txBody>
      </p:sp>
      <p:sp>
        <p:nvSpPr>
          <p:cNvPr id="44043" name="Text Box 11"/>
          <p:cNvSpPr txBox="1">
            <a:spLocks noChangeArrowheads="1"/>
          </p:cNvSpPr>
          <p:nvPr/>
        </p:nvSpPr>
        <p:spPr bwMode="auto">
          <a:xfrm>
            <a:off x="2133600" y="547688"/>
            <a:ext cx="3962400" cy="638175"/>
          </a:xfrm>
          <a:prstGeom prst="rect">
            <a:avLst/>
          </a:prstGeom>
          <a:noFill/>
          <a:ln w="9525" algn="ctr">
            <a:noFill/>
            <a:miter lim="800000"/>
            <a:headEnd/>
            <a:tailEnd/>
          </a:ln>
          <a:effectLst/>
        </p:spPr>
        <p:txBody>
          <a:bodyPr/>
          <a:lstStyle/>
          <a:p>
            <a:r>
              <a:rPr lang="zh-CN" altLang="en-US" sz="4000" b="1">
                <a:latin typeface="楷体_GB2312" pitchFamily="49" charset="-122"/>
                <a:ea typeface="楷体_GB2312" pitchFamily="49" charset="-122"/>
              </a:rPr>
              <a:t>具体变化过程</a:t>
            </a:r>
            <a:r>
              <a:rPr lang="en-US" altLang="zh-CN" sz="4000" b="1">
                <a:latin typeface="楷体_GB2312" pitchFamily="49" charset="-122"/>
                <a:ea typeface="楷体_GB2312" pitchFamily="49" charset="-122"/>
              </a:rPr>
              <a:t>:</a:t>
            </a:r>
          </a:p>
        </p:txBody>
      </p:sp>
      <p:sp>
        <p:nvSpPr>
          <p:cNvPr id="44044" name="Text Box 12"/>
          <p:cNvSpPr txBox="1">
            <a:spLocks noChangeArrowheads="1"/>
          </p:cNvSpPr>
          <p:nvPr/>
        </p:nvSpPr>
        <p:spPr bwMode="auto">
          <a:xfrm>
            <a:off x="5308600" y="1447800"/>
            <a:ext cx="3759200" cy="947738"/>
          </a:xfrm>
          <a:prstGeom prst="rect">
            <a:avLst/>
          </a:prstGeom>
          <a:noFill/>
          <a:ln w="9525">
            <a:noFill/>
            <a:miter lim="800000"/>
            <a:headEnd/>
            <a:tailEnd/>
          </a:ln>
          <a:effectLst/>
        </p:spPr>
        <p:txBody>
          <a:bodyPr>
            <a:spAutoFit/>
          </a:bodyPr>
          <a:lstStyle/>
          <a:p>
            <a:pPr algn="ctr"/>
            <a:r>
              <a:rPr lang="zh-CN" altLang="en-US" sz="2800" b="1" dirty="0">
                <a:latin typeface="楷体_GB2312" pitchFamily="49" charset="-122"/>
                <a:ea typeface="楷体_GB2312" pitchFamily="49" charset="-122"/>
              </a:rPr>
              <a:t>这种变化可否遗传</a:t>
            </a:r>
            <a:r>
              <a:rPr lang="en-US" altLang="zh-CN" sz="2800" b="1" dirty="0">
                <a:latin typeface="楷体_GB2312" pitchFamily="49" charset="-122"/>
                <a:ea typeface="楷体_GB2312" pitchFamily="49" charset="-122"/>
              </a:rPr>
              <a:t>?</a:t>
            </a:r>
          </a:p>
          <a:p>
            <a:pPr algn="ctr"/>
            <a:r>
              <a:rPr lang="zh-CN" altLang="en-US" sz="2800" b="1" dirty="0">
                <a:latin typeface="楷体_GB2312" pitchFamily="49" charset="-122"/>
                <a:ea typeface="楷体_GB2312" pitchFamily="49" charset="-122"/>
              </a:rPr>
              <a:t>如何遗传？</a:t>
            </a:r>
          </a:p>
        </p:txBody>
      </p:sp>
      <p:sp>
        <p:nvSpPr>
          <p:cNvPr id="44045" name="Text Box 13"/>
          <p:cNvSpPr txBox="1">
            <a:spLocks noChangeArrowheads="1"/>
          </p:cNvSpPr>
          <p:nvPr/>
        </p:nvSpPr>
        <p:spPr bwMode="auto">
          <a:xfrm>
            <a:off x="6156325" y="2420938"/>
            <a:ext cx="3187700" cy="520700"/>
          </a:xfrm>
          <a:prstGeom prst="rect">
            <a:avLst/>
          </a:prstGeom>
          <a:noFill/>
          <a:ln w="9525">
            <a:noFill/>
            <a:miter lim="800000"/>
            <a:headEnd/>
            <a:tailEnd/>
          </a:ln>
          <a:effectLst/>
        </p:spPr>
        <p:txBody>
          <a:bodyPr>
            <a:spAutoFit/>
          </a:bodyPr>
          <a:lstStyle/>
          <a:p>
            <a:r>
              <a:rPr lang="zh-CN" altLang="en-US" sz="2800" b="1" dirty="0">
                <a:solidFill>
                  <a:srgbClr val="FF0000"/>
                </a:solidFill>
                <a:latin typeface="楷体_GB2312" pitchFamily="49" charset="-122"/>
                <a:ea typeface="楷体_GB2312" pitchFamily="49" charset="-122"/>
              </a:rPr>
              <a:t>可以遗传</a:t>
            </a:r>
          </a:p>
        </p:txBody>
      </p:sp>
      <p:sp>
        <p:nvSpPr>
          <p:cNvPr id="44046" name="Rectangle 14"/>
          <p:cNvSpPr>
            <a:spLocks noChangeArrowheads="1"/>
          </p:cNvSpPr>
          <p:nvPr/>
        </p:nvSpPr>
        <p:spPr bwMode="auto">
          <a:xfrm>
            <a:off x="5867400" y="3124200"/>
            <a:ext cx="2819400" cy="3081338"/>
          </a:xfrm>
          <a:prstGeom prst="rect">
            <a:avLst/>
          </a:prstGeom>
          <a:noFill/>
          <a:ln w="9525">
            <a:noFill/>
            <a:miter lim="800000"/>
            <a:headEnd/>
            <a:tailEnd/>
          </a:ln>
          <a:effectLst/>
        </p:spPr>
        <p:txBody>
          <a:bodyPr>
            <a:spAutoFit/>
          </a:bodyPr>
          <a:lstStyle/>
          <a:p>
            <a:r>
              <a:rPr lang="zh-CN" altLang="en-US" sz="2800" b="1" dirty="0">
                <a:latin typeface="楷体_GB2312" pitchFamily="49" charset="-122"/>
                <a:ea typeface="楷体_GB2312" pitchFamily="49" charset="-122"/>
              </a:rPr>
              <a:t>突变后的</a:t>
            </a:r>
            <a:r>
              <a:rPr lang="en-US" altLang="zh-CN" sz="2800" b="1" dirty="0">
                <a:latin typeface="楷体_GB2312" pitchFamily="49" charset="-122"/>
                <a:ea typeface="楷体_GB2312" pitchFamily="49" charset="-122"/>
              </a:rPr>
              <a:t>DNA</a:t>
            </a:r>
            <a:r>
              <a:rPr lang="zh-CN" altLang="en-US" sz="2800" b="1" dirty="0">
                <a:latin typeface="楷体_GB2312" pitchFamily="49" charset="-122"/>
                <a:ea typeface="楷体_GB2312" pitchFamily="49" charset="-122"/>
              </a:rPr>
              <a:t>分子复制</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通过减数分裂形成带有突变基因的生殖细胞</a:t>
            </a:r>
            <a:r>
              <a:rPr lang="en-US" altLang="zh-CN" sz="2800" b="1" dirty="0">
                <a:latin typeface="楷体_GB2312" pitchFamily="49" charset="-122"/>
                <a:ea typeface="楷体_GB2312" pitchFamily="49" charset="-122"/>
              </a:rPr>
              <a:t>,</a:t>
            </a:r>
            <a:r>
              <a:rPr lang="zh-CN" altLang="en-US" sz="2800" b="1" dirty="0">
                <a:latin typeface="楷体_GB2312" pitchFamily="49" charset="-122"/>
                <a:ea typeface="楷体_GB2312" pitchFamily="49" charset="-122"/>
              </a:rPr>
              <a:t>并将突变基因传给下一代</a:t>
            </a:r>
            <a:r>
              <a:rPr lang="en-US" altLang="zh-CN" sz="2800" b="1" dirty="0">
                <a:solidFill>
                  <a:srgbClr val="0000FF"/>
                </a:solidFill>
                <a:latin typeface="楷体_GB2312" pitchFamily="49" charset="-122"/>
                <a:ea typeface="楷体_GB2312" pitchFamily="49" charset="-122"/>
              </a:rPr>
              <a:t>.</a:t>
            </a:r>
          </a:p>
        </p:txBody>
      </p:sp>
      <p:pic>
        <p:nvPicPr>
          <p:cNvPr id="44048" name="Picture 16" descr="3"/>
          <p:cNvPicPr>
            <a:picLocks noChangeAspect="1" noChangeArrowheads="1" noCrop="1"/>
          </p:cNvPicPr>
          <p:nvPr/>
        </p:nvPicPr>
        <p:blipFill>
          <a:blip r:embed="rId3" cstate="print"/>
          <a:srcRect/>
          <a:stretch>
            <a:fillRect/>
          </a:stretch>
        </p:blipFill>
        <p:spPr bwMode="auto">
          <a:xfrm>
            <a:off x="5003800" y="1341438"/>
            <a:ext cx="719138" cy="7191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44042"/>
                                        </p:tgtEl>
                                        <p:attrNameLst>
                                          <p:attrName>style.visibility</p:attrName>
                                        </p:attrNameLst>
                                      </p:cBhvr>
                                      <p:to>
                                        <p:strVal val="visible"/>
                                      </p:to>
                                    </p:set>
                                    <p:animEffect transition="in" filter="slide(fromTop)">
                                      <p:cBhvr>
                                        <p:cTn id="7" dur="500"/>
                                        <p:tgtEl>
                                          <p:spTgt spid="4404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44041"/>
                                        </p:tgtEl>
                                        <p:attrNameLst>
                                          <p:attrName>style.visibility</p:attrName>
                                        </p:attrNameLst>
                                      </p:cBhvr>
                                      <p:to>
                                        <p:strVal val="visible"/>
                                      </p:to>
                                    </p:set>
                                    <p:animEffect transition="in" filter="slide(fromTop)">
                                      <p:cBhvr>
                                        <p:cTn id="12" dur="500"/>
                                        <p:tgtEl>
                                          <p:spTgt spid="4404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44040"/>
                                        </p:tgtEl>
                                        <p:attrNameLst>
                                          <p:attrName>style.visibility</p:attrName>
                                        </p:attrNameLst>
                                      </p:cBhvr>
                                      <p:to>
                                        <p:strVal val="visible"/>
                                      </p:to>
                                    </p:set>
                                    <p:animEffect transition="in" filter="slide(fromTop)">
                                      <p:cBhvr>
                                        <p:cTn id="17" dur="500"/>
                                        <p:tgtEl>
                                          <p:spTgt spid="4404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44039"/>
                                        </p:tgtEl>
                                        <p:attrNameLst>
                                          <p:attrName>style.visibility</p:attrName>
                                        </p:attrNameLst>
                                      </p:cBhvr>
                                      <p:to>
                                        <p:strVal val="visible"/>
                                      </p:to>
                                    </p:set>
                                    <p:animEffect transition="in" filter="slide(fromTop)">
                                      <p:cBhvr>
                                        <p:cTn id="22" dur="500"/>
                                        <p:tgtEl>
                                          <p:spTgt spid="44039"/>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44038"/>
                                        </p:tgtEl>
                                        <p:attrNameLst>
                                          <p:attrName>style.visibility</p:attrName>
                                        </p:attrNameLst>
                                      </p:cBhvr>
                                      <p:to>
                                        <p:strVal val="visible"/>
                                      </p:to>
                                    </p:set>
                                    <p:animEffect transition="in" filter="slide(fromTop)">
                                      <p:cBhvr>
                                        <p:cTn id="27" dur="500"/>
                                        <p:tgtEl>
                                          <p:spTgt spid="44038"/>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44037"/>
                                        </p:tgtEl>
                                        <p:attrNameLst>
                                          <p:attrName>style.visibility</p:attrName>
                                        </p:attrNameLst>
                                      </p:cBhvr>
                                      <p:to>
                                        <p:strVal val="visible"/>
                                      </p:to>
                                    </p:set>
                                    <p:animEffect transition="in" filter="slide(fromTop)">
                                      <p:cBhvr>
                                        <p:cTn id="32" dur="500"/>
                                        <p:tgtEl>
                                          <p:spTgt spid="4403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grpId="0" nodeType="clickEffect">
                                  <p:stCondLst>
                                    <p:cond delay="0"/>
                                  </p:stCondLst>
                                  <p:childTnLst>
                                    <p:set>
                                      <p:cBhvr>
                                        <p:cTn id="36" dur="1" fill="hold">
                                          <p:stCondLst>
                                            <p:cond delay="0"/>
                                          </p:stCondLst>
                                        </p:cTn>
                                        <p:tgtEl>
                                          <p:spTgt spid="44036"/>
                                        </p:tgtEl>
                                        <p:attrNameLst>
                                          <p:attrName>style.visibility</p:attrName>
                                        </p:attrNameLst>
                                      </p:cBhvr>
                                      <p:to>
                                        <p:strVal val="visible"/>
                                      </p:to>
                                    </p:set>
                                    <p:animEffect transition="in" filter="slide(fromTop)">
                                      <p:cBhvr>
                                        <p:cTn id="37" dur="500"/>
                                        <p:tgtEl>
                                          <p:spTgt spid="44036"/>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44035"/>
                                        </p:tgtEl>
                                        <p:attrNameLst>
                                          <p:attrName>style.visibility</p:attrName>
                                        </p:attrNameLst>
                                      </p:cBhvr>
                                      <p:to>
                                        <p:strVal val="visible"/>
                                      </p:to>
                                    </p:set>
                                    <p:animEffect transition="in" filter="slide(fromTop)">
                                      <p:cBhvr>
                                        <p:cTn id="42" dur="500"/>
                                        <p:tgtEl>
                                          <p:spTgt spid="44035"/>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1" fill="hold" grpId="0" nodeType="clickEffect">
                                  <p:stCondLst>
                                    <p:cond delay="0"/>
                                  </p:stCondLst>
                                  <p:childTnLst>
                                    <p:set>
                                      <p:cBhvr>
                                        <p:cTn id="46" dur="1" fill="hold">
                                          <p:stCondLst>
                                            <p:cond delay="0"/>
                                          </p:stCondLst>
                                        </p:cTn>
                                        <p:tgtEl>
                                          <p:spTgt spid="44034"/>
                                        </p:tgtEl>
                                        <p:attrNameLst>
                                          <p:attrName>style.visibility</p:attrName>
                                        </p:attrNameLst>
                                      </p:cBhvr>
                                      <p:to>
                                        <p:strVal val="visible"/>
                                      </p:to>
                                    </p:set>
                                    <p:animEffect transition="in" filter="slide(fromTop)">
                                      <p:cBhvr>
                                        <p:cTn id="47" dur="500"/>
                                        <p:tgtEl>
                                          <p:spTgt spid="44034"/>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44048"/>
                                        </p:tgtEl>
                                        <p:attrNameLst>
                                          <p:attrName>style.visibility</p:attrName>
                                        </p:attrNameLst>
                                      </p:cBhvr>
                                      <p:to>
                                        <p:strVal val="visible"/>
                                      </p:to>
                                    </p:set>
                                    <p:animEffect transition="in" filter="circle(in)">
                                      <p:cBhvr>
                                        <p:cTn id="52" dur="2000"/>
                                        <p:tgtEl>
                                          <p:spTgt spid="44048"/>
                                        </p:tgtEl>
                                      </p:cBhvr>
                                    </p:animEffect>
                                  </p:childTnLst>
                                </p:cTn>
                              </p:par>
                            </p:childTnLst>
                          </p:cTn>
                        </p:par>
                        <p:par>
                          <p:cTn id="53" fill="hold">
                            <p:stCondLst>
                              <p:cond delay="2000"/>
                            </p:stCondLst>
                            <p:childTnLst>
                              <p:par>
                                <p:cTn id="54" presetID="12" presetClass="entr" presetSubtype="4" fill="hold" grpId="0" nodeType="afterEffect">
                                  <p:stCondLst>
                                    <p:cond delay="0"/>
                                  </p:stCondLst>
                                  <p:childTnLst>
                                    <p:set>
                                      <p:cBhvr>
                                        <p:cTn id="55" dur="1" fill="hold">
                                          <p:stCondLst>
                                            <p:cond delay="0"/>
                                          </p:stCondLst>
                                        </p:cTn>
                                        <p:tgtEl>
                                          <p:spTgt spid="44044"/>
                                        </p:tgtEl>
                                        <p:attrNameLst>
                                          <p:attrName>style.visibility</p:attrName>
                                        </p:attrNameLst>
                                      </p:cBhvr>
                                      <p:to>
                                        <p:strVal val="visible"/>
                                      </p:to>
                                    </p:set>
                                    <p:animEffect transition="in" filter="slide(fromBottom)">
                                      <p:cBhvr>
                                        <p:cTn id="56" dur="500"/>
                                        <p:tgtEl>
                                          <p:spTgt spid="44044"/>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44045"/>
                                        </p:tgtEl>
                                        <p:attrNameLst>
                                          <p:attrName>style.visibility</p:attrName>
                                        </p:attrNameLst>
                                      </p:cBhvr>
                                      <p:to>
                                        <p:strVal val="visible"/>
                                      </p:to>
                                    </p:set>
                                    <p:animEffect transition="in" filter="blinds(horizontal)">
                                      <p:cBhvr>
                                        <p:cTn id="61" dur="500"/>
                                        <p:tgtEl>
                                          <p:spTgt spid="44045"/>
                                        </p:tgtEl>
                                      </p:cBhvr>
                                    </p:animEffect>
                                  </p:childTnLst>
                                </p:cTn>
                              </p:par>
                            </p:childTnLst>
                          </p:cTn>
                        </p:par>
                      </p:childTnLst>
                    </p:cTn>
                  </p:par>
                  <p:par>
                    <p:cTn id="62" fill="hold">
                      <p:stCondLst>
                        <p:cond delay="indefinite"/>
                      </p:stCondLst>
                      <p:childTnLst>
                        <p:par>
                          <p:cTn id="63" fill="hold">
                            <p:stCondLst>
                              <p:cond delay="0"/>
                            </p:stCondLst>
                            <p:childTnLst>
                              <p:par>
                                <p:cTn id="64" presetID="20" presetClass="entr" presetSubtype="0" fill="hold" grpId="0" nodeType="clickEffect">
                                  <p:stCondLst>
                                    <p:cond delay="0"/>
                                  </p:stCondLst>
                                  <p:childTnLst>
                                    <p:set>
                                      <p:cBhvr>
                                        <p:cTn id="65" dur="1" fill="hold">
                                          <p:stCondLst>
                                            <p:cond delay="0"/>
                                          </p:stCondLst>
                                        </p:cTn>
                                        <p:tgtEl>
                                          <p:spTgt spid="44046"/>
                                        </p:tgtEl>
                                        <p:attrNameLst>
                                          <p:attrName>style.visibility</p:attrName>
                                        </p:attrNameLst>
                                      </p:cBhvr>
                                      <p:to>
                                        <p:strVal val="visible"/>
                                      </p:to>
                                    </p:set>
                                    <p:animEffect transition="in" filter="wedge">
                                      <p:cBhvr>
                                        <p:cTn id="66" dur="500"/>
                                        <p:tgtEl>
                                          <p:spTgt spid="44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P spid="44035" grpId="0" animBg="1"/>
      <p:bldP spid="44036" grpId="0" autoUpdateAnimBg="0"/>
      <p:bldP spid="44037" grpId="0" animBg="1"/>
      <p:bldP spid="44038" grpId="0" autoUpdateAnimBg="0"/>
      <p:bldP spid="44039" grpId="0" animBg="1"/>
      <p:bldP spid="44040" grpId="0" autoUpdateAnimBg="0"/>
      <p:bldP spid="44041" grpId="0" animBg="1"/>
      <p:bldP spid="44042" grpId="0" autoUpdateAnimBg="0"/>
      <p:bldP spid="44044" grpId="0" autoUpdateAnimBg="0"/>
      <p:bldP spid="44045" grpId="0" autoUpdateAnimBg="0"/>
      <p:bldP spid="44046"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6" name="Text Box 2"/>
          <p:cNvSpPr txBox="1">
            <a:spLocks noChangeArrowheads="1"/>
          </p:cNvSpPr>
          <p:nvPr/>
        </p:nvSpPr>
        <p:spPr bwMode="auto">
          <a:xfrm>
            <a:off x="3924300" y="1557338"/>
            <a:ext cx="1557338" cy="1708150"/>
          </a:xfrm>
          <a:prstGeom prst="rect">
            <a:avLst/>
          </a:prstGeom>
          <a:solidFill>
            <a:schemeClr val="accent1"/>
          </a:solidFill>
          <a:ln w="63500" algn="ctr">
            <a:noFill/>
            <a:miter lim="800000"/>
            <a:headEnd/>
            <a:tailEnd type="none" w="lg" len="med"/>
          </a:ln>
          <a:effectLst/>
        </p:spPr>
        <p:txBody>
          <a:bodyPr lIns="0" tIns="0" rIns="0" bIns="0">
            <a:spAutoFit/>
          </a:bodyPr>
          <a:lstStyle/>
          <a:p>
            <a:pPr>
              <a:spcBef>
                <a:spcPct val="50000"/>
              </a:spcBef>
            </a:pPr>
            <a:r>
              <a:rPr lang="en-US" altLang="zh-CN" sz="2800" b="1">
                <a:latin typeface="黑体" pitchFamily="2" charset="-122"/>
                <a:ea typeface="黑体" pitchFamily="2" charset="-122"/>
              </a:rPr>
              <a:t>┯┯┯┯</a:t>
            </a:r>
            <a:br>
              <a:rPr lang="en-US" altLang="zh-CN" sz="2800" b="1">
                <a:latin typeface="黑体" pitchFamily="2" charset="-122"/>
                <a:ea typeface="黑体" pitchFamily="2" charset="-122"/>
              </a:rPr>
            </a:br>
            <a:r>
              <a:rPr lang="zh-CN" altLang="en-US" sz="2800" b="1">
                <a:latin typeface="黑体" pitchFamily="2" charset="-122"/>
                <a:ea typeface="黑体" pitchFamily="2" charset="-122"/>
              </a:rPr>
              <a:t>ＡＴＧＣ</a:t>
            </a:r>
            <a:br>
              <a:rPr lang="zh-CN" altLang="en-US" sz="2800" b="1">
                <a:latin typeface="黑体" pitchFamily="2" charset="-122"/>
                <a:ea typeface="黑体" pitchFamily="2" charset="-122"/>
              </a:rPr>
            </a:br>
            <a:r>
              <a:rPr lang="zh-CN" altLang="en-US" sz="2800" b="1">
                <a:latin typeface="黑体" pitchFamily="2" charset="-122"/>
                <a:ea typeface="黑体" pitchFamily="2" charset="-122"/>
              </a:rPr>
              <a:t>ＴＡＣＧ</a:t>
            </a:r>
            <a:br>
              <a:rPr lang="zh-CN" altLang="en-US" sz="2800" b="1">
                <a:latin typeface="黑体" pitchFamily="2" charset="-122"/>
                <a:ea typeface="黑体" pitchFamily="2" charset="-122"/>
              </a:rPr>
            </a:br>
            <a:r>
              <a:rPr lang="zh-CN" altLang="en-US" sz="2800" b="1">
                <a:latin typeface="黑体" pitchFamily="2" charset="-122"/>
                <a:ea typeface="黑体" pitchFamily="2" charset="-122"/>
              </a:rPr>
              <a:t>┷┷┷┷</a:t>
            </a:r>
          </a:p>
        </p:txBody>
      </p:sp>
      <p:sp>
        <p:nvSpPr>
          <p:cNvPr id="118787" name="Text Box 3"/>
          <p:cNvSpPr txBox="1">
            <a:spLocks noChangeArrowheads="1"/>
          </p:cNvSpPr>
          <p:nvPr/>
        </p:nvSpPr>
        <p:spPr bwMode="auto">
          <a:xfrm>
            <a:off x="3852863" y="3860800"/>
            <a:ext cx="1873250" cy="1708150"/>
          </a:xfrm>
          <a:prstGeom prst="rect">
            <a:avLst/>
          </a:prstGeom>
          <a:solidFill>
            <a:schemeClr val="accent1"/>
          </a:solidFill>
          <a:ln w="63500" algn="ctr">
            <a:noFill/>
            <a:miter lim="800000"/>
            <a:headEnd/>
            <a:tailEnd type="none" w="lg" len="med"/>
          </a:ln>
          <a:effectLst/>
        </p:spPr>
        <p:txBody>
          <a:bodyPr lIns="0" tIns="0" rIns="0" bIns="0">
            <a:spAutoFit/>
          </a:bodyPr>
          <a:lstStyle/>
          <a:p>
            <a:pPr>
              <a:spcBef>
                <a:spcPct val="50000"/>
              </a:spcBef>
            </a:pPr>
            <a:r>
              <a:rPr lang="en-US" altLang="zh-CN" sz="2800" b="1">
                <a:latin typeface="黑体" pitchFamily="2" charset="-122"/>
                <a:ea typeface="黑体" pitchFamily="2" charset="-122"/>
              </a:rPr>
              <a:t>┯┯┯┯┯</a:t>
            </a:r>
            <a:br>
              <a:rPr lang="en-US" altLang="zh-CN" sz="2800" b="1">
                <a:latin typeface="黑体" pitchFamily="2" charset="-122"/>
                <a:ea typeface="黑体" pitchFamily="2" charset="-122"/>
              </a:rPr>
            </a:br>
            <a:r>
              <a:rPr lang="zh-CN" altLang="en-US" sz="2800" b="1">
                <a:latin typeface="黑体" pitchFamily="2" charset="-122"/>
                <a:ea typeface="黑体" pitchFamily="2" charset="-122"/>
              </a:rPr>
              <a:t>ＡＴ</a:t>
            </a:r>
            <a:r>
              <a:rPr lang="zh-CN" altLang="en-US" sz="2800" b="1">
                <a:solidFill>
                  <a:srgbClr val="FF0000"/>
                </a:solidFill>
                <a:latin typeface="黑体" pitchFamily="2" charset="-122"/>
                <a:ea typeface="黑体" pitchFamily="2" charset="-122"/>
              </a:rPr>
              <a:t>Ａ</a:t>
            </a:r>
            <a:r>
              <a:rPr lang="zh-CN" altLang="en-US" sz="2800" b="1">
                <a:latin typeface="黑体" pitchFamily="2" charset="-122"/>
                <a:ea typeface="黑体" pitchFamily="2" charset="-122"/>
              </a:rPr>
              <a:t>ＧＣ</a:t>
            </a:r>
            <a:br>
              <a:rPr lang="zh-CN" altLang="en-US" sz="2800" b="1">
                <a:latin typeface="黑体" pitchFamily="2" charset="-122"/>
                <a:ea typeface="黑体" pitchFamily="2" charset="-122"/>
              </a:rPr>
            </a:br>
            <a:r>
              <a:rPr lang="zh-CN" altLang="en-US" sz="2800" b="1">
                <a:latin typeface="黑体" pitchFamily="2" charset="-122"/>
                <a:ea typeface="黑体" pitchFamily="2" charset="-122"/>
              </a:rPr>
              <a:t>ＴＡ</a:t>
            </a:r>
            <a:r>
              <a:rPr lang="zh-CN" altLang="en-US" sz="2800" b="1">
                <a:solidFill>
                  <a:srgbClr val="FF0000"/>
                </a:solidFill>
                <a:latin typeface="黑体" pitchFamily="2" charset="-122"/>
                <a:ea typeface="黑体" pitchFamily="2" charset="-122"/>
              </a:rPr>
              <a:t>Ｔ</a:t>
            </a:r>
            <a:r>
              <a:rPr lang="zh-CN" altLang="en-US" sz="2800" b="1">
                <a:latin typeface="黑体" pitchFamily="2" charset="-122"/>
                <a:ea typeface="黑体" pitchFamily="2" charset="-122"/>
              </a:rPr>
              <a:t>ＣＧ</a:t>
            </a:r>
            <a:br>
              <a:rPr lang="zh-CN" altLang="en-US" sz="2800" b="1">
                <a:latin typeface="黑体" pitchFamily="2" charset="-122"/>
                <a:ea typeface="黑体" pitchFamily="2" charset="-122"/>
              </a:rPr>
            </a:br>
            <a:r>
              <a:rPr lang="zh-CN" altLang="en-US" sz="2800" b="1">
                <a:latin typeface="黑体" pitchFamily="2" charset="-122"/>
                <a:ea typeface="黑体" pitchFamily="2" charset="-122"/>
              </a:rPr>
              <a:t>┷┷┷┷┷</a:t>
            </a:r>
          </a:p>
        </p:txBody>
      </p:sp>
      <p:sp>
        <p:nvSpPr>
          <p:cNvPr id="118788" name="Line 4"/>
          <p:cNvSpPr>
            <a:spLocks noChangeShapeType="1"/>
          </p:cNvSpPr>
          <p:nvPr/>
        </p:nvSpPr>
        <p:spPr bwMode="auto">
          <a:xfrm>
            <a:off x="4716463" y="3357563"/>
            <a:ext cx="0" cy="449262"/>
          </a:xfrm>
          <a:prstGeom prst="line">
            <a:avLst/>
          </a:prstGeom>
          <a:noFill/>
          <a:ln w="127000">
            <a:solidFill>
              <a:srgbClr val="FF6600"/>
            </a:solidFill>
            <a:round/>
            <a:headEnd/>
            <a:tailEnd type="triangle" w="lg" len="sm"/>
          </a:ln>
          <a:effectLst/>
        </p:spPr>
        <p:txBody>
          <a:bodyPr lIns="0" tIns="0" rIns="0" bIns="0">
            <a:spAutoFit/>
          </a:bodyPr>
          <a:lstStyle/>
          <a:p>
            <a:endParaRPr lang="zh-CN" altLang="en-US"/>
          </a:p>
        </p:txBody>
      </p:sp>
      <p:sp>
        <p:nvSpPr>
          <p:cNvPr id="118789" name="Text Box 5"/>
          <p:cNvSpPr txBox="1">
            <a:spLocks noChangeArrowheads="1"/>
          </p:cNvSpPr>
          <p:nvPr/>
        </p:nvSpPr>
        <p:spPr bwMode="auto">
          <a:xfrm>
            <a:off x="7165975" y="1557338"/>
            <a:ext cx="1562100" cy="1708150"/>
          </a:xfrm>
          <a:prstGeom prst="rect">
            <a:avLst/>
          </a:prstGeom>
          <a:solidFill>
            <a:schemeClr val="accent1"/>
          </a:solidFill>
          <a:ln w="63500" algn="ctr">
            <a:noFill/>
            <a:miter lim="800000"/>
            <a:headEnd/>
            <a:tailEnd type="none" w="lg" len="med"/>
          </a:ln>
          <a:effectLst/>
        </p:spPr>
        <p:txBody>
          <a:bodyPr lIns="0" tIns="0" rIns="0" bIns="0">
            <a:spAutoFit/>
          </a:bodyPr>
          <a:lstStyle/>
          <a:p>
            <a:pPr>
              <a:spcBef>
                <a:spcPct val="50000"/>
              </a:spcBef>
            </a:pPr>
            <a:r>
              <a:rPr lang="en-US" altLang="zh-CN" sz="2800" b="1">
                <a:latin typeface="黑体" pitchFamily="2" charset="-122"/>
                <a:ea typeface="黑体" pitchFamily="2" charset="-122"/>
              </a:rPr>
              <a:t>┯┯┯┯</a:t>
            </a:r>
            <a:br>
              <a:rPr lang="en-US" altLang="zh-CN" sz="2800" b="1">
                <a:latin typeface="黑体" pitchFamily="2" charset="-122"/>
                <a:ea typeface="黑体" pitchFamily="2" charset="-122"/>
              </a:rPr>
            </a:br>
            <a:r>
              <a:rPr lang="zh-CN" altLang="en-US" sz="2800" b="1">
                <a:latin typeface="黑体" pitchFamily="2" charset="-122"/>
                <a:ea typeface="黑体" pitchFamily="2" charset="-122"/>
              </a:rPr>
              <a:t>ＡＴＧＣ</a:t>
            </a:r>
            <a:br>
              <a:rPr lang="zh-CN" altLang="en-US" sz="2800" b="1">
                <a:latin typeface="黑体" pitchFamily="2" charset="-122"/>
                <a:ea typeface="黑体" pitchFamily="2" charset="-122"/>
              </a:rPr>
            </a:br>
            <a:r>
              <a:rPr lang="zh-CN" altLang="en-US" sz="2800" b="1">
                <a:latin typeface="黑体" pitchFamily="2" charset="-122"/>
                <a:ea typeface="黑体" pitchFamily="2" charset="-122"/>
              </a:rPr>
              <a:t>ＴＡＣＧ</a:t>
            </a:r>
            <a:br>
              <a:rPr lang="zh-CN" altLang="en-US" sz="2800" b="1">
                <a:latin typeface="黑体" pitchFamily="2" charset="-122"/>
                <a:ea typeface="黑体" pitchFamily="2" charset="-122"/>
              </a:rPr>
            </a:br>
            <a:r>
              <a:rPr lang="zh-CN" altLang="en-US" sz="2800" b="1">
                <a:latin typeface="黑体" pitchFamily="2" charset="-122"/>
                <a:ea typeface="黑体" pitchFamily="2" charset="-122"/>
              </a:rPr>
              <a:t>┷┷┷┷</a:t>
            </a:r>
          </a:p>
        </p:txBody>
      </p:sp>
      <p:sp>
        <p:nvSpPr>
          <p:cNvPr id="118790" name="Text Box 6"/>
          <p:cNvSpPr txBox="1">
            <a:spLocks noChangeArrowheads="1"/>
          </p:cNvSpPr>
          <p:nvPr/>
        </p:nvSpPr>
        <p:spPr bwMode="auto">
          <a:xfrm>
            <a:off x="7381875" y="3933825"/>
            <a:ext cx="1206500" cy="1708150"/>
          </a:xfrm>
          <a:prstGeom prst="rect">
            <a:avLst/>
          </a:prstGeom>
          <a:solidFill>
            <a:schemeClr val="accent1"/>
          </a:solidFill>
          <a:ln w="63500" algn="ctr">
            <a:noFill/>
            <a:miter lim="800000"/>
            <a:headEnd/>
            <a:tailEnd type="none" w="lg" len="med"/>
          </a:ln>
          <a:effectLst/>
        </p:spPr>
        <p:txBody>
          <a:bodyPr lIns="0" tIns="0" rIns="0" bIns="0">
            <a:spAutoFit/>
          </a:bodyPr>
          <a:lstStyle/>
          <a:p>
            <a:pPr>
              <a:spcBef>
                <a:spcPct val="50000"/>
              </a:spcBef>
            </a:pPr>
            <a:r>
              <a:rPr lang="en-US" altLang="zh-CN" sz="2800" b="1">
                <a:latin typeface="黑体" pitchFamily="2" charset="-122"/>
                <a:ea typeface="黑体" pitchFamily="2" charset="-122"/>
              </a:rPr>
              <a:t>┯┯┯</a:t>
            </a:r>
            <a:br>
              <a:rPr lang="en-US" altLang="zh-CN" sz="2800" b="1">
                <a:latin typeface="黑体" pitchFamily="2" charset="-122"/>
                <a:ea typeface="黑体" pitchFamily="2" charset="-122"/>
              </a:rPr>
            </a:br>
            <a:r>
              <a:rPr lang="zh-CN" altLang="en-US" sz="2800" b="1">
                <a:latin typeface="黑体" pitchFamily="2" charset="-122"/>
                <a:ea typeface="黑体" pitchFamily="2" charset="-122"/>
              </a:rPr>
              <a:t>ＡＧＣ</a:t>
            </a:r>
            <a:br>
              <a:rPr lang="zh-CN" altLang="en-US" sz="2800" b="1">
                <a:latin typeface="黑体" pitchFamily="2" charset="-122"/>
                <a:ea typeface="黑体" pitchFamily="2" charset="-122"/>
              </a:rPr>
            </a:br>
            <a:r>
              <a:rPr lang="zh-CN" altLang="en-US" sz="2800" b="1">
                <a:latin typeface="黑体" pitchFamily="2" charset="-122"/>
                <a:ea typeface="黑体" pitchFamily="2" charset="-122"/>
              </a:rPr>
              <a:t>ＴＣＧ</a:t>
            </a:r>
            <a:br>
              <a:rPr lang="zh-CN" altLang="en-US" sz="2800" b="1">
                <a:latin typeface="黑体" pitchFamily="2" charset="-122"/>
                <a:ea typeface="黑体" pitchFamily="2" charset="-122"/>
              </a:rPr>
            </a:br>
            <a:r>
              <a:rPr lang="zh-CN" altLang="en-US" sz="2800" b="1">
                <a:latin typeface="黑体" pitchFamily="2" charset="-122"/>
                <a:ea typeface="黑体" pitchFamily="2" charset="-122"/>
              </a:rPr>
              <a:t>┷┷┷</a:t>
            </a:r>
          </a:p>
        </p:txBody>
      </p:sp>
      <p:sp>
        <p:nvSpPr>
          <p:cNvPr id="118791" name="Line 7"/>
          <p:cNvSpPr>
            <a:spLocks noChangeShapeType="1"/>
          </p:cNvSpPr>
          <p:nvPr/>
        </p:nvSpPr>
        <p:spPr bwMode="auto">
          <a:xfrm>
            <a:off x="7993063" y="3371850"/>
            <a:ext cx="0" cy="449263"/>
          </a:xfrm>
          <a:prstGeom prst="line">
            <a:avLst/>
          </a:prstGeom>
          <a:noFill/>
          <a:ln w="127000">
            <a:solidFill>
              <a:srgbClr val="FF6600"/>
            </a:solidFill>
            <a:round/>
            <a:headEnd/>
            <a:tailEnd type="triangle" w="lg" len="sm"/>
          </a:ln>
          <a:effectLst/>
        </p:spPr>
        <p:txBody>
          <a:bodyPr lIns="0" tIns="0" rIns="0" bIns="0">
            <a:spAutoFit/>
          </a:bodyPr>
          <a:lstStyle/>
          <a:p>
            <a:endParaRPr lang="zh-CN" altLang="en-US"/>
          </a:p>
        </p:txBody>
      </p:sp>
      <p:sp>
        <p:nvSpPr>
          <p:cNvPr id="118792" name="Text Box 8"/>
          <p:cNvSpPr txBox="1">
            <a:spLocks noChangeArrowheads="1"/>
          </p:cNvSpPr>
          <p:nvPr/>
        </p:nvSpPr>
        <p:spPr bwMode="auto">
          <a:xfrm>
            <a:off x="900113" y="1557338"/>
            <a:ext cx="1584325" cy="1708150"/>
          </a:xfrm>
          <a:prstGeom prst="rect">
            <a:avLst/>
          </a:prstGeom>
          <a:solidFill>
            <a:schemeClr val="accent1"/>
          </a:solidFill>
          <a:ln w="63500" algn="ctr">
            <a:noFill/>
            <a:miter lim="800000"/>
            <a:headEnd/>
            <a:tailEnd type="none" w="lg" len="med"/>
          </a:ln>
          <a:effectLst/>
        </p:spPr>
        <p:txBody>
          <a:bodyPr lIns="0" tIns="0" rIns="0" bIns="0">
            <a:spAutoFit/>
          </a:bodyPr>
          <a:lstStyle/>
          <a:p>
            <a:pPr>
              <a:spcBef>
                <a:spcPct val="50000"/>
              </a:spcBef>
            </a:pPr>
            <a:r>
              <a:rPr lang="en-US" altLang="zh-CN" sz="2800" b="1" dirty="0">
                <a:latin typeface="黑体" pitchFamily="2" charset="-122"/>
                <a:ea typeface="黑体" pitchFamily="2" charset="-122"/>
              </a:rPr>
              <a:t>┯┯┯┯</a:t>
            </a:r>
            <a:br>
              <a:rPr lang="en-US" altLang="zh-CN" sz="2800" b="1" dirty="0">
                <a:latin typeface="黑体" pitchFamily="2" charset="-122"/>
                <a:ea typeface="黑体" pitchFamily="2" charset="-122"/>
              </a:rPr>
            </a:br>
            <a:r>
              <a:rPr lang="zh-CN" altLang="en-US" sz="2800" b="1" dirty="0">
                <a:latin typeface="黑体" pitchFamily="2" charset="-122"/>
                <a:ea typeface="黑体" pitchFamily="2" charset="-122"/>
              </a:rPr>
              <a:t>Ａ</a:t>
            </a:r>
            <a:r>
              <a:rPr lang="zh-CN" altLang="en-US" sz="2800" b="1" dirty="0">
                <a:solidFill>
                  <a:srgbClr val="FF0000"/>
                </a:solidFill>
                <a:latin typeface="黑体" pitchFamily="2" charset="-122"/>
                <a:ea typeface="黑体" pitchFamily="2" charset="-122"/>
              </a:rPr>
              <a:t>Ｔ</a:t>
            </a:r>
            <a:r>
              <a:rPr lang="zh-CN" altLang="en-US" sz="2800" b="1" dirty="0">
                <a:latin typeface="黑体" pitchFamily="2" charset="-122"/>
                <a:ea typeface="黑体" pitchFamily="2" charset="-122"/>
              </a:rPr>
              <a:t>ＧＣ</a:t>
            </a:r>
            <a:br>
              <a:rPr lang="zh-CN" altLang="en-US" sz="2800" b="1" dirty="0">
                <a:latin typeface="黑体" pitchFamily="2" charset="-122"/>
                <a:ea typeface="黑体" pitchFamily="2" charset="-122"/>
              </a:rPr>
            </a:br>
            <a:r>
              <a:rPr lang="zh-CN" altLang="en-US" sz="2800" b="1" dirty="0">
                <a:latin typeface="黑体" pitchFamily="2" charset="-122"/>
                <a:ea typeface="黑体" pitchFamily="2" charset="-122"/>
              </a:rPr>
              <a:t>Ｔ</a:t>
            </a:r>
            <a:r>
              <a:rPr lang="zh-CN" altLang="en-US" sz="2800" b="1" dirty="0">
                <a:solidFill>
                  <a:srgbClr val="FF0000"/>
                </a:solidFill>
                <a:latin typeface="黑体" pitchFamily="2" charset="-122"/>
                <a:ea typeface="黑体" pitchFamily="2" charset="-122"/>
              </a:rPr>
              <a:t>Ａ</a:t>
            </a:r>
            <a:r>
              <a:rPr lang="zh-CN" altLang="en-US" sz="2800" b="1" dirty="0">
                <a:latin typeface="黑体" pitchFamily="2" charset="-122"/>
                <a:ea typeface="黑体" pitchFamily="2" charset="-122"/>
              </a:rPr>
              <a:t>ＣＧ</a:t>
            </a:r>
            <a:br>
              <a:rPr lang="zh-CN" altLang="en-US" sz="2800" b="1" dirty="0">
                <a:latin typeface="黑体" pitchFamily="2" charset="-122"/>
                <a:ea typeface="黑体" pitchFamily="2" charset="-122"/>
              </a:rPr>
            </a:br>
            <a:r>
              <a:rPr lang="zh-CN" altLang="en-US" sz="2800" b="1" dirty="0">
                <a:latin typeface="黑体" pitchFamily="2" charset="-122"/>
                <a:ea typeface="黑体" pitchFamily="2" charset="-122"/>
              </a:rPr>
              <a:t>┷┷┷┷</a:t>
            </a:r>
          </a:p>
        </p:txBody>
      </p:sp>
      <p:sp>
        <p:nvSpPr>
          <p:cNvPr id="118793" name="Line 9"/>
          <p:cNvSpPr>
            <a:spLocks noChangeShapeType="1"/>
          </p:cNvSpPr>
          <p:nvPr/>
        </p:nvSpPr>
        <p:spPr bwMode="auto">
          <a:xfrm>
            <a:off x="1620838" y="3357563"/>
            <a:ext cx="0" cy="442912"/>
          </a:xfrm>
          <a:prstGeom prst="line">
            <a:avLst/>
          </a:prstGeom>
          <a:noFill/>
          <a:ln w="127000">
            <a:solidFill>
              <a:srgbClr val="FF6600"/>
            </a:solidFill>
            <a:round/>
            <a:headEnd/>
            <a:tailEnd type="triangle" w="lg" len="sm"/>
          </a:ln>
          <a:effectLst/>
        </p:spPr>
        <p:txBody>
          <a:bodyPr lIns="0" tIns="0" rIns="0" bIns="0">
            <a:spAutoFit/>
          </a:bodyPr>
          <a:lstStyle/>
          <a:p>
            <a:endParaRPr lang="zh-CN" altLang="en-US"/>
          </a:p>
        </p:txBody>
      </p:sp>
      <p:sp>
        <p:nvSpPr>
          <p:cNvPr id="118794" name="Text Box 10"/>
          <p:cNvSpPr txBox="1">
            <a:spLocks noChangeArrowheads="1"/>
          </p:cNvSpPr>
          <p:nvPr/>
        </p:nvSpPr>
        <p:spPr bwMode="auto">
          <a:xfrm>
            <a:off x="3060700" y="3068638"/>
            <a:ext cx="471488" cy="976312"/>
          </a:xfrm>
          <a:prstGeom prst="rect">
            <a:avLst/>
          </a:prstGeom>
          <a:solidFill>
            <a:srgbClr val="003366"/>
          </a:solidFill>
          <a:ln w="63500" algn="ctr">
            <a:solidFill>
              <a:srgbClr val="660066"/>
            </a:solidFill>
            <a:miter lim="800000"/>
            <a:headEnd/>
            <a:tailEnd type="none" w="lg" len="med"/>
          </a:ln>
          <a:effectLst/>
        </p:spPr>
        <p:txBody>
          <a:bodyPr lIns="0" tIns="0" rIns="0" bIns="0">
            <a:spAutoFit/>
          </a:bodyPr>
          <a:lstStyle/>
          <a:p>
            <a:pPr>
              <a:spcBef>
                <a:spcPct val="50000"/>
              </a:spcBef>
            </a:pPr>
            <a:r>
              <a:rPr lang="zh-CN" altLang="en-US" sz="3200" b="1">
                <a:solidFill>
                  <a:srgbClr val="FFFF00"/>
                </a:solidFill>
                <a:latin typeface="楷体_GB2312" pitchFamily="49" charset="-122"/>
                <a:ea typeface="楷体_GB2312" pitchFamily="49" charset="-122"/>
              </a:rPr>
              <a:t>增添</a:t>
            </a:r>
          </a:p>
        </p:txBody>
      </p:sp>
      <p:sp>
        <p:nvSpPr>
          <p:cNvPr id="118795" name="Text Box 11"/>
          <p:cNvSpPr txBox="1">
            <a:spLocks noChangeArrowheads="1"/>
          </p:cNvSpPr>
          <p:nvPr/>
        </p:nvSpPr>
        <p:spPr bwMode="auto">
          <a:xfrm>
            <a:off x="6434138" y="3000375"/>
            <a:ext cx="471487" cy="976313"/>
          </a:xfrm>
          <a:prstGeom prst="rect">
            <a:avLst/>
          </a:prstGeom>
          <a:solidFill>
            <a:srgbClr val="003366"/>
          </a:solidFill>
          <a:ln w="63500" algn="ctr">
            <a:solidFill>
              <a:srgbClr val="660066"/>
            </a:solidFill>
            <a:miter lim="800000"/>
            <a:headEnd/>
            <a:tailEnd type="none" w="lg" len="med"/>
          </a:ln>
          <a:effectLst/>
        </p:spPr>
        <p:txBody>
          <a:bodyPr lIns="0" tIns="0" rIns="0" bIns="0">
            <a:spAutoFit/>
          </a:bodyPr>
          <a:lstStyle/>
          <a:p>
            <a:pPr>
              <a:spcBef>
                <a:spcPct val="50000"/>
              </a:spcBef>
            </a:pPr>
            <a:r>
              <a:rPr lang="zh-CN" altLang="en-US" sz="3200" b="1">
                <a:solidFill>
                  <a:srgbClr val="FFFF00"/>
                </a:solidFill>
                <a:latin typeface="楷体_GB2312" pitchFamily="49" charset="-122"/>
                <a:ea typeface="楷体_GB2312" pitchFamily="49" charset="-122"/>
              </a:rPr>
              <a:t>缺失</a:t>
            </a:r>
          </a:p>
        </p:txBody>
      </p:sp>
      <p:sp>
        <p:nvSpPr>
          <p:cNvPr id="118796" name="Text Box 12"/>
          <p:cNvSpPr txBox="1">
            <a:spLocks noChangeArrowheads="1"/>
          </p:cNvSpPr>
          <p:nvPr/>
        </p:nvSpPr>
        <p:spPr bwMode="auto">
          <a:xfrm>
            <a:off x="200025" y="3000375"/>
            <a:ext cx="471488" cy="976313"/>
          </a:xfrm>
          <a:prstGeom prst="rect">
            <a:avLst/>
          </a:prstGeom>
          <a:solidFill>
            <a:srgbClr val="003366"/>
          </a:solidFill>
          <a:ln w="63500" algn="ctr">
            <a:solidFill>
              <a:srgbClr val="660066"/>
            </a:solidFill>
            <a:miter lim="800000"/>
            <a:headEnd/>
            <a:tailEnd type="none" w="lg" len="med"/>
          </a:ln>
          <a:effectLst/>
        </p:spPr>
        <p:txBody>
          <a:bodyPr lIns="0" tIns="0" rIns="0" bIns="0">
            <a:spAutoFit/>
          </a:bodyPr>
          <a:lstStyle/>
          <a:p>
            <a:pPr>
              <a:spcBef>
                <a:spcPct val="50000"/>
              </a:spcBef>
            </a:pPr>
            <a:r>
              <a:rPr lang="zh-CN" altLang="en-US" sz="3200" b="1">
                <a:solidFill>
                  <a:srgbClr val="FFFF00"/>
                </a:solidFill>
                <a:latin typeface="楷体_GB2312" pitchFamily="49" charset="-122"/>
                <a:ea typeface="楷体_GB2312" pitchFamily="49" charset="-122"/>
              </a:rPr>
              <a:t>替换</a:t>
            </a:r>
          </a:p>
        </p:txBody>
      </p:sp>
      <p:sp>
        <p:nvSpPr>
          <p:cNvPr id="118797" name="Rectangle 13"/>
          <p:cNvSpPr>
            <a:spLocks noChangeArrowheads="1"/>
          </p:cNvSpPr>
          <p:nvPr/>
        </p:nvSpPr>
        <p:spPr bwMode="auto">
          <a:xfrm>
            <a:off x="284162" y="549275"/>
            <a:ext cx="8783638" cy="588963"/>
          </a:xfrm>
          <a:prstGeom prst="rect">
            <a:avLst/>
          </a:prstGeom>
          <a:noFill/>
          <a:ln w="9525">
            <a:noFill/>
            <a:miter lim="800000"/>
            <a:headEnd/>
            <a:tailEnd/>
          </a:ln>
          <a:effectLst/>
        </p:spPr>
        <p:txBody>
          <a:bodyPr wrap="none">
            <a:spAutoFit/>
          </a:bodyPr>
          <a:lstStyle/>
          <a:p>
            <a:pPr>
              <a:lnSpc>
                <a:spcPct val="90000"/>
              </a:lnSpc>
              <a:spcBef>
                <a:spcPct val="50000"/>
              </a:spcBef>
            </a:pPr>
            <a:r>
              <a:rPr lang="en-US" altLang="zh-CN" sz="3600" b="1" dirty="0">
                <a:solidFill>
                  <a:srgbClr val="0000FF"/>
                </a:solidFill>
                <a:latin typeface="Times New Roman" pitchFamily="18" charset="0"/>
                <a:ea typeface="华文新魏" pitchFamily="2" charset="-122"/>
              </a:rPr>
              <a:t>DNA</a:t>
            </a:r>
            <a:r>
              <a:rPr lang="zh-CN" altLang="en-US" sz="3600" b="1" dirty="0">
                <a:solidFill>
                  <a:srgbClr val="0000FF"/>
                </a:solidFill>
                <a:latin typeface="Times New Roman" pitchFamily="18" charset="0"/>
                <a:ea typeface="华文新魏" pitchFamily="2" charset="-122"/>
              </a:rPr>
              <a:t>的碱基还有可能发生什么样的变化？</a:t>
            </a:r>
            <a:r>
              <a:rPr lang="zh-CN" altLang="en-US" sz="3600" b="1" dirty="0">
                <a:latin typeface="黑体" pitchFamily="2" charset="-122"/>
                <a:ea typeface="黑体" pitchFamily="2" charset="-122"/>
              </a:rPr>
              <a:t> </a:t>
            </a:r>
          </a:p>
        </p:txBody>
      </p:sp>
      <p:sp>
        <p:nvSpPr>
          <p:cNvPr id="118798" name="Text Box 14"/>
          <p:cNvSpPr txBox="1">
            <a:spLocks noChangeArrowheads="1"/>
          </p:cNvSpPr>
          <p:nvPr/>
        </p:nvSpPr>
        <p:spPr bwMode="auto">
          <a:xfrm>
            <a:off x="973138" y="3860800"/>
            <a:ext cx="2016125" cy="1708150"/>
          </a:xfrm>
          <a:prstGeom prst="rect">
            <a:avLst/>
          </a:prstGeom>
          <a:solidFill>
            <a:schemeClr val="accent1"/>
          </a:solidFill>
          <a:ln w="63500" algn="ctr">
            <a:noFill/>
            <a:miter lim="800000"/>
            <a:headEnd/>
            <a:tailEnd type="none" w="lg" len="med"/>
          </a:ln>
          <a:effectLst/>
        </p:spPr>
        <p:txBody>
          <a:bodyPr lIns="0" tIns="0" rIns="0" bIns="0">
            <a:spAutoFit/>
          </a:bodyPr>
          <a:lstStyle/>
          <a:p>
            <a:pPr>
              <a:spcBef>
                <a:spcPct val="50000"/>
              </a:spcBef>
            </a:pPr>
            <a:r>
              <a:rPr lang="en-US" altLang="zh-CN" sz="2800" b="1">
                <a:latin typeface="黑体" pitchFamily="2" charset="-122"/>
                <a:ea typeface="黑体" pitchFamily="2" charset="-122"/>
              </a:rPr>
              <a:t>┯┯┯┯</a:t>
            </a:r>
            <a:br>
              <a:rPr lang="en-US" altLang="zh-CN" sz="2800" b="1">
                <a:latin typeface="黑体" pitchFamily="2" charset="-122"/>
                <a:ea typeface="黑体" pitchFamily="2" charset="-122"/>
              </a:rPr>
            </a:br>
            <a:r>
              <a:rPr lang="zh-CN" altLang="en-US" sz="2800" b="1">
                <a:latin typeface="黑体" pitchFamily="2" charset="-122"/>
                <a:ea typeface="黑体" pitchFamily="2" charset="-122"/>
              </a:rPr>
              <a:t>Ａ</a:t>
            </a:r>
            <a:r>
              <a:rPr lang="zh-CN" altLang="en-US" sz="2800" b="1">
                <a:solidFill>
                  <a:srgbClr val="FF0000"/>
                </a:solidFill>
                <a:latin typeface="黑体" pitchFamily="2" charset="-122"/>
                <a:ea typeface="黑体" pitchFamily="2" charset="-122"/>
              </a:rPr>
              <a:t>Ｃ</a:t>
            </a:r>
            <a:r>
              <a:rPr lang="zh-CN" altLang="en-US" sz="2800" b="1">
                <a:latin typeface="黑体" pitchFamily="2" charset="-122"/>
                <a:ea typeface="黑体" pitchFamily="2" charset="-122"/>
              </a:rPr>
              <a:t>ＧＣ</a:t>
            </a:r>
            <a:br>
              <a:rPr lang="zh-CN" altLang="en-US" sz="2800" b="1">
                <a:latin typeface="黑体" pitchFamily="2" charset="-122"/>
                <a:ea typeface="黑体" pitchFamily="2" charset="-122"/>
              </a:rPr>
            </a:br>
            <a:r>
              <a:rPr lang="zh-CN" altLang="en-US" sz="2800" b="1">
                <a:latin typeface="黑体" pitchFamily="2" charset="-122"/>
                <a:ea typeface="黑体" pitchFamily="2" charset="-122"/>
              </a:rPr>
              <a:t>Ｔ</a:t>
            </a:r>
            <a:r>
              <a:rPr lang="zh-CN" altLang="en-US" sz="2800" b="1">
                <a:solidFill>
                  <a:srgbClr val="FF0000"/>
                </a:solidFill>
                <a:latin typeface="黑体" pitchFamily="2" charset="-122"/>
                <a:ea typeface="黑体" pitchFamily="2" charset="-122"/>
              </a:rPr>
              <a:t>Ｇ</a:t>
            </a:r>
            <a:r>
              <a:rPr lang="zh-CN" altLang="en-US" sz="2800" b="1">
                <a:latin typeface="黑体" pitchFamily="2" charset="-122"/>
                <a:ea typeface="黑体" pitchFamily="2" charset="-122"/>
              </a:rPr>
              <a:t>ＣＧ</a:t>
            </a:r>
            <a:br>
              <a:rPr lang="zh-CN" altLang="en-US" sz="2800" b="1">
                <a:latin typeface="黑体" pitchFamily="2" charset="-122"/>
                <a:ea typeface="黑体" pitchFamily="2" charset="-122"/>
              </a:rPr>
            </a:br>
            <a:r>
              <a:rPr lang="zh-CN" altLang="en-US" sz="2800" b="1">
                <a:latin typeface="黑体" pitchFamily="2" charset="-122"/>
                <a:ea typeface="黑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8794"/>
                                        </p:tgtEl>
                                        <p:attrNameLst>
                                          <p:attrName>style.visibility</p:attrName>
                                        </p:attrNameLst>
                                      </p:cBhvr>
                                      <p:to>
                                        <p:strVal val="visible"/>
                                      </p:to>
                                    </p:set>
                                    <p:animEffect transition="in" filter="blinds(horizontal)">
                                      <p:cBhvr>
                                        <p:cTn id="7" dur="500"/>
                                        <p:tgtEl>
                                          <p:spTgt spid="118794"/>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118786"/>
                                        </p:tgtEl>
                                        <p:attrNameLst>
                                          <p:attrName>style.visibility</p:attrName>
                                        </p:attrNameLst>
                                      </p:cBhvr>
                                      <p:to>
                                        <p:strVal val="visible"/>
                                      </p:to>
                                    </p:set>
                                    <p:animEffect transition="in" filter="slide(fromTop)">
                                      <p:cBhvr>
                                        <p:cTn id="11" dur="500"/>
                                        <p:tgtEl>
                                          <p:spTgt spid="118786"/>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18788"/>
                                        </p:tgtEl>
                                        <p:attrNameLst>
                                          <p:attrName>style.visibility</p:attrName>
                                        </p:attrNameLst>
                                      </p:cBhvr>
                                      <p:to>
                                        <p:strVal val="visible"/>
                                      </p:to>
                                    </p:set>
                                    <p:animEffect transition="in" filter="slide(fromTop)">
                                      <p:cBhvr>
                                        <p:cTn id="15" dur="500"/>
                                        <p:tgtEl>
                                          <p:spTgt spid="118788"/>
                                        </p:tgtEl>
                                      </p:cBhvr>
                                    </p:animEffect>
                                  </p:childTnLst>
                                </p:cTn>
                              </p:par>
                            </p:childTnLst>
                          </p:cTn>
                        </p:par>
                        <p:par>
                          <p:cTn id="16" fill="hold">
                            <p:stCondLst>
                              <p:cond delay="1500"/>
                            </p:stCondLst>
                            <p:childTnLst>
                              <p:par>
                                <p:cTn id="17" presetID="12" presetClass="entr" presetSubtype="1" fill="hold" grpId="0" nodeType="afterEffect">
                                  <p:stCondLst>
                                    <p:cond delay="0"/>
                                  </p:stCondLst>
                                  <p:childTnLst>
                                    <p:set>
                                      <p:cBhvr>
                                        <p:cTn id="18" dur="1" fill="hold">
                                          <p:stCondLst>
                                            <p:cond delay="0"/>
                                          </p:stCondLst>
                                        </p:cTn>
                                        <p:tgtEl>
                                          <p:spTgt spid="118787"/>
                                        </p:tgtEl>
                                        <p:attrNameLst>
                                          <p:attrName>style.visibility</p:attrName>
                                        </p:attrNameLst>
                                      </p:cBhvr>
                                      <p:to>
                                        <p:strVal val="visible"/>
                                      </p:to>
                                    </p:set>
                                    <p:animEffect transition="in" filter="slide(fromTop)">
                                      <p:cBhvr>
                                        <p:cTn id="19" dur="500"/>
                                        <p:tgtEl>
                                          <p:spTgt spid="11878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18795"/>
                                        </p:tgtEl>
                                        <p:attrNameLst>
                                          <p:attrName>style.visibility</p:attrName>
                                        </p:attrNameLst>
                                      </p:cBhvr>
                                      <p:to>
                                        <p:strVal val="visible"/>
                                      </p:to>
                                    </p:set>
                                    <p:animEffect transition="in" filter="blinds(horizontal)">
                                      <p:cBhvr>
                                        <p:cTn id="24" dur="500"/>
                                        <p:tgtEl>
                                          <p:spTgt spid="118795"/>
                                        </p:tgtEl>
                                      </p:cBhvr>
                                    </p:animEffect>
                                  </p:childTnLst>
                                </p:cTn>
                              </p:par>
                            </p:childTnLst>
                          </p:cTn>
                        </p:par>
                        <p:par>
                          <p:cTn id="25" fill="hold">
                            <p:stCondLst>
                              <p:cond delay="500"/>
                            </p:stCondLst>
                            <p:childTnLst>
                              <p:par>
                                <p:cTn id="26" presetID="12" presetClass="entr" presetSubtype="1" fill="hold" grpId="0" nodeType="afterEffect">
                                  <p:stCondLst>
                                    <p:cond delay="0"/>
                                  </p:stCondLst>
                                  <p:childTnLst>
                                    <p:set>
                                      <p:cBhvr>
                                        <p:cTn id="27" dur="1" fill="hold">
                                          <p:stCondLst>
                                            <p:cond delay="0"/>
                                          </p:stCondLst>
                                        </p:cTn>
                                        <p:tgtEl>
                                          <p:spTgt spid="118789"/>
                                        </p:tgtEl>
                                        <p:attrNameLst>
                                          <p:attrName>style.visibility</p:attrName>
                                        </p:attrNameLst>
                                      </p:cBhvr>
                                      <p:to>
                                        <p:strVal val="visible"/>
                                      </p:to>
                                    </p:set>
                                    <p:animEffect transition="in" filter="slide(fromTop)">
                                      <p:cBhvr>
                                        <p:cTn id="28" dur="500"/>
                                        <p:tgtEl>
                                          <p:spTgt spid="118789"/>
                                        </p:tgtEl>
                                      </p:cBhvr>
                                    </p:animEffect>
                                  </p:childTnLst>
                                </p:cTn>
                              </p:par>
                            </p:childTnLst>
                          </p:cTn>
                        </p:par>
                        <p:par>
                          <p:cTn id="29" fill="hold">
                            <p:stCondLst>
                              <p:cond delay="1000"/>
                            </p:stCondLst>
                            <p:childTnLst>
                              <p:par>
                                <p:cTn id="30" presetID="12" presetClass="entr" presetSubtype="1" fill="hold" grpId="0" nodeType="afterEffect">
                                  <p:stCondLst>
                                    <p:cond delay="0"/>
                                  </p:stCondLst>
                                  <p:childTnLst>
                                    <p:set>
                                      <p:cBhvr>
                                        <p:cTn id="31" dur="1" fill="hold">
                                          <p:stCondLst>
                                            <p:cond delay="0"/>
                                          </p:stCondLst>
                                        </p:cTn>
                                        <p:tgtEl>
                                          <p:spTgt spid="118791"/>
                                        </p:tgtEl>
                                        <p:attrNameLst>
                                          <p:attrName>style.visibility</p:attrName>
                                        </p:attrNameLst>
                                      </p:cBhvr>
                                      <p:to>
                                        <p:strVal val="visible"/>
                                      </p:to>
                                    </p:set>
                                    <p:animEffect transition="in" filter="slide(fromTop)">
                                      <p:cBhvr>
                                        <p:cTn id="32" dur="500"/>
                                        <p:tgtEl>
                                          <p:spTgt spid="118791"/>
                                        </p:tgtEl>
                                      </p:cBhvr>
                                    </p:animEffect>
                                  </p:childTnLst>
                                </p:cTn>
                              </p:par>
                            </p:childTnLst>
                          </p:cTn>
                        </p:par>
                        <p:par>
                          <p:cTn id="33" fill="hold">
                            <p:stCondLst>
                              <p:cond delay="1500"/>
                            </p:stCondLst>
                            <p:childTnLst>
                              <p:par>
                                <p:cTn id="34" presetID="12" presetClass="entr" presetSubtype="1" fill="hold" grpId="0" nodeType="afterEffect">
                                  <p:stCondLst>
                                    <p:cond delay="0"/>
                                  </p:stCondLst>
                                  <p:childTnLst>
                                    <p:set>
                                      <p:cBhvr>
                                        <p:cTn id="35" dur="1" fill="hold">
                                          <p:stCondLst>
                                            <p:cond delay="0"/>
                                          </p:stCondLst>
                                        </p:cTn>
                                        <p:tgtEl>
                                          <p:spTgt spid="118790"/>
                                        </p:tgtEl>
                                        <p:attrNameLst>
                                          <p:attrName>style.visibility</p:attrName>
                                        </p:attrNameLst>
                                      </p:cBhvr>
                                      <p:to>
                                        <p:strVal val="visible"/>
                                      </p:to>
                                    </p:set>
                                    <p:animEffect transition="in" filter="slide(fromTop)">
                                      <p:cBhvr>
                                        <p:cTn id="36" dur="500"/>
                                        <p:tgtEl>
                                          <p:spTgt spid="118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animBg="1"/>
      <p:bldP spid="118787" grpId="0" animBg="1"/>
      <p:bldP spid="118788" grpId="0" animBg="1"/>
      <p:bldP spid="118789" grpId="0" animBg="1"/>
      <p:bldP spid="118790" grpId="0" animBg="1"/>
      <p:bldP spid="118791" grpId="0" animBg="1"/>
      <p:bldP spid="118794" grpId="0" animBg="1"/>
      <p:bldP spid="11879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810" name="Rectangle 2"/>
          <p:cNvSpPr>
            <a:spLocks noChangeArrowheads="1"/>
          </p:cNvSpPr>
          <p:nvPr/>
        </p:nvSpPr>
        <p:spPr bwMode="auto">
          <a:xfrm>
            <a:off x="457200" y="1905000"/>
            <a:ext cx="8064500" cy="3960812"/>
          </a:xfrm>
          <a:prstGeom prst="rect">
            <a:avLst/>
          </a:prstGeom>
          <a:noFill/>
          <a:ln w="9525">
            <a:noFill/>
            <a:miter lim="800000"/>
            <a:headEnd/>
            <a:tailEnd/>
          </a:ln>
          <a:effectLst/>
        </p:spPr>
        <p:txBody>
          <a:bodyPr/>
          <a:lstStyle/>
          <a:p>
            <a:pPr marL="342900" indent="-342900" algn="just">
              <a:spcBef>
                <a:spcPct val="20000"/>
              </a:spcBef>
              <a:buClr>
                <a:schemeClr val="hlink"/>
              </a:buClr>
              <a:buFont typeface="Wingdings" pitchFamily="2" charset="2"/>
              <a:buNone/>
            </a:pPr>
            <a:r>
              <a:rPr lang="en-US" altLang="zh-CN" sz="3600" b="1" dirty="0">
                <a:solidFill>
                  <a:srgbClr val="000000"/>
                </a:solidFill>
                <a:latin typeface="华文新魏" pitchFamily="2" charset="-122"/>
                <a:ea typeface="华文新魏" pitchFamily="2" charset="-122"/>
              </a:rPr>
              <a:t>   </a:t>
            </a:r>
            <a:r>
              <a:rPr lang="zh-CN" altLang="en-US" sz="4800" b="1" dirty="0">
                <a:solidFill>
                  <a:srgbClr val="000000"/>
                </a:solidFill>
                <a:latin typeface="华文新魏" pitchFamily="2" charset="-122"/>
                <a:ea typeface="华文新魏" pitchFamily="2" charset="-122"/>
              </a:rPr>
              <a:t>由于</a:t>
            </a:r>
            <a:r>
              <a:rPr lang="en-US" altLang="zh-CN" sz="4800" b="1" dirty="0">
                <a:solidFill>
                  <a:srgbClr val="000000"/>
                </a:solidFill>
                <a:latin typeface="华文新魏" pitchFamily="2" charset="-122"/>
                <a:ea typeface="华文新魏" pitchFamily="2" charset="-122"/>
              </a:rPr>
              <a:t>DNA</a:t>
            </a:r>
            <a:r>
              <a:rPr lang="zh-CN" altLang="en-US" sz="4800" b="1" dirty="0">
                <a:solidFill>
                  <a:srgbClr val="000000"/>
                </a:solidFill>
                <a:latin typeface="华文新魏" pitchFamily="2" charset="-122"/>
                <a:ea typeface="华文新魏" pitchFamily="2" charset="-122"/>
              </a:rPr>
              <a:t>分子中发生的</a:t>
            </a:r>
            <a:r>
              <a:rPr lang="zh-CN" altLang="en-US" sz="4800" b="1" dirty="0">
                <a:solidFill>
                  <a:srgbClr val="0000FF"/>
                </a:solidFill>
                <a:latin typeface="华文新魏" pitchFamily="2" charset="-122"/>
                <a:ea typeface="华文新魏" pitchFamily="2" charset="-122"/>
              </a:rPr>
              <a:t>碱基对</a:t>
            </a:r>
            <a:r>
              <a:rPr lang="zh-CN" altLang="en-US" sz="4800" b="1" dirty="0">
                <a:solidFill>
                  <a:srgbClr val="000000"/>
                </a:solidFill>
                <a:latin typeface="华文新魏" pitchFamily="2" charset="-122"/>
                <a:ea typeface="华文新魏" pitchFamily="2" charset="-122"/>
              </a:rPr>
              <a:t>的</a:t>
            </a:r>
            <a:r>
              <a:rPr lang="zh-CN" altLang="en-US" sz="4800" b="1" dirty="0">
                <a:solidFill>
                  <a:srgbClr val="0000FF"/>
                </a:solidFill>
                <a:latin typeface="华文新魏" pitchFamily="2" charset="-122"/>
                <a:ea typeface="华文新魏" pitchFamily="2" charset="-122"/>
              </a:rPr>
              <a:t>替换、增添</a:t>
            </a:r>
            <a:r>
              <a:rPr lang="zh-CN" altLang="en-US" sz="4800" b="1" dirty="0">
                <a:solidFill>
                  <a:srgbClr val="000000"/>
                </a:solidFill>
                <a:latin typeface="华文新魏" pitchFamily="2" charset="-122"/>
                <a:ea typeface="华文新魏" pitchFamily="2" charset="-122"/>
              </a:rPr>
              <a:t>和</a:t>
            </a:r>
            <a:r>
              <a:rPr lang="zh-CN" altLang="en-US" sz="4800" b="1" dirty="0">
                <a:solidFill>
                  <a:srgbClr val="0000FF"/>
                </a:solidFill>
                <a:latin typeface="华文新魏" pitchFamily="2" charset="-122"/>
                <a:ea typeface="华文新魏" pitchFamily="2" charset="-122"/>
              </a:rPr>
              <a:t>缺失</a:t>
            </a:r>
            <a:r>
              <a:rPr lang="zh-CN" altLang="en-US" sz="4800" b="1" dirty="0">
                <a:solidFill>
                  <a:srgbClr val="000000"/>
                </a:solidFill>
                <a:latin typeface="华文新魏" pitchFamily="2" charset="-122"/>
                <a:ea typeface="华文新魏" pitchFamily="2" charset="-122"/>
              </a:rPr>
              <a:t>，而引起的</a:t>
            </a:r>
            <a:r>
              <a:rPr lang="zh-CN" altLang="en-US" sz="4800" b="1" dirty="0">
                <a:solidFill>
                  <a:srgbClr val="0000FF"/>
                </a:solidFill>
                <a:latin typeface="华文新魏" pitchFamily="2" charset="-122"/>
                <a:ea typeface="华文新魏" pitchFamily="2" charset="-122"/>
              </a:rPr>
              <a:t>基因结构</a:t>
            </a:r>
            <a:r>
              <a:rPr lang="zh-CN" altLang="en-US" sz="4800" b="1" dirty="0">
                <a:solidFill>
                  <a:srgbClr val="000000"/>
                </a:solidFill>
                <a:latin typeface="华文新魏" pitchFamily="2" charset="-122"/>
                <a:ea typeface="华文新魏" pitchFamily="2" charset="-122"/>
              </a:rPr>
              <a:t>的改变，叫基因突变。</a:t>
            </a:r>
          </a:p>
          <a:p>
            <a:pPr marL="342900" indent="-342900">
              <a:spcBef>
                <a:spcPct val="20000"/>
              </a:spcBef>
              <a:buClr>
                <a:schemeClr val="hlink"/>
              </a:buClr>
              <a:buFont typeface="Wingdings" pitchFamily="2" charset="2"/>
              <a:buNone/>
            </a:pPr>
            <a:endParaRPr lang="en-US" altLang="zh-CN" sz="4800" b="1" dirty="0">
              <a:solidFill>
                <a:srgbClr val="000000"/>
              </a:solidFill>
              <a:latin typeface="华文新魏" pitchFamily="2" charset="-122"/>
              <a:ea typeface="华文新魏" pitchFamily="2" charset="-122"/>
            </a:endParaRPr>
          </a:p>
        </p:txBody>
      </p:sp>
      <p:sp>
        <p:nvSpPr>
          <p:cNvPr id="119811" name="Rectangle 3"/>
          <p:cNvSpPr>
            <a:spLocks noChangeArrowheads="1"/>
          </p:cNvSpPr>
          <p:nvPr/>
        </p:nvSpPr>
        <p:spPr bwMode="auto">
          <a:xfrm>
            <a:off x="914400" y="838200"/>
            <a:ext cx="6175375" cy="917575"/>
          </a:xfrm>
          <a:prstGeom prst="rect">
            <a:avLst/>
          </a:prstGeom>
          <a:noFill/>
          <a:ln w="9525">
            <a:noFill/>
            <a:miter lim="800000"/>
            <a:headEnd/>
            <a:tailEnd/>
          </a:ln>
          <a:effectLst/>
        </p:spPr>
        <p:txBody>
          <a:bodyPr wrap="none">
            <a:spAutoFit/>
          </a:bodyPr>
          <a:lstStyle/>
          <a:p>
            <a:r>
              <a:rPr lang="en-US" altLang="zh-CN" sz="5400" b="1" dirty="0">
                <a:solidFill>
                  <a:srgbClr val="990099"/>
                </a:solidFill>
                <a:ea typeface="华文新魏" pitchFamily="2" charset="-122"/>
              </a:rPr>
              <a:t>(</a:t>
            </a:r>
            <a:r>
              <a:rPr lang="zh-CN" altLang="en-US" sz="5400" b="1" dirty="0">
                <a:solidFill>
                  <a:srgbClr val="990099"/>
                </a:solidFill>
                <a:ea typeface="华文新魏" pitchFamily="2" charset="-122"/>
              </a:rPr>
              <a:t>二</a:t>
            </a:r>
            <a:r>
              <a:rPr lang="en-US" altLang="zh-CN" sz="5400" b="1" dirty="0">
                <a:solidFill>
                  <a:srgbClr val="990099"/>
                </a:solidFill>
                <a:ea typeface="华文新魏" pitchFamily="2" charset="-122"/>
              </a:rPr>
              <a:t>)</a:t>
            </a:r>
            <a:r>
              <a:rPr lang="zh-CN" altLang="en-US" sz="5400" b="1" dirty="0">
                <a:solidFill>
                  <a:srgbClr val="990099"/>
                </a:solidFill>
                <a:ea typeface="华文新魏" pitchFamily="2" charset="-122"/>
              </a:rPr>
              <a:t>基因突变的定义</a:t>
            </a:r>
          </a:p>
        </p:txBody>
      </p:sp>
      <p:sp>
        <p:nvSpPr>
          <p:cNvPr id="119812" name="Text Box 4"/>
          <p:cNvSpPr txBox="1">
            <a:spLocks noChangeArrowheads="1"/>
          </p:cNvSpPr>
          <p:nvPr/>
        </p:nvSpPr>
        <p:spPr bwMode="auto">
          <a:xfrm>
            <a:off x="827088" y="5157788"/>
            <a:ext cx="7564437" cy="1069975"/>
          </a:xfrm>
          <a:prstGeom prst="rect">
            <a:avLst/>
          </a:prstGeom>
          <a:noFill/>
          <a:ln w="9525">
            <a:noFill/>
            <a:miter lim="800000"/>
            <a:headEnd/>
            <a:tailEnd/>
          </a:ln>
          <a:effectLst/>
        </p:spPr>
        <p:txBody>
          <a:bodyPr wrap="none">
            <a:spAutoFit/>
          </a:bodyPr>
          <a:lstStyle/>
          <a:p>
            <a:r>
              <a:rPr lang="zh-CN" altLang="en-US" sz="3200" b="1" dirty="0">
                <a:ea typeface="华文新魏" pitchFamily="2" charset="-122"/>
              </a:rPr>
              <a:t>想一想：</a:t>
            </a:r>
          </a:p>
          <a:p>
            <a:r>
              <a:rPr lang="zh-CN" altLang="en-US" sz="3200" b="1" dirty="0">
                <a:ea typeface="华文新魏" pitchFamily="2" charset="-122"/>
              </a:rPr>
              <a:t>基因结构处于什么状态时是最不稳定的？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9812"/>
                                        </p:tgtEl>
                                        <p:attrNameLst>
                                          <p:attrName>style.visibility</p:attrName>
                                        </p:attrNameLst>
                                      </p:cBhvr>
                                      <p:to>
                                        <p:strVal val="visible"/>
                                      </p:to>
                                    </p:set>
                                    <p:anim calcmode="lin" valueType="num">
                                      <p:cBhvr additive="base">
                                        <p:cTn id="7" dur="500" fill="hold"/>
                                        <p:tgtEl>
                                          <p:spTgt spid="119812"/>
                                        </p:tgtEl>
                                        <p:attrNameLst>
                                          <p:attrName>ppt_x</p:attrName>
                                        </p:attrNameLst>
                                      </p:cBhvr>
                                      <p:tavLst>
                                        <p:tav tm="0">
                                          <p:val>
                                            <p:strVal val="#ppt_x"/>
                                          </p:val>
                                        </p:tav>
                                        <p:tav tm="100000">
                                          <p:val>
                                            <p:strVal val="#ppt_x"/>
                                          </p:val>
                                        </p:tav>
                                      </p:tavLst>
                                    </p:anim>
                                    <p:anim calcmode="lin" valueType="num">
                                      <p:cBhvr additive="base">
                                        <p:cTn id="8" dur="500" fill="hold"/>
                                        <p:tgtEl>
                                          <p:spTgt spid="1198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2883" name="Group 22"/>
          <p:cNvGrpSpPr>
            <a:grpSpLocks/>
          </p:cNvGrpSpPr>
          <p:nvPr/>
        </p:nvGrpSpPr>
        <p:grpSpPr bwMode="auto">
          <a:xfrm>
            <a:off x="827088" y="1916113"/>
            <a:ext cx="1631950" cy="2708275"/>
            <a:chOff x="521" y="1207"/>
            <a:chExt cx="1028" cy="1706"/>
          </a:xfrm>
        </p:grpSpPr>
        <p:sp>
          <p:nvSpPr>
            <p:cNvPr id="122884" name="Text Box 4" descr="纸袋"/>
            <p:cNvSpPr txBox="1">
              <a:spLocks noChangeArrowheads="1"/>
            </p:cNvSpPr>
            <p:nvPr/>
          </p:nvSpPr>
          <p:spPr bwMode="auto">
            <a:xfrm>
              <a:off x="521" y="1389"/>
              <a:ext cx="391" cy="520"/>
            </a:xfrm>
            <a:prstGeom prst="rect">
              <a:avLst/>
            </a:prstGeom>
            <a:noFill/>
            <a:ln w="9525">
              <a:noFill/>
              <a:miter lim="800000"/>
              <a:headEnd/>
              <a:tailEnd/>
            </a:ln>
          </p:spPr>
          <p:txBody>
            <a:bodyPr wrap="none">
              <a:spAutoFit/>
            </a:bodyPr>
            <a:lstStyle/>
            <a:p>
              <a:r>
                <a:rPr lang="en-US" altLang="zh-CN" sz="4800" b="1">
                  <a:latin typeface="Times New Roman" pitchFamily="18" charset="0"/>
                  <a:ea typeface="黑体" pitchFamily="2" charset="-122"/>
                </a:rPr>
                <a:t>A</a:t>
              </a:r>
            </a:p>
          </p:txBody>
        </p:sp>
        <p:sp>
          <p:nvSpPr>
            <p:cNvPr id="122885" name="Text Box 6" descr="纸袋"/>
            <p:cNvSpPr txBox="1">
              <a:spLocks noChangeArrowheads="1"/>
            </p:cNvSpPr>
            <p:nvPr/>
          </p:nvSpPr>
          <p:spPr bwMode="auto">
            <a:xfrm>
              <a:off x="1156" y="1389"/>
              <a:ext cx="391" cy="520"/>
            </a:xfrm>
            <a:prstGeom prst="rect">
              <a:avLst/>
            </a:prstGeom>
            <a:noFill/>
            <a:ln w="9525">
              <a:noFill/>
              <a:miter lim="800000"/>
              <a:headEnd/>
              <a:tailEnd/>
            </a:ln>
          </p:spPr>
          <p:txBody>
            <a:bodyPr wrap="none">
              <a:spAutoFit/>
            </a:bodyPr>
            <a:lstStyle/>
            <a:p>
              <a:r>
                <a:rPr lang="en-US" altLang="zh-CN" sz="4800" b="1">
                  <a:latin typeface="Times New Roman" pitchFamily="18" charset="0"/>
                  <a:ea typeface="黑体" pitchFamily="2" charset="-122"/>
                </a:rPr>
                <a:t>A</a:t>
              </a:r>
            </a:p>
          </p:txBody>
        </p:sp>
        <p:grpSp>
          <p:nvGrpSpPr>
            <p:cNvPr id="122886" name="Group 12"/>
            <p:cNvGrpSpPr>
              <a:grpSpLocks/>
            </p:cNvGrpSpPr>
            <p:nvPr/>
          </p:nvGrpSpPr>
          <p:grpSpPr bwMode="auto">
            <a:xfrm>
              <a:off x="929" y="1207"/>
              <a:ext cx="226" cy="1706"/>
              <a:chOff x="929" y="1207"/>
              <a:chExt cx="226" cy="1706"/>
            </a:xfrm>
          </p:grpSpPr>
          <p:sp>
            <p:nvSpPr>
              <p:cNvPr id="122887" name="Line 7"/>
              <p:cNvSpPr>
                <a:spLocks noChangeShapeType="1"/>
              </p:cNvSpPr>
              <p:nvPr/>
            </p:nvSpPr>
            <p:spPr bwMode="auto">
              <a:xfrm>
                <a:off x="974" y="1207"/>
                <a:ext cx="0" cy="1706"/>
              </a:xfrm>
              <a:prstGeom prst="line">
                <a:avLst/>
              </a:prstGeom>
              <a:noFill/>
              <a:ln w="28575">
                <a:solidFill>
                  <a:schemeClr val="tx1"/>
                </a:solidFill>
                <a:miter lim="800000"/>
                <a:headEnd/>
                <a:tailEnd/>
              </a:ln>
            </p:spPr>
            <p:txBody>
              <a:bodyPr wrap="none"/>
              <a:lstStyle/>
              <a:p>
                <a:endParaRPr lang="zh-CN" altLang="en-US"/>
              </a:p>
            </p:txBody>
          </p:sp>
          <p:sp>
            <p:nvSpPr>
              <p:cNvPr id="122888" name="Line 8"/>
              <p:cNvSpPr>
                <a:spLocks noChangeShapeType="1"/>
              </p:cNvSpPr>
              <p:nvPr/>
            </p:nvSpPr>
            <p:spPr bwMode="auto">
              <a:xfrm>
                <a:off x="1110" y="1207"/>
                <a:ext cx="0" cy="1706"/>
              </a:xfrm>
              <a:prstGeom prst="line">
                <a:avLst/>
              </a:prstGeom>
              <a:noFill/>
              <a:ln w="28575">
                <a:solidFill>
                  <a:schemeClr val="tx1"/>
                </a:solidFill>
                <a:miter lim="800000"/>
                <a:headEnd/>
                <a:tailEnd/>
              </a:ln>
            </p:spPr>
            <p:txBody>
              <a:bodyPr wrap="none"/>
              <a:lstStyle/>
              <a:p>
                <a:endParaRPr lang="zh-CN" altLang="en-US"/>
              </a:p>
            </p:txBody>
          </p:sp>
          <p:sp>
            <p:nvSpPr>
              <p:cNvPr id="122889" name="Oval 9"/>
              <p:cNvSpPr>
                <a:spLocks noChangeArrowheads="1"/>
              </p:cNvSpPr>
              <p:nvPr/>
            </p:nvSpPr>
            <p:spPr bwMode="auto">
              <a:xfrm>
                <a:off x="974" y="2205"/>
                <a:ext cx="136" cy="182"/>
              </a:xfrm>
              <a:prstGeom prst="ellipse">
                <a:avLst/>
              </a:prstGeom>
              <a:solidFill>
                <a:schemeClr val="tx1"/>
              </a:solidFill>
              <a:ln w="9525">
                <a:solidFill>
                  <a:schemeClr val="tx1"/>
                </a:solidFill>
                <a:miter lim="800000"/>
                <a:headEnd/>
                <a:tailEnd/>
              </a:ln>
            </p:spPr>
            <p:txBody>
              <a:bodyPr wrap="none" anchor="ctr"/>
              <a:lstStyle/>
              <a:p>
                <a:pPr eaLnBrk="0" hangingPunct="0"/>
                <a:endParaRPr lang="zh-CN" altLang="zh-CN" sz="2800" b="1">
                  <a:ea typeface="黑体" pitchFamily="2" charset="-122"/>
                </a:endParaRPr>
              </a:p>
            </p:txBody>
          </p:sp>
          <p:sp>
            <p:nvSpPr>
              <p:cNvPr id="122890" name="Line 10"/>
              <p:cNvSpPr>
                <a:spLocks noChangeShapeType="1"/>
              </p:cNvSpPr>
              <p:nvPr/>
            </p:nvSpPr>
            <p:spPr bwMode="auto">
              <a:xfrm>
                <a:off x="929" y="1661"/>
                <a:ext cx="45" cy="0"/>
              </a:xfrm>
              <a:prstGeom prst="line">
                <a:avLst/>
              </a:prstGeom>
              <a:noFill/>
              <a:ln w="28575">
                <a:solidFill>
                  <a:schemeClr val="tx1"/>
                </a:solidFill>
                <a:miter lim="800000"/>
                <a:headEnd/>
                <a:tailEnd/>
              </a:ln>
            </p:spPr>
            <p:txBody>
              <a:bodyPr wrap="none"/>
              <a:lstStyle/>
              <a:p>
                <a:endParaRPr lang="zh-CN" altLang="en-US"/>
              </a:p>
            </p:txBody>
          </p:sp>
          <p:sp>
            <p:nvSpPr>
              <p:cNvPr id="122891" name="Line 11"/>
              <p:cNvSpPr>
                <a:spLocks noChangeShapeType="1"/>
              </p:cNvSpPr>
              <p:nvPr/>
            </p:nvSpPr>
            <p:spPr bwMode="auto">
              <a:xfrm>
                <a:off x="1110" y="1661"/>
                <a:ext cx="45" cy="0"/>
              </a:xfrm>
              <a:prstGeom prst="line">
                <a:avLst/>
              </a:prstGeom>
              <a:noFill/>
              <a:ln w="28575">
                <a:solidFill>
                  <a:schemeClr val="tx1"/>
                </a:solidFill>
                <a:miter lim="800000"/>
                <a:headEnd/>
                <a:tailEnd/>
              </a:ln>
            </p:spPr>
            <p:txBody>
              <a:bodyPr wrap="none"/>
              <a:lstStyle/>
              <a:p>
                <a:endParaRPr lang="zh-CN" altLang="en-US"/>
              </a:p>
            </p:txBody>
          </p:sp>
        </p:grpSp>
      </p:grpSp>
      <p:sp>
        <p:nvSpPr>
          <p:cNvPr id="122892" name="Line 19"/>
          <p:cNvSpPr>
            <a:spLocks noChangeShapeType="1"/>
          </p:cNvSpPr>
          <p:nvPr/>
        </p:nvSpPr>
        <p:spPr bwMode="auto">
          <a:xfrm>
            <a:off x="2409825" y="3284538"/>
            <a:ext cx="1655763" cy="0"/>
          </a:xfrm>
          <a:prstGeom prst="line">
            <a:avLst/>
          </a:prstGeom>
          <a:noFill/>
          <a:ln w="38100">
            <a:solidFill>
              <a:schemeClr val="tx1"/>
            </a:solidFill>
            <a:miter lim="800000"/>
            <a:headEnd/>
            <a:tailEnd type="triangle" w="med" len="med"/>
          </a:ln>
        </p:spPr>
        <p:txBody>
          <a:bodyPr wrap="none"/>
          <a:lstStyle/>
          <a:p>
            <a:endParaRPr lang="zh-CN" altLang="en-US"/>
          </a:p>
        </p:txBody>
      </p:sp>
      <p:grpSp>
        <p:nvGrpSpPr>
          <p:cNvPr id="122893" name="Group 23"/>
          <p:cNvGrpSpPr>
            <a:grpSpLocks/>
          </p:cNvGrpSpPr>
          <p:nvPr/>
        </p:nvGrpSpPr>
        <p:grpSpPr bwMode="auto">
          <a:xfrm>
            <a:off x="3706813" y="1916113"/>
            <a:ext cx="1497012" cy="2708275"/>
            <a:chOff x="2335" y="1207"/>
            <a:chExt cx="943" cy="1706"/>
          </a:xfrm>
        </p:grpSpPr>
        <p:sp>
          <p:nvSpPr>
            <p:cNvPr id="122894" name="Text Box 5" descr="纸袋"/>
            <p:cNvSpPr txBox="1">
              <a:spLocks noChangeArrowheads="1"/>
            </p:cNvSpPr>
            <p:nvPr/>
          </p:nvSpPr>
          <p:spPr bwMode="auto">
            <a:xfrm>
              <a:off x="2970" y="1389"/>
              <a:ext cx="306" cy="520"/>
            </a:xfrm>
            <a:prstGeom prst="rect">
              <a:avLst/>
            </a:prstGeom>
            <a:noFill/>
            <a:ln w="9525">
              <a:noFill/>
              <a:miter lim="800000"/>
              <a:headEnd/>
              <a:tailEnd/>
            </a:ln>
          </p:spPr>
          <p:txBody>
            <a:bodyPr wrap="none">
              <a:spAutoFit/>
            </a:bodyPr>
            <a:lstStyle/>
            <a:p>
              <a:r>
                <a:rPr lang="en-US" altLang="zh-CN" sz="4800" b="1">
                  <a:solidFill>
                    <a:srgbClr val="FF5050"/>
                  </a:solidFill>
                  <a:latin typeface="Times New Roman" pitchFamily="18" charset="0"/>
                  <a:ea typeface="黑体" pitchFamily="2" charset="-122"/>
                </a:rPr>
                <a:t>a</a:t>
              </a:r>
            </a:p>
          </p:txBody>
        </p:sp>
        <p:grpSp>
          <p:nvGrpSpPr>
            <p:cNvPr id="122895" name="Group 13"/>
            <p:cNvGrpSpPr>
              <a:grpSpLocks/>
            </p:cNvGrpSpPr>
            <p:nvPr/>
          </p:nvGrpSpPr>
          <p:grpSpPr bwMode="auto">
            <a:xfrm>
              <a:off x="2744" y="1207"/>
              <a:ext cx="226" cy="1706"/>
              <a:chOff x="2744" y="1207"/>
              <a:chExt cx="226" cy="1706"/>
            </a:xfrm>
          </p:grpSpPr>
          <p:sp>
            <p:nvSpPr>
              <p:cNvPr id="122896" name="Line 14"/>
              <p:cNvSpPr>
                <a:spLocks noChangeShapeType="1"/>
              </p:cNvSpPr>
              <p:nvPr/>
            </p:nvSpPr>
            <p:spPr bwMode="auto">
              <a:xfrm>
                <a:off x="2789" y="1207"/>
                <a:ext cx="0" cy="1706"/>
              </a:xfrm>
              <a:prstGeom prst="line">
                <a:avLst/>
              </a:prstGeom>
              <a:noFill/>
              <a:ln w="28575">
                <a:solidFill>
                  <a:schemeClr val="tx1"/>
                </a:solidFill>
                <a:miter lim="800000"/>
                <a:headEnd/>
                <a:tailEnd/>
              </a:ln>
            </p:spPr>
            <p:txBody>
              <a:bodyPr wrap="none"/>
              <a:lstStyle/>
              <a:p>
                <a:endParaRPr lang="zh-CN" altLang="en-US"/>
              </a:p>
            </p:txBody>
          </p:sp>
          <p:sp>
            <p:nvSpPr>
              <p:cNvPr id="122897" name="Line 15"/>
              <p:cNvSpPr>
                <a:spLocks noChangeShapeType="1"/>
              </p:cNvSpPr>
              <p:nvPr/>
            </p:nvSpPr>
            <p:spPr bwMode="auto">
              <a:xfrm>
                <a:off x="2925" y="1207"/>
                <a:ext cx="0" cy="1706"/>
              </a:xfrm>
              <a:prstGeom prst="line">
                <a:avLst/>
              </a:prstGeom>
              <a:noFill/>
              <a:ln w="28575">
                <a:solidFill>
                  <a:schemeClr val="tx1"/>
                </a:solidFill>
                <a:miter lim="800000"/>
                <a:headEnd/>
                <a:tailEnd/>
              </a:ln>
            </p:spPr>
            <p:txBody>
              <a:bodyPr wrap="none"/>
              <a:lstStyle/>
              <a:p>
                <a:endParaRPr lang="zh-CN" altLang="en-US"/>
              </a:p>
            </p:txBody>
          </p:sp>
          <p:sp>
            <p:nvSpPr>
              <p:cNvPr id="122898" name="Oval 16"/>
              <p:cNvSpPr>
                <a:spLocks noChangeArrowheads="1"/>
              </p:cNvSpPr>
              <p:nvPr/>
            </p:nvSpPr>
            <p:spPr bwMode="auto">
              <a:xfrm>
                <a:off x="2789" y="2205"/>
                <a:ext cx="136" cy="182"/>
              </a:xfrm>
              <a:prstGeom prst="ellipse">
                <a:avLst/>
              </a:prstGeom>
              <a:solidFill>
                <a:schemeClr val="tx1"/>
              </a:solidFill>
              <a:ln w="9525">
                <a:solidFill>
                  <a:schemeClr val="tx1"/>
                </a:solidFill>
                <a:miter lim="800000"/>
                <a:headEnd/>
                <a:tailEnd/>
              </a:ln>
            </p:spPr>
            <p:txBody>
              <a:bodyPr wrap="none" anchor="ctr"/>
              <a:lstStyle/>
              <a:p>
                <a:pPr eaLnBrk="0" hangingPunct="0"/>
                <a:endParaRPr lang="zh-CN" altLang="zh-CN" sz="2800" b="1">
                  <a:ea typeface="黑体" pitchFamily="2" charset="-122"/>
                </a:endParaRPr>
              </a:p>
            </p:txBody>
          </p:sp>
          <p:sp>
            <p:nvSpPr>
              <p:cNvPr id="122899" name="Line 17"/>
              <p:cNvSpPr>
                <a:spLocks noChangeShapeType="1"/>
              </p:cNvSpPr>
              <p:nvPr/>
            </p:nvSpPr>
            <p:spPr bwMode="auto">
              <a:xfrm>
                <a:off x="2744" y="1661"/>
                <a:ext cx="45" cy="0"/>
              </a:xfrm>
              <a:prstGeom prst="line">
                <a:avLst/>
              </a:prstGeom>
              <a:noFill/>
              <a:ln w="28575">
                <a:solidFill>
                  <a:schemeClr val="tx1"/>
                </a:solidFill>
                <a:miter lim="800000"/>
                <a:headEnd/>
                <a:tailEnd/>
              </a:ln>
            </p:spPr>
            <p:txBody>
              <a:bodyPr wrap="none"/>
              <a:lstStyle/>
              <a:p>
                <a:endParaRPr lang="zh-CN" altLang="en-US"/>
              </a:p>
            </p:txBody>
          </p:sp>
          <p:sp>
            <p:nvSpPr>
              <p:cNvPr id="122900" name="Line 18"/>
              <p:cNvSpPr>
                <a:spLocks noChangeShapeType="1"/>
              </p:cNvSpPr>
              <p:nvPr/>
            </p:nvSpPr>
            <p:spPr bwMode="auto">
              <a:xfrm>
                <a:off x="2925" y="1661"/>
                <a:ext cx="45" cy="0"/>
              </a:xfrm>
              <a:prstGeom prst="line">
                <a:avLst/>
              </a:prstGeom>
              <a:noFill/>
              <a:ln w="28575">
                <a:solidFill>
                  <a:schemeClr val="tx1"/>
                </a:solidFill>
                <a:miter lim="800000"/>
                <a:headEnd/>
                <a:tailEnd/>
              </a:ln>
            </p:spPr>
            <p:txBody>
              <a:bodyPr wrap="none"/>
              <a:lstStyle/>
              <a:p>
                <a:endParaRPr lang="zh-CN" altLang="en-US"/>
              </a:p>
            </p:txBody>
          </p:sp>
        </p:grpSp>
        <p:sp>
          <p:nvSpPr>
            <p:cNvPr id="122901" name="Text Box 20" descr="纸袋"/>
            <p:cNvSpPr txBox="1">
              <a:spLocks noChangeArrowheads="1"/>
            </p:cNvSpPr>
            <p:nvPr/>
          </p:nvSpPr>
          <p:spPr bwMode="auto">
            <a:xfrm>
              <a:off x="2335" y="1389"/>
              <a:ext cx="391" cy="520"/>
            </a:xfrm>
            <a:prstGeom prst="rect">
              <a:avLst/>
            </a:prstGeom>
            <a:noFill/>
            <a:ln w="9525">
              <a:noFill/>
              <a:miter lim="800000"/>
              <a:headEnd/>
              <a:tailEnd/>
            </a:ln>
          </p:spPr>
          <p:txBody>
            <a:bodyPr wrap="none">
              <a:spAutoFit/>
            </a:bodyPr>
            <a:lstStyle/>
            <a:p>
              <a:r>
                <a:rPr lang="en-US" altLang="zh-CN" sz="4800" b="1">
                  <a:latin typeface="Times New Roman" pitchFamily="18" charset="0"/>
                  <a:ea typeface="黑体" pitchFamily="2" charset="-122"/>
                </a:rPr>
                <a:t>A</a:t>
              </a:r>
            </a:p>
          </p:txBody>
        </p:sp>
      </p:grpSp>
      <p:pic>
        <p:nvPicPr>
          <p:cNvPr id="122902" name="Picture 21" descr="1_2"/>
          <p:cNvPicPr>
            <a:picLocks noChangeAspect="1" noChangeArrowheads="1"/>
          </p:cNvPicPr>
          <p:nvPr/>
        </p:nvPicPr>
        <p:blipFill>
          <a:blip r:embed="rId2" cstate="print"/>
          <a:srcRect/>
          <a:stretch>
            <a:fillRect/>
          </a:stretch>
        </p:blipFill>
        <p:spPr bwMode="auto">
          <a:xfrm>
            <a:off x="5148263" y="1557338"/>
            <a:ext cx="3640137" cy="3887787"/>
          </a:xfrm>
          <a:prstGeom prst="rect">
            <a:avLst/>
          </a:prstGeom>
          <a:noFill/>
          <a:ln w="9525">
            <a:noFill/>
            <a:miter lim="800000"/>
            <a:headEnd/>
            <a:tailEnd/>
          </a:ln>
        </p:spPr>
      </p:pic>
      <p:sp>
        <p:nvSpPr>
          <p:cNvPr id="122904" name="Rectangle 24"/>
          <p:cNvSpPr>
            <a:spLocks noChangeArrowheads="1"/>
          </p:cNvSpPr>
          <p:nvPr/>
        </p:nvSpPr>
        <p:spPr bwMode="auto">
          <a:xfrm>
            <a:off x="381000" y="304800"/>
            <a:ext cx="5905500" cy="762000"/>
          </a:xfrm>
          <a:prstGeom prst="rect">
            <a:avLst/>
          </a:prstGeom>
          <a:noFill/>
          <a:ln w="9525">
            <a:noFill/>
            <a:miter lim="800000"/>
            <a:headEnd/>
            <a:tailEnd/>
          </a:ln>
          <a:effectLst/>
        </p:spPr>
        <p:txBody>
          <a:bodyPr anchor="b"/>
          <a:lstStyle/>
          <a:p>
            <a:r>
              <a:rPr lang="en-US" altLang="zh-CN" sz="4400" b="1" dirty="0">
                <a:solidFill>
                  <a:srgbClr val="000099"/>
                </a:solidFill>
                <a:latin typeface="华文新魏" pitchFamily="2" charset="-122"/>
                <a:ea typeface="华文新魏" pitchFamily="2" charset="-122"/>
              </a:rPr>
              <a:t>(</a:t>
            </a:r>
            <a:r>
              <a:rPr lang="zh-CN" altLang="en-US" sz="4400" b="1" dirty="0">
                <a:solidFill>
                  <a:srgbClr val="000099"/>
                </a:solidFill>
                <a:latin typeface="华文新魏" pitchFamily="2" charset="-122"/>
                <a:ea typeface="华文新魏" pitchFamily="2" charset="-122"/>
              </a:rPr>
              <a:t>四</a:t>
            </a:r>
            <a:r>
              <a:rPr lang="en-US" altLang="zh-CN" sz="4400" b="1" dirty="0">
                <a:solidFill>
                  <a:srgbClr val="000099"/>
                </a:solidFill>
                <a:latin typeface="华文新魏" pitchFamily="2" charset="-122"/>
                <a:ea typeface="华文新魏" pitchFamily="2" charset="-122"/>
              </a:rPr>
              <a:t>) </a:t>
            </a:r>
            <a:r>
              <a:rPr lang="zh-CN" altLang="en-US" sz="4400" b="1" dirty="0">
                <a:solidFill>
                  <a:srgbClr val="000099"/>
                </a:solidFill>
                <a:latin typeface="华文新魏" pitchFamily="2" charset="-122"/>
                <a:ea typeface="华文新魏" pitchFamily="2" charset="-122"/>
              </a:rPr>
              <a:t>基因突变的结果：</a:t>
            </a:r>
            <a:r>
              <a:rPr lang="zh-CN" altLang="en-US" sz="3200" b="1" dirty="0">
                <a:solidFill>
                  <a:srgbClr val="000099"/>
                </a:solidFill>
                <a:latin typeface="Times New Roman" pitchFamily="18" charset="0"/>
              </a:rPr>
              <a:t> </a:t>
            </a:r>
          </a:p>
        </p:txBody>
      </p:sp>
      <p:sp>
        <p:nvSpPr>
          <p:cNvPr id="122905" name="Rectangle 25"/>
          <p:cNvSpPr>
            <a:spLocks noChangeArrowheads="1"/>
          </p:cNvSpPr>
          <p:nvPr/>
        </p:nvSpPr>
        <p:spPr bwMode="auto">
          <a:xfrm>
            <a:off x="304800" y="5638800"/>
            <a:ext cx="7391400" cy="762000"/>
          </a:xfrm>
          <a:prstGeom prst="rect">
            <a:avLst/>
          </a:prstGeom>
          <a:noFill/>
          <a:ln w="9525">
            <a:noFill/>
            <a:miter lim="800000"/>
            <a:headEnd/>
            <a:tailEnd/>
          </a:ln>
          <a:effectLst/>
        </p:spPr>
        <p:txBody>
          <a:bodyPr anchor="b"/>
          <a:lstStyle/>
          <a:p>
            <a:r>
              <a:rPr lang="zh-CN" altLang="en-US" sz="4000" b="1" dirty="0">
                <a:solidFill>
                  <a:srgbClr val="070605"/>
                </a:solidFill>
                <a:latin typeface="华文新魏" pitchFamily="2" charset="-122"/>
                <a:ea typeface="华文新魏" pitchFamily="2" charset="-122"/>
              </a:rPr>
              <a:t>使一个基因变成它的</a:t>
            </a:r>
            <a:r>
              <a:rPr lang="zh-CN" altLang="en-US" sz="4000" b="1" dirty="0">
                <a:solidFill>
                  <a:srgbClr val="FF0000"/>
                </a:solidFill>
                <a:latin typeface="华文新魏" pitchFamily="2" charset="-122"/>
                <a:ea typeface="华文新魏" pitchFamily="2" charset="-122"/>
              </a:rPr>
              <a:t>等位基因</a:t>
            </a:r>
            <a:r>
              <a:rPr lang="zh-CN" altLang="en-US" sz="3200" b="1" dirty="0">
                <a:solidFill>
                  <a:srgbClr val="000099"/>
                </a:solidFill>
                <a:latin typeface="Times New Roman"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8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22892"/>
                                        </p:tgtEl>
                                        <p:attrNameLst>
                                          <p:attrName>style.visibility</p:attrName>
                                        </p:attrNameLst>
                                      </p:cBhvr>
                                      <p:to>
                                        <p:strVal val="visible"/>
                                      </p:to>
                                    </p:set>
                                    <p:animEffect transition="in" filter="blinds(horizontal)">
                                      <p:cBhvr>
                                        <p:cTn id="11" dur="500"/>
                                        <p:tgtEl>
                                          <p:spTgt spid="122892"/>
                                        </p:tgtEl>
                                      </p:cBhvr>
                                    </p:animEffect>
                                  </p:childTnLst>
                                </p:cTn>
                              </p:par>
                              <p:par>
                                <p:cTn id="12" presetID="3" presetClass="entr" presetSubtype="10" fill="hold" nodeType="withEffect">
                                  <p:stCondLst>
                                    <p:cond delay="0"/>
                                  </p:stCondLst>
                                  <p:childTnLst>
                                    <p:set>
                                      <p:cBhvr>
                                        <p:cTn id="13" dur="1" fill="hold">
                                          <p:stCondLst>
                                            <p:cond delay="0"/>
                                          </p:stCondLst>
                                        </p:cTn>
                                        <p:tgtEl>
                                          <p:spTgt spid="122893"/>
                                        </p:tgtEl>
                                        <p:attrNameLst>
                                          <p:attrName>style.visibility</p:attrName>
                                        </p:attrNameLst>
                                      </p:cBhvr>
                                      <p:to>
                                        <p:strVal val="visible"/>
                                      </p:to>
                                    </p:set>
                                    <p:animEffect transition="in" filter="blinds(horizontal)">
                                      <p:cBhvr>
                                        <p:cTn id="14" dur="500"/>
                                        <p:tgtEl>
                                          <p:spTgt spid="122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2"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78" name="Rectangle 2"/>
          <p:cNvSpPr>
            <a:spLocks noChangeArrowheads="1"/>
          </p:cNvSpPr>
          <p:nvPr/>
        </p:nvSpPr>
        <p:spPr bwMode="auto">
          <a:xfrm>
            <a:off x="985838" y="2100263"/>
            <a:ext cx="2214562" cy="427037"/>
          </a:xfrm>
          <a:prstGeom prst="rect">
            <a:avLst/>
          </a:prstGeom>
          <a:noFill/>
          <a:ln w="63500">
            <a:noFill/>
            <a:miter lim="800000"/>
            <a:headEnd/>
            <a:tailEnd type="none" w="lg" len="med"/>
          </a:ln>
          <a:effectLst/>
        </p:spPr>
        <p:txBody>
          <a:bodyPr lIns="0" tIns="0" rIns="0" bIns="0">
            <a:spAutoFit/>
          </a:bodyPr>
          <a:lstStyle/>
          <a:p>
            <a:r>
              <a:rPr lang="zh-CN" altLang="en-US" sz="2800" b="1">
                <a:solidFill>
                  <a:srgbClr val="FF0000"/>
                </a:solidFill>
                <a:latin typeface="华文中宋" pitchFamily="2" charset="-122"/>
                <a:ea typeface="华文中宋" pitchFamily="2" charset="-122"/>
              </a:rPr>
              <a:t>物理因素：</a:t>
            </a:r>
          </a:p>
        </p:txBody>
      </p:sp>
      <p:sp>
        <p:nvSpPr>
          <p:cNvPr id="101379" name="Rectangle 3"/>
          <p:cNvSpPr>
            <a:spLocks noChangeArrowheads="1"/>
          </p:cNvSpPr>
          <p:nvPr/>
        </p:nvSpPr>
        <p:spPr bwMode="auto">
          <a:xfrm>
            <a:off x="914400" y="2819400"/>
            <a:ext cx="1828800" cy="427038"/>
          </a:xfrm>
          <a:prstGeom prst="rect">
            <a:avLst/>
          </a:prstGeom>
          <a:noFill/>
          <a:ln w="63500">
            <a:noFill/>
            <a:miter lim="800000"/>
            <a:headEnd/>
            <a:tailEnd type="none" w="lg" len="med"/>
          </a:ln>
          <a:effectLst/>
        </p:spPr>
        <p:txBody>
          <a:bodyPr lIns="0" tIns="0" rIns="0" bIns="0">
            <a:spAutoFit/>
          </a:bodyPr>
          <a:lstStyle/>
          <a:p>
            <a:r>
              <a:rPr lang="zh-CN" altLang="en-US" sz="2800" b="1">
                <a:solidFill>
                  <a:srgbClr val="FF0000"/>
                </a:solidFill>
                <a:latin typeface="华文中宋" pitchFamily="2" charset="-122"/>
                <a:ea typeface="华文中宋" pitchFamily="2" charset="-122"/>
              </a:rPr>
              <a:t>化学因素：</a:t>
            </a:r>
          </a:p>
        </p:txBody>
      </p:sp>
      <p:sp>
        <p:nvSpPr>
          <p:cNvPr id="101380" name="Rectangle 4"/>
          <p:cNvSpPr>
            <a:spLocks noChangeArrowheads="1"/>
          </p:cNvSpPr>
          <p:nvPr/>
        </p:nvSpPr>
        <p:spPr bwMode="auto">
          <a:xfrm>
            <a:off x="928688" y="3860800"/>
            <a:ext cx="1890712" cy="427038"/>
          </a:xfrm>
          <a:prstGeom prst="rect">
            <a:avLst/>
          </a:prstGeom>
          <a:noFill/>
          <a:ln w="63500">
            <a:noFill/>
            <a:miter lim="800000"/>
            <a:headEnd/>
            <a:tailEnd type="none" w="lg" len="med"/>
          </a:ln>
          <a:effectLst/>
        </p:spPr>
        <p:txBody>
          <a:bodyPr lIns="0" tIns="0" rIns="0" bIns="0">
            <a:spAutoFit/>
          </a:bodyPr>
          <a:lstStyle/>
          <a:p>
            <a:r>
              <a:rPr lang="zh-CN" altLang="en-US" sz="2800" b="1">
                <a:solidFill>
                  <a:srgbClr val="FF0000"/>
                </a:solidFill>
                <a:latin typeface="华文中宋" pitchFamily="2" charset="-122"/>
                <a:ea typeface="华文中宋" pitchFamily="2" charset="-122"/>
              </a:rPr>
              <a:t>生物因素：</a:t>
            </a:r>
          </a:p>
        </p:txBody>
      </p:sp>
      <p:sp>
        <p:nvSpPr>
          <p:cNvPr id="101381" name="AutoShape 5"/>
          <p:cNvSpPr>
            <a:spLocks/>
          </p:cNvSpPr>
          <p:nvPr/>
        </p:nvSpPr>
        <p:spPr bwMode="auto">
          <a:xfrm>
            <a:off x="698500" y="2316163"/>
            <a:ext cx="230188" cy="1849437"/>
          </a:xfrm>
          <a:prstGeom prst="leftBrace">
            <a:avLst>
              <a:gd name="adj1" fmla="val 66954"/>
              <a:gd name="adj2" fmla="val 50000"/>
            </a:avLst>
          </a:prstGeom>
          <a:noFill/>
          <a:ln w="50800">
            <a:solidFill>
              <a:schemeClr val="tx1"/>
            </a:solidFill>
            <a:round/>
            <a:headEnd/>
            <a:tailEnd/>
          </a:ln>
          <a:effectLst/>
        </p:spPr>
        <p:txBody>
          <a:bodyPr wrap="none" anchor="ctr"/>
          <a:lstStyle/>
          <a:p>
            <a:endParaRPr lang="zh-CN" altLang="en-US"/>
          </a:p>
        </p:txBody>
      </p:sp>
      <p:sp>
        <p:nvSpPr>
          <p:cNvPr id="101382" name="Rectangle 6"/>
          <p:cNvSpPr>
            <a:spLocks noChangeArrowheads="1"/>
          </p:cNvSpPr>
          <p:nvPr/>
        </p:nvSpPr>
        <p:spPr bwMode="auto">
          <a:xfrm>
            <a:off x="457200" y="1371600"/>
            <a:ext cx="5410200" cy="488950"/>
          </a:xfrm>
          <a:prstGeom prst="rect">
            <a:avLst/>
          </a:prstGeom>
          <a:noFill/>
          <a:ln w="63500">
            <a:noFill/>
            <a:miter lim="800000"/>
            <a:headEnd/>
            <a:tailEnd type="none" w="lg" len="med"/>
          </a:ln>
          <a:effectLst/>
        </p:spPr>
        <p:txBody>
          <a:bodyPr lIns="0" tIns="0" rIns="0" bIns="0">
            <a:spAutoFit/>
          </a:bodyPr>
          <a:lstStyle/>
          <a:p>
            <a:r>
              <a:rPr lang="en-US" altLang="zh-CN" sz="3200" b="1">
                <a:effectLst>
                  <a:outerShdw blurRad="38100" dist="38100" dir="2700000" algn="tl">
                    <a:srgbClr val="C0C0C0"/>
                  </a:outerShdw>
                </a:effectLst>
                <a:latin typeface="华文中宋" pitchFamily="2" charset="-122"/>
                <a:ea typeface="华文中宋" pitchFamily="2" charset="-122"/>
              </a:rPr>
              <a:t>1</a:t>
            </a:r>
            <a:r>
              <a:rPr lang="zh-CN" altLang="en-US" sz="3200" b="1">
                <a:effectLst>
                  <a:outerShdw blurRad="38100" dist="38100" dir="2700000" algn="tl">
                    <a:srgbClr val="C0C0C0"/>
                  </a:outerShdw>
                </a:effectLst>
                <a:latin typeface="华文中宋" pitchFamily="2" charset="-122"/>
                <a:ea typeface="华文中宋" pitchFamily="2" charset="-122"/>
              </a:rPr>
              <a:t>、基因突变的原因：</a:t>
            </a:r>
          </a:p>
        </p:txBody>
      </p:sp>
      <p:sp>
        <p:nvSpPr>
          <p:cNvPr id="101383" name="Rectangle 7"/>
          <p:cNvSpPr>
            <a:spLocks noChangeArrowheads="1"/>
          </p:cNvSpPr>
          <p:nvPr/>
        </p:nvSpPr>
        <p:spPr bwMode="auto">
          <a:xfrm>
            <a:off x="2590800" y="2081213"/>
            <a:ext cx="6013450" cy="520700"/>
          </a:xfrm>
          <a:prstGeom prst="rect">
            <a:avLst/>
          </a:prstGeom>
          <a:noFill/>
          <a:ln w="34925">
            <a:noFill/>
            <a:miter lim="800000"/>
            <a:headEnd/>
            <a:tailEnd/>
          </a:ln>
          <a:effectLst/>
        </p:spPr>
        <p:txBody>
          <a:bodyPr wrap="none">
            <a:spAutoFit/>
          </a:bodyPr>
          <a:lstStyle/>
          <a:p>
            <a:r>
              <a:rPr lang="zh-CN" altLang="en-US" sz="2800" b="1">
                <a:latin typeface="华文中宋" pitchFamily="2" charset="-122"/>
                <a:ea typeface="华文中宋" pitchFamily="2" charset="-122"/>
              </a:rPr>
              <a:t>如</a:t>
            </a:r>
            <a:r>
              <a:rPr lang="en-US" altLang="zh-CN" sz="2800" b="1">
                <a:latin typeface="华文中宋" pitchFamily="2" charset="-122"/>
                <a:ea typeface="华文中宋" pitchFamily="2" charset="-122"/>
              </a:rPr>
              <a:t>X</a:t>
            </a:r>
            <a:r>
              <a:rPr lang="zh-CN" altLang="en-US" sz="2800" b="1">
                <a:latin typeface="华文中宋" pitchFamily="2" charset="-122"/>
                <a:ea typeface="华文中宋" pitchFamily="2" charset="-122"/>
              </a:rPr>
              <a:t>射线、</a:t>
            </a:r>
            <a:r>
              <a:rPr lang="en-US" altLang="zh-CN" sz="2800" b="1">
                <a:latin typeface="华文中宋" pitchFamily="2" charset="-122"/>
                <a:ea typeface="华文中宋" pitchFamily="2" charset="-122"/>
              </a:rPr>
              <a:t>γ</a:t>
            </a:r>
            <a:r>
              <a:rPr lang="zh-CN" altLang="en-US" sz="2800" b="1">
                <a:latin typeface="华文中宋" pitchFamily="2" charset="-122"/>
                <a:ea typeface="华文中宋" pitchFamily="2" charset="-122"/>
              </a:rPr>
              <a:t>射线、紫外线、激光等。</a:t>
            </a:r>
          </a:p>
        </p:txBody>
      </p:sp>
      <p:sp>
        <p:nvSpPr>
          <p:cNvPr id="101384" name="Rectangle 8"/>
          <p:cNvSpPr>
            <a:spLocks noChangeArrowheads="1"/>
          </p:cNvSpPr>
          <p:nvPr/>
        </p:nvSpPr>
        <p:spPr bwMode="auto">
          <a:xfrm>
            <a:off x="2514600" y="2743200"/>
            <a:ext cx="6629400" cy="947738"/>
          </a:xfrm>
          <a:prstGeom prst="rect">
            <a:avLst/>
          </a:prstGeom>
          <a:noFill/>
          <a:ln w="34925">
            <a:noFill/>
            <a:miter lim="800000"/>
            <a:headEnd/>
            <a:tailEnd/>
          </a:ln>
          <a:effectLst/>
        </p:spPr>
        <p:txBody>
          <a:bodyPr>
            <a:spAutoFit/>
          </a:bodyPr>
          <a:lstStyle/>
          <a:p>
            <a:r>
              <a:rPr lang="zh-CN" altLang="en-US" sz="2800" b="1">
                <a:latin typeface="华文中宋" pitchFamily="2" charset="-122"/>
                <a:ea typeface="华文中宋" pitchFamily="2" charset="-122"/>
              </a:rPr>
              <a:t>亚硝酸、碱基类似物，硫酸二乙酯，</a:t>
            </a:r>
          </a:p>
          <a:p>
            <a:r>
              <a:rPr lang="zh-CN" altLang="en-US" sz="2800" b="1">
                <a:solidFill>
                  <a:srgbClr val="FF0000"/>
                </a:solidFill>
                <a:latin typeface="华文中宋" pitchFamily="2" charset="-122"/>
                <a:ea typeface="华文中宋" pitchFamily="2" charset="-122"/>
              </a:rPr>
              <a:t>秋水仙素等</a:t>
            </a:r>
          </a:p>
        </p:txBody>
      </p:sp>
      <p:sp>
        <p:nvSpPr>
          <p:cNvPr id="101385" name="Rectangle 9"/>
          <p:cNvSpPr>
            <a:spLocks noChangeArrowheads="1"/>
          </p:cNvSpPr>
          <p:nvPr/>
        </p:nvSpPr>
        <p:spPr bwMode="auto">
          <a:xfrm>
            <a:off x="2700338" y="3860800"/>
            <a:ext cx="4129087" cy="520700"/>
          </a:xfrm>
          <a:prstGeom prst="rect">
            <a:avLst/>
          </a:prstGeom>
          <a:noFill/>
          <a:ln w="34925">
            <a:noFill/>
            <a:miter lim="800000"/>
            <a:headEnd/>
            <a:tailEnd/>
          </a:ln>
          <a:effectLst/>
        </p:spPr>
        <p:txBody>
          <a:bodyPr wrap="none">
            <a:spAutoFit/>
          </a:bodyPr>
          <a:lstStyle/>
          <a:p>
            <a:r>
              <a:rPr lang="zh-CN" altLang="en-US" sz="2800" b="1">
                <a:latin typeface="华文中宋" pitchFamily="2" charset="-122"/>
                <a:ea typeface="华文中宋" pitchFamily="2" charset="-122"/>
              </a:rPr>
              <a:t>包括病毒和某些细菌等。</a:t>
            </a:r>
          </a:p>
        </p:txBody>
      </p:sp>
      <p:sp>
        <p:nvSpPr>
          <p:cNvPr id="101386" name="Text Box 10"/>
          <p:cNvSpPr txBox="1">
            <a:spLocks noChangeArrowheads="1"/>
          </p:cNvSpPr>
          <p:nvPr/>
        </p:nvSpPr>
        <p:spPr bwMode="auto">
          <a:xfrm>
            <a:off x="0" y="2590800"/>
            <a:ext cx="677108" cy="1447800"/>
          </a:xfrm>
          <a:prstGeom prst="rect">
            <a:avLst/>
          </a:prstGeom>
          <a:noFill/>
          <a:ln w="34925">
            <a:noFill/>
            <a:miter lim="800000"/>
            <a:headEnd/>
            <a:tailEnd/>
          </a:ln>
          <a:effectLst/>
        </p:spPr>
        <p:txBody>
          <a:bodyPr vert="eaVert" wrap="square">
            <a:spAutoFit/>
          </a:bodyPr>
          <a:lstStyle/>
          <a:p>
            <a:pPr>
              <a:spcBef>
                <a:spcPct val="50000"/>
              </a:spcBef>
            </a:pPr>
            <a:r>
              <a:rPr lang="zh-CN" altLang="en-US" sz="3200" b="1" dirty="0">
                <a:latin typeface="华文中宋" pitchFamily="2" charset="-122"/>
                <a:ea typeface="华文中宋" pitchFamily="2" charset="-122"/>
              </a:rPr>
              <a:t>外因</a:t>
            </a:r>
          </a:p>
        </p:txBody>
      </p:sp>
      <p:sp>
        <p:nvSpPr>
          <p:cNvPr id="101387" name="Text Box 11"/>
          <p:cNvSpPr txBox="1">
            <a:spLocks noChangeArrowheads="1"/>
          </p:cNvSpPr>
          <p:nvPr/>
        </p:nvSpPr>
        <p:spPr bwMode="auto">
          <a:xfrm>
            <a:off x="152400" y="4876800"/>
            <a:ext cx="1447800" cy="582613"/>
          </a:xfrm>
          <a:prstGeom prst="rect">
            <a:avLst/>
          </a:prstGeom>
          <a:noFill/>
          <a:ln w="34925">
            <a:noFill/>
            <a:miter lim="800000"/>
            <a:headEnd/>
            <a:tailEnd/>
          </a:ln>
          <a:effectLst/>
        </p:spPr>
        <p:txBody>
          <a:bodyPr>
            <a:spAutoFit/>
          </a:bodyPr>
          <a:lstStyle/>
          <a:p>
            <a:pPr>
              <a:spcBef>
                <a:spcPct val="50000"/>
              </a:spcBef>
            </a:pPr>
            <a:r>
              <a:rPr lang="zh-CN" altLang="en-US" sz="3200" b="1">
                <a:latin typeface="华文中宋" pitchFamily="2" charset="-122"/>
                <a:ea typeface="华文中宋" pitchFamily="2" charset="-122"/>
              </a:rPr>
              <a:t>内因：</a:t>
            </a:r>
          </a:p>
        </p:txBody>
      </p:sp>
      <p:sp>
        <p:nvSpPr>
          <p:cNvPr id="101388" name="Text Box 12"/>
          <p:cNvSpPr txBox="1">
            <a:spLocks noChangeArrowheads="1"/>
          </p:cNvSpPr>
          <p:nvPr/>
        </p:nvSpPr>
        <p:spPr bwMode="auto">
          <a:xfrm>
            <a:off x="1600200" y="4953000"/>
            <a:ext cx="6019800" cy="1160463"/>
          </a:xfrm>
          <a:prstGeom prst="rect">
            <a:avLst/>
          </a:prstGeom>
          <a:noFill/>
          <a:ln w="34925">
            <a:noFill/>
            <a:miter lim="800000"/>
            <a:headEnd/>
            <a:tailEnd/>
          </a:ln>
          <a:effectLst/>
        </p:spPr>
        <p:txBody>
          <a:bodyPr>
            <a:spAutoFit/>
          </a:bodyPr>
          <a:lstStyle/>
          <a:p>
            <a:pPr>
              <a:spcBef>
                <a:spcPct val="50000"/>
              </a:spcBef>
            </a:pPr>
            <a:r>
              <a:rPr lang="en-US" altLang="zh-CN" sz="2800" b="1">
                <a:latin typeface="华文中宋" pitchFamily="2" charset="-122"/>
                <a:ea typeface="华文中宋" pitchFamily="2" charset="-122"/>
              </a:rPr>
              <a:t>DNA</a:t>
            </a:r>
            <a:r>
              <a:rPr lang="zh-CN" altLang="en-US" sz="2800" b="1">
                <a:latin typeface="华文中宋" pitchFamily="2" charset="-122"/>
                <a:ea typeface="华文中宋" pitchFamily="2" charset="-122"/>
              </a:rPr>
              <a:t>分子复制偶尔发生错误，</a:t>
            </a:r>
          </a:p>
          <a:p>
            <a:pPr>
              <a:spcBef>
                <a:spcPct val="50000"/>
              </a:spcBef>
            </a:pPr>
            <a:r>
              <a:rPr lang="en-US" altLang="zh-CN" sz="2800" b="1">
                <a:latin typeface="华文中宋" pitchFamily="2" charset="-122"/>
                <a:ea typeface="华文中宋" pitchFamily="2" charset="-122"/>
              </a:rPr>
              <a:t>DNA</a:t>
            </a:r>
            <a:r>
              <a:rPr lang="zh-CN" altLang="en-US" sz="2800" b="1">
                <a:latin typeface="华文中宋" pitchFamily="2" charset="-122"/>
                <a:ea typeface="华文中宋" pitchFamily="2" charset="-122"/>
              </a:rPr>
              <a:t>碱基组成发生改变等</a:t>
            </a:r>
          </a:p>
        </p:txBody>
      </p:sp>
      <p:sp>
        <p:nvSpPr>
          <p:cNvPr id="101389" name="Rectangle 13"/>
          <p:cNvSpPr>
            <a:spLocks noChangeArrowheads="1"/>
          </p:cNvSpPr>
          <p:nvPr/>
        </p:nvSpPr>
        <p:spPr bwMode="auto">
          <a:xfrm>
            <a:off x="0" y="304800"/>
            <a:ext cx="8675688" cy="868363"/>
          </a:xfrm>
          <a:prstGeom prst="rect">
            <a:avLst/>
          </a:prstGeom>
          <a:solidFill>
            <a:schemeClr val="bg1"/>
          </a:solidFill>
          <a:ln w="9525">
            <a:noFill/>
            <a:miter lim="800000"/>
            <a:headEnd/>
            <a:tailEnd/>
          </a:ln>
          <a:effectLst/>
        </p:spPr>
        <p:txBody>
          <a:bodyPr anchor="ctr"/>
          <a:lstStyle/>
          <a:p>
            <a:r>
              <a:rPr lang="en-US" altLang="zh-CN" sz="4000" b="1">
                <a:ea typeface="华文中宋" pitchFamily="2" charset="-122"/>
              </a:rPr>
              <a:t>(</a:t>
            </a:r>
            <a:r>
              <a:rPr lang="zh-CN" altLang="en-US" sz="4000" b="1">
                <a:ea typeface="华文中宋" pitchFamily="2" charset="-122"/>
              </a:rPr>
              <a:t>五</a:t>
            </a:r>
            <a:r>
              <a:rPr lang="en-US" altLang="zh-CN" sz="4000" b="1">
                <a:ea typeface="华文中宋" pitchFamily="2" charset="-122"/>
              </a:rPr>
              <a:t>)</a:t>
            </a:r>
            <a:r>
              <a:rPr lang="zh-CN" altLang="en-US" sz="4000" b="1">
                <a:ea typeface="华文中宋" pitchFamily="2" charset="-122"/>
              </a:rPr>
              <a:t>基因突变的原因和特点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1382"/>
                                        </p:tgtEl>
                                        <p:attrNameLst>
                                          <p:attrName>style.visibility</p:attrName>
                                        </p:attrNameLst>
                                      </p:cBhvr>
                                      <p:to>
                                        <p:strVal val="visible"/>
                                      </p:to>
                                    </p:set>
                                    <p:animEffect transition="in" filter="slide(fromBottom)">
                                      <p:cBhvr>
                                        <p:cTn id="7" dur="500"/>
                                        <p:tgtEl>
                                          <p:spTgt spid="10138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1386"/>
                                        </p:tgtEl>
                                        <p:attrNameLst>
                                          <p:attrName>style.visibility</p:attrName>
                                        </p:attrNameLst>
                                      </p:cBhvr>
                                      <p:to>
                                        <p:strVal val="visible"/>
                                      </p:to>
                                    </p:set>
                                    <p:animEffect transition="in" filter="slide(fromBottom)">
                                      <p:cBhvr>
                                        <p:cTn id="12" dur="500"/>
                                        <p:tgtEl>
                                          <p:spTgt spid="10138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01387"/>
                                        </p:tgtEl>
                                        <p:attrNameLst>
                                          <p:attrName>style.visibility</p:attrName>
                                        </p:attrNameLst>
                                      </p:cBhvr>
                                      <p:to>
                                        <p:strVal val="visible"/>
                                      </p:to>
                                    </p:set>
                                    <p:animEffect transition="in" filter="slide(fromBottom)">
                                      <p:cBhvr>
                                        <p:cTn id="15" dur="500"/>
                                        <p:tgtEl>
                                          <p:spTgt spid="101387"/>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101381"/>
                                        </p:tgtEl>
                                        <p:attrNameLst>
                                          <p:attrName>style.visibility</p:attrName>
                                        </p:attrNameLst>
                                      </p:cBhvr>
                                      <p:to>
                                        <p:strVal val="visible"/>
                                      </p:to>
                                    </p:set>
                                    <p:animEffect transition="in" filter="slide(fromBottom)">
                                      <p:cBhvr>
                                        <p:cTn id="18" dur="500"/>
                                        <p:tgtEl>
                                          <p:spTgt spid="101381"/>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01378"/>
                                        </p:tgtEl>
                                        <p:attrNameLst>
                                          <p:attrName>style.visibility</p:attrName>
                                        </p:attrNameLst>
                                      </p:cBhvr>
                                      <p:to>
                                        <p:strVal val="visible"/>
                                      </p:to>
                                    </p:set>
                                    <p:animEffect transition="in" filter="slide(fromBottom)">
                                      <p:cBhvr>
                                        <p:cTn id="23" dur="500"/>
                                        <p:tgtEl>
                                          <p:spTgt spid="101378"/>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101383"/>
                                        </p:tgtEl>
                                        <p:attrNameLst>
                                          <p:attrName>style.visibility</p:attrName>
                                        </p:attrNameLst>
                                      </p:cBhvr>
                                      <p:to>
                                        <p:strVal val="visible"/>
                                      </p:to>
                                    </p:set>
                                    <p:animEffect transition="in" filter="slide(fromBottom)">
                                      <p:cBhvr>
                                        <p:cTn id="28" dur="500"/>
                                        <p:tgtEl>
                                          <p:spTgt spid="10138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1379"/>
                                        </p:tgtEl>
                                        <p:attrNameLst>
                                          <p:attrName>style.visibility</p:attrName>
                                        </p:attrNameLst>
                                      </p:cBhvr>
                                      <p:to>
                                        <p:strVal val="visible"/>
                                      </p:to>
                                    </p:set>
                                    <p:animEffect transition="in" filter="slide(fromBottom)">
                                      <p:cBhvr>
                                        <p:cTn id="33" dur="500"/>
                                        <p:tgtEl>
                                          <p:spTgt spid="101379"/>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01384"/>
                                        </p:tgtEl>
                                        <p:attrNameLst>
                                          <p:attrName>style.visibility</p:attrName>
                                        </p:attrNameLst>
                                      </p:cBhvr>
                                      <p:to>
                                        <p:strVal val="visible"/>
                                      </p:to>
                                    </p:set>
                                    <p:animEffect transition="in" filter="slide(fromBottom)">
                                      <p:cBhvr>
                                        <p:cTn id="38" dur="500"/>
                                        <p:tgtEl>
                                          <p:spTgt spid="101384"/>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01380"/>
                                        </p:tgtEl>
                                        <p:attrNameLst>
                                          <p:attrName>style.visibility</p:attrName>
                                        </p:attrNameLst>
                                      </p:cBhvr>
                                      <p:to>
                                        <p:strVal val="visible"/>
                                      </p:to>
                                    </p:set>
                                    <p:animEffect transition="in" filter="slide(fromBottom)">
                                      <p:cBhvr>
                                        <p:cTn id="43" dur="500"/>
                                        <p:tgtEl>
                                          <p:spTgt spid="101380"/>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01385"/>
                                        </p:tgtEl>
                                        <p:attrNameLst>
                                          <p:attrName>style.visibility</p:attrName>
                                        </p:attrNameLst>
                                      </p:cBhvr>
                                      <p:to>
                                        <p:strVal val="visible"/>
                                      </p:to>
                                    </p:set>
                                    <p:animEffect transition="in" filter="slide(fromBottom)">
                                      <p:cBhvr>
                                        <p:cTn id="48" dur="500"/>
                                        <p:tgtEl>
                                          <p:spTgt spid="101385"/>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101388"/>
                                        </p:tgtEl>
                                        <p:attrNameLst>
                                          <p:attrName>style.visibility</p:attrName>
                                        </p:attrNameLst>
                                      </p:cBhvr>
                                      <p:to>
                                        <p:strVal val="visible"/>
                                      </p:to>
                                    </p:set>
                                    <p:animEffect transition="in" filter="slide(fromBottom)">
                                      <p:cBhvr>
                                        <p:cTn id="53" dur="500"/>
                                        <p:tgtEl>
                                          <p:spTgt spid="101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p:bldP spid="101379" grpId="0"/>
      <p:bldP spid="101380" grpId="0"/>
      <p:bldP spid="101381" grpId="0" animBg="1"/>
      <p:bldP spid="101382" grpId="0"/>
      <p:bldP spid="101383" grpId="0"/>
      <p:bldP spid="101384" grpId="0"/>
      <p:bldP spid="101385" grpId="0"/>
      <p:bldP spid="101386" grpId="0"/>
      <p:bldP spid="101387" grpId="0"/>
      <p:bldP spid="10138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23554" name="Picture 2" descr="image014">
            <a:hlinkClick r:id="rId2"/>
          </p:cNvPr>
          <p:cNvPicPr>
            <a:picLocks noChangeAspect="1" noChangeArrowheads="1"/>
          </p:cNvPicPr>
          <p:nvPr/>
        </p:nvPicPr>
        <p:blipFill>
          <a:blip r:embed="rId3" cstate="print"/>
          <a:srcRect/>
          <a:stretch>
            <a:fillRect/>
          </a:stretch>
        </p:blipFill>
        <p:spPr bwMode="auto">
          <a:xfrm>
            <a:off x="6300788" y="4495800"/>
            <a:ext cx="2843212" cy="2247900"/>
          </a:xfrm>
          <a:prstGeom prst="rect">
            <a:avLst/>
          </a:prstGeom>
          <a:noFill/>
        </p:spPr>
      </p:pic>
      <p:sp>
        <p:nvSpPr>
          <p:cNvPr id="23555" name="Rectangle 3"/>
          <p:cNvSpPr>
            <a:spLocks noGrp="1" noRot="1" noChangeArrowheads="1"/>
          </p:cNvSpPr>
          <p:nvPr>
            <p:ph type="title"/>
          </p:nvPr>
        </p:nvSpPr>
        <p:spPr>
          <a:xfrm>
            <a:off x="250825" y="115888"/>
            <a:ext cx="6156325" cy="641350"/>
          </a:xfrm>
          <a:noFill/>
        </p:spPr>
        <p:txBody>
          <a:bodyPr/>
          <a:lstStyle/>
          <a:p>
            <a:pPr algn="l"/>
            <a:r>
              <a:rPr lang="en-US" altLang="zh-CN" sz="4100" b="1" smtClean="0">
                <a:latin typeface="黑体" pitchFamily="2" charset="-122"/>
                <a:ea typeface="黑体" pitchFamily="2" charset="-122"/>
              </a:rPr>
              <a:t>2.</a:t>
            </a:r>
            <a:r>
              <a:rPr lang="zh-CN" altLang="en-US" sz="4100" b="1" smtClean="0">
                <a:latin typeface="黑体" pitchFamily="2" charset="-122"/>
                <a:ea typeface="黑体" pitchFamily="2" charset="-122"/>
              </a:rPr>
              <a:t>基因突变的</a:t>
            </a:r>
            <a:r>
              <a:rPr lang="zh-CN" altLang="en-US" sz="4100" b="1" smtClean="0">
                <a:latin typeface="华文中宋" pitchFamily="2" charset="-122"/>
                <a:ea typeface="华文中宋" pitchFamily="2" charset="-122"/>
              </a:rPr>
              <a:t>特点</a:t>
            </a:r>
            <a:endParaRPr lang="zh-CN" altLang="en-US" sz="4100" b="1" dirty="0">
              <a:latin typeface="华文中宋" pitchFamily="2" charset="-122"/>
              <a:ea typeface="华文中宋" pitchFamily="2" charset="-122"/>
            </a:endParaRPr>
          </a:p>
        </p:txBody>
      </p:sp>
      <p:sp>
        <p:nvSpPr>
          <p:cNvPr id="23556" name="Rectangle 4"/>
          <p:cNvSpPr>
            <a:spLocks noGrp="1" noRot="1" noChangeArrowheads="1"/>
          </p:cNvSpPr>
          <p:nvPr>
            <p:ph type="body" idx="1"/>
          </p:nvPr>
        </p:nvSpPr>
        <p:spPr>
          <a:xfrm>
            <a:off x="0" y="836613"/>
            <a:ext cx="9144000" cy="4897437"/>
          </a:xfrm>
        </p:spPr>
        <p:txBody>
          <a:bodyPr/>
          <a:lstStyle/>
          <a:p>
            <a:pPr algn="just">
              <a:buFont typeface="Wingdings" pitchFamily="2" charset="2"/>
              <a:buNone/>
            </a:pPr>
            <a:r>
              <a:rPr lang="en-US" altLang="zh-CN" sz="3000" b="1" dirty="0">
                <a:solidFill>
                  <a:srgbClr val="0000FF"/>
                </a:solidFill>
                <a:latin typeface="华文中宋" pitchFamily="2" charset="-122"/>
                <a:ea typeface="华文中宋" pitchFamily="2" charset="-122"/>
                <a:hlinkClick r:id="rId4" action="ppaction://hlinksldjump"/>
              </a:rPr>
              <a:t> </a:t>
            </a:r>
            <a:r>
              <a:rPr lang="en-US" altLang="zh-CN" sz="3600" b="1" dirty="0">
                <a:solidFill>
                  <a:srgbClr val="0000FF"/>
                </a:solidFill>
                <a:latin typeface="华文中宋" pitchFamily="2" charset="-122"/>
                <a:ea typeface="华文中宋" pitchFamily="2" charset="-122"/>
                <a:hlinkClick r:id="rId4" action="ppaction://hlinksldjump"/>
              </a:rPr>
              <a:t>①</a:t>
            </a:r>
            <a:r>
              <a:rPr lang="zh-CN" altLang="en-US" sz="3600" b="1" dirty="0">
                <a:solidFill>
                  <a:srgbClr val="0000FF"/>
                </a:solidFill>
                <a:latin typeface="华文中宋" pitchFamily="2" charset="-122"/>
                <a:ea typeface="华文中宋" pitchFamily="2" charset="-122"/>
                <a:hlinkClick r:id="rId4" action="ppaction://hlinksldjump"/>
              </a:rPr>
              <a:t>普遍性</a:t>
            </a:r>
            <a:r>
              <a:rPr lang="en-US" altLang="zh-CN" sz="3600" b="1" dirty="0">
                <a:latin typeface="华文中宋" pitchFamily="2" charset="-122"/>
                <a:ea typeface="华文中宋" pitchFamily="2" charset="-122"/>
                <a:hlinkClick r:id="rId4" action="ppaction://hlinksldjump"/>
              </a:rPr>
              <a:t>:</a:t>
            </a:r>
            <a:r>
              <a:rPr lang="zh-CN" altLang="en-US" sz="3600" b="1" dirty="0">
                <a:latin typeface="华文中宋" pitchFamily="2" charset="-122"/>
                <a:ea typeface="华文中宋" pitchFamily="2" charset="-122"/>
              </a:rPr>
              <a:t>自然界的物种中广泛存在</a:t>
            </a:r>
            <a:r>
              <a:rPr lang="en-US" altLang="zh-CN" b="1" dirty="0">
                <a:solidFill>
                  <a:srgbClr val="FF3300"/>
                </a:solidFill>
                <a:latin typeface="华文中宋" pitchFamily="2" charset="-122"/>
                <a:ea typeface="华文中宋" pitchFamily="2" charset="-122"/>
              </a:rPr>
              <a:t>(</a:t>
            </a:r>
            <a:r>
              <a:rPr lang="zh-CN" altLang="en-US" b="1" dirty="0">
                <a:solidFill>
                  <a:srgbClr val="FF3300"/>
                </a:solidFill>
                <a:latin typeface="华文中宋" pitchFamily="2" charset="-122"/>
                <a:ea typeface="华文中宋" pitchFamily="2" charset="-122"/>
              </a:rPr>
              <a:t>所有生物都可能发生</a:t>
            </a:r>
            <a:r>
              <a:rPr lang="en-US" altLang="zh-CN" b="1" dirty="0">
                <a:solidFill>
                  <a:srgbClr val="FF3300"/>
                </a:solidFill>
                <a:latin typeface="华文中宋" pitchFamily="2" charset="-122"/>
                <a:ea typeface="华文中宋" pitchFamily="2" charset="-122"/>
              </a:rPr>
              <a:t>)</a:t>
            </a:r>
          </a:p>
          <a:p>
            <a:pPr algn="just">
              <a:buFont typeface="Wingdings" pitchFamily="2" charset="2"/>
              <a:buNone/>
            </a:pPr>
            <a:r>
              <a:rPr lang="en-US" altLang="zh-CN" sz="3600" b="1" dirty="0">
                <a:solidFill>
                  <a:schemeClr val="hlink"/>
                </a:solidFill>
                <a:latin typeface="华文中宋" pitchFamily="2" charset="-122"/>
                <a:ea typeface="华文中宋" pitchFamily="2" charset="-122"/>
              </a:rPr>
              <a:t> ②</a:t>
            </a:r>
            <a:r>
              <a:rPr lang="zh-CN" altLang="en-US" sz="3600" b="1" dirty="0">
                <a:solidFill>
                  <a:srgbClr val="0000FF"/>
                </a:solidFill>
                <a:latin typeface="华文中宋" pitchFamily="2" charset="-122"/>
                <a:ea typeface="华文中宋" pitchFamily="2" charset="-122"/>
                <a:hlinkClick r:id="rId5" action="ppaction://hlinksldjump"/>
              </a:rPr>
              <a:t>随机性</a:t>
            </a:r>
            <a:r>
              <a:rPr lang="en-US" altLang="zh-CN" sz="3600" b="1" dirty="0">
                <a:latin typeface="华文中宋" pitchFamily="2" charset="-122"/>
                <a:ea typeface="华文中宋" pitchFamily="2" charset="-122"/>
                <a:hlinkClick r:id="rId5" action="ppaction://hlinksldjump"/>
              </a:rPr>
              <a:t>:</a:t>
            </a:r>
            <a:r>
              <a:rPr lang="zh-CN" altLang="en-US" sz="3600" b="1" dirty="0">
                <a:latin typeface="华文中宋" pitchFamily="2" charset="-122"/>
                <a:ea typeface="华文中宋" pitchFamily="2" charset="-122"/>
              </a:rPr>
              <a:t>可发生在任何时期</a:t>
            </a:r>
          </a:p>
          <a:p>
            <a:pPr algn="just">
              <a:buFont typeface="Wingdings" pitchFamily="2" charset="2"/>
              <a:buNone/>
            </a:pPr>
            <a:r>
              <a:rPr lang="zh-CN" altLang="en-US" sz="3600" b="1" dirty="0">
                <a:solidFill>
                  <a:srgbClr val="0000FF"/>
                </a:solidFill>
                <a:latin typeface="华文中宋" pitchFamily="2" charset="-122"/>
                <a:ea typeface="华文中宋" pitchFamily="2" charset="-122"/>
              </a:rPr>
              <a:t> </a:t>
            </a:r>
            <a:r>
              <a:rPr lang="zh-CN" altLang="en-US" sz="3600" b="1" dirty="0">
                <a:solidFill>
                  <a:schemeClr val="hlink"/>
                </a:solidFill>
                <a:latin typeface="华文中宋" pitchFamily="2" charset="-122"/>
                <a:ea typeface="华文中宋" pitchFamily="2" charset="-122"/>
              </a:rPr>
              <a:t>③低频性（</a:t>
            </a:r>
            <a:r>
              <a:rPr lang="zh-CN" altLang="en-US" sz="3600" b="1" dirty="0">
                <a:solidFill>
                  <a:schemeClr val="hlink"/>
                </a:solidFill>
                <a:ea typeface="华文中宋" pitchFamily="2" charset="-122"/>
              </a:rPr>
              <a:t>突变率低）</a:t>
            </a:r>
            <a:r>
              <a:rPr lang="en-US" altLang="zh-CN" sz="3600" b="1" dirty="0">
                <a:solidFill>
                  <a:schemeClr val="hlink"/>
                </a:solidFill>
                <a:latin typeface="华文中宋" pitchFamily="2" charset="-122"/>
                <a:ea typeface="华文中宋" pitchFamily="2" charset="-122"/>
              </a:rPr>
              <a:t>:</a:t>
            </a:r>
            <a:r>
              <a:rPr lang="zh-CN" altLang="en-US" sz="3600" b="1" dirty="0">
                <a:latin typeface="华文中宋" pitchFamily="2" charset="-122"/>
                <a:ea typeface="华文中宋" pitchFamily="2" charset="-122"/>
              </a:rPr>
              <a:t>自然界突变率很低：</a:t>
            </a:r>
            <a:r>
              <a:rPr lang="en-US" altLang="zh-CN" b="1" dirty="0">
                <a:latin typeface="华文中宋" pitchFamily="2" charset="-122"/>
                <a:ea typeface="华文中宋" pitchFamily="2" charset="-122"/>
              </a:rPr>
              <a:t>10</a:t>
            </a:r>
            <a:r>
              <a:rPr lang="zh-CN" altLang="en-US" b="1" baseline="30000" dirty="0">
                <a:latin typeface="华文中宋" pitchFamily="2" charset="-122"/>
                <a:ea typeface="华文中宋" pitchFamily="2" charset="-122"/>
              </a:rPr>
              <a:t>－ </a:t>
            </a:r>
            <a:r>
              <a:rPr lang="en-US" altLang="zh-CN" b="1" baseline="30000" dirty="0">
                <a:latin typeface="华文中宋" pitchFamily="2" charset="-122"/>
                <a:ea typeface="华文中宋" pitchFamily="2" charset="-122"/>
              </a:rPr>
              <a:t>5</a:t>
            </a:r>
            <a:r>
              <a:rPr lang="en-US" altLang="zh-CN" b="1" dirty="0">
                <a:latin typeface="华文中宋" pitchFamily="2" charset="-122"/>
                <a:ea typeface="华文中宋" pitchFamily="2" charset="-122"/>
              </a:rPr>
              <a:t>-</a:t>
            </a:r>
            <a:r>
              <a:rPr lang="en-US" altLang="zh-CN" b="1" baseline="30000" dirty="0">
                <a:latin typeface="华文中宋" pitchFamily="2" charset="-122"/>
                <a:ea typeface="华文中宋" pitchFamily="2" charset="-122"/>
              </a:rPr>
              <a:t> </a:t>
            </a:r>
            <a:r>
              <a:rPr lang="en-US" altLang="zh-CN" b="1" dirty="0">
                <a:latin typeface="华文中宋" pitchFamily="2" charset="-122"/>
                <a:ea typeface="华文中宋" pitchFamily="2" charset="-122"/>
              </a:rPr>
              <a:t>10</a:t>
            </a:r>
            <a:r>
              <a:rPr lang="en-US" altLang="zh-CN" b="1" baseline="30000" dirty="0">
                <a:latin typeface="华文中宋" pitchFamily="2" charset="-122"/>
                <a:ea typeface="华文中宋" pitchFamily="2" charset="-122"/>
              </a:rPr>
              <a:t>-8</a:t>
            </a:r>
          </a:p>
          <a:p>
            <a:pPr algn="just">
              <a:buFont typeface="Wingdings" pitchFamily="2" charset="2"/>
              <a:buNone/>
            </a:pPr>
            <a:r>
              <a:rPr lang="en-US" altLang="zh-CN" sz="3600" b="1" dirty="0">
                <a:solidFill>
                  <a:schemeClr val="hlink"/>
                </a:solidFill>
                <a:latin typeface="华文中宋" pitchFamily="2" charset="-122"/>
                <a:ea typeface="华文中宋" pitchFamily="2" charset="-122"/>
              </a:rPr>
              <a:t> ④</a:t>
            </a:r>
            <a:r>
              <a:rPr lang="zh-CN" altLang="en-US" sz="3600" b="1" dirty="0">
                <a:solidFill>
                  <a:schemeClr val="hlink"/>
                </a:solidFill>
                <a:latin typeface="华文中宋" pitchFamily="2" charset="-122"/>
                <a:ea typeface="华文中宋" pitchFamily="2" charset="-122"/>
              </a:rPr>
              <a:t>少利多害性</a:t>
            </a:r>
            <a:r>
              <a:rPr lang="en-US" altLang="zh-CN" sz="3600" b="1" dirty="0">
                <a:solidFill>
                  <a:schemeClr val="hlink"/>
                </a:solidFill>
                <a:latin typeface="华文中宋" pitchFamily="2" charset="-122"/>
                <a:ea typeface="华文中宋" pitchFamily="2" charset="-122"/>
              </a:rPr>
              <a:t>:</a:t>
            </a:r>
            <a:r>
              <a:rPr lang="en-US" altLang="zh-CN" sz="3600" b="1" dirty="0">
                <a:latin typeface="华文中宋" pitchFamily="2" charset="-122"/>
                <a:ea typeface="华文中宋" pitchFamily="2" charset="-122"/>
              </a:rPr>
              <a:t>(</a:t>
            </a:r>
            <a:r>
              <a:rPr lang="zh-CN" altLang="en-US" sz="3600" b="1" dirty="0">
                <a:latin typeface="华文中宋" pitchFamily="2" charset="-122"/>
                <a:ea typeface="华文中宋" pitchFamily="2" charset="-122"/>
              </a:rPr>
              <a:t>打破对环境的适应性</a:t>
            </a:r>
            <a:r>
              <a:rPr lang="en-US" altLang="zh-CN" sz="3600" b="1" dirty="0">
                <a:latin typeface="华文中宋" pitchFamily="2" charset="-122"/>
                <a:ea typeface="华文中宋" pitchFamily="2" charset="-122"/>
              </a:rPr>
              <a:t>)</a:t>
            </a:r>
            <a:r>
              <a:rPr lang="zh-CN" altLang="en-US" sz="3600" b="1" dirty="0">
                <a:latin typeface="华文中宋" pitchFamily="2" charset="-122"/>
                <a:ea typeface="华文中宋" pitchFamily="2" charset="-122"/>
              </a:rPr>
              <a:t>多数有害</a:t>
            </a:r>
            <a:r>
              <a:rPr lang="en-US" altLang="zh-CN" sz="3600" b="1" dirty="0">
                <a:latin typeface="华文中宋" pitchFamily="2" charset="-122"/>
                <a:ea typeface="华文中宋" pitchFamily="2" charset="-122"/>
              </a:rPr>
              <a:t>,</a:t>
            </a:r>
            <a:r>
              <a:rPr lang="zh-CN" altLang="en-US" sz="3600" b="1" dirty="0">
                <a:latin typeface="华文中宋" pitchFamily="2" charset="-122"/>
                <a:ea typeface="华文中宋" pitchFamily="2" charset="-122"/>
              </a:rPr>
              <a:t>少数有利</a:t>
            </a:r>
          </a:p>
          <a:p>
            <a:pPr>
              <a:buFont typeface="Wingdings" pitchFamily="2" charset="2"/>
              <a:buNone/>
            </a:pPr>
            <a:r>
              <a:rPr lang="zh-CN" altLang="en-US" sz="3600" b="1" dirty="0">
                <a:solidFill>
                  <a:srgbClr val="0000FF"/>
                </a:solidFill>
                <a:latin typeface="华文中宋" pitchFamily="2" charset="-122"/>
                <a:ea typeface="华文中宋" pitchFamily="2" charset="-122"/>
              </a:rPr>
              <a:t> </a:t>
            </a:r>
            <a:r>
              <a:rPr lang="zh-CN" altLang="en-US" sz="3600" b="1" dirty="0">
                <a:solidFill>
                  <a:schemeClr val="hlink"/>
                </a:solidFill>
                <a:latin typeface="华文中宋" pitchFamily="2" charset="-122"/>
                <a:ea typeface="华文中宋" pitchFamily="2" charset="-122"/>
              </a:rPr>
              <a:t>⑤</a:t>
            </a:r>
            <a:r>
              <a:rPr lang="zh-CN" altLang="en-US" sz="3600" b="1" dirty="0">
                <a:solidFill>
                  <a:srgbClr val="0000FF"/>
                </a:solidFill>
                <a:latin typeface="华文中宋" pitchFamily="2" charset="-122"/>
                <a:ea typeface="华文中宋" pitchFamily="2" charset="-122"/>
                <a:hlinkClick r:id="rId5" action="ppaction://hlinksldjump"/>
              </a:rPr>
              <a:t>不定向性：</a:t>
            </a:r>
            <a:r>
              <a:rPr lang="en-US" altLang="zh-CN" sz="3600" b="1" dirty="0">
                <a:latin typeface="华文中宋" pitchFamily="2" charset="-122"/>
                <a:ea typeface="华文中宋" pitchFamily="2" charset="-122"/>
              </a:rPr>
              <a:t>A</a:t>
            </a:r>
            <a:r>
              <a:rPr lang="zh-CN" altLang="en-US" sz="3600" b="1" dirty="0">
                <a:latin typeface="华文中宋" pitchFamily="2" charset="-122"/>
                <a:ea typeface="华文中宋" pitchFamily="2" charset="-122"/>
              </a:rPr>
              <a:t>＝</a:t>
            </a:r>
            <a:r>
              <a:rPr lang="en-US" altLang="zh-CN" sz="3600" b="1" dirty="0">
                <a:latin typeface="华文中宋" pitchFamily="2" charset="-122"/>
                <a:ea typeface="华文中宋" pitchFamily="2" charset="-122"/>
              </a:rPr>
              <a:t>a</a:t>
            </a:r>
            <a:r>
              <a:rPr lang="en-US" altLang="zh-CN" sz="3600" b="1" baseline="-25000" dirty="0">
                <a:latin typeface="华文中宋" pitchFamily="2" charset="-122"/>
                <a:ea typeface="华文中宋" pitchFamily="2" charset="-122"/>
              </a:rPr>
              <a:t>1</a:t>
            </a:r>
            <a:r>
              <a:rPr lang="zh-CN" altLang="en-US" sz="3600" b="1" dirty="0">
                <a:latin typeface="华文中宋" pitchFamily="2" charset="-122"/>
                <a:ea typeface="华文中宋" pitchFamily="2" charset="-122"/>
              </a:rPr>
              <a:t>或</a:t>
            </a:r>
            <a:r>
              <a:rPr lang="en-US" altLang="zh-CN" sz="3600" b="1" dirty="0">
                <a:latin typeface="华文中宋" pitchFamily="2" charset="-122"/>
                <a:ea typeface="华文中宋" pitchFamily="2" charset="-122"/>
              </a:rPr>
              <a:t>A</a:t>
            </a:r>
            <a:r>
              <a:rPr lang="zh-CN" altLang="en-US" sz="3600" b="1" dirty="0">
                <a:latin typeface="华文中宋" pitchFamily="2" charset="-122"/>
                <a:ea typeface="华文中宋" pitchFamily="2" charset="-122"/>
              </a:rPr>
              <a:t>＝ </a:t>
            </a:r>
            <a:r>
              <a:rPr lang="en-US" altLang="zh-CN" sz="3600" b="1" dirty="0">
                <a:latin typeface="华文中宋" pitchFamily="2" charset="-122"/>
                <a:ea typeface="华文中宋" pitchFamily="2" charset="-122"/>
              </a:rPr>
              <a:t>a</a:t>
            </a:r>
            <a:r>
              <a:rPr lang="en-US" altLang="zh-CN" sz="3600" b="1" baseline="-25000" dirty="0">
                <a:latin typeface="华文中宋" pitchFamily="2" charset="-122"/>
                <a:ea typeface="华文中宋" pitchFamily="2" charset="-122"/>
              </a:rPr>
              <a:t>2</a:t>
            </a:r>
          </a:p>
        </p:txBody>
      </p:sp>
      <p:sp>
        <p:nvSpPr>
          <p:cNvPr id="23559" name="Rectangle 7"/>
          <p:cNvSpPr>
            <a:spLocks noChangeArrowheads="1"/>
          </p:cNvSpPr>
          <p:nvPr/>
        </p:nvSpPr>
        <p:spPr bwMode="auto">
          <a:xfrm>
            <a:off x="4572000" y="0"/>
            <a:ext cx="690563" cy="703263"/>
          </a:xfrm>
          <a:prstGeom prst="rect">
            <a:avLst/>
          </a:prstGeom>
          <a:noFill/>
          <a:ln w="9525">
            <a:noFill/>
            <a:miter lim="800000"/>
            <a:headEnd/>
            <a:tailEnd/>
          </a:ln>
          <a:effectLst/>
        </p:spPr>
        <p:txBody>
          <a:bodyPr wrap="none">
            <a:spAutoFit/>
          </a:bodyPr>
          <a:lstStyle/>
          <a:p>
            <a:r>
              <a:rPr lang="en-US" altLang="zh-CN" sz="4000" b="1" dirty="0" smtClean="0">
                <a:solidFill>
                  <a:srgbClr val="FF3300"/>
                </a:solidFill>
                <a:latin typeface="楷体_GB2312" pitchFamily="49" charset="-122"/>
                <a:ea typeface="楷体_GB2312" pitchFamily="49" charset="-122"/>
              </a:rPr>
              <a:t>★</a:t>
            </a:r>
            <a:endParaRPr lang="en-US" altLang="zh-CN" sz="4000" b="1" dirty="0">
              <a:solidFill>
                <a:srgbClr val="FF3300"/>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8482" name="Text Box 2"/>
          <p:cNvSpPr txBox="1">
            <a:spLocks noChangeArrowheads="1"/>
          </p:cNvSpPr>
          <p:nvPr/>
        </p:nvSpPr>
        <p:spPr bwMode="auto">
          <a:xfrm>
            <a:off x="107950" y="-26988"/>
            <a:ext cx="6985000" cy="765176"/>
          </a:xfrm>
          <a:prstGeom prst="rect">
            <a:avLst/>
          </a:prstGeom>
          <a:noFill/>
          <a:ln w="9525">
            <a:noFill/>
            <a:miter lim="800000"/>
            <a:headEnd/>
            <a:tailEnd/>
          </a:ln>
          <a:effectLst/>
        </p:spPr>
        <p:txBody>
          <a:bodyPr>
            <a:spAutoFit/>
          </a:bodyPr>
          <a:lstStyle/>
          <a:p>
            <a:pPr algn="just">
              <a:spcBef>
                <a:spcPct val="50000"/>
              </a:spcBef>
            </a:pPr>
            <a:r>
              <a:rPr lang="zh-CN" altLang="en-US" sz="4400" b="1">
                <a:latin typeface="Times New Roman" pitchFamily="18" charset="0"/>
                <a:ea typeface="华文中宋" pitchFamily="2" charset="-122"/>
              </a:rPr>
              <a:t>（六）、基因突变的意义</a:t>
            </a:r>
          </a:p>
        </p:txBody>
      </p:sp>
      <p:sp>
        <p:nvSpPr>
          <p:cNvPr id="148483" name="Rectangle 3"/>
          <p:cNvSpPr>
            <a:spLocks noChangeArrowheads="1"/>
          </p:cNvSpPr>
          <p:nvPr/>
        </p:nvSpPr>
        <p:spPr bwMode="auto">
          <a:xfrm>
            <a:off x="107950" y="933450"/>
            <a:ext cx="8785225" cy="1739900"/>
          </a:xfrm>
          <a:prstGeom prst="rect">
            <a:avLst/>
          </a:prstGeom>
          <a:noFill/>
          <a:ln w="9525">
            <a:noFill/>
            <a:miter lim="800000"/>
            <a:headEnd/>
            <a:tailEnd/>
          </a:ln>
          <a:effectLst/>
        </p:spPr>
        <p:txBody>
          <a:bodyPr>
            <a:spAutoFit/>
          </a:bodyPr>
          <a:lstStyle/>
          <a:p>
            <a:pPr>
              <a:spcBef>
                <a:spcPct val="50000"/>
              </a:spcBef>
            </a:pPr>
            <a:r>
              <a:rPr lang="en-US" altLang="zh-CN" sz="3600" b="1" dirty="0">
                <a:solidFill>
                  <a:srgbClr val="0000FF"/>
                </a:solidFill>
                <a:latin typeface="华文中宋" pitchFamily="2" charset="-122"/>
                <a:ea typeface="华文中宋" pitchFamily="2" charset="-122"/>
              </a:rPr>
              <a:t>    </a:t>
            </a:r>
            <a:r>
              <a:rPr lang="zh-CN" altLang="en-US" sz="3600" b="1" dirty="0">
                <a:solidFill>
                  <a:srgbClr val="0000FF"/>
                </a:solidFill>
                <a:latin typeface="华文中宋" pitchFamily="2" charset="-122"/>
                <a:ea typeface="华文中宋" pitchFamily="2" charset="-122"/>
              </a:rPr>
              <a:t>基因突变在</a:t>
            </a:r>
            <a:r>
              <a:rPr lang="zh-CN" altLang="en-US" sz="3600" b="1" dirty="0">
                <a:solidFill>
                  <a:srgbClr val="FF0000"/>
                </a:solidFill>
                <a:latin typeface="华文中宋" pitchFamily="2" charset="-122"/>
                <a:ea typeface="华文中宋" pitchFamily="2" charset="-122"/>
              </a:rPr>
              <a:t>生物进化中</a:t>
            </a:r>
            <a:r>
              <a:rPr lang="zh-CN" altLang="en-US" sz="3600" b="1" dirty="0">
                <a:solidFill>
                  <a:srgbClr val="0000FF"/>
                </a:solidFill>
                <a:latin typeface="华文中宋" pitchFamily="2" charset="-122"/>
                <a:ea typeface="华文中宋" pitchFamily="2" charset="-122"/>
              </a:rPr>
              <a:t>有重要意义。是生物变异的</a:t>
            </a:r>
            <a:r>
              <a:rPr lang="zh-CN" altLang="en-US" sz="3600" b="1" dirty="0">
                <a:solidFill>
                  <a:srgbClr val="FF0000"/>
                </a:solidFill>
                <a:latin typeface="华文中宋" pitchFamily="2" charset="-122"/>
                <a:ea typeface="华文中宋" pitchFamily="2" charset="-122"/>
              </a:rPr>
              <a:t>根本来源</a:t>
            </a:r>
            <a:r>
              <a:rPr lang="zh-CN" altLang="en-US" sz="3600" b="1" dirty="0">
                <a:solidFill>
                  <a:srgbClr val="0000FF"/>
                </a:solidFill>
                <a:latin typeface="华文中宋" pitchFamily="2" charset="-122"/>
                <a:ea typeface="华文中宋" pitchFamily="2" charset="-122"/>
              </a:rPr>
              <a:t>，也为生物进化提供了</a:t>
            </a:r>
            <a:r>
              <a:rPr lang="zh-CN" altLang="en-US" sz="3600" b="1" dirty="0">
                <a:solidFill>
                  <a:srgbClr val="FF0000"/>
                </a:solidFill>
                <a:latin typeface="华文中宋" pitchFamily="2" charset="-122"/>
                <a:ea typeface="华文中宋" pitchFamily="2" charset="-122"/>
              </a:rPr>
              <a:t>最初的原材料</a:t>
            </a:r>
            <a:r>
              <a:rPr lang="zh-CN" altLang="en-US" sz="3600" b="1" dirty="0">
                <a:solidFill>
                  <a:srgbClr val="0000FF"/>
                </a:solidFill>
                <a:latin typeface="华文中宋" pitchFamily="2" charset="-122"/>
                <a:ea typeface="华文中宋" pitchFamily="2" charset="-122"/>
              </a:rPr>
              <a:t>。</a:t>
            </a:r>
          </a:p>
        </p:txBody>
      </p:sp>
      <p:sp>
        <p:nvSpPr>
          <p:cNvPr id="148484" name="Text Box 4"/>
          <p:cNvSpPr txBox="1">
            <a:spLocks noChangeArrowheads="1"/>
          </p:cNvSpPr>
          <p:nvPr/>
        </p:nvSpPr>
        <p:spPr bwMode="auto">
          <a:xfrm>
            <a:off x="304800" y="3810000"/>
            <a:ext cx="8959850" cy="1679575"/>
          </a:xfrm>
          <a:prstGeom prst="rect">
            <a:avLst/>
          </a:prstGeom>
          <a:noFill/>
          <a:ln w="9525">
            <a:noFill/>
            <a:miter lim="800000"/>
            <a:headEnd/>
            <a:tailEnd/>
          </a:ln>
          <a:effectLst/>
        </p:spPr>
        <p:txBody>
          <a:bodyPr>
            <a:spAutoFit/>
          </a:bodyPr>
          <a:lstStyle/>
          <a:p>
            <a:r>
              <a:rPr lang="zh-CN" altLang="en-US" sz="4000" b="1" dirty="0">
                <a:solidFill>
                  <a:srgbClr val="FF3300"/>
                </a:solidFill>
                <a:latin typeface="华文中宋" pitchFamily="2" charset="-122"/>
                <a:ea typeface="华文中宋" pitchFamily="2" charset="-122"/>
              </a:rPr>
              <a:t>原因：</a:t>
            </a:r>
          </a:p>
          <a:p>
            <a:r>
              <a:rPr lang="zh-CN" altLang="en-US" sz="3200" b="1" dirty="0">
                <a:latin typeface="华文中宋" pitchFamily="2" charset="-122"/>
                <a:ea typeface="华文中宋" pitchFamily="2" charset="-122"/>
              </a:rPr>
              <a:t>       基因突变能够产生前所未有的</a:t>
            </a:r>
            <a:r>
              <a:rPr lang="zh-CN" altLang="en-US" sz="3200" b="1" dirty="0">
                <a:solidFill>
                  <a:srgbClr val="FF0000"/>
                </a:solidFill>
                <a:latin typeface="华文中宋" pitchFamily="2" charset="-122"/>
                <a:ea typeface="华文中宋" pitchFamily="2" charset="-122"/>
              </a:rPr>
              <a:t>新基因</a:t>
            </a:r>
            <a:r>
              <a:rPr lang="zh-CN" altLang="en-US" sz="3200" b="1" dirty="0">
                <a:latin typeface="华文中宋" pitchFamily="2" charset="-122"/>
                <a:ea typeface="华文中宋" pitchFamily="2" charset="-122"/>
              </a:rPr>
              <a:t>，从而出现前所未有的新性状。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8484"/>
                                        </p:tgtEl>
                                        <p:attrNameLst>
                                          <p:attrName>style.visibility</p:attrName>
                                        </p:attrNameLst>
                                      </p:cBhvr>
                                      <p:to>
                                        <p:strVal val="visible"/>
                                      </p:to>
                                    </p:set>
                                    <p:anim calcmode="lin" valueType="num">
                                      <p:cBhvr additive="base">
                                        <p:cTn id="7" dur="500" fill="hold"/>
                                        <p:tgtEl>
                                          <p:spTgt spid="148484"/>
                                        </p:tgtEl>
                                        <p:attrNameLst>
                                          <p:attrName>ppt_x</p:attrName>
                                        </p:attrNameLst>
                                      </p:cBhvr>
                                      <p:tavLst>
                                        <p:tav tm="0">
                                          <p:val>
                                            <p:strVal val="0-#ppt_w/2"/>
                                          </p:val>
                                        </p:tav>
                                        <p:tav tm="100000">
                                          <p:val>
                                            <p:strVal val="#ppt_x"/>
                                          </p:val>
                                        </p:tav>
                                      </p:tavLst>
                                    </p:anim>
                                    <p:anim calcmode="lin" valueType="num">
                                      <p:cBhvr additive="base">
                                        <p:cTn id="8" dur="500" fill="hold"/>
                                        <p:tgtEl>
                                          <p:spTgt spid="1484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90" name="Text Box 2"/>
          <p:cNvSpPr txBox="1">
            <a:spLocks noChangeArrowheads="1"/>
          </p:cNvSpPr>
          <p:nvPr/>
        </p:nvSpPr>
        <p:spPr bwMode="auto">
          <a:xfrm>
            <a:off x="395288" y="692150"/>
            <a:ext cx="4319587" cy="520700"/>
          </a:xfrm>
          <a:prstGeom prst="rect">
            <a:avLst/>
          </a:prstGeom>
          <a:noFill/>
          <a:ln w="9525" algn="ctr">
            <a:noFill/>
            <a:miter lim="800000"/>
            <a:headEnd/>
            <a:tailEnd/>
          </a:ln>
          <a:effectLst/>
        </p:spPr>
        <p:txBody>
          <a:bodyPr>
            <a:spAutoFit/>
          </a:bodyPr>
          <a:lstStyle/>
          <a:p>
            <a:pPr>
              <a:spcBef>
                <a:spcPct val="50000"/>
              </a:spcBef>
            </a:pPr>
            <a:r>
              <a:rPr lang="zh-CN" altLang="en-US" sz="2800" b="1">
                <a:latin typeface="宋体" pitchFamily="2" charset="-122"/>
              </a:rPr>
              <a:t>基因突变的结果：</a:t>
            </a:r>
          </a:p>
        </p:txBody>
      </p:sp>
      <p:sp>
        <p:nvSpPr>
          <p:cNvPr id="114691" name="Text Box 3"/>
          <p:cNvSpPr txBox="1">
            <a:spLocks noChangeArrowheads="1"/>
          </p:cNvSpPr>
          <p:nvPr/>
        </p:nvSpPr>
        <p:spPr bwMode="auto">
          <a:xfrm>
            <a:off x="323850" y="1771650"/>
            <a:ext cx="7777163" cy="520700"/>
          </a:xfrm>
          <a:prstGeom prst="rect">
            <a:avLst/>
          </a:prstGeom>
          <a:noFill/>
          <a:ln w="9525" algn="ctr">
            <a:noFill/>
            <a:miter lim="800000"/>
            <a:headEnd/>
            <a:tailEnd/>
          </a:ln>
          <a:effectLst/>
        </p:spPr>
        <p:txBody>
          <a:bodyPr>
            <a:spAutoFit/>
          </a:bodyPr>
          <a:lstStyle/>
          <a:p>
            <a:pPr>
              <a:spcBef>
                <a:spcPct val="50000"/>
              </a:spcBef>
              <a:buFontTx/>
              <a:buChar char="•"/>
            </a:pPr>
            <a:r>
              <a:rPr lang="zh-CN" altLang="en-US" sz="2800" b="1">
                <a:solidFill>
                  <a:srgbClr val="3333FF"/>
                </a:solidFill>
                <a:latin typeface="宋体" pitchFamily="2" charset="-122"/>
              </a:rPr>
              <a:t>不改变基因在染色体上的位置和基因的数量。</a:t>
            </a:r>
          </a:p>
        </p:txBody>
      </p:sp>
      <p:sp>
        <p:nvSpPr>
          <p:cNvPr id="114692" name="Text Box 4"/>
          <p:cNvSpPr txBox="1">
            <a:spLocks noChangeArrowheads="1"/>
          </p:cNvSpPr>
          <p:nvPr/>
        </p:nvSpPr>
        <p:spPr bwMode="auto">
          <a:xfrm>
            <a:off x="0" y="2276475"/>
            <a:ext cx="7058025" cy="520700"/>
          </a:xfrm>
          <a:prstGeom prst="rect">
            <a:avLst/>
          </a:prstGeom>
          <a:noFill/>
          <a:ln w="9525" algn="ctr">
            <a:noFill/>
            <a:miter lim="800000"/>
            <a:headEnd/>
            <a:tailEnd/>
          </a:ln>
          <a:effectLst/>
        </p:spPr>
        <p:txBody>
          <a:bodyPr>
            <a:spAutoFit/>
          </a:bodyPr>
          <a:lstStyle/>
          <a:p>
            <a:pPr>
              <a:spcBef>
                <a:spcPct val="50000"/>
              </a:spcBef>
            </a:pPr>
            <a:r>
              <a:rPr lang="en-US" altLang="zh-CN" sz="2800" b="1" dirty="0">
                <a:latin typeface="宋体" pitchFamily="2" charset="-122"/>
              </a:rPr>
              <a:t>2.</a:t>
            </a:r>
            <a:r>
              <a:rPr lang="zh-CN" altLang="en-US" sz="2800" b="1" dirty="0">
                <a:latin typeface="宋体" pitchFamily="2" charset="-122"/>
              </a:rPr>
              <a:t>光学显微镜下能观察到吗？</a:t>
            </a:r>
          </a:p>
        </p:txBody>
      </p:sp>
      <p:sp>
        <p:nvSpPr>
          <p:cNvPr id="114693" name="Text Box 5"/>
          <p:cNvSpPr txBox="1">
            <a:spLocks noChangeArrowheads="1"/>
          </p:cNvSpPr>
          <p:nvPr/>
        </p:nvSpPr>
        <p:spPr bwMode="auto">
          <a:xfrm>
            <a:off x="323850" y="2779713"/>
            <a:ext cx="8353425" cy="520700"/>
          </a:xfrm>
          <a:prstGeom prst="rect">
            <a:avLst/>
          </a:prstGeom>
          <a:noFill/>
          <a:ln w="9525" algn="ctr">
            <a:noFill/>
            <a:miter lim="800000"/>
            <a:headEnd/>
            <a:tailEnd/>
          </a:ln>
          <a:effectLst/>
        </p:spPr>
        <p:txBody>
          <a:bodyPr>
            <a:spAutoFit/>
          </a:bodyPr>
          <a:lstStyle/>
          <a:p>
            <a:pPr>
              <a:spcBef>
                <a:spcPct val="50000"/>
              </a:spcBef>
              <a:buFontTx/>
              <a:buChar char="•"/>
            </a:pPr>
            <a:r>
              <a:rPr lang="zh-CN" altLang="en-US" sz="2800" b="1">
                <a:solidFill>
                  <a:srgbClr val="3333FF"/>
                </a:solidFill>
                <a:latin typeface="宋体" pitchFamily="2" charset="-122"/>
              </a:rPr>
              <a:t>染色体某一个位点上基因的改变，显微镜下不可见</a:t>
            </a:r>
          </a:p>
        </p:txBody>
      </p:sp>
      <p:sp>
        <p:nvSpPr>
          <p:cNvPr id="114694" name="Text Box 6"/>
          <p:cNvSpPr txBox="1">
            <a:spLocks noChangeArrowheads="1"/>
          </p:cNvSpPr>
          <p:nvPr/>
        </p:nvSpPr>
        <p:spPr bwMode="auto">
          <a:xfrm>
            <a:off x="0" y="3355975"/>
            <a:ext cx="7345363" cy="520700"/>
          </a:xfrm>
          <a:prstGeom prst="rect">
            <a:avLst/>
          </a:prstGeom>
          <a:noFill/>
          <a:ln w="9525" algn="ctr">
            <a:noFill/>
            <a:miter lim="800000"/>
            <a:headEnd/>
            <a:tailEnd/>
          </a:ln>
          <a:effectLst/>
        </p:spPr>
        <p:txBody>
          <a:bodyPr>
            <a:spAutoFit/>
          </a:bodyPr>
          <a:lstStyle/>
          <a:p>
            <a:pPr>
              <a:spcBef>
                <a:spcPct val="50000"/>
              </a:spcBef>
            </a:pPr>
            <a:r>
              <a:rPr lang="en-US" altLang="zh-CN" sz="2800" b="1" dirty="0">
                <a:latin typeface="宋体" pitchFamily="2" charset="-122"/>
              </a:rPr>
              <a:t>3.</a:t>
            </a:r>
            <a:r>
              <a:rPr lang="zh-CN" altLang="en-US" sz="2800" b="1" dirty="0">
                <a:latin typeface="宋体" pitchFamily="2" charset="-122"/>
              </a:rPr>
              <a:t>一定会引起遗传信息的改变吗？</a:t>
            </a:r>
          </a:p>
        </p:txBody>
      </p:sp>
      <p:sp>
        <p:nvSpPr>
          <p:cNvPr id="114695" name="Text Box 7"/>
          <p:cNvSpPr txBox="1">
            <a:spLocks noChangeArrowheads="1"/>
          </p:cNvSpPr>
          <p:nvPr/>
        </p:nvSpPr>
        <p:spPr bwMode="auto">
          <a:xfrm>
            <a:off x="0" y="4508500"/>
            <a:ext cx="5256213" cy="520700"/>
          </a:xfrm>
          <a:prstGeom prst="rect">
            <a:avLst/>
          </a:prstGeom>
          <a:noFill/>
          <a:ln w="9525" algn="ctr">
            <a:noFill/>
            <a:miter lim="800000"/>
            <a:headEnd/>
            <a:tailEnd/>
          </a:ln>
          <a:effectLst/>
        </p:spPr>
        <p:txBody>
          <a:bodyPr>
            <a:spAutoFit/>
          </a:bodyPr>
          <a:lstStyle/>
          <a:p>
            <a:pPr>
              <a:spcBef>
                <a:spcPct val="50000"/>
              </a:spcBef>
            </a:pPr>
            <a:r>
              <a:rPr lang="en-US" altLang="zh-CN" sz="2800" b="1" dirty="0">
                <a:latin typeface="宋体" pitchFamily="2" charset="-122"/>
              </a:rPr>
              <a:t>4.</a:t>
            </a:r>
            <a:r>
              <a:rPr lang="zh-CN" altLang="en-US" sz="2800" b="1" dirty="0">
                <a:latin typeface="宋体" pitchFamily="2" charset="-122"/>
              </a:rPr>
              <a:t>一定会引起性状的改变吗？</a:t>
            </a:r>
          </a:p>
        </p:txBody>
      </p:sp>
      <p:sp>
        <p:nvSpPr>
          <p:cNvPr id="114696" name="Text Box 8"/>
          <p:cNvSpPr txBox="1">
            <a:spLocks noChangeArrowheads="1"/>
          </p:cNvSpPr>
          <p:nvPr/>
        </p:nvSpPr>
        <p:spPr bwMode="auto">
          <a:xfrm>
            <a:off x="0" y="1195388"/>
            <a:ext cx="9144000" cy="520700"/>
          </a:xfrm>
          <a:prstGeom prst="rect">
            <a:avLst/>
          </a:prstGeom>
          <a:noFill/>
          <a:ln w="9525" algn="ctr">
            <a:noFill/>
            <a:miter lim="800000"/>
            <a:headEnd/>
            <a:tailEnd/>
          </a:ln>
          <a:effectLst/>
        </p:spPr>
        <p:txBody>
          <a:bodyPr>
            <a:spAutoFit/>
          </a:bodyPr>
          <a:lstStyle/>
          <a:p>
            <a:pPr>
              <a:spcBef>
                <a:spcPct val="50000"/>
              </a:spcBef>
            </a:pPr>
            <a:r>
              <a:rPr lang="en-US" altLang="zh-CN" sz="2800" b="1" dirty="0">
                <a:latin typeface="宋体" pitchFamily="2" charset="-122"/>
              </a:rPr>
              <a:t>1.</a:t>
            </a:r>
            <a:r>
              <a:rPr lang="zh-CN" altLang="en-US" sz="2800" b="1" dirty="0">
                <a:latin typeface="宋体" pitchFamily="2" charset="-122"/>
              </a:rPr>
              <a:t>改变基因在染色体上的位置和染色体上基因的数量吗？</a:t>
            </a:r>
          </a:p>
        </p:txBody>
      </p:sp>
      <p:sp>
        <p:nvSpPr>
          <p:cNvPr id="114697" name="Text Box 9"/>
          <p:cNvSpPr txBox="1">
            <a:spLocks noChangeArrowheads="1"/>
          </p:cNvSpPr>
          <p:nvPr/>
        </p:nvSpPr>
        <p:spPr bwMode="auto">
          <a:xfrm>
            <a:off x="611188" y="3932238"/>
            <a:ext cx="2881312" cy="520700"/>
          </a:xfrm>
          <a:prstGeom prst="rect">
            <a:avLst/>
          </a:prstGeom>
          <a:noFill/>
          <a:ln w="9525" algn="ctr">
            <a:noFill/>
            <a:miter lim="800000"/>
            <a:headEnd/>
            <a:tailEnd/>
          </a:ln>
          <a:effectLst/>
        </p:spPr>
        <p:txBody>
          <a:bodyPr>
            <a:spAutoFit/>
          </a:bodyPr>
          <a:lstStyle/>
          <a:p>
            <a:pPr>
              <a:spcBef>
                <a:spcPct val="50000"/>
              </a:spcBef>
            </a:pPr>
            <a:r>
              <a:rPr lang="zh-CN" altLang="en-US" sz="2800" b="1">
                <a:solidFill>
                  <a:srgbClr val="3333FF"/>
                </a:solidFill>
                <a:latin typeface="宋体" pitchFamily="2" charset="-122"/>
              </a:rPr>
              <a:t>产生了新的基因</a:t>
            </a:r>
          </a:p>
        </p:txBody>
      </p:sp>
      <p:sp>
        <p:nvSpPr>
          <p:cNvPr id="114698" name="Text Box 10"/>
          <p:cNvSpPr txBox="1">
            <a:spLocks noChangeArrowheads="1"/>
          </p:cNvSpPr>
          <p:nvPr/>
        </p:nvSpPr>
        <p:spPr bwMode="auto">
          <a:xfrm>
            <a:off x="3348038" y="3932238"/>
            <a:ext cx="2232025" cy="520700"/>
          </a:xfrm>
          <a:prstGeom prst="rect">
            <a:avLst/>
          </a:prstGeom>
          <a:noFill/>
          <a:ln w="9525" algn="ctr">
            <a:noFill/>
            <a:miter lim="800000"/>
            <a:headEnd/>
            <a:tailEnd/>
          </a:ln>
          <a:effectLst/>
        </p:spPr>
        <p:txBody>
          <a:bodyPr>
            <a:spAutoFit/>
          </a:bodyPr>
          <a:lstStyle/>
          <a:p>
            <a:pPr>
              <a:spcBef>
                <a:spcPct val="50000"/>
              </a:spcBef>
            </a:pPr>
            <a:r>
              <a:rPr lang="en-US" altLang="zh-CN" sz="2800" b="1">
                <a:solidFill>
                  <a:srgbClr val="FF0000"/>
                </a:solidFill>
                <a:latin typeface="宋体" pitchFamily="2" charset="-122"/>
              </a:rPr>
              <a:t>—</a:t>
            </a:r>
            <a:r>
              <a:rPr lang="zh-CN" altLang="en-US" sz="2800" b="1">
                <a:solidFill>
                  <a:srgbClr val="FF0000"/>
                </a:solidFill>
                <a:latin typeface="宋体" pitchFamily="2" charset="-122"/>
              </a:rPr>
              <a:t>等位基因</a:t>
            </a:r>
          </a:p>
        </p:txBody>
      </p:sp>
      <p:sp>
        <p:nvSpPr>
          <p:cNvPr id="114699" name="Text Box 11"/>
          <p:cNvSpPr txBox="1">
            <a:spLocks noChangeArrowheads="1"/>
          </p:cNvSpPr>
          <p:nvPr/>
        </p:nvSpPr>
        <p:spPr bwMode="auto">
          <a:xfrm>
            <a:off x="5508625" y="3284538"/>
            <a:ext cx="2160588" cy="520700"/>
          </a:xfrm>
          <a:prstGeom prst="rect">
            <a:avLst/>
          </a:prstGeom>
          <a:noFill/>
          <a:ln w="9525" algn="ctr">
            <a:noFill/>
            <a:miter lim="800000"/>
            <a:headEnd/>
            <a:tailEnd/>
          </a:ln>
          <a:effectLst/>
        </p:spPr>
        <p:txBody>
          <a:bodyPr>
            <a:spAutoFit/>
          </a:bodyPr>
          <a:lstStyle/>
          <a:p>
            <a:pPr>
              <a:spcBef>
                <a:spcPct val="50000"/>
              </a:spcBef>
            </a:pPr>
            <a:r>
              <a:rPr lang="zh-CN" altLang="en-US" sz="2800" b="1">
                <a:solidFill>
                  <a:srgbClr val="FF0000"/>
                </a:solidFill>
                <a:latin typeface="宋体" pitchFamily="2" charset="-122"/>
              </a:rPr>
              <a:t>一定</a:t>
            </a:r>
          </a:p>
        </p:txBody>
      </p:sp>
      <p:sp>
        <p:nvSpPr>
          <p:cNvPr id="114700" name="Text Box 12"/>
          <p:cNvSpPr txBox="1">
            <a:spLocks noChangeArrowheads="1"/>
          </p:cNvSpPr>
          <p:nvPr/>
        </p:nvSpPr>
        <p:spPr bwMode="auto">
          <a:xfrm>
            <a:off x="6804025" y="3716338"/>
            <a:ext cx="1727200" cy="520700"/>
          </a:xfrm>
          <a:prstGeom prst="rect">
            <a:avLst/>
          </a:prstGeom>
          <a:noFill/>
          <a:ln w="9525" algn="ctr">
            <a:noFill/>
            <a:miter lim="800000"/>
            <a:headEnd/>
            <a:tailEnd/>
          </a:ln>
          <a:effectLst/>
        </p:spPr>
        <p:txBody>
          <a:bodyPr>
            <a:spAutoFit/>
          </a:bodyPr>
          <a:lstStyle/>
          <a:p>
            <a:pPr>
              <a:spcBef>
                <a:spcPct val="50000"/>
              </a:spcBef>
            </a:pPr>
            <a:r>
              <a:rPr lang="zh-CN" altLang="en-US" sz="2800" b="1">
                <a:latin typeface="宋体" pitchFamily="2" charset="-122"/>
              </a:rPr>
              <a:t>隐性突变</a:t>
            </a:r>
          </a:p>
        </p:txBody>
      </p:sp>
      <p:sp>
        <p:nvSpPr>
          <p:cNvPr id="114701" name="Rectangle 13"/>
          <p:cNvSpPr>
            <a:spLocks noChangeArrowheads="1"/>
          </p:cNvSpPr>
          <p:nvPr/>
        </p:nvSpPr>
        <p:spPr bwMode="auto">
          <a:xfrm>
            <a:off x="6804025" y="4219575"/>
            <a:ext cx="2160588" cy="520700"/>
          </a:xfrm>
          <a:prstGeom prst="rect">
            <a:avLst/>
          </a:prstGeom>
          <a:noFill/>
          <a:ln w="9525" algn="ctr">
            <a:noFill/>
            <a:miter lim="800000"/>
            <a:headEnd/>
            <a:tailEnd/>
          </a:ln>
          <a:effectLst/>
        </p:spPr>
        <p:txBody>
          <a:bodyPr>
            <a:spAutoFit/>
          </a:bodyPr>
          <a:lstStyle/>
          <a:p>
            <a:pPr>
              <a:spcBef>
                <a:spcPct val="50000"/>
              </a:spcBef>
            </a:pPr>
            <a:r>
              <a:rPr lang="zh-CN" altLang="en-US" sz="2800" b="1">
                <a:latin typeface="宋体" pitchFamily="2" charset="-122"/>
              </a:rPr>
              <a:t>显性突变</a:t>
            </a:r>
          </a:p>
        </p:txBody>
      </p:sp>
      <p:grpSp>
        <p:nvGrpSpPr>
          <p:cNvPr id="114702" name="Group 14"/>
          <p:cNvGrpSpPr>
            <a:grpSpLocks/>
          </p:cNvGrpSpPr>
          <p:nvPr/>
        </p:nvGrpSpPr>
        <p:grpSpPr bwMode="auto">
          <a:xfrm>
            <a:off x="5651500" y="3716338"/>
            <a:ext cx="1296988" cy="1022350"/>
            <a:chOff x="3560" y="2341"/>
            <a:chExt cx="817" cy="644"/>
          </a:xfrm>
        </p:grpSpPr>
        <p:sp>
          <p:nvSpPr>
            <p:cNvPr id="114703" name="Text Box 15"/>
            <p:cNvSpPr txBox="1">
              <a:spLocks noChangeArrowheads="1"/>
            </p:cNvSpPr>
            <p:nvPr/>
          </p:nvSpPr>
          <p:spPr bwMode="auto">
            <a:xfrm>
              <a:off x="3606" y="2341"/>
              <a:ext cx="771" cy="328"/>
            </a:xfrm>
            <a:prstGeom prst="rect">
              <a:avLst/>
            </a:prstGeom>
            <a:noFill/>
            <a:ln w="9525" algn="ctr">
              <a:noFill/>
              <a:miter lim="800000"/>
              <a:headEnd/>
              <a:tailEnd/>
            </a:ln>
            <a:effectLst/>
          </p:spPr>
          <p:txBody>
            <a:bodyPr>
              <a:spAutoFit/>
            </a:bodyPr>
            <a:lstStyle/>
            <a:p>
              <a:pPr>
                <a:spcBef>
                  <a:spcPct val="50000"/>
                </a:spcBef>
              </a:pPr>
              <a:r>
                <a:rPr lang="en-US" altLang="zh-CN" sz="2800" b="1">
                  <a:latin typeface="宋体" pitchFamily="2" charset="-122"/>
                </a:rPr>
                <a:t>A→a</a:t>
              </a:r>
            </a:p>
          </p:txBody>
        </p:sp>
        <p:sp>
          <p:nvSpPr>
            <p:cNvPr id="114704" name="Text Box 16"/>
            <p:cNvSpPr txBox="1">
              <a:spLocks noChangeArrowheads="1"/>
            </p:cNvSpPr>
            <p:nvPr/>
          </p:nvSpPr>
          <p:spPr bwMode="auto">
            <a:xfrm>
              <a:off x="3606" y="2658"/>
              <a:ext cx="771" cy="328"/>
            </a:xfrm>
            <a:prstGeom prst="rect">
              <a:avLst/>
            </a:prstGeom>
            <a:noFill/>
            <a:ln w="9525" algn="ctr">
              <a:noFill/>
              <a:miter lim="800000"/>
              <a:headEnd/>
              <a:tailEnd/>
            </a:ln>
            <a:effectLst/>
          </p:spPr>
          <p:txBody>
            <a:bodyPr>
              <a:spAutoFit/>
            </a:bodyPr>
            <a:lstStyle/>
            <a:p>
              <a:pPr>
                <a:spcBef>
                  <a:spcPct val="50000"/>
                </a:spcBef>
              </a:pPr>
              <a:r>
                <a:rPr lang="en-US" altLang="zh-CN" sz="2800" b="1">
                  <a:latin typeface="宋体" pitchFamily="2" charset="-122"/>
                </a:rPr>
                <a:t>a→A</a:t>
              </a:r>
            </a:p>
          </p:txBody>
        </p:sp>
        <p:sp>
          <p:nvSpPr>
            <p:cNvPr id="114705" name="AutoShape 17"/>
            <p:cNvSpPr>
              <a:spLocks/>
            </p:cNvSpPr>
            <p:nvPr/>
          </p:nvSpPr>
          <p:spPr bwMode="auto">
            <a:xfrm>
              <a:off x="3560" y="2522"/>
              <a:ext cx="46" cy="408"/>
            </a:xfrm>
            <a:prstGeom prst="leftBrace">
              <a:avLst>
                <a:gd name="adj1" fmla="val 73913"/>
                <a:gd name="adj2" fmla="val 50000"/>
              </a:avLst>
            </a:prstGeom>
            <a:noFill/>
            <a:ln w="38100">
              <a:solidFill>
                <a:schemeClr val="tx2"/>
              </a:solidFill>
              <a:round/>
              <a:headEnd/>
              <a:tailEnd/>
            </a:ln>
            <a:effectLst/>
          </p:spPr>
          <p:txBody>
            <a:bodyPr wrap="none"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4690"/>
                                        </p:tgtEl>
                                        <p:attrNameLst>
                                          <p:attrName>style.visibility</p:attrName>
                                        </p:attrNameLst>
                                      </p:cBhvr>
                                      <p:to>
                                        <p:strVal val="visible"/>
                                      </p:to>
                                    </p:set>
                                    <p:animEffect transition="in" filter="blinds(horizontal)">
                                      <p:cBhvr>
                                        <p:cTn id="7" dur="500"/>
                                        <p:tgtEl>
                                          <p:spTgt spid="1146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4696"/>
                                        </p:tgtEl>
                                        <p:attrNameLst>
                                          <p:attrName>style.visibility</p:attrName>
                                        </p:attrNameLst>
                                      </p:cBhvr>
                                      <p:to>
                                        <p:strVal val="visible"/>
                                      </p:to>
                                    </p:set>
                                    <p:animEffect transition="in" filter="blinds(horizontal)">
                                      <p:cBhvr>
                                        <p:cTn id="12" dur="500"/>
                                        <p:tgtEl>
                                          <p:spTgt spid="11469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4692"/>
                                        </p:tgtEl>
                                        <p:attrNameLst>
                                          <p:attrName>style.visibility</p:attrName>
                                        </p:attrNameLst>
                                      </p:cBhvr>
                                      <p:to>
                                        <p:strVal val="visible"/>
                                      </p:to>
                                    </p:set>
                                    <p:animEffect transition="in" filter="blinds(horizontal)">
                                      <p:cBhvr>
                                        <p:cTn id="15" dur="500"/>
                                        <p:tgtEl>
                                          <p:spTgt spid="11469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4694"/>
                                        </p:tgtEl>
                                        <p:attrNameLst>
                                          <p:attrName>style.visibility</p:attrName>
                                        </p:attrNameLst>
                                      </p:cBhvr>
                                      <p:to>
                                        <p:strVal val="visible"/>
                                      </p:to>
                                    </p:set>
                                    <p:animEffect transition="in" filter="blinds(horizontal)">
                                      <p:cBhvr>
                                        <p:cTn id="18" dur="500"/>
                                        <p:tgtEl>
                                          <p:spTgt spid="114694"/>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14695"/>
                                        </p:tgtEl>
                                        <p:attrNameLst>
                                          <p:attrName>style.visibility</p:attrName>
                                        </p:attrNameLst>
                                      </p:cBhvr>
                                      <p:to>
                                        <p:strVal val="visible"/>
                                      </p:to>
                                    </p:set>
                                    <p:animEffect transition="in" filter="blinds(horizontal)">
                                      <p:cBhvr>
                                        <p:cTn id="21" dur="500"/>
                                        <p:tgtEl>
                                          <p:spTgt spid="11469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14691"/>
                                        </p:tgtEl>
                                        <p:attrNameLst>
                                          <p:attrName>style.visibility</p:attrName>
                                        </p:attrNameLst>
                                      </p:cBhvr>
                                      <p:to>
                                        <p:strVal val="visible"/>
                                      </p:to>
                                    </p:set>
                                    <p:animEffect transition="in" filter="blinds(horizontal)">
                                      <p:cBhvr>
                                        <p:cTn id="26" dur="500"/>
                                        <p:tgtEl>
                                          <p:spTgt spid="114691"/>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14693"/>
                                        </p:tgtEl>
                                        <p:attrNameLst>
                                          <p:attrName>style.visibility</p:attrName>
                                        </p:attrNameLst>
                                      </p:cBhvr>
                                      <p:to>
                                        <p:strVal val="visible"/>
                                      </p:to>
                                    </p:set>
                                    <p:animEffect transition="in" filter="blinds(horizontal)">
                                      <p:cBhvr>
                                        <p:cTn id="31" dur="500"/>
                                        <p:tgtEl>
                                          <p:spTgt spid="114693"/>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14699"/>
                                        </p:tgtEl>
                                        <p:attrNameLst>
                                          <p:attrName>style.visibility</p:attrName>
                                        </p:attrNameLst>
                                      </p:cBhvr>
                                      <p:to>
                                        <p:strVal val="visible"/>
                                      </p:to>
                                    </p:set>
                                    <p:animEffect transition="in" filter="blinds(horizontal)">
                                      <p:cBhvr>
                                        <p:cTn id="36" dur="500"/>
                                        <p:tgtEl>
                                          <p:spTgt spid="114699"/>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14697"/>
                                        </p:tgtEl>
                                        <p:attrNameLst>
                                          <p:attrName>style.visibility</p:attrName>
                                        </p:attrNameLst>
                                      </p:cBhvr>
                                      <p:to>
                                        <p:strVal val="visible"/>
                                      </p:to>
                                    </p:set>
                                    <p:animEffect transition="in" filter="blinds(horizontal)">
                                      <p:cBhvr>
                                        <p:cTn id="41" dur="500"/>
                                        <p:tgtEl>
                                          <p:spTgt spid="114697"/>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14698"/>
                                        </p:tgtEl>
                                        <p:attrNameLst>
                                          <p:attrName>style.visibility</p:attrName>
                                        </p:attrNameLst>
                                      </p:cBhvr>
                                      <p:to>
                                        <p:strVal val="visible"/>
                                      </p:to>
                                    </p:set>
                                    <p:animEffect transition="in" filter="blinds(horizontal)">
                                      <p:cBhvr>
                                        <p:cTn id="46" dur="500"/>
                                        <p:tgtEl>
                                          <p:spTgt spid="114698"/>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114702"/>
                                        </p:tgtEl>
                                        <p:attrNameLst>
                                          <p:attrName>style.visibility</p:attrName>
                                        </p:attrNameLst>
                                      </p:cBhvr>
                                      <p:to>
                                        <p:strVal val="visible"/>
                                      </p:to>
                                    </p:set>
                                    <p:animEffect transition="in" filter="blinds(horizontal)">
                                      <p:cBhvr>
                                        <p:cTn id="51" dur="500"/>
                                        <p:tgtEl>
                                          <p:spTgt spid="114702"/>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114700"/>
                                        </p:tgtEl>
                                        <p:attrNameLst>
                                          <p:attrName>style.visibility</p:attrName>
                                        </p:attrNameLst>
                                      </p:cBhvr>
                                      <p:to>
                                        <p:strVal val="visible"/>
                                      </p:to>
                                    </p:set>
                                    <p:animEffect transition="in" filter="blinds(horizontal)">
                                      <p:cBhvr>
                                        <p:cTn id="56" dur="500"/>
                                        <p:tgtEl>
                                          <p:spTgt spid="114700"/>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14701"/>
                                        </p:tgtEl>
                                        <p:attrNameLst>
                                          <p:attrName>style.visibility</p:attrName>
                                        </p:attrNameLst>
                                      </p:cBhvr>
                                      <p:to>
                                        <p:strVal val="visible"/>
                                      </p:to>
                                    </p:set>
                                    <p:animEffect transition="in" filter="blinds(horizontal)">
                                      <p:cBhvr>
                                        <p:cTn id="61" dur="500"/>
                                        <p:tgtEl>
                                          <p:spTgt spid="114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p:bldP spid="114691" grpId="0"/>
      <p:bldP spid="114692" grpId="0"/>
      <p:bldP spid="114693" grpId="0"/>
      <p:bldP spid="114694" grpId="0"/>
      <p:bldP spid="114695" grpId="0"/>
      <p:bldP spid="114696" grpId="0"/>
      <p:bldP spid="114697" grpId="0"/>
      <p:bldP spid="114698" grpId="0"/>
      <p:bldP spid="114699" grpId="0"/>
      <p:bldP spid="114700" grpId="0"/>
      <p:bldP spid="11470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a:xfrm>
            <a:off x="304800" y="228600"/>
            <a:ext cx="8540750" cy="714375"/>
          </a:xfrm>
        </p:spPr>
        <p:txBody>
          <a:bodyPr/>
          <a:lstStyle/>
          <a:p>
            <a:r>
              <a:rPr lang="zh-CN" altLang="en-US" sz="4000" b="1" dirty="0"/>
              <a:t>基因突变的应用</a:t>
            </a:r>
          </a:p>
        </p:txBody>
      </p:sp>
      <p:sp>
        <p:nvSpPr>
          <p:cNvPr id="27651" name="Rectangle 3"/>
          <p:cNvSpPr>
            <a:spLocks noGrp="1" noRot="1" noChangeArrowheads="1"/>
          </p:cNvSpPr>
          <p:nvPr>
            <p:ph type="body" idx="1"/>
          </p:nvPr>
        </p:nvSpPr>
        <p:spPr>
          <a:xfrm>
            <a:off x="0" y="2743200"/>
            <a:ext cx="8686800" cy="3657600"/>
          </a:xfrm>
        </p:spPr>
        <p:txBody>
          <a:bodyPr/>
          <a:lstStyle/>
          <a:p>
            <a:pPr>
              <a:lnSpc>
                <a:spcPct val="90000"/>
              </a:lnSpc>
              <a:buFont typeface="Wingdings" pitchFamily="2" charset="2"/>
              <a:buNone/>
            </a:pPr>
            <a:r>
              <a:rPr lang="zh-CN" altLang="en-US" b="1" dirty="0">
                <a:solidFill>
                  <a:srgbClr val="FF0000"/>
                </a:solidFill>
              </a:rPr>
              <a:t>人工诱变育种</a:t>
            </a:r>
          </a:p>
          <a:p>
            <a:pPr>
              <a:lnSpc>
                <a:spcPct val="90000"/>
              </a:lnSpc>
            </a:pPr>
            <a:r>
              <a:rPr lang="zh-CN" altLang="en-US" b="1" dirty="0"/>
              <a:t>原理</a:t>
            </a:r>
            <a:r>
              <a:rPr lang="en-US" altLang="zh-CN" b="1" dirty="0"/>
              <a:t>:</a:t>
            </a:r>
            <a:r>
              <a:rPr lang="zh-CN" altLang="en-US" sz="2400" b="1" dirty="0"/>
              <a:t>运用</a:t>
            </a:r>
            <a:r>
              <a:rPr lang="zh-CN" altLang="en-US" sz="2400" b="1" dirty="0">
                <a:solidFill>
                  <a:schemeClr val="hlink"/>
                </a:solidFill>
              </a:rPr>
              <a:t>物理因素</a:t>
            </a:r>
            <a:r>
              <a:rPr lang="zh-CN" altLang="en-US" sz="2400" b="1" dirty="0"/>
              <a:t>或</a:t>
            </a:r>
            <a:r>
              <a:rPr lang="zh-CN" altLang="en-US" sz="2400" b="1" dirty="0">
                <a:solidFill>
                  <a:schemeClr val="hlink"/>
                </a:solidFill>
              </a:rPr>
              <a:t>化学因素</a:t>
            </a:r>
            <a:r>
              <a:rPr lang="zh-CN" altLang="en-US" sz="2400" b="1" dirty="0"/>
              <a:t>提高突变率</a:t>
            </a:r>
            <a:r>
              <a:rPr lang="en-US" altLang="zh-CN" sz="2400" b="1" dirty="0"/>
              <a:t>,</a:t>
            </a:r>
            <a:r>
              <a:rPr lang="zh-CN" altLang="en-US" sz="2400" b="1" dirty="0"/>
              <a:t>诱发基因突变</a:t>
            </a:r>
            <a:r>
              <a:rPr lang="en-US" altLang="zh-CN" sz="2400" b="1" dirty="0"/>
              <a:t>,</a:t>
            </a:r>
            <a:r>
              <a:rPr lang="zh-CN" altLang="en-US" sz="2400" b="1" dirty="0"/>
              <a:t>获得优良品种</a:t>
            </a:r>
            <a:r>
              <a:rPr lang="en-US" altLang="zh-CN" sz="2400" b="1" dirty="0"/>
              <a:t>.</a:t>
            </a:r>
          </a:p>
          <a:p>
            <a:pPr>
              <a:lnSpc>
                <a:spcPct val="90000"/>
              </a:lnSpc>
            </a:pPr>
            <a:r>
              <a:rPr lang="zh-CN" altLang="en-US" b="1" dirty="0"/>
              <a:t>实例</a:t>
            </a:r>
            <a:r>
              <a:rPr lang="en-US" altLang="zh-CN" b="1" dirty="0"/>
              <a:t>:  “</a:t>
            </a:r>
            <a:r>
              <a:rPr lang="zh-CN" altLang="en-US" b="1" dirty="0"/>
              <a:t>黑农五号”大豆</a:t>
            </a:r>
          </a:p>
          <a:p>
            <a:pPr>
              <a:lnSpc>
                <a:spcPct val="90000"/>
              </a:lnSpc>
              <a:buFont typeface="Wingdings" pitchFamily="2" charset="2"/>
              <a:buNone/>
            </a:pPr>
            <a:r>
              <a:rPr lang="zh-CN" altLang="en-US" b="1" dirty="0"/>
              <a:t>            高产青霉菌株</a:t>
            </a:r>
          </a:p>
          <a:p>
            <a:pPr>
              <a:lnSpc>
                <a:spcPct val="90000"/>
              </a:lnSpc>
              <a:buFont typeface="Wingdings" pitchFamily="2" charset="2"/>
              <a:buNone/>
            </a:pPr>
            <a:r>
              <a:rPr lang="zh-CN" altLang="en-US" b="1" dirty="0"/>
              <a:t>            太空椒</a:t>
            </a:r>
          </a:p>
          <a:p>
            <a:pPr>
              <a:lnSpc>
                <a:spcPct val="90000"/>
              </a:lnSpc>
              <a:buFont typeface="Wingdings" pitchFamily="2" charset="2"/>
              <a:buNone/>
            </a:pPr>
            <a:r>
              <a:rPr lang="zh-CN" altLang="en-US" b="1" dirty="0"/>
              <a:t>            太空南瓜</a:t>
            </a:r>
          </a:p>
          <a:p>
            <a:pPr>
              <a:lnSpc>
                <a:spcPct val="90000"/>
              </a:lnSpc>
              <a:spcBef>
                <a:spcPct val="50000"/>
              </a:spcBef>
              <a:buFont typeface="Wingdings" pitchFamily="2" charset="2"/>
              <a:buNone/>
            </a:pPr>
            <a:endParaRPr lang="en-US" altLang="zh-CN" b="1" dirty="0"/>
          </a:p>
        </p:txBody>
      </p:sp>
      <p:pic>
        <p:nvPicPr>
          <p:cNvPr id="27652" name="Picture 4" descr="点击放大"/>
          <p:cNvPicPr>
            <a:picLocks noChangeAspect="1" noChangeArrowheads="1"/>
          </p:cNvPicPr>
          <p:nvPr/>
        </p:nvPicPr>
        <p:blipFill>
          <a:blip r:embed="rId2" cstate="print"/>
          <a:srcRect/>
          <a:stretch>
            <a:fillRect/>
          </a:stretch>
        </p:blipFill>
        <p:spPr bwMode="auto">
          <a:xfrm>
            <a:off x="4800600" y="3657600"/>
            <a:ext cx="4038600" cy="2854325"/>
          </a:xfrm>
          <a:prstGeom prst="rect">
            <a:avLst/>
          </a:prstGeom>
          <a:noFill/>
        </p:spPr>
      </p:pic>
      <p:sp>
        <p:nvSpPr>
          <p:cNvPr id="27653" name="Text Box 5"/>
          <p:cNvSpPr txBox="1">
            <a:spLocks noChangeArrowheads="1"/>
          </p:cNvSpPr>
          <p:nvPr/>
        </p:nvSpPr>
        <p:spPr bwMode="auto">
          <a:xfrm>
            <a:off x="304800" y="1143000"/>
            <a:ext cx="7467600" cy="1160463"/>
          </a:xfrm>
          <a:prstGeom prst="rect">
            <a:avLst/>
          </a:prstGeom>
          <a:noFill/>
          <a:ln w="9525">
            <a:noFill/>
            <a:miter lim="800000"/>
            <a:headEnd/>
            <a:tailEnd/>
          </a:ln>
          <a:effectLst/>
        </p:spPr>
        <p:txBody>
          <a:bodyPr>
            <a:spAutoFit/>
          </a:bodyPr>
          <a:lstStyle/>
          <a:p>
            <a:pPr>
              <a:spcBef>
                <a:spcPct val="50000"/>
              </a:spcBef>
            </a:pPr>
            <a:r>
              <a:rPr lang="zh-CN" altLang="en-US" sz="2800" b="1" dirty="0"/>
              <a:t>自发突变</a:t>
            </a:r>
            <a:r>
              <a:rPr lang="en-US" altLang="zh-CN" sz="2800" b="1" dirty="0">
                <a:solidFill>
                  <a:schemeClr val="tx2"/>
                </a:solidFill>
              </a:rPr>
              <a:t>:</a:t>
            </a:r>
            <a:r>
              <a:rPr lang="zh-CN" altLang="en-US" sz="2800" b="1" dirty="0">
                <a:solidFill>
                  <a:schemeClr val="tx2"/>
                </a:solidFill>
              </a:rPr>
              <a:t>自然发生的突变</a:t>
            </a:r>
          </a:p>
          <a:p>
            <a:pPr>
              <a:spcBef>
                <a:spcPct val="50000"/>
              </a:spcBef>
            </a:pPr>
            <a:r>
              <a:rPr lang="zh-CN" altLang="en-US" sz="2800" b="1" dirty="0"/>
              <a:t>诱发突变</a:t>
            </a:r>
            <a:r>
              <a:rPr lang="en-US" altLang="zh-CN" sz="2800" b="1" dirty="0">
                <a:solidFill>
                  <a:schemeClr val="tx2"/>
                </a:solidFill>
              </a:rPr>
              <a:t>: </a:t>
            </a:r>
            <a:r>
              <a:rPr lang="zh-CN" altLang="en-US" sz="2800" b="1" dirty="0">
                <a:solidFill>
                  <a:schemeClr val="tx2"/>
                </a:solidFill>
              </a:rPr>
              <a:t>在人为诱导条件下发生的突变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checkerboard(across)">
                                      <p:cBhvr>
                                        <p:cTn id="7" dur="500"/>
                                        <p:tgtEl>
                                          <p:spTgt spid="27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checkerboard(across)">
                                      <p:cBhvr>
                                        <p:cTn id="12" dur="500"/>
                                        <p:tgtEl>
                                          <p:spTgt spid="276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checkerboard(across)">
                                      <p:cBhvr>
                                        <p:cTn id="17" dur="500"/>
                                        <p:tgtEl>
                                          <p:spTgt spid="27651">
                                            <p:txEl>
                                              <p:pRg st="2" end="2"/>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27651">
                                            <p:txEl>
                                              <p:pRg st="3" end="3"/>
                                            </p:txEl>
                                          </p:spTgt>
                                        </p:tgtEl>
                                        <p:attrNameLst>
                                          <p:attrName>style.visibility</p:attrName>
                                        </p:attrNameLst>
                                      </p:cBhvr>
                                      <p:to>
                                        <p:strVal val="visible"/>
                                      </p:to>
                                    </p:set>
                                    <p:animEffect transition="in" filter="checkerboard(across)">
                                      <p:cBhvr>
                                        <p:cTn id="20" dur="500"/>
                                        <p:tgtEl>
                                          <p:spTgt spid="27651">
                                            <p:txEl>
                                              <p:pRg st="3" end="3"/>
                                            </p:txEl>
                                          </p:spTgt>
                                        </p:tgtEl>
                                      </p:cBhvr>
                                    </p:animEffect>
                                  </p:childTnLst>
                                </p:cTn>
                              </p:par>
                              <p:par>
                                <p:cTn id="21" presetID="5" presetClass="entr" presetSubtype="10" fill="hold" nodeType="withEffect">
                                  <p:stCondLst>
                                    <p:cond delay="0"/>
                                  </p:stCondLst>
                                  <p:childTnLst>
                                    <p:set>
                                      <p:cBhvr>
                                        <p:cTn id="22" dur="1" fill="hold">
                                          <p:stCondLst>
                                            <p:cond delay="0"/>
                                          </p:stCondLst>
                                        </p:cTn>
                                        <p:tgtEl>
                                          <p:spTgt spid="27651">
                                            <p:txEl>
                                              <p:pRg st="4" end="4"/>
                                            </p:txEl>
                                          </p:spTgt>
                                        </p:tgtEl>
                                        <p:attrNameLst>
                                          <p:attrName>style.visibility</p:attrName>
                                        </p:attrNameLst>
                                      </p:cBhvr>
                                      <p:to>
                                        <p:strVal val="visible"/>
                                      </p:to>
                                    </p:set>
                                    <p:animEffect transition="in" filter="checkerboard(across)">
                                      <p:cBhvr>
                                        <p:cTn id="23" dur="500"/>
                                        <p:tgtEl>
                                          <p:spTgt spid="27651">
                                            <p:txEl>
                                              <p:pRg st="4" end="4"/>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27651">
                                            <p:txEl>
                                              <p:pRg st="5" end="5"/>
                                            </p:txEl>
                                          </p:spTgt>
                                        </p:tgtEl>
                                        <p:attrNameLst>
                                          <p:attrName>style.visibility</p:attrName>
                                        </p:attrNameLst>
                                      </p:cBhvr>
                                      <p:to>
                                        <p:strVal val="visible"/>
                                      </p:to>
                                    </p:set>
                                    <p:animEffect transition="in" filter="checkerboard(across)">
                                      <p:cBhvr>
                                        <p:cTn id="26" dur="500"/>
                                        <p:tgtEl>
                                          <p:spTgt spid="27651">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27652"/>
                                        </p:tgtEl>
                                        <p:attrNameLst>
                                          <p:attrName>style.visibility</p:attrName>
                                        </p:attrNameLst>
                                      </p:cBhvr>
                                      <p:to>
                                        <p:strVal val="visible"/>
                                      </p:to>
                                    </p:set>
                                    <p:animEffect transition="in" filter="checkerboard(across)">
                                      <p:cBhvr>
                                        <p:cTn id="31"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3865563" y="3352800"/>
            <a:ext cx="1163637" cy="1069975"/>
          </a:xfrm>
          <a:prstGeom prst="rect">
            <a:avLst/>
          </a:prstGeom>
          <a:noFill/>
          <a:ln w="76200">
            <a:solidFill>
              <a:schemeClr val="folHlink"/>
            </a:solidFill>
            <a:miter lim="800000"/>
            <a:headEnd/>
            <a:tailEnd/>
          </a:ln>
          <a:effectLst/>
        </p:spPr>
        <p:txBody>
          <a:bodyPr>
            <a:spAutoFit/>
          </a:bodyPr>
          <a:lstStyle/>
          <a:p>
            <a:r>
              <a:rPr lang="zh-CN" altLang="en-US" sz="3200" b="1"/>
              <a:t>基因</a:t>
            </a:r>
          </a:p>
          <a:p>
            <a:r>
              <a:rPr lang="zh-CN" altLang="en-US" sz="3200" b="1"/>
              <a:t>突变</a:t>
            </a:r>
          </a:p>
        </p:txBody>
      </p:sp>
      <p:sp>
        <p:nvSpPr>
          <p:cNvPr id="64515" name="Line 3"/>
          <p:cNvSpPr>
            <a:spLocks noChangeShapeType="1"/>
          </p:cNvSpPr>
          <p:nvPr/>
        </p:nvSpPr>
        <p:spPr bwMode="auto">
          <a:xfrm flipH="1">
            <a:off x="3505200" y="3962400"/>
            <a:ext cx="284163" cy="0"/>
          </a:xfrm>
          <a:prstGeom prst="line">
            <a:avLst/>
          </a:prstGeom>
          <a:noFill/>
          <a:ln w="57150">
            <a:solidFill>
              <a:schemeClr val="hlink"/>
            </a:solidFill>
            <a:round/>
            <a:headEnd/>
            <a:tailEnd/>
          </a:ln>
          <a:effectLst/>
        </p:spPr>
        <p:txBody>
          <a:bodyPr/>
          <a:lstStyle/>
          <a:p>
            <a:endParaRPr lang="zh-CN" altLang="en-US"/>
          </a:p>
        </p:txBody>
      </p:sp>
      <p:sp>
        <p:nvSpPr>
          <p:cNvPr id="64516" name="Text Box 4"/>
          <p:cNvSpPr txBox="1">
            <a:spLocks noChangeArrowheads="1"/>
          </p:cNvSpPr>
          <p:nvPr/>
        </p:nvSpPr>
        <p:spPr bwMode="auto">
          <a:xfrm>
            <a:off x="3886200" y="2362200"/>
            <a:ext cx="1066800" cy="582613"/>
          </a:xfrm>
          <a:prstGeom prst="rect">
            <a:avLst/>
          </a:prstGeom>
          <a:noFill/>
          <a:ln w="38100" cmpd="dbl">
            <a:solidFill>
              <a:schemeClr val="folHlink"/>
            </a:solidFill>
            <a:miter lim="800000"/>
            <a:headEnd/>
            <a:tailEnd/>
          </a:ln>
          <a:effectLst/>
        </p:spPr>
        <p:txBody>
          <a:bodyPr>
            <a:spAutoFit/>
          </a:bodyPr>
          <a:lstStyle/>
          <a:p>
            <a:r>
              <a:rPr lang="zh-CN" altLang="en-US" sz="3200" b="1" dirty="0"/>
              <a:t>定义</a:t>
            </a:r>
          </a:p>
        </p:txBody>
      </p:sp>
      <p:sp>
        <p:nvSpPr>
          <p:cNvPr id="64517" name="Line 5"/>
          <p:cNvSpPr>
            <a:spLocks noChangeShapeType="1"/>
          </p:cNvSpPr>
          <p:nvPr/>
        </p:nvSpPr>
        <p:spPr bwMode="auto">
          <a:xfrm flipV="1">
            <a:off x="4419600" y="3048000"/>
            <a:ext cx="0" cy="228600"/>
          </a:xfrm>
          <a:prstGeom prst="line">
            <a:avLst/>
          </a:prstGeom>
          <a:noFill/>
          <a:ln w="57150">
            <a:solidFill>
              <a:schemeClr val="hlink"/>
            </a:solidFill>
            <a:round/>
            <a:headEnd/>
            <a:tailEnd/>
          </a:ln>
          <a:effectLst/>
        </p:spPr>
        <p:txBody>
          <a:bodyPr/>
          <a:lstStyle/>
          <a:p>
            <a:endParaRPr lang="zh-CN" altLang="en-US"/>
          </a:p>
        </p:txBody>
      </p:sp>
      <p:sp>
        <p:nvSpPr>
          <p:cNvPr id="64518" name="Text Box 6"/>
          <p:cNvSpPr txBox="1">
            <a:spLocks noChangeArrowheads="1"/>
          </p:cNvSpPr>
          <p:nvPr/>
        </p:nvSpPr>
        <p:spPr bwMode="auto">
          <a:xfrm>
            <a:off x="2798763" y="3429000"/>
            <a:ext cx="588962" cy="1069975"/>
          </a:xfrm>
          <a:prstGeom prst="rect">
            <a:avLst/>
          </a:prstGeom>
          <a:noFill/>
          <a:ln w="38100" cmpd="dbl">
            <a:solidFill>
              <a:schemeClr val="folHlink"/>
            </a:solidFill>
            <a:miter lim="800000"/>
            <a:headEnd/>
            <a:tailEnd/>
          </a:ln>
          <a:effectLst/>
        </p:spPr>
        <p:txBody>
          <a:bodyPr wrap="none">
            <a:spAutoFit/>
          </a:bodyPr>
          <a:lstStyle/>
          <a:p>
            <a:r>
              <a:rPr lang="zh-CN" altLang="en-US" sz="3200" b="1"/>
              <a:t>原</a:t>
            </a:r>
          </a:p>
          <a:p>
            <a:r>
              <a:rPr lang="zh-CN" altLang="en-US" sz="3200" b="1"/>
              <a:t>因</a:t>
            </a:r>
          </a:p>
        </p:txBody>
      </p:sp>
      <p:sp>
        <p:nvSpPr>
          <p:cNvPr id="64519" name="Line 7"/>
          <p:cNvSpPr>
            <a:spLocks noChangeShapeType="1"/>
          </p:cNvSpPr>
          <p:nvPr/>
        </p:nvSpPr>
        <p:spPr bwMode="auto">
          <a:xfrm flipH="1">
            <a:off x="5084763" y="3962400"/>
            <a:ext cx="325437" cy="0"/>
          </a:xfrm>
          <a:prstGeom prst="line">
            <a:avLst/>
          </a:prstGeom>
          <a:noFill/>
          <a:ln w="57150">
            <a:solidFill>
              <a:schemeClr val="hlink"/>
            </a:solidFill>
            <a:round/>
            <a:headEnd/>
            <a:tailEnd/>
          </a:ln>
          <a:effectLst/>
        </p:spPr>
        <p:txBody>
          <a:bodyPr/>
          <a:lstStyle/>
          <a:p>
            <a:endParaRPr lang="zh-CN" altLang="en-US"/>
          </a:p>
        </p:txBody>
      </p:sp>
      <p:sp>
        <p:nvSpPr>
          <p:cNvPr id="64520" name="Text Box 8"/>
          <p:cNvSpPr txBox="1">
            <a:spLocks noChangeArrowheads="1"/>
          </p:cNvSpPr>
          <p:nvPr/>
        </p:nvSpPr>
        <p:spPr bwMode="auto">
          <a:xfrm>
            <a:off x="5410200" y="3390900"/>
            <a:ext cx="588963" cy="1069975"/>
          </a:xfrm>
          <a:prstGeom prst="rect">
            <a:avLst/>
          </a:prstGeom>
          <a:noFill/>
          <a:ln w="38100" cmpd="dbl">
            <a:solidFill>
              <a:schemeClr val="folHlink"/>
            </a:solidFill>
            <a:miter lim="800000"/>
            <a:headEnd/>
            <a:tailEnd/>
          </a:ln>
          <a:effectLst/>
        </p:spPr>
        <p:txBody>
          <a:bodyPr wrap="none">
            <a:spAutoFit/>
          </a:bodyPr>
          <a:lstStyle/>
          <a:p>
            <a:r>
              <a:rPr lang="zh-CN" altLang="en-US" sz="3200" b="1"/>
              <a:t>特</a:t>
            </a:r>
          </a:p>
          <a:p>
            <a:r>
              <a:rPr lang="zh-CN" altLang="en-US" sz="3200" b="1"/>
              <a:t>点</a:t>
            </a:r>
          </a:p>
        </p:txBody>
      </p:sp>
      <p:sp>
        <p:nvSpPr>
          <p:cNvPr id="64521" name="Line 9"/>
          <p:cNvSpPr>
            <a:spLocks noChangeShapeType="1"/>
          </p:cNvSpPr>
          <p:nvPr/>
        </p:nvSpPr>
        <p:spPr bwMode="auto">
          <a:xfrm flipH="1" flipV="1">
            <a:off x="4398963" y="4572000"/>
            <a:ext cx="0" cy="304800"/>
          </a:xfrm>
          <a:prstGeom prst="line">
            <a:avLst/>
          </a:prstGeom>
          <a:noFill/>
          <a:ln w="57150">
            <a:solidFill>
              <a:schemeClr val="hlink"/>
            </a:solidFill>
            <a:round/>
            <a:headEnd/>
            <a:tailEnd/>
          </a:ln>
          <a:effectLst/>
        </p:spPr>
        <p:txBody>
          <a:bodyPr/>
          <a:lstStyle/>
          <a:p>
            <a:endParaRPr lang="zh-CN" altLang="en-US"/>
          </a:p>
        </p:txBody>
      </p:sp>
      <p:sp>
        <p:nvSpPr>
          <p:cNvPr id="64522" name="Text Box 10"/>
          <p:cNvSpPr txBox="1">
            <a:spLocks noChangeArrowheads="1"/>
          </p:cNvSpPr>
          <p:nvPr/>
        </p:nvSpPr>
        <p:spPr bwMode="auto">
          <a:xfrm>
            <a:off x="3851275" y="4941888"/>
            <a:ext cx="1135063" cy="582612"/>
          </a:xfrm>
          <a:prstGeom prst="rect">
            <a:avLst/>
          </a:prstGeom>
          <a:noFill/>
          <a:ln w="38100" cmpd="dbl">
            <a:solidFill>
              <a:schemeClr val="folHlink"/>
            </a:solidFill>
            <a:miter lim="800000"/>
            <a:headEnd/>
            <a:tailEnd/>
          </a:ln>
          <a:effectLst/>
        </p:spPr>
        <p:txBody>
          <a:bodyPr>
            <a:spAutoFit/>
          </a:bodyPr>
          <a:lstStyle/>
          <a:p>
            <a:r>
              <a:rPr lang="zh-CN" altLang="en-US" sz="3200" b="1"/>
              <a:t>意义</a:t>
            </a:r>
          </a:p>
        </p:txBody>
      </p:sp>
      <p:sp>
        <p:nvSpPr>
          <p:cNvPr id="64523" name="Line 11"/>
          <p:cNvSpPr>
            <a:spLocks noChangeShapeType="1"/>
          </p:cNvSpPr>
          <p:nvPr/>
        </p:nvSpPr>
        <p:spPr bwMode="auto">
          <a:xfrm flipH="1" flipV="1">
            <a:off x="4419600" y="1752600"/>
            <a:ext cx="7938" cy="307975"/>
          </a:xfrm>
          <a:prstGeom prst="line">
            <a:avLst/>
          </a:prstGeom>
          <a:noFill/>
          <a:ln w="57150">
            <a:solidFill>
              <a:schemeClr val="hlink"/>
            </a:solidFill>
            <a:round/>
            <a:headEnd/>
            <a:tailEnd/>
          </a:ln>
          <a:effectLst/>
        </p:spPr>
        <p:txBody>
          <a:bodyPr/>
          <a:lstStyle/>
          <a:p>
            <a:endParaRPr lang="zh-CN" altLang="en-US"/>
          </a:p>
        </p:txBody>
      </p:sp>
      <p:sp>
        <p:nvSpPr>
          <p:cNvPr id="64524" name="Line 12"/>
          <p:cNvSpPr>
            <a:spLocks noChangeShapeType="1"/>
          </p:cNvSpPr>
          <p:nvPr/>
        </p:nvSpPr>
        <p:spPr bwMode="auto">
          <a:xfrm flipH="1">
            <a:off x="3505200" y="2057400"/>
            <a:ext cx="1828800" cy="0"/>
          </a:xfrm>
          <a:prstGeom prst="line">
            <a:avLst/>
          </a:prstGeom>
          <a:noFill/>
          <a:ln w="57150">
            <a:solidFill>
              <a:schemeClr val="hlink"/>
            </a:solidFill>
            <a:round/>
            <a:headEnd/>
            <a:tailEnd/>
          </a:ln>
          <a:effectLst/>
        </p:spPr>
        <p:txBody>
          <a:bodyPr/>
          <a:lstStyle/>
          <a:p>
            <a:endParaRPr lang="zh-CN" altLang="en-US"/>
          </a:p>
        </p:txBody>
      </p:sp>
      <p:sp>
        <p:nvSpPr>
          <p:cNvPr id="64525" name="Line 13"/>
          <p:cNvSpPr>
            <a:spLocks noChangeShapeType="1"/>
          </p:cNvSpPr>
          <p:nvPr/>
        </p:nvSpPr>
        <p:spPr bwMode="auto">
          <a:xfrm flipH="1" flipV="1">
            <a:off x="3505200" y="1752600"/>
            <a:ext cx="0" cy="304800"/>
          </a:xfrm>
          <a:prstGeom prst="line">
            <a:avLst/>
          </a:prstGeom>
          <a:noFill/>
          <a:ln w="57150">
            <a:solidFill>
              <a:schemeClr val="hlink"/>
            </a:solidFill>
            <a:round/>
            <a:headEnd/>
            <a:tailEnd/>
          </a:ln>
          <a:effectLst/>
        </p:spPr>
        <p:txBody>
          <a:bodyPr/>
          <a:lstStyle/>
          <a:p>
            <a:endParaRPr lang="zh-CN" altLang="en-US"/>
          </a:p>
        </p:txBody>
      </p:sp>
      <p:sp>
        <p:nvSpPr>
          <p:cNvPr id="64526" name="Line 14"/>
          <p:cNvSpPr>
            <a:spLocks noChangeShapeType="1"/>
          </p:cNvSpPr>
          <p:nvPr/>
        </p:nvSpPr>
        <p:spPr bwMode="auto">
          <a:xfrm flipH="1" flipV="1">
            <a:off x="5334000" y="1752600"/>
            <a:ext cx="0" cy="304800"/>
          </a:xfrm>
          <a:prstGeom prst="line">
            <a:avLst/>
          </a:prstGeom>
          <a:noFill/>
          <a:ln w="57150">
            <a:solidFill>
              <a:schemeClr val="hlink"/>
            </a:solidFill>
            <a:round/>
            <a:headEnd/>
            <a:tailEnd/>
          </a:ln>
          <a:effectLst/>
        </p:spPr>
        <p:txBody>
          <a:bodyPr/>
          <a:lstStyle/>
          <a:p>
            <a:endParaRPr lang="zh-CN" altLang="en-US"/>
          </a:p>
        </p:txBody>
      </p:sp>
      <p:sp>
        <p:nvSpPr>
          <p:cNvPr id="64527" name="Line 15"/>
          <p:cNvSpPr>
            <a:spLocks noChangeShapeType="1"/>
          </p:cNvSpPr>
          <p:nvPr/>
        </p:nvSpPr>
        <p:spPr bwMode="auto">
          <a:xfrm flipH="1" flipV="1">
            <a:off x="4419600" y="1981200"/>
            <a:ext cx="0" cy="304800"/>
          </a:xfrm>
          <a:prstGeom prst="line">
            <a:avLst/>
          </a:prstGeom>
          <a:noFill/>
          <a:ln w="57150">
            <a:solidFill>
              <a:schemeClr val="hlink"/>
            </a:solidFill>
            <a:round/>
            <a:headEnd/>
            <a:tailEnd/>
          </a:ln>
          <a:effectLst/>
        </p:spPr>
        <p:txBody>
          <a:bodyPr/>
          <a:lstStyle/>
          <a:p>
            <a:endParaRPr lang="zh-CN" altLang="en-US"/>
          </a:p>
        </p:txBody>
      </p:sp>
      <p:sp>
        <p:nvSpPr>
          <p:cNvPr id="64528" name="Text Box 16"/>
          <p:cNvSpPr txBox="1">
            <a:spLocks noChangeArrowheads="1"/>
          </p:cNvSpPr>
          <p:nvPr/>
        </p:nvSpPr>
        <p:spPr bwMode="auto">
          <a:xfrm>
            <a:off x="3200400" y="990600"/>
            <a:ext cx="2438400" cy="703263"/>
          </a:xfrm>
          <a:prstGeom prst="rect">
            <a:avLst/>
          </a:prstGeom>
          <a:noFill/>
          <a:ln w="9525">
            <a:solidFill>
              <a:schemeClr val="folHlink"/>
            </a:solidFill>
            <a:miter lim="800000"/>
            <a:headEnd/>
            <a:tailEnd/>
          </a:ln>
          <a:effectLst/>
        </p:spPr>
        <p:txBody>
          <a:bodyPr>
            <a:spAutoFit/>
          </a:bodyPr>
          <a:lstStyle/>
          <a:p>
            <a:r>
              <a:rPr lang="en-US" altLang="zh-CN" sz="2000" b="1">
                <a:solidFill>
                  <a:srgbClr val="FF33CC"/>
                </a:solidFill>
              </a:rPr>
              <a:t>          </a:t>
            </a:r>
            <a:r>
              <a:rPr lang="zh-CN" altLang="en-US" sz="2000" b="1">
                <a:latin typeface="楷体_GB2312" pitchFamily="49" charset="-122"/>
                <a:ea typeface="楷体_GB2312" pitchFamily="49" charset="-122"/>
              </a:rPr>
              <a:t>碱基对</a:t>
            </a:r>
          </a:p>
          <a:p>
            <a:r>
              <a:rPr lang="zh-CN" altLang="en-US" sz="2000" b="1">
                <a:latin typeface="楷体_GB2312" pitchFamily="49" charset="-122"/>
                <a:ea typeface="楷体_GB2312" pitchFamily="49" charset="-122"/>
              </a:rPr>
              <a:t>增添   缺失  改变</a:t>
            </a:r>
          </a:p>
        </p:txBody>
      </p:sp>
      <p:sp>
        <p:nvSpPr>
          <p:cNvPr id="64529" name="Line 17"/>
          <p:cNvSpPr>
            <a:spLocks noChangeShapeType="1"/>
          </p:cNvSpPr>
          <p:nvPr/>
        </p:nvSpPr>
        <p:spPr bwMode="auto">
          <a:xfrm flipH="1">
            <a:off x="6096000" y="3962400"/>
            <a:ext cx="533400" cy="0"/>
          </a:xfrm>
          <a:prstGeom prst="line">
            <a:avLst/>
          </a:prstGeom>
          <a:noFill/>
          <a:ln w="57150">
            <a:solidFill>
              <a:schemeClr val="hlink"/>
            </a:solidFill>
            <a:round/>
            <a:headEnd/>
            <a:tailEnd/>
          </a:ln>
          <a:effectLst/>
        </p:spPr>
        <p:txBody>
          <a:bodyPr/>
          <a:lstStyle/>
          <a:p>
            <a:endParaRPr lang="zh-CN" altLang="en-US"/>
          </a:p>
        </p:txBody>
      </p:sp>
      <p:sp>
        <p:nvSpPr>
          <p:cNvPr id="64530" name="Line 18"/>
          <p:cNvSpPr>
            <a:spLocks noChangeShapeType="1"/>
          </p:cNvSpPr>
          <p:nvPr/>
        </p:nvSpPr>
        <p:spPr bwMode="auto">
          <a:xfrm flipH="1" flipV="1">
            <a:off x="6477000" y="2590800"/>
            <a:ext cx="0" cy="2819400"/>
          </a:xfrm>
          <a:prstGeom prst="line">
            <a:avLst/>
          </a:prstGeom>
          <a:noFill/>
          <a:ln w="57150">
            <a:solidFill>
              <a:schemeClr val="hlink"/>
            </a:solidFill>
            <a:round/>
            <a:headEnd/>
            <a:tailEnd/>
          </a:ln>
          <a:effectLst/>
        </p:spPr>
        <p:txBody>
          <a:bodyPr/>
          <a:lstStyle/>
          <a:p>
            <a:endParaRPr lang="zh-CN" altLang="en-US"/>
          </a:p>
        </p:txBody>
      </p:sp>
      <p:sp>
        <p:nvSpPr>
          <p:cNvPr id="64531" name="Line 19"/>
          <p:cNvSpPr>
            <a:spLocks noChangeShapeType="1"/>
          </p:cNvSpPr>
          <p:nvPr/>
        </p:nvSpPr>
        <p:spPr bwMode="auto">
          <a:xfrm flipH="1">
            <a:off x="6443663" y="2565400"/>
            <a:ext cx="152400" cy="0"/>
          </a:xfrm>
          <a:prstGeom prst="line">
            <a:avLst/>
          </a:prstGeom>
          <a:noFill/>
          <a:ln w="57150">
            <a:solidFill>
              <a:schemeClr val="hlink"/>
            </a:solidFill>
            <a:round/>
            <a:headEnd/>
            <a:tailEnd/>
          </a:ln>
          <a:effectLst/>
        </p:spPr>
        <p:txBody>
          <a:bodyPr/>
          <a:lstStyle/>
          <a:p>
            <a:endParaRPr lang="zh-CN" altLang="en-US"/>
          </a:p>
        </p:txBody>
      </p:sp>
      <p:sp>
        <p:nvSpPr>
          <p:cNvPr id="64532" name="Line 20"/>
          <p:cNvSpPr>
            <a:spLocks noChangeShapeType="1"/>
          </p:cNvSpPr>
          <p:nvPr/>
        </p:nvSpPr>
        <p:spPr bwMode="auto">
          <a:xfrm flipH="1">
            <a:off x="6477000" y="3276600"/>
            <a:ext cx="152400" cy="0"/>
          </a:xfrm>
          <a:prstGeom prst="line">
            <a:avLst/>
          </a:prstGeom>
          <a:noFill/>
          <a:ln w="57150">
            <a:solidFill>
              <a:schemeClr val="hlink"/>
            </a:solidFill>
            <a:round/>
            <a:headEnd/>
            <a:tailEnd/>
          </a:ln>
          <a:effectLst/>
        </p:spPr>
        <p:txBody>
          <a:bodyPr/>
          <a:lstStyle/>
          <a:p>
            <a:endParaRPr lang="zh-CN" altLang="en-US"/>
          </a:p>
        </p:txBody>
      </p:sp>
      <p:sp>
        <p:nvSpPr>
          <p:cNvPr id="64533" name="Line 21"/>
          <p:cNvSpPr>
            <a:spLocks noChangeShapeType="1"/>
          </p:cNvSpPr>
          <p:nvPr/>
        </p:nvSpPr>
        <p:spPr bwMode="auto">
          <a:xfrm flipH="1">
            <a:off x="6477000" y="5410200"/>
            <a:ext cx="152400" cy="0"/>
          </a:xfrm>
          <a:prstGeom prst="line">
            <a:avLst/>
          </a:prstGeom>
          <a:noFill/>
          <a:ln w="57150">
            <a:solidFill>
              <a:schemeClr val="hlink"/>
            </a:solidFill>
            <a:round/>
            <a:headEnd/>
            <a:tailEnd/>
          </a:ln>
          <a:effectLst/>
        </p:spPr>
        <p:txBody>
          <a:bodyPr/>
          <a:lstStyle/>
          <a:p>
            <a:endParaRPr lang="zh-CN" altLang="en-US"/>
          </a:p>
        </p:txBody>
      </p:sp>
      <p:sp>
        <p:nvSpPr>
          <p:cNvPr id="64534" name="Line 22"/>
          <p:cNvSpPr>
            <a:spLocks noChangeShapeType="1"/>
          </p:cNvSpPr>
          <p:nvPr/>
        </p:nvSpPr>
        <p:spPr bwMode="auto">
          <a:xfrm flipH="1">
            <a:off x="6443663" y="4652963"/>
            <a:ext cx="144462" cy="0"/>
          </a:xfrm>
          <a:prstGeom prst="line">
            <a:avLst/>
          </a:prstGeom>
          <a:noFill/>
          <a:ln w="57150">
            <a:solidFill>
              <a:schemeClr val="hlink"/>
            </a:solidFill>
            <a:round/>
            <a:headEnd/>
            <a:tailEnd/>
          </a:ln>
          <a:effectLst/>
        </p:spPr>
        <p:txBody>
          <a:bodyPr/>
          <a:lstStyle/>
          <a:p>
            <a:endParaRPr lang="zh-CN" altLang="en-US"/>
          </a:p>
        </p:txBody>
      </p:sp>
      <p:sp>
        <p:nvSpPr>
          <p:cNvPr id="64535" name="Text Box 23"/>
          <p:cNvSpPr txBox="1">
            <a:spLocks noChangeArrowheads="1"/>
          </p:cNvSpPr>
          <p:nvPr/>
        </p:nvSpPr>
        <p:spPr bwMode="auto">
          <a:xfrm>
            <a:off x="6705600" y="2362200"/>
            <a:ext cx="990600" cy="398463"/>
          </a:xfrm>
          <a:prstGeom prst="rect">
            <a:avLst/>
          </a:prstGeom>
          <a:noFill/>
          <a:ln w="9525">
            <a:solidFill>
              <a:schemeClr val="folHlink"/>
            </a:solidFill>
            <a:miter lim="800000"/>
            <a:headEnd/>
            <a:tailEnd/>
          </a:ln>
          <a:effectLst/>
        </p:spPr>
        <p:txBody>
          <a:bodyPr>
            <a:spAutoFit/>
          </a:bodyPr>
          <a:lstStyle/>
          <a:p>
            <a:r>
              <a:rPr lang="zh-CN" altLang="en-US" sz="2000" b="1">
                <a:ea typeface="楷体_GB2312" pitchFamily="49" charset="-122"/>
              </a:rPr>
              <a:t>普遍性</a:t>
            </a:r>
          </a:p>
        </p:txBody>
      </p:sp>
      <p:sp>
        <p:nvSpPr>
          <p:cNvPr id="64536" name="Text Box 24"/>
          <p:cNvSpPr txBox="1">
            <a:spLocks noChangeArrowheads="1"/>
          </p:cNvSpPr>
          <p:nvPr/>
        </p:nvSpPr>
        <p:spPr bwMode="auto">
          <a:xfrm>
            <a:off x="6705600" y="3048000"/>
            <a:ext cx="990600" cy="398463"/>
          </a:xfrm>
          <a:prstGeom prst="rect">
            <a:avLst/>
          </a:prstGeom>
          <a:noFill/>
          <a:ln w="9525">
            <a:solidFill>
              <a:schemeClr val="folHlink"/>
            </a:solidFill>
            <a:miter lim="800000"/>
            <a:headEnd/>
            <a:tailEnd/>
          </a:ln>
          <a:effectLst/>
        </p:spPr>
        <p:txBody>
          <a:bodyPr>
            <a:spAutoFit/>
          </a:bodyPr>
          <a:lstStyle/>
          <a:p>
            <a:r>
              <a:rPr lang="zh-CN" altLang="en-US" sz="2000" b="1">
                <a:ea typeface="楷体_GB2312" pitchFamily="49" charset="-122"/>
              </a:rPr>
              <a:t>随机性</a:t>
            </a:r>
          </a:p>
        </p:txBody>
      </p:sp>
      <p:sp>
        <p:nvSpPr>
          <p:cNvPr id="64537" name="Text Box 25"/>
          <p:cNvSpPr txBox="1">
            <a:spLocks noChangeArrowheads="1"/>
          </p:cNvSpPr>
          <p:nvPr/>
        </p:nvSpPr>
        <p:spPr bwMode="auto">
          <a:xfrm>
            <a:off x="6705600" y="3708400"/>
            <a:ext cx="990600" cy="398463"/>
          </a:xfrm>
          <a:prstGeom prst="rect">
            <a:avLst/>
          </a:prstGeom>
          <a:noFill/>
          <a:ln w="9525">
            <a:solidFill>
              <a:schemeClr val="folHlink"/>
            </a:solidFill>
            <a:miter lim="800000"/>
            <a:headEnd/>
            <a:tailEnd/>
          </a:ln>
          <a:effectLst/>
        </p:spPr>
        <p:txBody>
          <a:bodyPr>
            <a:spAutoFit/>
          </a:bodyPr>
          <a:lstStyle/>
          <a:p>
            <a:r>
              <a:rPr lang="zh-CN" altLang="en-US" sz="2000" b="1">
                <a:ea typeface="楷体_GB2312" pitchFamily="49" charset="-122"/>
              </a:rPr>
              <a:t>低频性</a:t>
            </a:r>
          </a:p>
        </p:txBody>
      </p:sp>
      <p:sp>
        <p:nvSpPr>
          <p:cNvPr id="64538" name="Text Box 26"/>
          <p:cNvSpPr txBox="1">
            <a:spLocks noChangeArrowheads="1"/>
          </p:cNvSpPr>
          <p:nvPr/>
        </p:nvSpPr>
        <p:spPr bwMode="auto">
          <a:xfrm>
            <a:off x="6705600" y="4419600"/>
            <a:ext cx="1524000" cy="398463"/>
          </a:xfrm>
          <a:prstGeom prst="rect">
            <a:avLst/>
          </a:prstGeom>
          <a:noFill/>
          <a:ln w="9525">
            <a:solidFill>
              <a:schemeClr val="folHlink"/>
            </a:solidFill>
            <a:miter lim="800000"/>
            <a:headEnd/>
            <a:tailEnd/>
          </a:ln>
          <a:effectLst/>
        </p:spPr>
        <p:txBody>
          <a:bodyPr>
            <a:spAutoFit/>
          </a:bodyPr>
          <a:lstStyle/>
          <a:p>
            <a:r>
              <a:rPr lang="zh-CN" altLang="en-US" sz="2000" b="1">
                <a:ea typeface="楷体_GB2312" pitchFamily="49" charset="-122"/>
              </a:rPr>
              <a:t>多害少利性</a:t>
            </a:r>
          </a:p>
        </p:txBody>
      </p:sp>
      <p:sp>
        <p:nvSpPr>
          <p:cNvPr id="64539" name="Text Box 27"/>
          <p:cNvSpPr txBox="1">
            <a:spLocks noChangeArrowheads="1"/>
          </p:cNvSpPr>
          <p:nvPr/>
        </p:nvSpPr>
        <p:spPr bwMode="auto">
          <a:xfrm>
            <a:off x="6705600" y="5181600"/>
            <a:ext cx="1219200" cy="398463"/>
          </a:xfrm>
          <a:prstGeom prst="rect">
            <a:avLst/>
          </a:prstGeom>
          <a:noFill/>
          <a:ln w="9525">
            <a:solidFill>
              <a:schemeClr val="folHlink"/>
            </a:solidFill>
            <a:miter lim="800000"/>
            <a:headEnd/>
            <a:tailEnd/>
          </a:ln>
          <a:effectLst/>
        </p:spPr>
        <p:txBody>
          <a:bodyPr>
            <a:spAutoFit/>
          </a:bodyPr>
          <a:lstStyle/>
          <a:p>
            <a:r>
              <a:rPr lang="zh-CN" altLang="en-US" sz="2000" b="1">
                <a:ea typeface="楷体_GB2312" pitchFamily="49" charset="-122"/>
              </a:rPr>
              <a:t>不定向性</a:t>
            </a:r>
          </a:p>
        </p:txBody>
      </p:sp>
      <p:sp>
        <p:nvSpPr>
          <p:cNvPr id="64540" name="Line 28"/>
          <p:cNvSpPr>
            <a:spLocks noChangeShapeType="1"/>
          </p:cNvSpPr>
          <p:nvPr/>
        </p:nvSpPr>
        <p:spPr bwMode="auto">
          <a:xfrm flipH="1">
            <a:off x="2459038" y="4038600"/>
            <a:ext cx="284162" cy="0"/>
          </a:xfrm>
          <a:prstGeom prst="line">
            <a:avLst/>
          </a:prstGeom>
          <a:noFill/>
          <a:ln w="57150">
            <a:solidFill>
              <a:schemeClr val="hlink"/>
            </a:solidFill>
            <a:round/>
            <a:headEnd/>
            <a:tailEnd/>
          </a:ln>
          <a:effectLst/>
        </p:spPr>
        <p:txBody>
          <a:bodyPr/>
          <a:lstStyle/>
          <a:p>
            <a:endParaRPr lang="zh-CN" altLang="en-US"/>
          </a:p>
        </p:txBody>
      </p:sp>
      <p:sp>
        <p:nvSpPr>
          <p:cNvPr id="64541" name="Line 29"/>
          <p:cNvSpPr>
            <a:spLocks noChangeShapeType="1"/>
          </p:cNvSpPr>
          <p:nvPr/>
        </p:nvSpPr>
        <p:spPr bwMode="auto">
          <a:xfrm flipH="1" flipV="1">
            <a:off x="2459038" y="3276600"/>
            <a:ext cx="0" cy="1371600"/>
          </a:xfrm>
          <a:prstGeom prst="line">
            <a:avLst/>
          </a:prstGeom>
          <a:noFill/>
          <a:ln w="57150">
            <a:solidFill>
              <a:schemeClr val="hlink"/>
            </a:solidFill>
            <a:round/>
            <a:headEnd/>
            <a:tailEnd/>
          </a:ln>
          <a:effectLst/>
        </p:spPr>
        <p:txBody>
          <a:bodyPr/>
          <a:lstStyle/>
          <a:p>
            <a:endParaRPr lang="zh-CN" altLang="en-US"/>
          </a:p>
        </p:txBody>
      </p:sp>
      <p:sp>
        <p:nvSpPr>
          <p:cNvPr id="64542" name="Line 30"/>
          <p:cNvSpPr>
            <a:spLocks noChangeShapeType="1"/>
          </p:cNvSpPr>
          <p:nvPr/>
        </p:nvSpPr>
        <p:spPr bwMode="auto">
          <a:xfrm flipH="1">
            <a:off x="2154238" y="3276600"/>
            <a:ext cx="284162" cy="0"/>
          </a:xfrm>
          <a:prstGeom prst="line">
            <a:avLst/>
          </a:prstGeom>
          <a:noFill/>
          <a:ln w="57150">
            <a:solidFill>
              <a:schemeClr val="hlink"/>
            </a:solidFill>
            <a:round/>
            <a:headEnd/>
            <a:tailEnd/>
          </a:ln>
          <a:effectLst/>
        </p:spPr>
        <p:txBody>
          <a:bodyPr/>
          <a:lstStyle/>
          <a:p>
            <a:endParaRPr lang="zh-CN" altLang="en-US"/>
          </a:p>
        </p:txBody>
      </p:sp>
      <p:sp>
        <p:nvSpPr>
          <p:cNvPr id="64543" name="Line 31"/>
          <p:cNvSpPr>
            <a:spLocks noChangeShapeType="1"/>
          </p:cNvSpPr>
          <p:nvPr/>
        </p:nvSpPr>
        <p:spPr bwMode="auto">
          <a:xfrm flipH="1">
            <a:off x="2154238" y="4648200"/>
            <a:ext cx="284162" cy="0"/>
          </a:xfrm>
          <a:prstGeom prst="line">
            <a:avLst/>
          </a:prstGeom>
          <a:noFill/>
          <a:ln w="57150">
            <a:solidFill>
              <a:schemeClr val="hlink"/>
            </a:solidFill>
            <a:round/>
            <a:headEnd/>
            <a:tailEnd/>
          </a:ln>
          <a:effectLst/>
        </p:spPr>
        <p:txBody>
          <a:bodyPr/>
          <a:lstStyle/>
          <a:p>
            <a:endParaRPr lang="zh-CN" altLang="en-US"/>
          </a:p>
        </p:txBody>
      </p:sp>
      <p:sp>
        <p:nvSpPr>
          <p:cNvPr id="64544" name="Text Box 32"/>
          <p:cNvSpPr txBox="1">
            <a:spLocks noChangeArrowheads="1"/>
          </p:cNvSpPr>
          <p:nvPr/>
        </p:nvSpPr>
        <p:spPr bwMode="auto">
          <a:xfrm>
            <a:off x="1143000" y="3048000"/>
            <a:ext cx="935038" cy="398463"/>
          </a:xfrm>
          <a:prstGeom prst="rect">
            <a:avLst/>
          </a:prstGeom>
          <a:noFill/>
          <a:ln w="9525">
            <a:solidFill>
              <a:schemeClr val="folHlink"/>
            </a:solidFill>
            <a:miter lim="800000"/>
            <a:headEnd/>
            <a:tailEnd/>
          </a:ln>
          <a:effectLst/>
        </p:spPr>
        <p:txBody>
          <a:bodyPr>
            <a:spAutoFit/>
          </a:bodyPr>
          <a:lstStyle/>
          <a:p>
            <a:r>
              <a:rPr lang="zh-CN" altLang="en-US" sz="2000" b="1">
                <a:ea typeface="楷体_GB2312" pitchFamily="49" charset="-122"/>
              </a:rPr>
              <a:t>内因</a:t>
            </a:r>
          </a:p>
        </p:txBody>
      </p:sp>
      <p:sp>
        <p:nvSpPr>
          <p:cNvPr id="64545" name="Text Box 33"/>
          <p:cNvSpPr txBox="1">
            <a:spLocks noChangeArrowheads="1"/>
          </p:cNvSpPr>
          <p:nvPr/>
        </p:nvSpPr>
        <p:spPr bwMode="auto">
          <a:xfrm>
            <a:off x="1219200" y="4419600"/>
            <a:ext cx="838200" cy="398463"/>
          </a:xfrm>
          <a:prstGeom prst="rect">
            <a:avLst/>
          </a:prstGeom>
          <a:noFill/>
          <a:ln w="9525">
            <a:solidFill>
              <a:schemeClr val="folHlink"/>
            </a:solidFill>
            <a:miter lim="800000"/>
            <a:headEnd/>
            <a:tailEnd/>
          </a:ln>
          <a:effectLst/>
        </p:spPr>
        <p:txBody>
          <a:bodyPr>
            <a:spAutoFit/>
          </a:bodyPr>
          <a:lstStyle/>
          <a:p>
            <a:r>
              <a:rPr lang="zh-CN" altLang="en-US" sz="2000" b="1">
                <a:ea typeface="楷体_GB2312" pitchFamily="49" charset="-122"/>
              </a:rPr>
              <a:t>外因</a:t>
            </a:r>
          </a:p>
        </p:txBody>
      </p:sp>
      <p:sp>
        <p:nvSpPr>
          <p:cNvPr id="64546" name="Text Box 34"/>
          <p:cNvSpPr txBox="1">
            <a:spLocks noChangeArrowheads="1"/>
          </p:cNvSpPr>
          <p:nvPr/>
        </p:nvSpPr>
        <p:spPr bwMode="auto">
          <a:xfrm>
            <a:off x="3348038" y="134938"/>
            <a:ext cx="2362200" cy="703262"/>
          </a:xfrm>
          <a:prstGeom prst="rect">
            <a:avLst/>
          </a:prstGeom>
          <a:noFill/>
          <a:ln w="9525">
            <a:noFill/>
            <a:miter lim="800000"/>
            <a:headEnd/>
            <a:tailEnd/>
          </a:ln>
          <a:effectLst/>
        </p:spPr>
        <p:txBody>
          <a:bodyPr>
            <a:spAutoFit/>
          </a:bodyPr>
          <a:lstStyle/>
          <a:p>
            <a:r>
              <a:rPr lang="zh-CN" altLang="en-US" sz="4000" b="1"/>
              <a:t>知识结构</a:t>
            </a:r>
          </a:p>
        </p:txBody>
      </p:sp>
      <p:sp>
        <p:nvSpPr>
          <p:cNvPr id="64547" name="Text Box 35"/>
          <p:cNvSpPr txBox="1">
            <a:spLocks noChangeArrowheads="1"/>
          </p:cNvSpPr>
          <p:nvPr/>
        </p:nvSpPr>
        <p:spPr bwMode="auto">
          <a:xfrm>
            <a:off x="304800" y="152400"/>
            <a:ext cx="1098550" cy="1622425"/>
          </a:xfrm>
          <a:prstGeom prst="rect">
            <a:avLst/>
          </a:prstGeom>
          <a:noFill/>
          <a:ln w="9525">
            <a:noFill/>
            <a:miter lim="800000"/>
            <a:headEnd/>
            <a:tailEnd/>
          </a:ln>
          <a:effectLst/>
        </p:spPr>
        <p:txBody>
          <a:bodyPr vert="eaVert">
            <a:spAutoFit/>
          </a:bodyPr>
          <a:lstStyle/>
          <a:p>
            <a:pPr>
              <a:spcBef>
                <a:spcPct val="50000"/>
              </a:spcBef>
            </a:pPr>
            <a:r>
              <a:rPr lang="zh-CN" altLang="en-US" sz="6000" b="1"/>
              <a:t>小结</a:t>
            </a:r>
          </a:p>
        </p:txBody>
      </p:sp>
      <p:sp>
        <p:nvSpPr>
          <p:cNvPr id="64548" name="Rectangle 36"/>
          <p:cNvSpPr>
            <a:spLocks noChangeArrowheads="1"/>
          </p:cNvSpPr>
          <p:nvPr/>
        </p:nvSpPr>
        <p:spPr bwMode="auto">
          <a:xfrm>
            <a:off x="1143000" y="3505200"/>
            <a:ext cx="1198563" cy="398463"/>
          </a:xfrm>
          <a:prstGeom prst="rect">
            <a:avLst/>
          </a:prstGeom>
          <a:noFill/>
          <a:ln w="9525">
            <a:noFill/>
            <a:miter lim="800000"/>
            <a:headEnd/>
            <a:tailEnd/>
          </a:ln>
          <a:effectLst/>
        </p:spPr>
        <p:txBody>
          <a:bodyPr wrap="none">
            <a:spAutoFit/>
          </a:bodyPr>
          <a:lstStyle/>
          <a:p>
            <a:r>
              <a:rPr lang="zh-CN" altLang="en-US" sz="2000" b="1">
                <a:ea typeface="楷体_GB2312" pitchFamily="49" charset="-122"/>
              </a:rPr>
              <a:t>根本原因</a:t>
            </a:r>
          </a:p>
        </p:txBody>
      </p:sp>
      <p:sp>
        <p:nvSpPr>
          <p:cNvPr id="37" name="AutoShape 6">
            <a:hlinkClick r:id="rId3" action="ppaction://hlinksldjump" highlightClick="1"/>
          </p:cNvPr>
          <p:cNvSpPr>
            <a:spLocks noChangeArrowheads="1"/>
          </p:cNvSpPr>
          <p:nvPr/>
        </p:nvSpPr>
        <p:spPr bwMode="auto">
          <a:xfrm>
            <a:off x="6629400" y="6248400"/>
            <a:ext cx="1439863" cy="287338"/>
          </a:xfrm>
          <a:prstGeom prst="actionButtonForwardNext">
            <a:avLst/>
          </a:prstGeom>
          <a:solidFill>
            <a:srgbClr val="00FF00"/>
          </a:solidFill>
          <a:ln w="9525">
            <a:noFill/>
            <a:miter lim="800000"/>
            <a:headEnd/>
            <a:tailEnd/>
          </a:ln>
          <a:effectLst/>
        </p:spPr>
        <p:txBody>
          <a:bodyPr wrap="none" anchor="ctr"/>
          <a:lstStyle/>
          <a:p>
            <a:endParaRPr lang="zh-CN" altLang="en-US"/>
          </a:p>
        </p:txBody>
      </p:sp>
    </p:spTree>
  </p:cSld>
  <p:clrMapOvr>
    <a:masterClrMapping/>
  </p:clrMapOvr>
  <p:transition spd="med">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47"/>
                                        </p:tgtEl>
                                        <p:attrNameLst>
                                          <p:attrName>style.visibility</p:attrName>
                                        </p:attrNameLst>
                                      </p:cBhvr>
                                      <p:to>
                                        <p:strVal val="visible"/>
                                      </p:to>
                                    </p:set>
                                    <p:anim calcmode="lin" valueType="num">
                                      <p:cBhvr additive="base">
                                        <p:cTn id="7" dur="500" fill="hold"/>
                                        <p:tgtEl>
                                          <p:spTgt spid="64547"/>
                                        </p:tgtEl>
                                        <p:attrNameLst>
                                          <p:attrName>ppt_x</p:attrName>
                                        </p:attrNameLst>
                                      </p:cBhvr>
                                      <p:tavLst>
                                        <p:tav tm="0">
                                          <p:val>
                                            <p:strVal val="0-#ppt_w/2"/>
                                          </p:val>
                                        </p:tav>
                                        <p:tav tm="100000">
                                          <p:val>
                                            <p:strVal val="#ppt_x"/>
                                          </p:val>
                                        </p:tav>
                                      </p:tavLst>
                                    </p:anim>
                                    <p:anim calcmode="lin" valueType="num">
                                      <p:cBhvr additive="base">
                                        <p:cTn id="8" dur="500" fill="hold"/>
                                        <p:tgtEl>
                                          <p:spTgt spid="645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4546"/>
                                        </p:tgtEl>
                                        <p:attrNameLst>
                                          <p:attrName>style.visibility</p:attrName>
                                        </p:attrNameLst>
                                      </p:cBhvr>
                                      <p:to>
                                        <p:strVal val="visible"/>
                                      </p:to>
                                    </p:set>
                                    <p:anim calcmode="lin" valueType="num">
                                      <p:cBhvr additive="base">
                                        <p:cTn id="13" dur="500" fill="hold"/>
                                        <p:tgtEl>
                                          <p:spTgt spid="64546"/>
                                        </p:tgtEl>
                                        <p:attrNameLst>
                                          <p:attrName>ppt_x</p:attrName>
                                        </p:attrNameLst>
                                      </p:cBhvr>
                                      <p:tavLst>
                                        <p:tav tm="0">
                                          <p:val>
                                            <p:strVal val="0-#ppt_w/2"/>
                                          </p:val>
                                        </p:tav>
                                        <p:tav tm="100000">
                                          <p:val>
                                            <p:strVal val="#ppt_x"/>
                                          </p:val>
                                        </p:tav>
                                      </p:tavLst>
                                    </p:anim>
                                    <p:anim calcmode="lin" valueType="num">
                                      <p:cBhvr additive="base">
                                        <p:cTn id="14" dur="500" fill="hold"/>
                                        <p:tgtEl>
                                          <p:spTgt spid="6454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4514"/>
                                        </p:tgtEl>
                                        <p:attrNameLst>
                                          <p:attrName>style.visibility</p:attrName>
                                        </p:attrNameLst>
                                      </p:cBhvr>
                                      <p:to>
                                        <p:strVal val="visible"/>
                                      </p:to>
                                    </p:set>
                                    <p:anim calcmode="lin" valueType="num">
                                      <p:cBhvr additive="base">
                                        <p:cTn id="19" dur="500" fill="hold"/>
                                        <p:tgtEl>
                                          <p:spTgt spid="64514"/>
                                        </p:tgtEl>
                                        <p:attrNameLst>
                                          <p:attrName>ppt_x</p:attrName>
                                        </p:attrNameLst>
                                      </p:cBhvr>
                                      <p:tavLst>
                                        <p:tav tm="0">
                                          <p:val>
                                            <p:strVal val="0-#ppt_w/2"/>
                                          </p:val>
                                        </p:tav>
                                        <p:tav tm="100000">
                                          <p:val>
                                            <p:strVal val="#ppt_x"/>
                                          </p:val>
                                        </p:tav>
                                      </p:tavLst>
                                    </p:anim>
                                    <p:anim calcmode="lin" valueType="num">
                                      <p:cBhvr additive="base">
                                        <p:cTn id="20" dur="500" fill="hold"/>
                                        <p:tgtEl>
                                          <p:spTgt spid="645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4517"/>
                                        </p:tgtEl>
                                        <p:attrNameLst>
                                          <p:attrName>style.visibility</p:attrName>
                                        </p:attrNameLst>
                                      </p:cBhvr>
                                      <p:to>
                                        <p:strVal val="visible"/>
                                      </p:to>
                                    </p:set>
                                    <p:anim calcmode="lin" valueType="num">
                                      <p:cBhvr additive="base">
                                        <p:cTn id="25" dur="500" fill="hold"/>
                                        <p:tgtEl>
                                          <p:spTgt spid="64517"/>
                                        </p:tgtEl>
                                        <p:attrNameLst>
                                          <p:attrName>ppt_x</p:attrName>
                                        </p:attrNameLst>
                                      </p:cBhvr>
                                      <p:tavLst>
                                        <p:tav tm="0">
                                          <p:val>
                                            <p:strVal val="0-#ppt_w/2"/>
                                          </p:val>
                                        </p:tav>
                                        <p:tav tm="100000">
                                          <p:val>
                                            <p:strVal val="#ppt_x"/>
                                          </p:val>
                                        </p:tav>
                                      </p:tavLst>
                                    </p:anim>
                                    <p:anim calcmode="lin" valueType="num">
                                      <p:cBhvr additive="base">
                                        <p:cTn id="26" dur="500" fill="hold"/>
                                        <p:tgtEl>
                                          <p:spTgt spid="645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4516"/>
                                        </p:tgtEl>
                                        <p:attrNameLst>
                                          <p:attrName>style.visibility</p:attrName>
                                        </p:attrNameLst>
                                      </p:cBhvr>
                                      <p:to>
                                        <p:strVal val="visible"/>
                                      </p:to>
                                    </p:set>
                                    <p:anim calcmode="lin" valueType="num">
                                      <p:cBhvr additive="base">
                                        <p:cTn id="31" dur="500" fill="hold"/>
                                        <p:tgtEl>
                                          <p:spTgt spid="64516"/>
                                        </p:tgtEl>
                                        <p:attrNameLst>
                                          <p:attrName>ppt_x</p:attrName>
                                        </p:attrNameLst>
                                      </p:cBhvr>
                                      <p:tavLst>
                                        <p:tav tm="0">
                                          <p:val>
                                            <p:strVal val="0-#ppt_w/2"/>
                                          </p:val>
                                        </p:tav>
                                        <p:tav tm="100000">
                                          <p:val>
                                            <p:strVal val="#ppt_x"/>
                                          </p:val>
                                        </p:tav>
                                      </p:tavLst>
                                    </p:anim>
                                    <p:anim calcmode="lin" valueType="num">
                                      <p:cBhvr additive="base">
                                        <p:cTn id="32" dur="500" fill="hold"/>
                                        <p:tgtEl>
                                          <p:spTgt spid="6451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4515"/>
                                        </p:tgtEl>
                                        <p:attrNameLst>
                                          <p:attrName>style.visibility</p:attrName>
                                        </p:attrNameLst>
                                      </p:cBhvr>
                                      <p:to>
                                        <p:strVal val="visible"/>
                                      </p:to>
                                    </p:set>
                                    <p:anim calcmode="lin" valueType="num">
                                      <p:cBhvr additive="base">
                                        <p:cTn id="37" dur="500" fill="hold"/>
                                        <p:tgtEl>
                                          <p:spTgt spid="64515"/>
                                        </p:tgtEl>
                                        <p:attrNameLst>
                                          <p:attrName>ppt_x</p:attrName>
                                        </p:attrNameLst>
                                      </p:cBhvr>
                                      <p:tavLst>
                                        <p:tav tm="0">
                                          <p:val>
                                            <p:strVal val="0-#ppt_w/2"/>
                                          </p:val>
                                        </p:tav>
                                        <p:tav tm="100000">
                                          <p:val>
                                            <p:strVal val="#ppt_x"/>
                                          </p:val>
                                        </p:tav>
                                      </p:tavLst>
                                    </p:anim>
                                    <p:anim calcmode="lin" valueType="num">
                                      <p:cBhvr additive="base">
                                        <p:cTn id="38" dur="500" fill="hold"/>
                                        <p:tgtEl>
                                          <p:spTgt spid="6451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4518"/>
                                        </p:tgtEl>
                                        <p:attrNameLst>
                                          <p:attrName>style.visibility</p:attrName>
                                        </p:attrNameLst>
                                      </p:cBhvr>
                                      <p:to>
                                        <p:strVal val="visible"/>
                                      </p:to>
                                    </p:set>
                                    <p:anim calcmode="lin" valueType="num">
                                      <p:cBhvr additive="base">
                                        <p:cTn id="43" dur="500" fill="hold"/>
                                        <p:tgtEl>
                                          <p:spTgt spid="64518"/>
                                        </p:tgtEl>
                                        <p:attrNameLst>
                                          <p:attrName>ppt_x</p:attrName>
                                        </p:attrNameLst>
                                      </p:cBhvr>
                                      <p:tavLst>
                                        <p:tav tm="0">
                                          <p:val>
                                            <p:strVal val="0-#ppt_w/2"/>
                                          </p:val>
                                        </p:tav>
                                        <p:tav tm="100000">
                                          <p:val>
                                            <p:strVal val="#ppt_x"/>
                                          </p:val>
                                        </p:tav>
                                      </p:tavLst>
                                    </p:anim>
                                    <p:anim calcmode="lin" valueType="num">
                                      <p:cBhvr additive="base">
                                        <p:cTn id="44" dur="500" fill="hold"/>
                                        <p:tgtEl>
                                          <p:spTgt spid="6451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4519"/>
                                        </p:tgtEl>
                                        <p:attrNameLst>
                                          <p:attrName>style.visibility</p:attrName>
                                        </p:attrNameLst>
                                      </p:cBhvr>
                                      <p:to>
                                        <p:strVal val="visible"/>
                                      </p:to>
                                    </p:set>
                                    <p:anim calcmode="lin" valueType="num">
                                      <p:cBhvr additive="base">
                                        <p:cTn id="49" dur="500" fill="hold"/>
                                        <p:tgtEl>
                                          <p:spTgt spid="64519"/>
                                        </p:tgtEl>
                                        <p:attrNameLst>
                                          <p:attrName>ppt_x</p:attrName>
                                        </p:attrNameLst>
                                      </p:cBhvr>
                                      <p:tavLst>
                                        <p:tav tm="0">
                                          <p:val>
                                            <p:strVal val="0-#ppt_w/2"/>
                                          </p:val>
                                        </p:tav>
                                        <p:tav tm="100000">
                                          <p:val>
                                            <p:strVal val="#ppt_x"/>
                                          </p:val>
                                        </p:tav>
                                      </p:tavLst>
                                    </p:anim>
                                    <p:anim calcmode="lin" valueType="num">
                                      <p:cBhvr additive="base">
                                        <p:cTn id="50" dur="500" fill="hold"/>
                                        <p:tgtEl>
                                          <p:spTgt spid="6451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64520"/>
                                        </p:tgtEl>
                                        <p:attrNameLst>
                                          <p:attrName>style.visibility</p:attrName>
                                        </p:attrNameLst>
                                      </p:cBhvr>
                                      <p:to>
                                        <p:strVal val="visible"/>
                                      </p:to>
                                    </p:set>
                                    <p:anim calcmode="lin" valueType="num">
                                      <p:cBhvr additive="base">
                                        <p:cTn id="55" dur="500" fill="hold"/>
                                        <p:tgtEl>
                                          <p:spTgt spid="64520"/>
                                        </p:tgtEl>
                                        <p:attrNameLst>
                                          <p:attrName>ppt_x</p:attrName>
                                        </p:attrNameLst>
                                      </p:cBhvr>
                                      <p:tavLst>
                                        <p:tav tm="0">
                                          <p:val>
                                            <p:strVal val="0-#ppt_w/2"/>
                                          </p:val>
                                        </p:tav>
                                        <p:tav tm="100000">
                                          <p:val>
                                            <p:strVal val="#ppt_x"/>
                                          </p:val>
                                        </p:tav>
                                      </p:tavLst>
                                    </p:anim>
                                    <p:anim calcmode="lin" valueType="num">
                                      <p:cBhvr additive="base">
                                        <p:cTn id="56" dur="500" fill="hold"/>
                                        <p:tgtEl>
                                          <p:spTgt spid="6452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64521"/>
                                        </p:tgtEl>
                                        <p:attrNameLst>
                                          <p:attrName>style.visibility</p:attrName>
                                        </p:attrNameLst>
                                      </p:cBhvr>
                                      <p:to>
                                        <p:strVal val="visible"/>
                                      </p:to>
                                    </p:set>
                                    <p:anim calcmode="lin" valueType="num">
                                      <p:cBhvr additive="base">
                                        <p:cTn id="61" dur="500" fill="hold"/>
                                        <p:tgtEl>
                                          <p:spTgt spid="64521"/>
                                        </p:tgtEl>
                                        <p:attrNameLst>
                                          <p:attrName>ppt_x</p:attrName>
                                        </p:attrNameLst>
                                      </p:cBhvr>
                                      <p:tavLst>
                                        <p:tav tm="0">
                                          <p:val>
                                            <p:strVal val="0-#ppt_w/2"/>
                                          </p:val>
                                        </p:tav>
                                        <p:tav tm="100000">
                                          <p:val>
                                            <p:strVal val="#ppt_x"/>
                                          </p:val>
                                        </p:tav>
                                      </p:tavLst>
                                    </p:anim>
                                    <p:anim calcmode="lin" valueType="num">
                                      <p:cBhvr additive="base">
                                        <p:cTn id="62" dur="500" fill="hold"/>
                                        <p:tgtEl>
                                          <p:spTgt spid="64521"/>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64522"/>
                                        </p:tgtEl>
                                        <p:attrNameLst>
                                          <p:attrName>style.visibility</p:attrName>
                                        </p:attrNameLst>
                                      </p:cBhvr>
                                      <p:to>
                                        <p:strVal val="visible"/>
                                      </p:to>
                                    </p:set>
                                    <p:anim calcmode="lin" valueType="num">
                                      <p:cBhvr additive="base">
                                        <p:cTn id="67" dur="500" fill="hold"/>
                                        <p:tgtEl>
                                          <p:spTgt spid="64522"/>
                                        </p:tgtEl>
                                        <p:attrNameLst>
                                          <p:attrName>ppt_x</p:attrName>
                                        </p:attrNameLst>
                                      </p:cBhvr>
                                      <p:tavLst>
                                        <p:tav tm="0">
                                          <p:val>
                                            <p:strVal val="0-#ppt_w/2"/>
                                          </p:val>
                                        </p:tav>
                                        <p:tav tm="100000">
                                          <p:val>
                                            <p:strVal val="#ppt_x"/>
                                          </p:val>
                                        </p:tav>
                                      </p:tavLst>
                                    </p:anim>
                                    <p:anim calcmode="lin" valueType="num">
                                      <p:cBhvr additive="base">
                                        <p:cTn id="68" dur="500" fill="hold"/>
                                        <p:tgtEl>
                                          <p:spTgt spid="6452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64523"/>
                                        </p:tgtEl>
                                        <p:attrNameLst>
                                          <p:attrName>style.visibility</p:attrName>
                                        </p:attrNameLst>
                                      </p:cBhvr>
                                      <p:to>
                                        <p:strVal val="visible"/>
                                      </p:to>
                                    </p:set>
                                    <p:anim calcmode="lin" valueType="num">
                                      <p:cBhvr additive="base">
                                        <p:cTn id="73" dur="500" fill="hold"/>
                                        <p:tgtEl>
                                          <p:spTgt spid="64523"/>
                                        </p:tgtEl>
                                        <p:attrNameLst>
                                          <p:attrName>ppt_x</p:attrName>
                                        </p:attrNameLst>
                                      </p:cBhvr>
                                      <p:tavLst>
                                        <p:tav tm="0">
                                          <p:val>
                                            <p:strVal val="0-#ppt_w/2"/>
                                          </p:val>
                                        </p:tav>
                                        <p:tav tm="100000">
                                          <p:val>
                                            <p:strVal val="#ppt_x"/>
                                          </p:val>
                                        </p:tav>
                                      </p:tavLst>
                                    </p:anim>
                                    <p:anim calcmode="lin" valueType="num">
                                      <p:cBhvr additive="base">
                                        <p:cTn id="74" dur="500" fill="hold"/>
                                        <p:tgtEl>
                                          <p:spTgt spid="6452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64524"/>
                                        </p:tgtEl>
                                        <p:attrNameLst>
                                          <p:attrName>style.visibility</p:attrName>
                                        </p:attrNameLst>
                                      </p:cBhvr>
                                      <p:to>
                                        <p:strVal val="visible"/>
                                      </p:to>
                                    </p:set>
                                    <p:anim calcmode="lin" valueType="num">
                                      <p:cBhvr additive="base">
                                        <p:cTn id="79" dur="500" fill="hold"/>
                                        <p:tgtEl>
                                          <p:spTgt spid="64524"/>
                                        </p:tgtEl>
                                        <p:attrNameLst>
                                          <p:attrName>ppt_x</p:attrName>
                                        </p:attrNameLst>
                                      </p:cBhvr>
                                      <p:tavLst>
                                        <p:tav tm="0">
                                          <p:val>
                                            <p:strVal val="0-#ppt_w/2"/>
                                          </p:val>
                                        </p:tav>
                                        <p:tav tm="100000">
                                          <p:val>
                                            <p:strVal val="#ppt_x"/>
                                          </p:val>
                                        </p:tav>
                                      </p:tavLst>
                                    </p:anim>
                                    <p:anim calcmode="lin" valueType="num">
                                      <p:cBhvr additive="base">
                                        <p:cTn id="80" dur="500" fill="hold"/>
                                        <p:tgtEl>
                                          <p:spTgt spid="64524"/>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64525"/>
                                        </p:tgtEl>
                                        <p:attrNameLst>
                                          <p:attrName>style.visibility</p:attrName>
                                        </p:attrNameLst>
                                      </p:cBhvr>
                                      <p:to>
                                        <p:strVal val="visible"/>
                                      </p:to>
                                    </p:set>
                                    <p:anim calcmode="lin" valueType="num">
                                      <p:cBhvr additive="base">
                                        <p:cTn id="85" dur="500" fill="hold"/>
                                        <p:tgtEl>
                                          <p:spTgt spid="64525"/>
                                        </p:tgtEl>
                                        <p:attrNameLst>
                                          <p:attrName>ppt_x</p:attrName>
                                        </p:attrNameLst>
                                      </p:cBhvr>
                                      <p:tavLst>
                                        <p:tav tm="0">
                                          <p:val>
                                            <p:strVal val="0-#ppt_w/2"/>
                                          </p:val>
                                        </p:tav>
                                        <p:tav tm="100000">
                                          <p:val>
                                            <p:strVal val="#ppt_x"/>
                                          </p:val>
                                        </p:tav>
                                      </p:tavLst>
                                    </p:anim>
                                    <p:anim calcmode="lin" valueType="num">
                                      <p:cBhvr additive="base">
                                        <p:cTn id="86" dur="500" fill="hold"/>
                                        <p:tgtEl>
                                          <p:spTgt spid="64525"/>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64526"/>
                                        </p:tgtEl>
                                        <p:attrNameLst>
                                          <p:attrName>style.visibility</p:attrName>
                                        </p:attrNameLst>
                                      </p:cBhvr>
                                      <p:to>
                                        <p:strVal val="visible"/>
                                      </p:to>
                                    </p:set>
                                    <p:anim calcmode="lin" valueType="num">
                                      <p:cBhvr additive="base">
                                        <p:cTn id="91" dur="500" fill="hold"/>
                                        <p:tgtEl>
                                          <p:spTgt spid="64526"/>
                                        </p:tgtEl>
                                        <p:attrNameLst>
                                          <p:attrName>ppt_x</p:attrName>
                                        </p:attrNameLst>
                                      </p:cBhvr>
                                      <p:tavLst>
                                        <p:tav tm="0">
                                          <p:val>
                                            <p:strVal val="0-#ppt_w/2"/>
                                          </p:val>
                                        </p:tav>
                                        <p:tav tm="100000">
                                          <p:val>
                                            <p:strVal val="#ppt_x"/>
                                          </p:val>
                                        </p:tav>
                                      </p:tavLst>
                                    </p:anim>
                                    <p:anim calcmode="lin" valueType="num">
                                      <p:cBhvr additive="base">
                                        <p:cTn id="92" dur="500" fill="hold"/>
                                        <p:tgtEl>
                                          <p:spTgt spid="64526"/>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64527"/>
                                        </p:tgtEl>
                                        <p:attrNameLst>
                                          <p:attrName>style.visibility</p:attrName>
                                        </p:attrNameLst>
                                      </p:cBhvr>
                                      <p:to>
                                        <p:strVal val="visible"/>
                                      </p:to>
                                    </p:set>
                                    <p:anim calcmode="lin" valueType="num">
                                      <p:cBhvr additive="base">
                                        <p:cTn id="97" dur="500" fill="hold"/>
                                        <p:tgtEl>
                                          <p:spTgt spid="64527"/>
                                        </p:tgtEl>
                                        <p:attrNameLst>
                                          <p:attrName>ppt_x</p:attrName>
                                        </p:attrNameLst>
                                      </p:cBhvr>
                                      <p:tavLst>
                                        <p:tav tm="0">
                                          <p:val>
                                            <p:strVal val="0-#ppt_w/2"/>
                                          </p:val>
                                        </p:tav>
                                        <p:tav tm="100000">
                                          <p:val>
                                            <p:strVal val="#ppt_x"/>
                                          </p:val>
                                        </p:tav>
                                      </p:tavLst>
                                    </p:anim>
                                    <p:anim calcmode="lin" valueType="num">
                                      <p:cBhvr additive="base">
                                        <p:cTn id="98" dur="500" fill="hold"/>
                                        <p:tgtEl>
                                          <p:spTgt spid="64527"/>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64528"/>
                                        </p:tgtEl>
                                        <p:attrNameLst>
                                          <p:attrName>style.visibility</p:attrName>
                                        </p:attrNameLst>
                                      </p:cBhvr>
                                      <p:to>
                                        <p:strVal val="visible"/>
                                      </p:to>
                                    </p:set>
                                    <p:anim calcmode="lin" valueType="num">
                                      <p:cBhvr additive="base">
                                        <p:cTn id="103" dur="500" fill="hold"/>
                                        <p:tgtEl>
                                          <p:spTgt spid="64528"/>
                                        </p:tgtEl>
                                        <p:attrNameLst>
                                          <p:attrName>ppt_x</p:attrName>
                                        </p:attrNameLst>
                                      </p:cBhvr>
                                      <p:tavLst>
                                        <p:tav tm="0">
                                          <p:val>
                                            <p:strVal val="0-#ppt_w/2"/>
                                          </p:val>
                                        </p:tav>
                                        <p:tav tm="100000">
                                          <p:val>
                                            <p:strVal val="#ppt_x"/>
                                          </p:val>
                                        </p:tav>
                                      </p:tavLst>
                                    </p:anim>
                                    <p:anim calcmode="lin" valueType="num">
                                      <p:cBhvr additive="base">
                                        <p:cTn id="104" dur="500" fill="hold"/>
                                        <p:tgtEl>
                                          <p:spTgt spid="64528"/>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64529"/>
                                        </p:tgtEl>
                                        <p:attrNameLst>
                                          <p:attrName>style.visibility</p:attrName>
                                        </p:attrNameLst>
                                      </p:cBhvr>
                                      <p:to>
                                        <p:strVal val="visible"/>
                                      </p:to>
                                    </p:set>
                                    <p:anim calcmode="lin" valueType="num">
                                      <p:cBhvr additive="base">
                                        <p:cTn id="109" dur="500" fill="hold"/>
                                        <p:tgtEl>
                                          <p:spTgt spid="64529"/>
                                        </p:tgtEl>
                                        <p:attrNameLst>
                                          <p:attrName>ppt_x</p:attrName>
                                        </p:attrNameLst>
                                      </p:cBhvr>
                                      <p:tavLst>
                                        <p:tav tm="0">
                                          <p:val>
                                            <p:strVal val="0-#ppt_w/2"/>
                                          </p:val>
                                        </p:tav>
                                        <p:tav tm="100000">
                                          <p:val>
                                            <p:strVal val="#ppt_x"/>
                                          </p:val>
                                        </p:tav>
                                      </p:tavLst>
                                    </p:anim>
                                    <p:anim calcmode="lin" valueType="num">
                                      <p:cBhvr additive="base">
                                        <p:cTn id="110" dur="500" fill="hold"/>
                                        <p:tgtEl>
                                          <p:spTgt spid="64529"/>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64530"/>
                                        </p:tgtEl>
                                        <p:attrNameLst>
                                          <p:attrName>style.visibility</p:attrName>
                                        </p:attrNameLst>
                                      </p:cBhvr>
                                      <p:to>
                                        <p:strVal val="visible"/>
                                      </p:to>
                                    </p:set>
                                    <p:anim calcmode="lin" valueType="num">
                                      <p:cBhvr additive="base">
                                        <p:cTn id="115" dur="500" fill="hold"/>
                                        <p:tgtEl>
                                          <p:spTgt spid="64530"/>
                                        </p:tgtEl>
                                        <p:attrNameLst>
                                          <p:attrName>ppt_x</p:attrName>
                                        </p:attrNameLst>
                                      </p:cBhvr>
                                      <p:tavLst>
                                        <p:tav tm="0">
                                          <p:val>
                                            <p:strVal val="0-#ppt_w/2"/>
                                          </p:val>
                                        </p:tav>
                                        <p:tav tm="100000">
                                          <p:val>
                                            <p:strVal val="#ppt_x"/>
                                          </p:val>
                                        </p:tav>
                                      </p:tavLst>
                                    </p:anim>
                                    <p:anim calcmode="lin" valueType="num">
                                      <p:cBhvr additive="base">
                                        <p:cTn id="116" dur="500" fill="hold"/>
                                        <p:tgtEl>
                                          <p:spTgt spid="64530"/>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64531"/>
                                        </p:tgtEl>
                                        <p:attrNameLst>
                                          <p:attrName>style.visibility</p:attrName>
                                        </p:attrNameLst>
                                      </p:cBhvr>
                                      <p:to>
                                        <p:strVal val="visible"/>
                                      </p:to>
                                    </p:set>
                                    <p:anim calcmode="lin" valueType="num">
                                      <p:cBhvr additive="base">
                                        <p:cTn id="121" dur="500" fill="hold"/>
                                        <p:tgtEl>
                                          <p:spTgt spid="64531"/>
                                        </p:tgtEl>
                                        <p:attrNameLst>
                                          <p:attrName>ppt_x</p:attrName>
                                        </p:attrNameLst>
                                      </p:cBhvr>
                                      <p:tavLst>
                                        <p:tav tm="0">
                                          <p:val>
                                            <p:strVal val="0-#ppt_w/2"/>
                                          </p:val>
                                        </p:tav>
                                        <p:tav tm="100000">
                                          <p:val>
                                            <p:strVal val="#ppt_x"/>
                                          </p:val>
                                        </p:tav>
                                      </p:tavLst>
                                    </p:anim>
                                    <p:anim calcmode="lin" valueType="num">
                                      <p:cBhvr additive="base">
                                        <p:cTn id="122" dur="500" fill="hold"/>
                                        <p:tgtEl>
                                          <p:spTgt spid="64531"/>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64532"/>
                                        </p:tgtEl>
                                        <p:attrNameLst>
                                          <p:attrName>style.visibility</p:attrName>
                                        </p:attrNameLst>
                                      </p:cBhvr>
                                      <p:to>
                                        <p:strVal val="visible"/>
                                      </p:to>
                                    </p:set>
                                    <p:anim calcmode="lin" valueType="num">
                                      <p:cBhvr additive="base">
                                        <p:cTn id="127" dur="500" fill="hold"/>
                                        <p:tgtEl>
                                          <p:spTgt spid="64532"/>
                                        </p:tgtEl>
                                        <p:attrNameLst>
                                          <p:attrName>ppt_x</p:attrName>
                                        </p:attrNameLst>
                                      </p:cBhvr>
                                      <p:tavLst>
                                        <p:tav tm="0">
                                          <p:val>
                                            <p:strVal val="0-#ppt_w/2"/>
                                          </p:val>
                                        </p:tav>
                                        <p:tav tm="100000">
                                          <p:val>
                                            <p:strVal val="#ppt_x"/>
                                          </p:val>
                                        </p:tav>
                                      </p:tavLst>
                                    </p:anim>
                                    <p:anim calcmode="lin" valueType="num">
                                      <p:cBhvr additive="base">
                                        <p:cTn id="128" dur="500" fill="hold"/>
                                        <p:tgtEl>
                                          <p:spTgt spid="64532"/>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64533"/>
                                        </p:tgtEl>
                                        <p:attrNameLst>
                                          <p:attrName>style.visibility</p:attrName>
                                        </p:attrNameLst>
                                      </p:cBhvr>
                                      <p:to>
                                        <p:strVal val="visible"/>
                                      </p:to>
                                    </p:set>
                                    <p:anim calcmode="lin" valueType="num">
                                      <p:cBhvr additive="base">
                                        <p:cTn id="133" dur="500" fill="hold"/>
                                        <p:tgtEl>
                                          <p:spTgt spid="64533"/>
                                        </p:tgtEl>
                                        <p:attrNameLst>
                                          <p:attrName>ppt_x</p:attrName>
                                        </p:attrNameLst>
                                      </p:cBhvr>
                                      <p:tavLst>
                                        <p:tav tm="0">
                                          <p:val>
                                            <p:strVal val="0-#ppt_w/2"/>
                                          </p:val>
                                        </p:tav>
                                        <p:tav tm="100000">
                                          <p:val>
                                            <p:strVal val="#ppt_x"/>
                                          </p:val>
                                        </p:tav>
                                      </p:tavLst>
                                    </p:anim>
                                    <p:anim calcmode="lin" valueType="num">
                                      <p:cBhvr additive="base">
                                        <p:cTn id="134" dur="500" fill="hold"/>
                                        <p:tgtEl>
                                          <p:spTgt spid="64533"/>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64534"/>
                                        </p:tgtEl>
                                        <p:attrNameLst>
                                          <p:attrName>style.visibility</p:attrName>
                                        </p:attrNameLst>
                                      </p:cBhvr>
                                      <p:to>
                                        <p:strVal val="visible"/>
                                      </p:to>
                                    </p:set>
                                    <p:anim calcmode="lin" valueType="num">
                                      <p:cBhvr additive="base">
                                        <p:cTn id="139" dur="500" fill="hold"/>
                                        <p:tgtEl>
                                          <p:spTgt spid="64534"/>
                                        </p:tgtEl>
                                        <p:attrNameLst>
                                          <p:attrName>ppt_x</p:attrName>
                                        </p:attrNameLst>
                                      </p:cBhvr>
                                      <p:tavLst>
                                        <p:tav tm="0">
                                          <p:val>
                                            <p:strVal val="0-#ppt_w/2"/>
                                          </p:val>
                                        </p:tav>
                                        <p:tav tm="100000">
                                          <p:val>
                                            <p:strVal val="#ppt_x"/>
                                          </p:val>
                                        </p:tav>
                                      </p:tavLst>
                                    </p:anim>
                                    <p:anim calcmode="lin" valueType="num">
                                      <p:cBhvr additive="base">
                                        <p:cTn id="140" dur="500" fill="hold"/>
                                        <p:tgtEl>
                                          <p:spTgt spid="64534"/>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grpId="0" nodeType="clickEffect">
                                  <p:stCondLst>
                                    <p:cond delay="0"/>
                                  </p:stCondLst>
                                  <p:childTnLst>
                                    <p:set>
                                      <p:cBhvr>
                                        <p:cTn id="144" dur="1" fill="hold">
                                          <p:stCondLst>
                                            <p:cond delay="0"/>
                                          </p:stCondLst>
                                        </p:cTn>
                                        <p:tgtEl>
                                          <p:spTgt spid="64535"/>
                                        </p:tgtEl>
                                        <p:attrNameLst>
                                          <p:attrName>style.visibility</p:attrName>
                                        </p:attrNameLst>
                                      </p:cBhvr>
                                      <p:to>
                                        <p:strVal val="visible"/>
                                      </p:to>
                                    </p:set>
                                    <p:anim calcmode="lin" valueType="num">
                                      <p:cBhvr additive="base">
                                        <p:cTn id="145" dur="500" fill="hold"/>
                                        <p:tgtEl>
                                          <p:spTgt spid="64535"/>
                                        </p:tgtEl>
                                        <p:attrNameLst>
                                          <p:attrName>ppt_x</p:attrName>
                                        </p:attrNameLst>
                                      </p:cBhvr>
                                      <p:tavLst>
                                        <p:tav tm="0">
                                          <p:val>
                                            <p:strVal val="0-#ppt_w/2"/>
                                          </p:val>
                                        </p:tav>
                                        <p:tav tm="100000">
                                          <p:val>
                                            <p:strVal val="#ppt_x"/>
                                          </p:val>
                                        </p:tav>
                                      </p:tavLst>
                                    </p:anim>
                                    <p:anim calcmode="lin" valueType="num">
                                      <p:cBhvr additive="base">
                                        <p:cTn id="146" dur="500" fill="hold"/>
                                        <p:tgtEl>
                                          <p:spTgt spid="64535"/>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grpId="0" nodeType="clickEffect">
                                  <p:stCondLst>
                                    <p:cond delay="0"/>
                                  </p:stCondLst>
                                  <p:childTnLst>
                                    <p:set>
                                      <p:cBhvr>
                                        <p:cTn id="150" dur="1" fill="hold">
                                          <p:stCondLst>
                                            <p:cond delay="0"/>
                                          </p:stCondLst>
                                        </p:cTn>
                                        <p:tgtEl>
                                          <p:spTgt spid="64536"/>
                                        </p:tgtEl>
                                        <p:attrNameLst>
                                          <p:attrName>style.visibility</p:attrName>
                                        </p:attrNameLst>
                                      </p:cBhvr>
                                      <p:to>
                                        <p:strVal val="visible"/>
                                      </p:to>
                                    </p:set>
                                    <p:anim calcmode="lin" valueType="num">
                                      <p:cBhvr additive="base">
                                        <p:cTn id="151" dur="500" fill="hold"/>
                                        <p:tgtEl>
                                          <p:spTgt spid="64536"/>
                                        </p:tgtEl>
                                        <p:attrNameLst>
                                          <p:attrName>ppt_x</p:attrName>
                                        </p:attrNameLst>
                                      </p:cBhvr>
                                      <p:tavLst>
                                        <p:tav tm="0">
                                          <p:val>
                                            <p:strVal val="0-#ppt_w/2"/>
                                          </p:val>
                                        </p:tav>
                                        <p:tav tm="100000">
                                          <p:val>
                                            <p:strVal val="#ppt_x"/>
                                          </p:val>
                                        </p:tav>
                                      </p:tavLst>
                                    </p:anim>
                                    <p:anim calcmode="lin" valueType="num">
                                      <p:cBhvr additive="base">
                                        <p:cTn id="152" dur="500" fill="hold"/>
                                        <p:tgtEl>
                                          <p:spTgt spid="64536"/>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grpId="0" nodeType="clickEffect">
                                  <p:stCondLst>
                                    <p:cond delay="0"/>
                                  </p:stCondLst>
                                  <p:childTnLst>
                                    <p:set>
                                      <p:cBhvr>
                                        <p:cTn id="156" dur="1" fill="hold">
                                          <p:stCondLst>
                                            <p:cond delay="0"/>
                                          </p:stCondLst>
                                        </p:cTn>
                                        <p:tgtEl>
                                          <p:spTgt spid="64537"/>
                                        </p:tgtEl>
                                        <p:attrNameLst>
                                          <p:attrName>style.visibility</p:attrName>
                                        </p:attrNameLst>
                                      </p:cBhvr>
                                      <p:to>
                                        <p:strVal val="visible"/>
                                      </p:to>
                                    </p:set>
                                    <p:anim calcmode="lin" valueType="num">
                                      <p:cBhvr additive="base">
                                        <p:cTn id="157" dur="500" fill="hold"/>
                                        <p:tgtEl>
                                          <p:spTgt spid="64537"/>
                                        </p:tgtEl>
                                        <p:attrNameLst>
                                          <p:attrName>ppt_x</p:attrName>
                                        </p:attrNameLst>
                                      </p:cBhvr>
                                      <p:tavLst>
                                        <p:tav tm="0">
                                          <p:val>
                                            <p:strVal val="0-#ppt_w/2"/>
                                          </p:val>
                                        </p:tav>
                                        <p:tav tm="100000">
                                          <p:val>
                                            <p:strVal val="#ppt_x"/>
                                          </p:val>
                                        </p:tav>
                                      </p:tavLst>
                                    </p:anim>
                                    <p:anim calcmode="lin" valueType="num">
                                      <p:cBhvr additive="base">
                                        <p:cTn id="158" dur="500" fill="hold"/>
                                        <p:tgtEl>
                                          <p:spTgt spid="64537"/>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grpId="0" nodeType="clickEffect">
                                  <p:stCondLst>
                                    <p:cond delay="0"/>
                                  </p:stCondLst>
                                  <p:childTnLst>
                                    <p:set>
                                      <p:cBhvr>
                                        <p:cTn id="162" dur="1" fill="hold">
                                          <p:stCondLst>
                                            <p:cond delay="0"/>
                                          </p:stCondLst>
                                        </p:cTn>
                                        <p:tgtEl>
                                          <p:spTgt spid="64538"/>
                                        </p:tgtEl>
                                        <p:attrNameLst>
                                          <p:attrName>style.visibility</p:attrName>
                                        </p:attrNameLst>
                                      </p:cBhvr>
                                      <p:to>
                                        <p:strVal val="visible"/>
                                      </p:to>
                                    </p:set>
                                    <p:anim calcmode="lin" valueType="num">
                                      <p:cBhvr additive="base">
                                        <p:cTn id="163" dur="500" fill="hold"/>
                                        <p:tgtEl>
                                          <p:spTgt spid="64538"/>
                                        </p:tgtEl>
                                        <p:attrNameLst>
                                          <p:attrName>ppt_x</p:attrName>
                                        </p:attrNameLst>
                                      </p:cBhvr>
                                      <p:tavLst>
                                        <p:tav tm="0">
                                          <p:val>
                                            <p:strVal val="0-#ppt_w/2"/>
                                          </p:val>
                                        </p:tav>
                                        <p:tav tm="100000">
                                          <p:val>
                                            <p:strVal val="#ppt_x"/>
                                          </p:val>
                                        </p:tav>
                                      </p:tavLst>
                                    </p:anim>
                                    <p:anim calcmode="lin" valueType="num">
                                      <p:cBhvr additive="base">
                                        <p:cTn id="164" dur="500" fill="hold"/>
                                        <p:tgtEl>
                                          <p:spTgt spid="64538"/>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grpId="0" nodeType="clickEffect">
                                  <p:stCondLst>
                                    <p:cond delay="0"/>
                                  </p:stCondLst>
                                  <p:childTnLst>
                                    <p:set>
                                      <p:cBhvr>
                                        <p:cTn id="168" dur="1" fill="hold">
                                          <p:stCondLst>
                                            <p:cond delay="0"/>
                                          </p:stCondLst>
                                        </p:cTn>
                                        <p:tgtEl>
                                          <p:spTgt spid="64539"/>
                                        </p:tgtEl>
                                        <p:attrNameLst>
                                          <p:attrName>style.visibility</p:attrName>
                                        </p:attrNameLst>
                                      </p:cBhvr>
                                      <p:to>
                                        <p:strVal val="visible"/>
                                      </p:to>
                                    </p:set>
                                    <p:anim calcmode="lin" valueType="num">
                                      <p:cBhvr additive="base">
                                        <p:cTn id="169" dur="500" fill="hold"/>
                                        <p:tgtEl>
                                          <p:spTgt spid="64539"/>
                                        </p:tgtEl>
                                        <p:attrNameLst>
                                          <p:attrName>ppt_x</p:attrName>
                                        </p:attrNameLst>
                                      </p:cBhvr>
                                      <p:tavLst>
                                        <p:tav tm="0">
                                          <p:val>
                                            <p:strVal val="0-#ppt_w/2"/>
                                          </p:val>
                                        </p:tav>
                                        <p:tav tm="100000">
                                          <p:val>
                                            <p:strVal val="#ppt_x"/>
                                          </p:val>
                                        </p:tav>
                                      </p:tavLst>
                                    </p:anim>
                                    <p:anim calcmode="lin" valueType="num">
                                      <p:cBhvr additive="base">
                                        <p:cTn id="170" dur="500" fill="hold"/>
                                        <p:tgtEl>
                                          <p:spTgt spid="64539"/>
                                        </p:tgtEl>
                                        <p:attrNameLst>
                                          <p:attrName>ppt_y</p:attrName>
                                        </p:attrNameLst>
                                      </p:cBhvr>
                                      <p:tavLst>
                                        <p:tav tm="0">
                                          <p:val>
                                            <p:strVal val="#ppt_y"/>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8" fill="hold" grpId="0" nodeType="clickEffect">
                                  <p:stCondLst>
                                    <p:cond delay="0"/>
                                  </p:stCondLst>
                                  <p:childTnLst>
                                    <p:set>
                                      <p:cBhvr>
                                        <p:cTn id="174" dur="1" fill="hold">
                                          <p:stCondLst>
                                            <p:cond delay="0"/>
                                          </p:stCondLst>
                                        </p:cTn>
                                        <p:tgtEl>
                                          <p:spTgt spid="64540"/>
                                        </p:tgtEl>
                                        <p:attrNameLst>
                                          <p:attrName>style.visibility</p:attrName>
                                        </p:attrNameLst>
                                      </p:cBhvr>
                                      <p:to>
                                        <p:strVal val="visible"/>
                                      </p:to>
                                    </p:set>
                                    <p:anim calcmode="lin" valueType="num">
                                      <p:cBhvr additive="base">
                                        <p:cTn id="175" dur="500" fill="hold"/>
                                        <p:tgtEl>
                                          <p:spTgt spid="64540"/>
                                        </p:tgtEl>
                                        <p:attrNameLst>
                                          <p:attrName>ppt_x</p:attrName>
                                        </p:attrNameLst>
                                      </p:cBhvr>
                                      <p:tavLst>
                                        <p:tav tm="0">
                                          <p:val>
                                            <p:strVal val="0-#ppt_w/2"/>
                                          </p:val>
                                        </p:tav>
                                        <p:tav tm="100000">
                                          <p:val>
                                            <p:strVal val="#ppt_x"/>
                                          </p:val>
                                        </p:tav>
                                      </p:tavLst>
                                    </p:anim>
                                    <p:anim calcmode="lin" valueType="num">
                                      <p:cBhvr additive="base">
                                        <p:cTn id="176" dur="500" fill="hold"/>
                                        <p:tgtEl>
                                          <p:spTgt spid="64540"/>
                                        </p:tgtEl>
                                        <p:attrNameLst>
                                          <p:attrName>ppt_y</p:attrName>
                                        </p:attrNameLst>
                                      </p:cBhvr>
                                      <p:tavLst>
                                        <p:tav tm="0">
                                          <p:val>
                                            <p:strVal val="#ppt_y"/>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8" fill="hold" grpId="0" nodeType="clickEffect">
                                  <p:stCondLst>
                                    <p:cond delay="0"/>
                                  </p:stCondLst>
                                  <p:childTnLst>
                                    <p:set>
                                      <p:cBhvr>
                                        <p:cTn id="180" dur="1" fill="hold">
                                          <p:stCondLst>
                                            <p:cond delay="0"/>
                                          </p:stCondLst>
                                        </p:cTn>
                                        <p:tgtEl>
                                          <p:spTgt spid="64541"/>
                                        </p:tgtEl>
                                        <p:attrNameLst>
                                          <p:attrName>style.visibility</p:attrName>
                                        </p:attrNameLst>
                                      </p:cBhvr>
                                      <p:to>
                                        <p:strVal val="visible"/>
                                      </p:to>
                                    </p:set>
                                    <p:anim calcmode="lin" valueType="num">
                                      <p:cBhvr additive="base">
                                        <p:cTn id="181" dur="500" fill="hold"/>
                                        <p:tgtEl>
                                          <p:spTgt spid="64541"/>
                                        </p:tgtEl>
                                        <p:attrNameLst>
                                          <p:attrName>ppt_x</p:attrName>
                                        </p:attrNameLst>
                                      </p:cBhvr>
                                      <p:tavLst>
                                        <p:tav tm="0">
                                          <p:val>
                                            <p:strVal val="0-#ppt_w/2"/>
                                          </p:val>
                                        </p:tav>
                                        <p:tav tm="100000">
                                          <p:val>
                                            <p:strVal val="#ppt_x"/>
                                          </p:val>
                                        </p:tav>
                                      </p:tavLst>
                                    </p:anim>
                                    <p:anim calcmode="lin" valueType="num">
                                      <p:cBhvr additive="base">
                                        <p:cTn id="182" dur="500" fill="hold"/>
                                        <p:tgtEl>
                                          <p:spTgt spid="64541"/>
                                        </p:tgtEl>
                                        <p:attrNameLst>
                                          <p:attrName>ppt_y</p:attrName>
                                        </p:attrNameLst>
                                      </p:cBhvr>
                                      <p:tavLst>
                                        <p:tav tm="0">
                                          <p:val>
                                            <p:strVal val="#ppt_y"/>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8" fill="hold" grpId="0" nodeType="clickEffect">
                                  <p:stCondLst>
                                    <p:cond delay="0"/>
                                  </p:stCondLst>
                                  <p:childTnLst>
                                    <p:set>
                                      <p:cBhvr>
                                        <p:cTn id="186" dur="1" fill="hold">
                                          <p:stCondLst>
                                            <p:cond delay="0"/>
                                          </p:stCondLst>
                                        </p:cTn>
                                        <p:tgtEl>
                                          <p:spTgt spid="64542"/>
                                        </p:tgtEl>
                                        <p:attrNameLst>
                                          <p:attrName>style.visibility</p:attrName>
                                        </p:attrNameLst>
                                      </p:cBhvr>
                                      <p:to>
                                        <p:strVal val="visible"/>
                                      </p:to>
                                    </p:set>
                                    <p:anim calcmode="lin" valueType="num">
                                      <p:cBhvr additive="base">
                                        <p:cTn id="187" dur="500" fill="hold"/>
                                        <p:tgtEl>
                                          <p:spTgt spid="64542"/>
                                        </p:tgtEl>
                                        <p:attrNameLst>
                                          <p:attrName>ppt_x</p:attrName>
                                        </p:attrNameLst>
                                      </p:cBhvr>
                                      <p:tavLst>
                                        <p:tav tm="0">
                                          <p:val>
                                            <p:strVal val="0-#ppt_w/2"/>
                                          </p:val>
                                        </p:tav>
                                        <p:tav tm="100000">
                                          <p:val>
                                            <p:strVal val="#ppt_x"/>
                                          </p:val>
                                        </p:tav>
                                      </p:tavLst>
                                    </p:anim>
                                    <p:anim calcmode="lin" valueType="num">
                                      <p:cBhvr additive="base">
                                        <p:cTn id="188" dur="500" fill="hold"/>
                                        <p:tgtEl>
                                          <p:spTgt spid="64542"/>
                                        </p:tgtEl>
                                        <p:attrNameLst>
                                          <p:attrName>ppt_y</p:attrName>
                                        </p:attrNameLst>
                                      </p:cBhvr>
                                      <p:tavLst>
                                        <p:tav tm="0">
                                          <p:val>
                                            <p:strVal val="#ppt_y"/>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8" fill="hold" grpId="0" nodeType="clickEffect">
                                  <p:stCondLst>
                                    <p:cond delay="0"/>
                                  </p:stCondLst>
                                  <p:childTnLst>
                                    <p:set>
                                      <p:cBhvr>
                                        <p:cTn id="192" dur="1" fill="hold">
                                          <p:stCondLst>
                                            <p:cond delay="0"/>
                                          </p:stCondLst>
                                        </p:cTn>
                                        <p:tgtEl>
                                          <p:spTgt spid="64543"/>
                                        </p:tgtEl>
                                        <p:attrNameLst>
                                          <p:attrName>style.visibility</p:attrName>
                                        </p:attrNameLst>
                                      </p:cBhvr>
                                      <p:to>
                                        <p:strVal val="visible"/>
                                      </p:to>
                                    </p:set>
                                    <p:anim calcmode="lin" valueType="num">
                                      <p:cBhvr additive="base">
                                        <p:cTn id="193" dur="500" fill="hold"/>
                                        <p:tgtEl>
                                          <p:spTgt spid="64543"/>
                                        </p:tgtEl>
                                        <p:attrNameLst>
                                          <p:attrName>ppt_x</p:attrName>
                                        </p:attrNameLst>
                                      </p:cBhvr>
                                      <p:tavLst>
                                        <p:tav tm="0">
                                          <p:val>
                                            <p:strVal val="0-#ppt_w/2"/>
                                          </p:val>
                                        </p:tav>
                                        <p:tav tm="100000">
                                          <p:val>
                                            <p:strVal val="#ppt_x"/>
                                          </p:val>
                                        </p:tav>
                                      </p:tavLst>
                                    </p:anim>
                                    <p:anim calcmode="lin" valueType="num">
                                      <p:cBhvr additive="base">
                                        <p:cTn id="194" dur="500" fill="hold"/>
                                        <p:tgtEl>
                                          <p:spTgt spid="64543"/>
                                        </p:tgtEl>
                                        <p:attrNameLst>
                                          <p:attrName>ppt_y</p:attrName>
                                        </p:attrNameLst>
                                      </p:cBhvr>
                                      <p:tavLst>
                                        <p:tav tm="0">
                                          <p:val>
                                            <p:strVal val="#ppt_y"/>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8" fill="hold" grpId="0" nodeType="clickEffect">
                                  <p:stCondLst>
                                    <p:cond delay="0"/>
                                  </p:stCondLst>
                                  <p:childTnLst>
                                    <p:set>
                                      <p:cBhvr>
                                        <p:cTn id="198" dur="1" fill="hold">
                                          <p:stCondLst>
                                            <p:cond delay="0"/>
                                          </p:stCondLst>
                                        </p:cTn>
                                        <p:tgtEl>
                                          <p:spTgt spid="64544"/>
                                        </p:tgtEl>
                                        <p:attrNameLst>
                                          <p:attrName>style.visibility</p:attrName>
                                        </p:attrNameLst>
                                      </p:cBhvr>
                                      <p:to>
                                        <p:strVal val="visible"/>
                                      </p:to>
                                    </p:set>
                                    <p:anim calcmode="lin" valueType="num">
                                      <p:cBhvr additive="base">
                                        <p:cTn id="199" dur="500" fill="hold"/>
                                        <p:tgtEl>
                                          <p:spTgt spid="64544"/>
                                        </p:tgtEl>
                                        <p:attrNameLst>
                                          <p:attrName>ppt_x</p:attrName>
                                        </p:attrNameLst>
                                      </p:cBhvr>
                                      <p:tavLst>
                                        <p:tav tm="0">
                                          <p:val>
                                            <p:strVal val="0-#ppt_w/2"/>
                                          </p:val>
                                        </p:tav>
                                        <p:tav tm="100000">
                                          <p:val>
                                            <p:strVal val="#ppt_x"/>
                                          </p:val>
                                        </p:tav>
                                      </p:tavLst>
                                    </p:anim>
                                    <p:anim calcmode="lin" valueType="num">
                                      <p:cBhvr additive="base">
                                        <p:cTn id="200" dur="500" fill="hold"/>
                                        <p:tgtEl>
                                          <p:spTgt spid="64544"/>
                                        </p:tgtEl>
                                        <p:attrNameLst>
                                          <p:attrName>ppt_y</p:attrName>
                                        </p:attrNameLst>
                                      </p:cBhvr>
                                      <p:tavLst>
                                        <p:tav tm="0">
                                          <p:val>
                                            <p:strVal val="#ppt_y"/>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8" fill="hold" grpId="0" nodeType="clickEffect">
                                  <p:stCondLst>
                                    <p:cond delay="0"/>
                                  </p:stCondLst>
                                  <p:childTnLst>
                                    <p:set>
                                      <p:cBhvr>
                                        <p:cTn id="204" dur="1" fill="hold">
                                          <p:stCondLst>
                                            <p:cond delay="0"/>
                                          </p:stCondLst>
                                        </p:cTn>
                                        <p:tgtEl>
                                          <p:spTgt spid="64545"/>
                                        </p:tgtEl>
                                        <p:attrNameLst>
                                          <p:attrName>style.visibility</p:attrName>
                                        </p:attrNameLst>
                                      </p:cBhvr>
                                      <p:to>
                                        <p:strVal val="visible"/>
                                      </p:to>
                                    </p:set>
                                    <p:anim calcmode="lin" valueType="num">
                                      <p:cBhvr additive="base">
                                        <p:cTn id="205" dur="500" fill="hold"/>
                                        <p:tgtEl>
                                          <p:spTgt spid="64545"/>
                                        </p:tgtEl>
                                        <p:attrNameLst>
                                          <p:attrName>ppt_x</p:attrName>
                                        </p:attrNameLst>
                                      </p:cBhvr>
                                      <p:tavLst>
                                        <p:tav tm="0">
                                          <p:val>
                                            <p:strVal val="0-#ppt_w/2"/>
                                          </p:val>
                                        </p:tav>
                                        <p:tav tm="100000">
                                          <p:val>
                                            <p:strVal val="#ppt_x"/>
                                          </p:val>
                                        </p:tav>
                                      </p:tavLst>
                                    </p:anim>
                                    <p:anim calcmode="lin" valueType="num">
                                      <p:cBhvr additive="base">
                                        <p:cTn id="206" dur="500" fill="hold"/>
                                        <p:tgtEl>
                                          <p:spTgt spid="64545"/>
                                        </p:tgtEl>
                                        <p:attrNameLst>
                                          <p:attrName>ppt_y</p:attrName>
                                        </p:attrNameLst>
                                      </p:cBhvr>
                                      <p:tavLst>
                                        <p:tav tm="0">
                                          <p:val>
                                            <p:strVal val="#ppt_y"/>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8" fill="hold" grpId="0" nodeType="clickEffect">
                                  <p:stCondLst>
                                    <p:cond delay="0"/>
                                  </p:stCondLst>
                                  <p:childTnLst>
                                    <p:set>
                                      <p:cBhvr>
                                        <p:cTn id="210" dur="1" fill="hold">
                                          <p:stCondLst>
                                            <p:cond delay="0"/>
                                          </p:stCondLst>
                                        </p:cTn>
                                        <p:tgtEl>
                                          <p:spTgt spid="64548"/>
                                        </p:tgtEl>
                                        <p:attrNameLst>
                                          <p:attrName>style.visibility</p:attrName>
                                        </p:attrNameLst>
                                      </p:cBhvr>
                                      <p:to>
                                        <p:strVal val="visible"/>
                                      </p:to>
                                    </p:set>
                                    <p:anim calcmode="lin" valueType="num">
                                      <p:cBhvr additive="base">
                                        <p:cTn id="211" dur="500" fill="hold"/>
                                        <p:tgtEl>
                                          <p:spTgt spid="64548"/>
                                        </p:tgtEl>
                                        <p:attrNameLst>
                                          <p:attrName>ppt_x</p:attrName>
                                        </p:attrNameLst>
                                      </p:cBhvr>
                                      <p:tavLst>
                                        <p:tav tm="0">
                                          <p:val>
                                            <p:strVal val="0-#ppt_w/2"/>
                                          </p:val>
                                        </p:tav>
                                        <p:tav tm="100000">
                                          <p:val>
                                            <p:strVal val="#ppt_x"/>
                                          </p:val>
                                        </p:tav>
                                      </p:tavLst>
                                    </p:anim>
                                    <p:anim calcmode="lin" valueType="num">
                                      <p:cBhvr additive="base">
                                        <p:cTn id="212" dur="500" fill="hold"/>
                                        <p:tgtEl>
                                          <p:spTgt spid="64548"/>
                                        </p:tgtEl>
                                        <p:attrNameLst>
                                          <p:attrName>ppt_y</p:attrName>
                                        </p:attrNameLst>
                                      </p:cBhvr>
                                      <p:tavLst>
                                        <p:tav tm="0">
                                          <p:val>
                                            <p:strVal val="#ppt_y"/>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3" presetClass="entr" presetSubtype="10" fill="hold" grpId="0" nodeType="clickEffect">
                                  <p:stCondLst>
                                    <p:cond delay="0"/>
                                  </p:stCondLst>
                                  <p:childTnLst>
                                    <p:set>
                                      <p:cBhvr>
                                        <p:cTn id="216" dur="1" fill="hold">
                                          <p:stCondLst>
                                            <p:cond delay="0"/>
                                          </p:stCondLst>
                                        </p:cTn>
                                        <p:tgtEl>
                                          <p:spTgt spid="37"/>
                                        </p:tgtEl>
                                        <p:attrNameLst>
                                          <p:attrName>style.visibility</p:attrName>
                                        </p:attrNameLst>
                                      </p:cBhvr>
                                      <p:to>
                                        <p:strVal val="visible"/>
                                      </p:to>
                                    </p:set>
                                    <p:animEffect transition="in" filter="blinds(horizontal)">
                                      <p:cBhvr>
                                        <p:cTn id="2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nimBg="1" autoUpdateAnimBg="0"/>
      <p:bldP spid="64515" grpId="0" animBg="1"/>
      <p:bldP spid="64516" grpId="0" animBg="1" autoUpdateAnimBg="0"/>
      <p:bldP spid="64517" grpId="0" animBg="1"/>
      <p:bldP spid="64518" grpId="0" animBg="1" autoUpdateAnimBg="0"/>
      <p:bldP spid="64519" grpId="0" animBg="1"/>
      <p:bldP spid="64520" grpId="0" animBg="1" autoUpdateAnimBg="0"/>
      <p:bldP spid="64521" grpId="0" animBg="1"/>
      <p:bldP spid="64522" grpId="0" animBg="1" autoUpdateAnimBg="0"/>
      <p:bldP spid="64523" grpId="0" animBg="1"/>
      <p:bldP spid="64524" grpId="0" animBg="1"/>
      <p:bldP spid="64525" grpId="0" animBg="1"/>
      <p:bldP spid="64526" grpId="0" animBg="1"/>
      <p:bldP spid="64527" grpId="0" animBg="1"/>
      <p:bldP spid="64528" grpId="0" animBg="1" autoUpdateAnimBg="0"/>
      <p:bldP spid="64529" grpId="0" animBg="1"/>
      <p:bldP spid="64530" grpId="0" animBg="1"/>
      <p:bldP spid="64531" grpId="0" animBg="1"/>
      <p:bldP spid="64532" grpId="0" animBg="1"/>
      <p:bldP spid="64533" grpId="0" animBg="1"/>
      <p:bldP spid="64534" grpId="0" animBg="1"/>
      <p:bldP spid="64535" grpId="0" animBg="1" autoUpdateAnimBg="0"/>
      <p:bldP spid="64536" grpId="0" animBg="1" autoUpdateAnimBg="0"/>
      <p:bldP spid="64537" grpId="0" animBg="1" autoUpdateAnimBg="0"/>
      <p:bldP spid="64538" grpId="0" animBg="1" autoUpdateAnimBg="0"/>
      <p:bldP spid="64539" grpId="0" animBg="1" autoUpdateAnimBg="0"/>
      <p:bldP spid="64540" grpId="0" animBg="1"/>
      <p:bldP spid="64541" grpId="0" animBg="1"/>
      <p:bldP spid="64542" grpId="0" animBg="1"/>
      <p:bldP spid="64543" grpId="0" animBg="1"/>
      <p:bldP spid="64544" grpId="0" animBg="1" autoUpdateAnimBg="0"/>
      <p:bldP spid="64545" grpId="0" animBg="1" autoUpdateAnimBg="0"/>
      <p:bldP spid="64546" grpId="0" autoUpdateAnimBg="0"/>
      <p:bldP spid="64547" grpId="0" autoUpdateAnimBg="0"/>
      <p:bldP spid="64548" grpId="0" autoUpdateAnimBg="0"/>
      <p:bldP spid="3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8914" name="Rectangle 1026"/>
          <p:cNvSpPr>
            <a:spLocks noGrp="1" noChangeArrowheads="1"/>
          </p:cNvSpPr>
          <p:nvPr>
            <p:ph type="body" idx="1"/>
          </p:nvPr>
        </p:nvSpPr>
        <p:spPr>
          <a:xfrm>
            <a:off x="228600" y="2895600"/>
            <a:ext cx="2362200" cy="604838"/>
          </a:xfrm>
          <a:noFill/>
          <a:ln/>
        </p:spPr>
        <p:txBody>
          <a:bodyPr/>
          <a:lstStyle/>
          <a:p>
            <a:pPr>
              <a:lnSpc>
                <a:spcPct val="90000"/>
              </a:lnSpc>
              <a:buFont typeface="Wingdings" pitchFamily="2" charset="2"/>
              <a:buNone/>
            </a:pPr>
            <a:r>
              <a:rPr lang="zh-CN" altLang="en-US" sz="4000" b="1"/>
              <a:t>表现型</a:t>
            </a:r>
          </a:p>
        </p:txBody>
      </p:sp>
      <p:grpSp>
        <p:nvGrpSpPr>
          <p:cNvPr id="38915" name="Group 1027"/>
          <p:cNvGrpSpPr>
            <a:grpSpLocks/>
          </p:cNvGrpSpPr>
          <p:nvPr/>
        </p:nvGrpSpPr>
        <p:grpSpPr bwMode="auto">
          <a:xfrm>
            <a:off x="2016125" y="3176588"/>
            <a:ext cx="1296988" cy="144462"/>
            <a:chOff x="1270" y="2001"/>
            <a:chExt cx="817" cy="91"/>
          </a:xfrm>
        </p:grpSpPr>
        <p:sp>
          <p:nvSpPr>
            <p:cNvPr id="38916" name="Line 1028"/>
            <p:cNvSpPr>
              <a:spLocks noChangeShapeType="1"/>
            </p:cNvSpPr>
            <p:nvPr/>
          </p:nvSpPr>
          <p:spPr bwMode="auto">
            <a:xfrm>
              <a:off x="1270" y="2001"/>
              <a:ext cx="817" cy="0"/>
            </a:xfrm>
            <a:prstGeom prst="line">
              <a:avLst/>
            </a:prstGeom>
            <a:noFill/>
            <a:ln w="38100">
              <a:solidFill>
                <a:schemeClr val="tx2"/>
              </a:solidFill>
              <a:round/>
              <a:headEnd/>
              <a:tailEnd/>
            </a:ln>
            <a:effectLst/>
          </p:spPr>
          <p:txBody>
            <a:bodyPr/>
            <a:lstStyle/>
            <a:p>
              <a:endParaRPr lang="zh-CN" altLang="en-US"/>
            </a:p>
          </p:txBody>
        </p:sp>
        <p:sp>
          <p:nvSpPr>
            <p:cNvPr id="38917" name="Line 1029"/>
            <p:cNvSpPr>
              <a:spLocks noChangeShapeType="1"/>
            </p:cNvSpPr>
            <p:nvPr/>
          </p:nvSpPr>
          <p:spPr bwMode="auto">
            <a:xfrm>
              <a:off x="1270" y="2092"/>
              <a:ext cx="817" cy="0"/>
            </a:xfrm>
            <a:prstGeom prst="line">
              <a:avLst/>
            </a:prstGeom>
            <a:noFill/>
            <a:ln w="38100">
              <a:solidFill>
                <a:schemeClr val="tx2"/>
              </a:solidFill>
              <a:round/>
              <a:headEnd/>
              <a:tailEnd/>
            </a:ln>
            <a:effectLst/>
          </p:spPr>
          <p:txBody>
            <a:bodyPr/>
            <a:lstStyle/>
            <a:p>
              <a:endParaRPr lang="zh-CN" altLang="en-US"/>
            </a:p>
          </p:txBody>
        </p:sp>
      </p:grpSp>
      <p:sp>
        <p:nvSpPr>
          <p:cNvPr id="38918" name="Text Box 1030"/>
          <p:cNvSpPr txBox="1">
            <a:spLocks noChangeArrowheads="1"/>
          </p:cNvSpPr>
          <p:nvPr/>
        </p:nvSpPr>
        <p:spPr bwMode="auto">
          <a:xfrm>
            <a:off x="3348038" y="2895600"/>
            <a:ext cx="1944687" cy="642938"/>
          </a:xfrm>
          <a:prstGeom prst="rect">
            <a:avLst/>
          </a:prstGeom>
          <a:noFill/>
          <a:ln w="9525">
            <a:noFill/>
            <a:miter lim="800000"/>
            <a:headEnd/>
            <a:tailEnd/>
          </a:ln>
          <a:effectLst/>
        </p:spPr>
        <p:txBody>
          <a:bodyPr>
            <a:spAutoFit/>
          </a:bodyPr>
          <a:lstStyle/>
          <a:p>
            <a:pPr>
              <a:spcBef>
                <a:spcPct val="50000"/>
              </a:spcBef>
            </a:pPr>
            <a:r>
              <a:rPr lang="zh-CN" altLang="en-US" sz="3600" b="1">
                <a:solidFill>
                  <a:srgbClr val="FF0000"/>
                </a:solidFill>
              </a:rPr>
              <a:t>基因型</a:t>
            </a:r>
          </a:p>
        </p:txBody>
      </p:sp>
      <p:sp>
        <p:nvSpPr>
          <p:cNvPr id="38919" name="Text Box 1031"/>
          <p:cNvSpPr txBox="1">
            <a:spLocks noChangeArrowheads="1"/>
          </p:cNvSpPr>
          <p:nvPr/>
        </p:nvSpPr>
        <p:spPr bwMode="auto">
          <a:xfrm>
            <a:off x="4716463" y="2895600"/>
            <a:ext cx="3563937" cy="642938"/>
          </a:xfrm>
          <a:prstGeom prst="rect">
            <a:avLst/>
          </a:prstGeom>
          <a:noFill/>
          <a:ln w="9525">
            <a:noFill/>
            <a:miter lim="800000"/>
            <a:headEnd/>
            <a:tailEnd/>
          </a:ln>
          <a:effectLst/>
        </p:spPr>
        <p:txBody>
          <a:bodyPr>
            <a:spAutoFit/>
          </a:bodyPr>
          <a:lstStyle/>
          <a:p>
            <a:pPr>
              <a:spcBef>
                <a:spcPct val="50000"/>
              </a:spcBef>
            </a:pPr>
            <a:r>
              <a:rPr lang="en-US" altLang="zh-CN" sz="2800">
                <a:solidFill>
                  <a:srgbClr val="008000"/>
                </a:solidFill>
              </a:rPr>
              <a:t>    </a:t>
            </a:r>
            <a:r>
              <a:rPr lang="en-US" altLang="zh-CN" sz="3600">
                <a:solidFill>
                  <a:srgbClr val="008000"/>
                </a:solidFill>
              </a:rPr>
              <a:t>+     </a:t>
            </a:r>
            <a:r>
              <a:rPr lang="zh-CN" altLang="en-US" sz="3600" b="1">
                <a:solidFill>
                  <a:srgbClr val="FF0000"/>
                </a:solidFill>
              </a:rPr>
              <a:t>环境条件</a:t>
            </a:r>
          </a:p>
        </p:txBody>
      </p:sp>
      <p:grpSp>
        <p:nvGrpSpPr>
          <p:cNvPr id="38920" name="Group 1032"/>
          <p:cNvGrpSpPr>
            <a:grpSpLocks/>
          </p:cNvGrpSpPr>
          <p:nvPr/>
        </p:nvGrpSpPr>
        <p:grpSpPr bwMode="auto">
          <a:xfrm>
            <a:off x="1403350" y="2390775"/>
            <a:ext cx="5905500" cy="503238"/>
            <a:chOff x="884" y="1506"/>
            <a:chExt cx="3720" cy="317"/>
          </a:xfrm>
        </p:grpSpPr>
        <p:sp>
          <p:nvSpPr>
            <p:cNvPr id="38921" name="Line 1033"/>
            <p:cNvSpPr>
              <a:spLocks noChangeShapeType="1"/>
            </p:cNvSpPr>
            <p:nvPr/>
          </p:nvSpPr>
          <p:spPr bwMode="auto">
            <a:xfrm>
              <a:off x="4604" y="1506"/>
              <a:ext cx="0" cy="317"/>
            </a:xfrm>
            <a:prstGeom prst="line">
              <a:avLst/>
            </a:prstGeom>
            <a:noFill/>
            <a:ln w="38100">
              <a:solidFill>
                <a:schemeClr val="tx2"/>
              </a:solidFill>
              <a:round/>
              <a:headEnd/>
              <a:tailEnd/>
            </a:ln>
            <a:effectLst/>
          </p:spPr>
          <p:txBody>
            <a:bodyPr/>
            <a:lstStyle/>
            <a:p>
              <a:endParaRPr lang="zh-CN" altLang="en-US"/>
            </a:p>
          </p:txBody>
        </p:sp>
        <p:sp>
          <p:nvSpPr>
            <p:cNvPr id="38922" name="Line 1034"/>
            <p:cNvSpPr>
              <a:spLocks noChangeShapeType="1"/>
            </p:cNvSpPr>
            <p:nvPr/>
          </p:nvSpPr>
          <p:spPr bwMode="auto">
            <a:xfrm>
              <a:off x="884" y="1506"/>
              <a:ext cx="3720" cy="0"/>
            </a:xfrm>
            <a:prstGeom prst="line">
              <a:avLst/>
            </a:prstGeom>
            <a:noFill/>
            <a:ln w="38100">
              <a:solidFill>
                <a:schemeClr val="tx2"/>
              </a:solidFill>
              <a:round/>
              <a:headEnd/>
              <a:tailEnd/>
            </a:ln>
            <a:effectLst/>
          </p:spPr>
          <p:txBody>
            <a:bodyPr/>
            <a:lstStyle/>
            <a:p>
              <a:endParaRPr lang="zh-CN" altLang="en-US"/>
            </a:p>
          </p:txBody>
        </p:sp>
        <p:sp>
          <p:nvSpPr>
            <p:cNvPr id="38923" name="Line 1035"/>
            <p:cNvSpPr>
              <a:spLocks noChangeShapeType="1"/>
            </p:cNvSpPr>
            <p:nvPr/>
          </p:nvSpPr>
          <p:spPr bwMode="auto">
            <a:xfrm>
              <a:off x="884" y="1506"/>
              <a:ext cx="0" cy="317"/>
            </a:xfrm>
            <a:prstGeom prst="line">
              <a:avLst/>
            </a:prstGeom>
            <a:noFill/>
            <a:ln w="38100">
              <a:solidFill>
                <a:schemeClr val="tx2"/>
              </a:solidFill>
              <a:round/>
              <a:headEnd/>
              <a:tailEnd type="triangle" w="med" len="med"/>
            </a:ln>
            <a:effectLst/>
          </p:spPr>
          <p:txBody>
            <a:bodyPr/>
            <a:lstStyle/>
            <a:p>
              <a:endParaRPr lang="zh-CN" altLang="en-US"/>
            </a:p>
          </p:txBody>
        </p:sp>
      </p:grpSp>
      <p:sp>
        <p:nvSpPr>
          <p:cNvPr id="38924" name="Text Box 1036"/>
          <p:cNvSpPr txBox="1">
            <a:spLocks noChangeArrowheads="1"/>
          </p:cNvSpPr>
          <p:nvPr/>
        </p:nvSpPr>
        <p:spPr bwMode="auto">
          <a:xfrm>
            <a:off x="3203575" y="3465513"/>
            <a:ext cx="1908175" cy="582612"/>
          </a:xfrm>
          <a:prstGeom prst="rect">
            <a:avLst/>
          </a:prstGeom>
          <a:noFill/>
          <a:ln w="9525">
            <a:noFill/>
            <a:miter lim="800000"/>
            <a:headEnd/>
            <a:tailEnd/>
          </a:ln>
          <a:effectLst/>
        </p:spPr>
        <p:txBody>
          <a:bodyPr>
            <a:spAutoFit/>
          </a:bodyPr>
          <a:lstStyle/>
          <a:p>
            <a:pPr>
              <a:spcBef>
                <a:spcPct val="50000"/>
              </a:spcBef>
            </a:pPr>
            <a:r>
              <a:rPr lang="zh-CN" altLang="en-US" sz="3200">
                <a:solidFill>
                  <a:schemeClr val="tx2"/>
                </a:solidFill>
              </a:rPr>
              <a:t>（</a:t>
            </a:r>
            <a:r>
              <a:rPr lang="zh-CN" altLang="en-US" sz="3200" b="1">
                <a:solidFill>
                  <a:schemeClr val="tx2"/>
                </a:solidFill>
              </a:rPr>
              <a:t>改变</a:t>
            </a:r>
            <a:r>
              <a:rPr lang="zh-CN" altLang="en-US" sz="3200">
                <a:solidFill>
                  <a:schemeClr val="tx2"/>
                </a:solidFill>
              </a:rPr>
              <a:t>）</a:t>
            </a:r>
          </a:p>
        </p:txBody>
      </p:sp>
      <p:grpSp>
        <p:nvGrpSpPr>
          <p:cNvPr id="38925" name="Group 1037"/>
          <p:cNvGrpSpPr>
            <a:grpSpLocks/>
          </p:cNvGrpSpPr>
          <p:nvPr/>
        </p:nvGrpSpPr>
        <p:grpSpPr bwMode="auto">
          <a:xfrm>
            <a:off x="1008063" y="4005263"/>
            <a:ext cx="3132137" cy="468312"/>
            <a:chOff x="635" y="2523"/>
            <a:chExt cx="1973" cy="295"/>
          </a:xfrm>
        </p:grpSpPr>
        <p:sp>
          <p:nvSpPr>
            <p:cNvPr id="38926" name="Line 1038"/>
            <p:cNvSpPr>
              <a:spLocks noChangeShapeType="1"/>
            </p:cNvSpPr>
            <p:nvPr/>
          </p:nvSpPr>
          <p:spPr bwMode="auto">
            <a:xfrm>
              <a:off x="2608" y="2523"/>
              <a:ext cx="0" cy="295"/>
            </a:xfrm>
            <a:prstGeom prst="line">
              <a:avLst/>
            </a:prstGeom>
            <a:noFill/>
            <a:ln w="38100">
              <a:solidFill>
                <a:schemeClr val="tx2"/>
              </a:solidFill>
              <a:round/>
              <a:headEnd/>
              <a:tailEnd/>
            </a:ln>
            <a:effectLst/>
          </p:spPr>
          <p:txBody>
            <a:bodyPr/>
            <a:lstStyle/>
            <a:p>
              <a:endParaRPr lang="zh-CN" altLang="en-US"/>
            </a:p>
          </p:txBody>
        </p:sp>
        <p:sp>
          <p:nvSpPr>
            <p:cNvPr id="38927" name="Line 1039"/>
            <p:cNvSpPr>
              <a:spLocks noChangeShapeType="1"/>
            </p:cNvSpPr>
            <p:nvPr/>
          </p:nvSpPr>
          <p:spPr bwMode="auto">
            <a:xfrm>
              <a:off x="635" y="2818"/>
              <a:ext cx="1973" cy="0"/>
            </a:xfrm>
            <a:prstGeom prst="line">
              <a:avLst/>
            </a:prstGeom>
            <a:noFill/>
            <a:ln w="38100">
              <a:solidFill>
                <a:schemeClr val="tx2"/>
              </a:solidFill>
              <a:round/>
              <a:headEnd/>
              <a:tailEnd/>
            </a:ln>
            <a:effectLst/>
          </p:spPr>
          <p:txBody>
            <a:bodyPr/>
            <a:lstStyle/>
            <a:p>
              <a:endParaRPr lang="zh-CN" altLang="en-US"/>
            </a:p>
          </p:txBody>
        </p:sp>
        <p:sp>
          <p:nvSpPr>
            <p:cNvPr id="38928" name="Line 1040"/>
            <p:cNvSpPr>
              <a:spLocks noChangeShapeType="1"/>
            </p:cNvSpPr>
            <p:nvPr/>
          </p:nvSpPr>
          <p:spPr bwMode="auto">
            <a:xfrm flipV="1">
              <a:off x="635" y="2572"/>
              <a:ext cx="0" cy="246"/>
            </a:xfrm>
            <a:prstGeom prst="line">
              <a:avLst/>
            </a:prstGeom>
            <a:noFill/>
            <a:ln w="38100">
              <a:solidFill>
                <a:schemeClr val="tx2"/>
              </a:solidFill>
              <a:round/>
              <a:headEnd/>
              <a:tailEnd type="triangle" w="med" len="med"/>
            </a:ln>
            <a:effectLst/>
          </p:spPr>
          <p:txBody>
            <a:bodyPr/>
            <a:lstStyle/>
            <a:p>
              <a:endParaRPr lang="zh-CN" altLang="en-US"/>
            </a:p>
          </p:txBody>
        </p:sp>
      </p:grpSp>
      <p:sp>
        <p:nvSpPr>
          <p:cNvPr id="38929" name="Text Box 1041"/>
          <p:cNvSpPr txBox="1">
            <a:spLocks noChangeArrowheads="1"/>
          </p:cNvSpPr>
          <p:nvPr/>
        </p:nvSpPr>
        <p:spPr bwMode="auto">
          <a:xfrm>
            <a:off x="250825" y="3429000"/>
            <a:ext cx="2089150" cy="582613"/>
          </a:xfrm>
          <a:prstGeom prst="rect">
            <a:avLst/>
          </a:prstGeom>
          <a:noFill/>
          <a:ln w="9525">
            <a:noFill/>
            <a:miter lim="800000"/>
            <a:headEnd/>
            <a:tailEnd/>
          </a:ln>
          <a:effectLst/>
        </p:spPr>
        <p:txBody>
          <a:bodyPr>
            <a:spAutoFit/>
          </a:bodyPr>
          <a:lstStyle/>
          <a:p>
            <a:pPr>
              <a:spcBef>
                <a:spcPct val="50000"/>
              </a:spcBef>
            </a:pPr>
            <a:r>
              <a:rPr lang="zh-CN" altLang="en-US" sz="3200">
                <a:solidFill>
                  <a:schemeClr val="tx2"/>
                </a:solidFill>
              </a:rPr>
              <a:t>（</a:t>
            </a:r>
            <a:r>
              <a:rPr lang="zh-CN" altLang="en-US" sz="3200" b="1">
                <a:solidFill>
                  <a:schemeClr val="tx2"/>
                </a:solidFill>
              </a:rPr>
              <a:t>改变</a:t>
            </a:r>
            <a:r>
              <a:rPr lang="zh-CN" altLang="en-US" sz="3200">
                <a:solidFill>
                  <a:schemeClr val="tx2"/>
                </a:solidFill>
              </a:rPr>
              <a:t>）</a:t>
            </a:r>
          </a:p>
        </p:txBody>
      </p:sp>
      <p:sp>
        <p:nvSpPr>
          <p:cNvPr id="38930" name="Rectangle 1042"/>
          <p:cNvSpPr>
            <a:spLocks noChangeArrowheads="1"/>
          </p:cNvSpPr>
          <p:nvPr/>
        </p:nvSpPr>
        <p:spPr bwMode="auto">
          <a:xfrm>
            <a:off x="6048375" y="3459163"/>
            <a:ext cx="2052638" cy="484187"/>
          </a:xfrm>
          <a:prstGeom prst="rect">
            <a:avLst/>
          </a:prstGeom>
          <a:noFill/>
          <a:ln w="9525" algn="ctr">
            <a:noFill/>
            <a:miter lim="800000"/>
            <a:headEnd/>
            <a:tailEnd/>
          </a:ln>
          <a:effectLst/>
        </p:spPr>
        <p:txBody>
          <a:bodyPr>
            <a:spAutoFit/>
          </a:bodyPr>
          <a:lstStyle/>
          <a:p>
            <a:pPr>
              <a:lnSpc>
                <a:spcPct val="80000"/>
              </a:lnSpc>
            </a:pPr>
            <a:r>
              <a:rPr lang="zh-CN" altLang="en-US" sz="3200" b="1">
                <a:solidFill>
                  <a:schemeClr val="tx2"/>
                </a:solidFill>
              </a:rPr>
              <a:t>（改变）</a:t>
            </a:r>
          </a:p>
        </p:txBody>
      </p:sp>
      <p:sp>
        <p:nvSpPr>
          <p:cNvPr id="38931" name="Text Box 1043"/>
          <p:cNvSpPr txBox="1">
            <a:spLocks noChangeArrowheads="1"/>
          </p:cNvSpPr>
          <p:nvPr/>
        </p:nvSpPr>
        <p:spPr bwMode="gray">
          <a:xfrm>
            <a:off x="1692275" y="476250"/>
            <a:ext cx="6913563" cy="703263"/>
          </a:xfrm>
          <a:prstGeom prst="rect">
            <a:avLst/>
          </a:prstGeom>
          <a:noFill/>
          <a:ln w="9525">
            <a:noFill/>
            <a:miter lim="800000"/>
            <a:headEnd/>
            <a:tailEnd/>
          </a:ln>
          <a:effectLst/>
        </p:spPr>
        <p:txBody>
          <a:bodyPr>
            <a:spAutoFit/>
          </a:bodyPr>
          <a:lstStyle/>
          <a:p>
            <a:pPr>
              <a:spcBef>
                <a:spcPct val="50000"/>
              </a:spcBef>
            </a:pPr>
            <a:r>
              <a:rPr lang="zh-CN" altLang="en-US" sz="3600" b="1" dirty="0">
                <a:solidFill>
                  <a:schemeClr val="tx2"/>
                </a:solidFill>
              </a:rPr>
              <a:t>复习</a:t>
            </a:r>
            <a:r>
              <a:rPr lang="en-US" altLang="zh-CN" sz="3600" b="1" dirty="0"/>
              <a:t>:</a:t>
            </a:r>
            <a:r>
              <a:rPr lang="zh-CN" altLang="en-US" sz="4000" b="1" dirty="0"/>
              <a:t>表现型与基因型的关系</a:t>
            </a:r>
          </a:p>
        </p:txBody>
      </p:sp>
      <p:sp>
        <p:nvSpPr>
          <p:cNvPr id="38932" name="Text Box 1044"/>
          <p:cNvSpPr txBox="1">
            <a:spLocks noChangeArrowheads="1"/>
          </p:cNvSpPr>
          <p:nvPr/>
        </p:nvSpPr>
        <p:spPr bwMode="gray">
          <a:xfrm>
            <a:off x="7620000" y="6483350"/>
            <a:ext cx="1143000" cy="368300"/>
          </a:xfrm>
          <a:prstGeom prst="rect">
            <a:avLst/>
          </a:prstGeom>
          <a:solidFill>
            <a:schemeClr val="bg1"/>
          </a:solidFill>
          <a:ln w="9525">
            <a:noFill/>
            <a:miter lim="800000"/>
            <a:headEnd/>
            <a:tailEnd/>
          </a:ln>
          <a:effectLst/>
        </p:spPr>
        <p:txBody>
          <a:bodyPr>
            <a:spAutoFit/>
          </a:bodyPr>
          <a:lstStyle/>
          <a:p>
            <a:pPr>
              <a:spcBef>
                <a:spcPct val="50000"/>
              </a:spcBef>
            </a:pPr>
            <a:endParaRPr lang="zh-CN" altLang="zh-CN" b="1"/>
          </a:p>
        </p:txBody>
      </p:sp>
      <p:sp>
        <p:nvSpPr>
          <p:cNvPr id="38933" name="Text Box 1045"/>
          <p:cNvSpPr txBox="1">
            <a:spLocks noChangeArrowheads="1"/>
          </p:cNvSpPr>
          <p:nvPr/>
        </p:nvSpPr>
        <p:spPr bwMode="gray">
          <a:xfrm>
            <a:off x="539750" y="5373688"/>
            <a:ext cx="8243888" cy="642937"/>
          </a:xfrm>
          <a:prstGeom prst="rect">
            <a:avLst/>
          </a:prstGeom>
          <a:noFill/>
          <a:ln w="9525">
            <a:noFill/>
            <a:miter lim="800000"/>
            <a:headEnd/>
            <a:tailEnd/>
          </a:ln>
          <a:effectLst/>
        </p:spPr>
        <p:txBody>
          <a:bodyPr>
            <a:spAutoFit/>
          </a:bodyPr>
          <a:lstStyle/>
          <a:p>
            <a:pPr>
              <a:spcBef>
                <a:spcPct val="50000"/>
              </a:spcBef>
            </a:pPr>
            <a:r>
              <a:rPr lang="zh-CN" altLang="en-US" sz="3600" b="1" dirty="0"/>
              <a:t>生物体遗传性状的改变就是生物的变异</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89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38915"/>
                                        </p:tgtEl>
                                        <p:attrNameLst>
                                          <p:attrName>style.visibility</p:attrName>
                                        </p:attrNameLst>
                                      </p:cBhvr>
                                      <p:to>
                                        <p:strVal val="visible"/>
                                      </p:to>
                                    </p:set>
                                    <p:animEffect transition="in" filter="dissolve">
                                      <p:cBhvr>
                                        <p:cTn id="11" dur="500"/>
                                        <p:tgtEl>
                                          <p:spTgt spid="3891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8918"/>
                                        </p:tgtEl>
                                        <p:attrNameLst>
                                          <p:attrName>style.visibility</p:attrName>
                                        </p:attrNameLst>
                                      </p:cBhvr>
                                      <p:to>
                                        <p:strVal val="visible"/>
                                      </p:to>
                                    </p:set>
                                    <p:animEffect transition="in" filter="blinds(horizontal)">
                                      <p:cBhvr>
                                        <p:cTn id="16" dur="500"/>
                                        <p:tgtEl>
                                          <p:spTgt spid="38918"/>
                                        </p:tgtEl>
                                      </p:cBhvr>
                                    </p:animEffect>
                                  </p:childTnLst>
                                </p:cTn>
                              </p:par>
                            </p:childTnLst>
                          </p:cTn>
                        </p:par>
                        <p:par>
                          <p:cTn id="17" fill="hold">
                            <p:stCondLst>
                              <p:cond delay="500"/>
                            </p:stCondLst>
                            <p:childTnLst>
                              <p:par>
                                <p:cTn id="18" presetID="5" presetClass="entr" presetSubtype="10" fill="hold" grpId="0" nodeType="afterEffect">
                                  <p:stCondLst>
                                    <p:cond delay="0"/>
                                  </p:stCondLst>
                                  <p:childTnLst>
                                    <p:set>
                                      <p:cBhvr>
                                        <p:cTn id="19" dur="1" fill="hold">
                                          <p:stCondLst>
                                            <p:cond delay="0"/>
                                          </p:stCondLst>
                                        </p:cTn>
                                        <p:tgtEl>
                                          <p:spTgt spid="38919"/>
                                        </p:tgtEl>
                                        <p:attrNameLst>
                                          <p:attrName>style.visibility</p:attrName>
                                        </p:attrNameLst>
                                      </p:cBhvr>
                                      <p:to>
                                        <p:strVal val="visible"/>
                                      </p:to>
                                    </p:set>
                                    <p:animEffect transition="in" filter="checkerboard(across)">
                                      <p:cBhvr>
                                        <p:cTn id="20" dur="500"/>
                                        <p:tgtEl>
                                          <p:spTgt spid="38919"/>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38930"/>
                                        </p:tgtEl>
                                        <p:attrNameLst>
                                          <p:attrName>style.visibility</p:attrName>
                                        </p:attrNameLst>
                                      </p:cBhvr>
                                      <p:to>
                                        <p:strVal val="visible"/>
                                      </p:to>
                                    </p:set>
                                    <p:animEffect transition="in" filter="wheel(4)">
                                      <p:cBhvr>
                                        <p:cTn id="25" dur="2000"/>
                                        <p:tgtEl>
                                          <p:spTgt spid="38930"/>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38920"/>
                                        </p:tgtEl>
                                        <p:attrNameLst>
                                          <p:attrName>style.visibility</p:attrName>
                                        </p:attrNameLst>
                                      </p:cBhvr>
                                      <p:to>
                                        <p:strVal val="visible"/>
                                      </p:to>
                                    </p:set>
                                    <p:animEffect transition="in" filter="strips(downLeft)">
                                      <p:cBhvr>
                                        <p:cTn id="30" dur="500"/>
                                        <p:tgtEl>
                                          <p:spTgt spid="38920"/>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4" fill="hold" grpId="0" nodeType="clickEffect">
                                  <p:stCondLst>
                                    <p:cond delay="0"/>
                                  </p:stCondLst>
                                  <p:childTnLst>
                                    <p:set>
                                      <p:cBhvr>
                                        <p:cTn id="34" dur="1" fill="hold">
                                          <p:stCondLst>
                                            <p:cond delay="0"/>
                                          </p:stCondLst>
                                        </p:cTn>
                                        <p:tgtEl>
                                          <p:spTgt spid="38929"/>
                                        </p:tgtEl>
                                        <p:attrNameLst>
                                          <p:attrName>style.visibility</p:attrName>
                                        </p:attrNameLst>
                                      </p:cBhvr>
                                      <p:to>
                                        <p:strVal val="visible"/>
                                      </p:to>
                                    </p:set>
                                    <p:animEffect transition="in" filter="wheel(4)">
                                      <p:cBhvr>
                                        <p:cTn id="35" dur="500"/>
                                        <p:tgtEl>
                                          <p:spTgt spid="38929"/>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4" fill="hold" grpId="0" nodeType="clickEffect">
                                  <p:stCondLst>
                                    <p:cond delay="0"/>
                                  </p:stCondLst>
                                  <p:childTnLst>
                                    <p:set>
                                      <p:cBhvr>
                                        <p:cTn id="39" dur="1" fill="hold">
                                          <p:stCondLst>
                                            <p:cond delay="0"/>
                                          </p:stCondLst>
                                        </p:cTn>
                                        <p:tgtEl>
                                          <p:spTgt spid="38924"/>
                                        </p:tgtEl>
                                        <p:attrNameLst>
                                          <p:attrName>style.visibility</p:attrName>
                                        </p:attrNameLst>
                                      </p:cBhvr>
                                      <p:to>
                                        <p:strVal val="visible"/>
                                      </p:to>
                                    </p:set>
                                    <p:animEffect transition="in" filter="wheel(4)">
                                      <p:cBhvr>
                                        <p:cTn id="40" dur="500"/>
                                        <p:tgtEl>
                                          <p:spTgt spid="38924"/>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12" fill="hold" nodeType="clickEffect">
                                  <p:stCondLst>
                                    <p:cond delay="0"/>
                                  </p:stCondLst>
                                  <p:childTnLst>
                                    <p:set>
                                      <p:cBhvr>
                                        <p:cTn id="44" dur="1" fill="hold">
                                          <p:stCondLst>
                                            <p:cond delay="0"/>
                                          </p:stCondLst>
                                        </p:cTn>
                                        <p:tgtEl>
                                          <p:spTgt spid="38925"/>
                                        </p:tgtEl>
                                        <p:attrNameLst>
                                          <p:attrName>style.visibility</p:attrName>
                                        </p:attrNameLst>
                                      </p:cBhvr>
                                      <p:to>
                                        <p:strVal val="visible"/>
                                      </p:to>
                                    </p:set>
                                    <p:animEffect transition="in" filter="strips(downLeft)">
                                      <p:cBhvr>
                                        <p:cTn id="45" dur="500"/>
                                        <p:tgtEl>
                                          <p:spTgt spid="38925"/>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38933"/>
                                        </p:tgtEl>
                                        <p:attrNameLst>
                                          <p:attrName>style.visibility</p:attrName>
                                        </p:attrNameLst>
                                      </p:cBhvr>
                                      <p:to>
                                        <p:strVal val="visible"/>
                                      </p:to>
                                    </p:set>
                                    <p:animEffect transition="in" filter="dissolve">
                                      <p:cBhvr>
                                        <p:cTn id="50" dur="500"/>
                                        <p:tgtEl>
                                          <p:spTgt spid="38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autoUpdateAnimBg="0"/>
      <p:bldP spid="38918" grpId="0" autoUpdateAnimBg="0"/>
      <p:bldP spid="38919" grpId="0" autoUpdateAnimBg="0"/>
      <p:bldP spid="38924" grpId="0" autoUpdateAnimBg="0"/>
      <p:bldP spid="38929" grpId="0" autoUpdateAnimBg="0"/>
      <p:bldP spid="38930" grpId="0" autoUpdateAnimBg="0"/>
      <p:bldP spid="3893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4" name="Text Box 2"/>
          <p:cNvSpPr txBox="1">
            <a:spLocks noChangeArrowheads="1"/>
          </p:cNvSpPr>
          <p:nvPr/>
        </p:nvSpPr>
        <p:spPr bwMode="auto">
          <a:xfrm>
            <a:off x="0" y="838200"/>
            <a:ext cx="2819400" cy="825500"/>
          </a:xfrm>
          <a:prstGeom prst="rect">
            <a:avLst/>
          </a:prstGeom>
          <a:noFill/>
          <a:ln w="9525">
            <a:noFill/>
            <a:miter lim="800000"/>
            <a:headEnd/>
            <a:tailEnd/>
          </a:ln>
          <a:effectLst/>
        </p:spPr>
        <p:txBody>
          <a:bodyPr>
            <a:spAutoFit/>
          </a:bodyPr>
          <a:lstStyle/>
          <a:p>
            <a:pPr>
              <a:spcBef>
                <a:spcPct val="50000"/>
              </a:spcBef>
            </a:pPr>
            <a:r>
              <a:rPr lang="en-US" altLang="zh-CN" sz="4800" b="1">
                <a:solidFill>
                  <a:srgbClr val="0000FF"/>
                </a:solidFill>
                <a:latin typeface="黑体" pitchFamily="2" charset="-122"/>
                <a:ea typeface="黑体" pitchFamily="2" charset="-122"/>
              </a:rPr>
              <a:t>1 </a:t>
            </a:r>
            <a:r>
              <a:rPr lang="zh-CN" altLang="en-US" sz="4800" b="1">
                <a:solidFill>
                  <a:srgbClr val="0000FF"/>
                </a:solidFill>
                <a:latin typeface="黑体" pitchFamily="2" charset="-122"/>
                <a:ea typeface="黑体" pitchFamily="2" charset="-122"/>
              </a:rPr>
              <a:t>概念</a:t>
            </a:r>
            <a:r>
              <a:rPr lang="en-US" altLang="zh-CN" sz="4800" b="1">
                <a:solidFill>
                  <a:srgbClr val="0000FF"/>
                </a:solidFill>
                <a:latin typeface="黑体" pitchFamily="2" charset="-122"/>
                <a:ea typeface="黑体" pitchFamily="2" charset="-122"/>
              </a:rPr>
              <a:t>:</a:t>
            </a:r>
          </a:p>
        </p:txBody>
      </p:sp>
      <p:sp>
        <p:nvSpPr>
          <p:cNvPr id="90115" name="Text Box 3"/>
          <p:cNvSpPr txBox="1">
            <a:spLocks noChangeArrowheads="1"/>
          </p:cNvSpPr>
          <p:nvPr/>
        </p:nvSpPr>
        <p:spPr bwMode="auto">
          <a:xfrm>
            <a:off x="533400" y="3048000"/>
            <a:ext cx="7772400" cy="1192213"/>
          </a:xfrm>
          <a:prstGeom prst="rect">
            <a:avLst/>
          </a:prstGeom>
          <a:noFill/>
          <a:ln w="9525">
            <a:noFill/>
            <a:miter lim="800000"/>
            <a:headEnd/>
            <a:tailEnd/>
          </a:ln>
          <a:effectLst/>
        </p:spPr>
        <p:txBody>
          <a:bodyPr>
            <a:spAutoFit/>
          </a:bodyPr>
          <a:lstStyle/>
          <a:p>
            <a:pPr>
              <a:spcBef>
                <a:spcPct val="50000"/>
              </a:spcBef>
            </a:pPr>
            <a:r>
              <a:rPr lang="en-US" altLang="zh-CN" sz="3600" b="1" dirty="0">
                <a:latin typeface="黑体" pitchFamily="2" charset="-122"/>
                <a:ea typeface="黑体" pitchFamily="2" charset="-122"/>
              </a:rPr>
              <a:t>    </a:t>
            </a:r>
            <a:r>
              <a:rPr lang="zh-CN" altLang="en-US" sz="3600" b="1" dirty="0">
                <a:latin typeface="黑体" pitchFamily="2" charset="-122"/>
                <a:ea typeface="黑体" pitchFamily="2" charset="-122"/>
              </a:rPr>
              <a:t>生物在进行有性生殖过程中</a:t>
            </a:r>
            <a:r>
              <a:rPr lang="en-US" altLang="zh-CN" sz="3600" b="1" dirty="0">
                <a:latin typeface="黑体" pitchFamily="2" charset="-122"/>
                <a:ea typeface="黑体" pitchFamily="2" charset="-122"/>
              </a:rPr>
              <a:t>,</a:t>
            </a:r>
            <a:r>
              <a:rPr lang="zh-CN" altLang="en-US" sz="3600" b="1" dirty="0">
                <a:latin typeface="黑体" pitchFamily="2" charset="-122"/>
                <a:ea typeface="黑体" pitchFamily="2" charset="-122"/>
              </a:rPr>
              <a:t>控制不同性状的基因的自由组合的过程</a:t>
            </a:r>
            <a:r>
              <a:rPr lang="en-US" altLang="zh-CN" sz="3600" b="1" dirty="0">
                <a:latin typeface="黑体" pitchFamily="2" charset="-122"/>
                <a:ea typeface="黑体" pitchFamily="2" charset="-122"/>
              </a:rPr>
              <a:t>.</a:t>
            </a:r>
          </a:p>
        </p:txBody>
      </p:sp>
      <p:sp>
        <p:nvSpPr>
          <p:cNvPr id="90116" name="Rectangle 4"/>
          <p:cNvSpPr>
            <a:spLocks noChangeArrowheads="1"/>
          </p:cNvSpPr>
          <p:nvPr/>
        </p:nvSpPr>
        <p:spPr bwMode="auto">
          <a:xfrm>
            <a:off x="0" y="0"/>
            <a:ext cx="8077200" cy="825500"/>
          </a:xfrm>
          <a:prstGeom prst="rect">
            <a:avLst/>
          </a:prstGeom>
          <a:solidFill>
            <a:srgbClr val="FFFF99"/>
          </a:solidFill>
          <a:ln w="9525">
            <a:noFill/>
            <a:miter lim="800000"/>
            <a:headEnd/>
            <a:tailEnd/>
          </a:ln>
          <a:effectLst/>
        </p:spPr>
        <p:txBody>
          <a:bodyPr>
            <a:spAutoFit/>
          </a:bodyPr>
          <a:lstStyle/>
          <a:p>
            <a:pPr algn="ctr"/>
            <a:r>
              <a:rPr lang="zh-CN" altLang="en-US" sz="4800" b="1">
                <a:solidFill>
                  <a:srgbClr val="000066"/>
                </a:solidFill>
                <a:latin typeface="Times New Roman" pitchFamily="18" charset="0"/>
              </a:rPr>
              <a:t>二</a:t>
            </a:r>
            <a:r>
              <a:rPr lang="en-US" altLang="zh-CN" sz="4800" b="1">
                <a:solidFill>
                  <a:srgbClr val="000066"/>
                </a:solidFill>
                <a:latin typeface="Times New Roman" pitchFamily="18" charset="0"/>
              </a:rPr>
              <a:t>.</a:t>
            </a:r>
            <a:r>
              <a:rPr lang="zh-CN" altLang="en-US" sz="4800" b="1">
                <a:solidFill>
                  <a:srgbClr val="000066"/>
                </a:solidFill>
                <a:latin typeface="Times New Roman" pitchFamily="18" charset="0"/>
              </a:rPr>
              <a:t>基因重组</a:t>
            </a:r>
          </a:p>
        </p:txBody>
      </p:sp>
    </p:spTree>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8" name="Text Box 2"/>
          <p:cNvSpPr txBox="1">
            <a:spLocks noChangeArrowheads="1"/>
          </p:cNvSpPr>
          <p:nvPr/>
        </p:nvSpPr>
        <p:spPr bwMode="auto">
          <a:xfrm>
            <a:off x="381000" y="152400"/>
            <a:ext cx="2286000" cy="765175"/>
          </a:xfrm>
          <a:prstGeom prst="rect">
            <a:avLst/>
          </a:prstGeom>
          <a:noFill/>
          <a:ln w="9525">
            <a:noFill/>
            <a:miter lim="800000"/>
            <a:headEnd/>
            <a:tailEnd/>
          </a:ln>
          <a:effectLst/>
        </p:spPr>
        <p:txBody>
          <a:bodyPr>
            <a:spAutoFit/>
          </a:bodyPr>
          <a:lstStyle/>
          <a:p>
            <a:pPr>
              <a:spcBef>
                <a:spcPct val="50000"/>
              </a:spcBef>
            </a:pPr>
            <a:r>
              <a:rPr lang="en-US" altLang="zh-CN" sz="4400" b="1" dirty="0">
                <a:solidFill>
                  <a:srgbClr val="0070C0"/>
                </a:solidFill>
                <a:latin typeface="黑体" pitchFamily="2" charset="-122"/>
                <a:ea typeface="黑体" pitchFamily="2" charset="-122"/>
              </a:rPr>
              <a:t>2 </a:t>
            </a:r>
            <a:r>
              <a:rPr lang="zh-CN" altLang="en-US" sz="4400" b="1" dirty="0">
                <a:solidFill>
                  <a:srgbClr val="0070C0"/>
                </a:solidFill>
                <a:latin typeface="黑体" pitchFamily="2" charset="-122"/>
                <a:ea typeface="黑体" pitchFamily="2" charset="-122"/>
              </a:rPr>
              <a:t>类型</a:t>
            </a:r>
            <a:r>
              <a:rPr lang="en-US" altLang="zh-CN" sz="4400" b="1" dirty="0">
                <a:solidFill>
                  <a:srgbClr val="0070C0"/>
                </a:solidFill>
                <a:latin typeface="黑体" pitchFamily="2" charset="-122"/>
                <a:ea typeface="黑体" pitchFamily="2" charset="-122"/>
              </a:rPr>
              <a:t>:</a:t>
            </a:r>
          </a:p>
        </p:txBody>
      </p:sp>
      <p:sp>
        <p:nvSpPr>
          <p:cNvPr id="91139" name="Rectangle 3"/>
          <p:cNvSpPr>
            <a:spLocks noChangeArrowheads="1"/>
          </p:cNvSpPr>
          <p:nvPr/>
        </p:nvSpPr>
        <p:spPr bwMode="auto">
          <a:xfrm flipH="1" flipV="1">
            <a:off x="539750" y="1196975"/>
            <a:ext cx="7620000" cy="1192213"/>
          </a:xfrm>
          <a:prstGeom prst="rect">
            <a:avLst/>
          </a:prstGeom>
          <a:noFill/>
          <a:ln w="9525">
            <a:noFill/>
            <a:miter lim="800000"/>
            <a:headEnd/>
            <a:tailEnd/>
          </a:ln>
          <a:effectLst/>
        </p:spPr>
        <p:txBody>
          <a:bodyPr rot="10800000">
            <a:spAutoFit/>
          </a:bodyPr>
          <a:lstStyle/>
          <a:p>
            <a:pPr>
              <a:spcBef>
                <a:spcPct val="50000"/>
              </a:spcBef>
            </a:pPr>
            <a:r>
              <a:rPr lang="en-US" altLang="zh-CN" sz="3600" b="1" dirty="0">
                <a:solidFill>
                  <a:srgbClr val="006600"/>
                </a:solidFill>
                <a:latin typeface="黑体" pitchFamily="2" charset="-122"/>
                <a:ea typeface="黑体" pitchFamily="2" charset="-122"/>
                <a:hlinkClick r:id="rId2" action="ppaction://hlinksldjump"/>
              </a:rPr>
              <a:t>①</a:t>
            </a:r>
            <a:r>
              <a:rPr lang="zh-CN" altLang="en-US" sz="3600" b="1" dirty="0">
                <a:solidFill>
                  <a:srgbClr val="006600"/>
                </a:solidFill>
                <a:latin typeface="黑体" pitchFamily="2" charset="-122"/>
                <a:ea typeface="黑体" pitchFamily="2" charset="-122"/>
                <a:hlinkClick r:id="rId2" action="ppaction://hlinksldjump"/>
              </a:rPr>
              <a:t>基因的自由组合</a:t>
            </a:r>
            <a:r>
              <a:rPr lang="en-US" altLang="zh-CN" sz="3600" b="1" dirty="0">
                <a:latin typeface="黑体" pitchFamily="2" charset="-122"/>
                <a:ea typeface="黑体" pitchFamily="2" charset="-122"/>
                <a:hlinkClick r:id="rId2" action="ppaction://hlinksldjump"/>
              </a:rPr>
              <a:t>: </a:t>
            </a:r>
            <a:r>
              <a:rPr lang="zh-CN" altLang="en-US" sz="3600" b="1" dirty="0">
                <a:latin typeface="黑体" pitchFamily="2" charset="-122"/>
                <a:ea typeface="黑体" pitchFamily="2" charset="-122"/>
              </a:rPr>
              <a:t>非同源染色体上的非等位基因的组合</a:t>
            </a:r>
            <a:r>
              <a:rPr lang="en-US" altLang="zh-CN" sz="3600" b="1" dirty="0">
                <a:latin typeface="黑体" pitchFamily="2" charset="-122"/>
                <a:ea typeface="黑体" pitchFamily="2" charset="-122"/>
              </a:rPr>
              <a:t>.</a:t>
            </a:r>
          </a:p>
        </p:txBody>
      </p:sp>
      <p:sp>
        <p:nvSpPr>
          <p:cNvPr id="91140" name="Rectangle 4"/>
          <p:cNvSpPr>
            <a:spLocks noChangeArrowheads="1"/>
          </p:cNvSpPr>
          <p:nvPr/>
        </p:nvSpPr>
        <p:spPr bwMode="auto">
          <a:xfrm flipH="1" flipV="1">
            <a:off x="539750" y="2493169"/>
            <a:ext cx="8077200" cy="1192213"/>
          </a:xfrm>
          <a:prstGeom prst="rect">
            <a:avLst/>
          </a:prstGeom>
          <a:noFill/>
          <a:ln w="9525">
            <a:noFill/>
            <a:miter lim="800000"/>
            <a:headEnd/>
            <a:tailEnd/>
          </a:ln>
          <a:effectLst/>
        </p:spPr>
        <p:txBody>
          <a:bodyPr rot="10800000">
            <a:spAutoFit/>
          </a:bodyPr>
          <a:lstStyle/>
          <a:p>
            <a:pPr>
              <a:spcBef>
                <a:spcPct val="50000"/>
              </a:spcBef>
            </a:pPr>
            <a:r>
              <a:rPr lang="en-US" altLang="zh-CN" sz="3600" b="1" dirty="0">
                <a:solidFill>
                  <a:srgbClr val="006600"/>
                </a:solidFill>
                <a:latin typeface="黑体" pitchFamily="2" charset="-122"/>
                <a:ea typeface="黑体" pitchFamily="2" charset="-122"/>
              </a:rPr>
              <a:t>②</a:t>
            </a:r>
            <a:r>
              <a:rPr lang="zh-CN" altLang="en-US" sz="3600" b="1" dirty="0">
                <a:solidFill>
                  <a:srgbClr val="006600"/>
                </a:solidFill>
                <a:latin typeface="黑体" pitchFamily="2" charset="-122"/>
                <a:ea typeface="黑体" pitchFamily="2" charset="-122"/>
                <a:hlinkClick r:id="rId3" action="ppaction://hlinksldjump"/>
              </a:rPr>
              <a:t>基因的互换</a:t>
            </a:r>
            <a:r>
              <a:rPr lang="en-US" altLang="zh-CN" sz="3600" b="1" dirty="0">
                <a:latin typeface="黑体" pitchFamily="2" charset="-122"/>
                <a:ea typeface="黑体" pitchFamily="2" charset="-122"/>
                <a:hlinkClick r:id="rId3" action="ppaction://hlinksldjump"/>
              </a:rPr>
              <a:t>: </a:t>
            </a:r>
            <a:r>
              <a:rPr lang="zh-CN" altLang="en-US" sz="3600" b="1" dirty="0">
                <a:latin typeface="黑体" pitchFamily="2" charset="-122"/>
                <a:ea typeface="黑体" pitchFamily="2" charset="-122"/>
              </a:rPr>
              <a:t>同源染色体上的非姐妹染色单体之间发生局部互换</a:t>
            </a:r>
            <a:r>
              <a:rPr lang="en-US" altLang="zh-CN" sz="3600" b="1" dirty="0">
                <a:latin typeface="黑体" pitchFamily="2" charset="-122"/>
                <a:ea typeface="黑体" pitchFamily="2" charset="-122"/>
              </a:rPr>
              <a:t>.</a:t>
            </a:r>
          </a:p>
        </p:txBody>
      </p:sp>
      <p:sp>
        <p:nvSpPr>
          <p:cNvPr id="91141" name="Text Box 5"/>
          <p:cNvSpPr txBox="1">
            <a:spLocks noChangeArrowheads="1"/>
          </p:cNvSpPr>
          <p:nvPr/>
        </p:nvSpPr>
        <p:spPr bwMode="auto">
          <a:xfrm>
            <a:off x="539750" y="3789363"/>
            <a:ext cx="8280400" cy="2563812"/>
          </a:xfrm>
          <a:prstGeom prst="rect">
            <a:avLst/>
          </a:prstGeom>
          <a:solidFill>
            <a:schemeClr val="bg1"/>
          </a:solidFill>
          <a:ln w="9525">
            <a:noFill/>
            <a:miter lim="800000"/>
            <a:headEnd/>
            <a:tailEnd/>
          </a:ln>
          <a:effectLst/>
        </p:spPr>
        <p:txBody>
          <a:bodyPr>
            <a:spAutoFit/>
          </a:bodyPr>
          <a:lstStyle/>
          <a:p>
            <a:pPr>
              <a:spcBef>
                <a:spcPct val="50000"/>
              </a:spcBef>
            </a:pPr>
            <a:r>
              <a:rPr lang="en-US" altLang="zh-CN" sz="3600" b="1" dirty="0">
                <a:solidFill>
                  <a:srgbClr val="008000"/>
                </a:solidFill>
              </a:rPr>
              <a:t>③</a:t>
            </a:r>
            <a:r>
              <a:rPr lang="zh-CN" altLang="en-US" sz="3600" b="1" dirty="0">
                <a:solidFill>
                  <a:srgbClr val="008000"/>
                </a:solidFill>
              </a:rPr>
              <a:t>重组</a:t>
            </a:r>
            <a:r>
              <a:rPr lang="en-US" altLang="zh-CN" sz="3600" b="1" dirty="0">
                <a:solidFill>
                  <a:srgbClr val="008000"/>
                </a:solidFill>
              </a:rPr>
              <a:t>DNA</a:t>
            </a:r>
            <a:r>
              <a:rPr lang="zh-CN" altLang="en-US" sz="3600" b="1" dirty="0">
                <a:solidFill>
                  <a:srgbClr val="008000"/>
                </a:solidFill>
              </a:rPr>
              <a:t>技术：</a:t>
            </a:r>
            <a:r>
              <a:rPr lang="zh-CN" altLang="en-US" sz="2800" b="1" dirty="0">
                <a:solidFill>
                  <a:srgbClr val="FF3300"/>
                </a:solidFill>
              </a:rPr>
              <a:t>通俗的说，就是按照人们的意愿，把一种生物的某种基因提取出来，在生物体外重组，然后放到另一种生物的细胞里，</a:t>
            </a:r>
            <a:r>
              <a:rPr lang="zh-CN" altLang="en-US" sz="2800" b="1" u="sng" dirty="0">
                <a:solidFill>
                  <a:srgbClr val="FF3300"/>
                </a:solidFill>
              </a:rPr>
              <a:t>定向</a:t>
            </a:r>
            <a:r>
              <a:rPr lang="zh-CN" altLang="en-US" sz="2800" b="1" dirty="0">
                <a:solidFill>
                  <a:srgbClr val="FF3300"/>
                </a:solidFill>
              </a:rPr>
              <a:t>地改造生物的性状。</a:t>
            </a:r>
          </a:p>
          <a:p>
            <a:pPr>
              <a:spcBef>
                <a:spcPct val="50000"/>
              </a:spcBef>
            </a:pPr>
            <a:endParaRPr lang="en-US" altLang="zh-CN" sz="2800" b="1" dirty="0">
              <a:solidFill>
                <a:srgbClr val="FF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1138">
                                            <p:txEl>
                                              <p:charRg st="4294967295" end="4294967295"/>
                                            </p:txEl>
                                          </p:spTgt>
                                        </p:tgtEl>
                                        <p:attrNameLst>
                                          <p:attrName>style.visibility</p:attrName>
                                        </p:attrNameLst>
                                      </p:cBhvr>
                                      <p:to>
                                        <p:strVal val="visible"/>
                                      </p:to>
                                    </p:set>
                                    <p:anim calcmode="lin" valueType="num">
                                      <p:cBhvr>
                                        <p:cTn id="7" dur="500" fill="hold"/>
                                        <p:tgtEl>
                                          <p:spTgt spid="91138">
                                            <p:txEl>
                                              <p:charRg st="4294967295" end="4294967295"/>
                                            </p:txEl>
                                          </p:spTgt>
                                        </p:tgtEl>
                                        <p:attrNameLst>
                                          <p:attrName>ppt_w</p:attrName>
                                        </p:attrNameLst>
                                      </p:cBhvr>
                                      <p:tavLst>
                                        <p:tav tm="0">
                                          <p:val>
                                            <p:fltVal val="0"/>
                                          </p:val>
                                        </p:tav>
                                        <p:tav tm="100000">
                                          <p:val>
                                            <p:strVal val="#ppt_w"/>
                                          </p:val>
                                        </p:tav>
                                      </p:tavLst>
                                    </p:anim>
                                    <p:anim calcmode="lin" valueType="num">
                                      <p:cBhvr>
                                        <p:cTn id="8" dur="500" fill="hold"/>
                                        <p:tgtEl>
                                          <p:spTgt spid="91138">
                                            <p:txEl>
                                              <p:charRg st="4294967295" end="4294967295"/>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1139"/>
                                        </p:tgtEl>
                                        <p:attrNameLst>
                                          <p:attrName>style.visibility</p:attrName>
                                        </p:attrNameLst>
                                      </p:cBhvr>
                                      <p:to>
                                        <p:strVal val="visible"/>
                                      </p:to>
                                    </p:set>
                                    <p:animEffect transition="in" filter="wipe(left)">
                                      <p:cBhvr>
                                        <p:cTn id="13" dur="500"/>
                                        <p:tgtEl>
                                          <p:spTgt spid="9113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91140"/>
                                        </p:tgtEl>
                                        <p:attrNameLst>
                                          <p:attrName>style.visibility</p:attrName>
                                        </p:attrNameLst>
                                      </p:cBhvr>
                                      <p:to>
                                        <p:strVal val="visible"/>
                                      </p:to>
                                    </p:set>
                                    <p:animEffect transition="in" filter="wipe(left)">
                                      <p:cBhvr>
                                        <p:cTn id="18" dur="500"/>
                                        <p:tgtEl>
                                          <p:spTgt spid="9114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1141"/>
                                        </p:tgtEl>
                                        <p:attrNameLst>
                                          <p:attrName>style.visibility</p:attrName>
                                        </p:attrNameLst>
                                      </p:cBhvr>
                                      <p:to>
                                        <p:strVal val="visible"/>
                                      </p:to>
                                    </p:set>
                                    <p:animEffect transition="in" filter="blinds(horizontal)">
                                      <p:cBhvr>
                                        <p:cTn id="23" dur="500"/>
                                        <p:tgtEl>
                                          <p:spTgt spid="91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autoUpdateAnimBg="0"/>
      <p:bldP spid="91139" grpId="0" autoUpdateAnimBg="0"/>
      <p:bldP spid="91140" grpId="0" autoUpdateAnimBg="0"/>
      <p:bldP spid="91141"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976813" y="2101850"/>
            <a:ext cx="3124200" cy="3886200"/>
            <a:chOff x="3135" y="1324"/>
            <a:chExt cx="1968" cy="2448"/>
          </a:xfrm>
        </p:grpSpPr>
        <p:grpSp>
          <p:nvGrpSpPr>
            <p:cNvPr id="3" name="Group 3"/>
            <p:cNvGrpSpPr>
              <a:grpSpLocks/>
            </p:cNvGrpSpPr>
            <p:nvPr/>
          </p:nvGrpSpPr>
          <p:grpSpPr bwMode="auto">
            <a:xfrm>
              <a:off x="3135" y="1324"/>
              <a:ext cx="1968" cy="2448"/>
              <a:chOff x="3135" y="1324"/>
              <a:chExt cx="1968" cy="2448"/>
            </a:xfrm>
          </p:grpSpPr>
          <p:grpSp>
            <p:nvGrpSpPr>
              <p:cNvPr id="4" name="Group 4"/>
              <p:cNvGrpSpPr>
                <a:grpSpLocks/>
              </p:cNvGrpSpPr>
              <p:nvPr/>
            </p:nvGrpSpPr>
            <p:grpSpPr bwMode="auto">
              <a:xfrm>
                <a:off x="3135" y="1324"/>
                <a:ext cx="1968" cy="2448"/>
                <a:chOff x="3135" y="1324"/>
                <a:chExt cx="1968" cy="2448"/>
              </a:xfrm>
            </p:grpSpPr>
            <p:sp>
              <p:nvSpPr>
                <p:cNvPr id="108549" name="Oval 5"/>
                <p:cNvSpPr>
                  <a:spLocks noChangeArrowheads="1"/>
                </p:cNvSpPr>
                <p:nvPr/>
              </p:nvSpPr>
              <p:spPr bwMode="auto">
                <a:xfrm>
                  <a:off x="3135" y="1324"/>
                  <a:ext cx="1968" cy="1546"/>
                </a:xfrm>
                <a:prstGeom prst="ellipse">
                  <a:avLst/>
                </a:prstGeom>
                <a:gradFill rotWithShape="0">
                  <a:gsLst>
                    <a:gs pos="0">
                      <a:srgbClr val="FFFFFF">
                        <a:gamma/>
                        <a:shade val="63137"/>
                        <a:invGamma/>
                      </a:srgbClr>
                    </a:gs>
                    <a:gs pos="50000">
                      <a:srgbClr val="FFFFFF"/>
                    </a:gs>
                    <a:gs pos="100000">
                      <a:srgbClr val="FFFFFF">
                        <a:gamma/>
                        <a:shade val="63137"/>
                        <a:invGamma/>
                      </a:srgbClr>
                    </a:gs>
                  </a:gsLst>
                  <a:lin ang="0" scaled="1"/>
                </a:gradFill>
                <a:ln w="12700">
                  <a:noFill/>
                  <a:round/>
                  <a:headEnd type="none" w="sm" len="sm"/>
                  <a:tailEnd type="none" w="sm" len="sm"/>
                </a:ln>
                <a:effectLst/>
              </p:spPr>
              <p:txBody>
                <a:bodyPr wrap="none" anchor="ctr"/>
                <a:lstStyle/>
                <a:p>
                  <a:endParaRPr lang="zh-CN" altLang="en-US"/>
                </a:p>
              </p:txBody>
            </p:sp>
            <p:sp>
              <p:nvSpPr>
                <p:cNvPr id="108550" name="Oval 6"/>
                <p:cNvSpPr>
                  <a:spLocks noChangeArrowheads="1"/>
                </p:cNvSpPr>
                <p:nvPr/>
              </p:nvSpPr>
              <p:spPr bwMode="auto">
                <a:xfrm>
                  <a:off x="3135" y="2226"/>
                  <a:ext cx="1968" cy="1546"/>
                </a:xfrm>
                <a:prstGeom prst="ellipse">
                  <a:avLst/>
                </a:prstGeom>
                <a:gradFill rotWithShape="0">
                  <a:gsLst>
                    <a:gs pos="0">
                      <a:srgbClr val="FFFFFF">
                        <a:gamma/>
                        <a:shade val="63137"/>
                        <a:invGamma/>
                      </a:srgbClr>
                    </a:gs>
                    <a:gs pos="50000">
                      <a:srgbClr val="FFFFFF"/>
                    </a:gs>
                    <a:gs pos="100000">
                      <a:srgbClr val="FFFFFF">
                        <a:gamma/>
                        <a:shade val="63137"/>
                        <a:invGamma/>
                      </a:srgbClr>
                    </a:gs>
                  </a:gsLst>
                  <a:lin ang="0" scaled="1"/>
                </a:gradFill>
                <a:ln w="12700">
                  <a:noFill/>
                  <a:round/>
                  <a:headEnd type="none" w="sm" len="sm"/>
                  <a:tailEnd type="none" w="sm" len="sm"/>
                </a:ln>
                <a:effectLst/>
              </p:spPr>
              <p:txBody>
                <a:bodyPr wrap="none" anchor="ctr"/>
                <a:lstStyle/>
                <a:p>
                  <a:endParaRPr lang="zh-CN" altLang="en-US"/>
                </a:p>
              </p:txBody>
            </p:sp>
          </p:grpSp>
          <p:sp>
            <p:nvSpPr>
              <p:cNvPr id="108551" name="Freeform 7"/>
              <p:cNvSpPr>
                <a:spLocks/>
              </p:cNvSpPr>
              <p:nvPr/>
            </p:nvSpPr>
            <p:spPr bwMode="auto">
              <a:xfrm rot="1649670">
                <a:off x="3423" y="1996"/>
                <a:ext cx="453" cy="319"/>
              </a:xfrm>
              <a:custGeom>
                <a:avLst/>
                <a:gdLst/>
                <a:ahLst/>
                <a:cxnLst>
                  <a:cxn ang="0">
                    <a:pos x="378" y="355"/>
                  </a:cxn>
                  <a:cxn ang="0">
                    <a:pos x="25" y="332"/>
                  </a:cxn>
                  <a:cxn ang="0">
                    <a:pos x="37" y="402"/>
                  </a:cxn>
                  <a:cxn ang="0">
                    <a:pos x="108" y="426"/>
                  </a:cxn>
                  <a:cxn ang="0">
                    <a:pos x="731" y="249"/>
                  </a:cxn>
                  <a:cxn ang="0">
                    <a:pos x="790" y="261"/>
                  </a:cxn>
                  <a:cxn ang="0">
                    <a:pos x="766" y="355"/>
                  </a:cxn>
                  <a:cxn ang="0">
                    <a:pos x="437" y="390"/>
                  </a:cxn>
                  <a:cxn ang="0">
                    <a:pos x="366" y="379"/>
                  </a:cxn>
                  <a:cxn ang="0">
                    <a:pos x="390" y="308"/>
                  </a:cxn>
                  <a:cxn ang="0">
                    <a:pos x="472" y="120"/>
                  </a:cxn>
                  <a:cxn ang="0">
                    <a:pos x="637" y="2"/>
                  </a:cxn>
                  <a:cxn ang="0">
                    <a:pos x="707" y="50"/>
                  </a:cxn>
                  <a:cxn ang="0">
                    <a:pos x="613" y="108"/>
                  </a:cxn>
                  <a:cxn ang="0">
                    <a:pos x="578" y="132"/>
                  </a:cxn>
                  <a:cxn ang="0">
                    <a:pos x="554" y="167"/>
                  </a:cxn>
                  <a:cxn ang="0">
                    <a:pos x="484" y="214"/>
                  </a:cxn>
                  <a:cxn ang="0">
                    <a:pos x="343" y="426"/>
                  </a:cxn>
                  <a:cxn ang="0">
                    <a:pos x="319" y="461"/>
                  </a:cxn>
                  <a:cxn ang="0">
                    <a:pos x="249" y="531"/>
                  </a:cxn>
                  <a:cxn ang="0">
                    <a:pos x="108" y="661"/>
                  </a:cxn>
                  <a:cxn ang="0">
                    <a:pos x="108" y="520"/>
                  </a:cxn>
                  <a:cxn ang="0">
                    <a:pos x="143" y="508"/>
                  </a:cxn>
                  <a:cxn ang="0">
                    <a:pos x="214" y="473"/>
                  </a:cxn>
                  <a:cxn ang="0">
                    <a:pos x="319" y="402"/>
                  </a:cxn>
                  <a:cxn ang="0">
                    <a:pos x="355" y="379"/>
                  </a:cxn>
                  <a:cxn ang="0">
                    <a:pos x="390" y="355"/>
                  </a:cxn>
                  <a:cxn ang="0">
                    <a:pos x="378" y="355"/>
                  </a:cxn>
                </a:cxnLst>
                <a:rect l="0" t="0" r="r" b="b"/>
                <a:pathLst>
                  <a:path w="839" h="661">
                    <a:moveTo>
                      <a:pt x="378" y="355"/>
                    </a:moveTo>
                    <a:cubicBezTo>
                      <a:pt x="267" y="301"/>
                      <a:pt x="144" y="321"/>
                      <a:pt x="25" y="332"/>
                    </a:cubicBezTo>
                    <a:cubicBezTo>
                      <a:pt x="16" y="361"/>
                      <a:pt x="0" y="379"/>
                      <a:pt x="37" y="402"/>
                    </a:cubicBezTo>
                    <a:cubicBezTo>
                      <a:pt x="58" y="415"/>
                      <a:pt x="108" y="426"/>
                      <a:pt x="108" y="426"/>
                    </a:cubicBezTo>
                    <a:cubicBezTo>
                      <a:pt x="323" y="395"/>
                      <a:pt x="518" y="285"/>
                      <a:pt x="731" y="249"/>
                    </a:cubicBezTo>
                    <a:cubicBezTo>
                      <a:pt x="751" y="253"/>
                      <a:pt x="773" y="251"/>
                      <a:pt x="790" y="261"/>
                    </a:cubicBezTo>
                    <a:cubicBezTo>
                      <a:pt x="839" y="289"/>
                      <a:pt x="802" y="343"/>
                      <a:pt x="766" y="355"/>
                    </a:cubicBezTo>
                    <a:cubicBezTo>
                      <a:pt x="669" y="387"/>
                      <a:pt x="533" y="384"/>
                      <a:pt x="437" y="390"/>
                    </a:cubicBezTo>
                    <a:cubicBezTo>
                      <a:pt x="413" y="386"/>
                      <a:pt x="378" y="400"/>
                      <a:pt x="366" y="379"/>
                    </a:cubicBezTo>
                    <a:cubicBezTo>
                      <a:pt x="354" y="357"/>
                      <a:pt x="382" y="332"/>
                      <a:pt x="390" y="308"/>
                    </a:cubicBezTo>
                    <a:cubicBezTo>
                      <a:pt x="416" y="230"/>
                      <a:pt x="401" y="169"/>
                      <a:pt x="472" y="120"/>
                    </a:cubicBezTo>
                    <a:cubicBezTo>
                      <a:pt x="511" y="63"/>
                      <a:pt x="572" y="24"/>
                      <a:pt x="637" y="2"/>
                    </a:cubicBezTo>
                    <a:cubicBezTo>
                      <a:pt x="668" y="8"/>
                      <a:pt x="715" y="0"/>
                      <a:pt x="707" y="50"/>
                    </a:cubicBezTo>
                    <a:cubicBezTo>
                      <a:pt x="701" y="86"/>
                      <a:pt x="613" y="108"/>
                      <a:pt x="613" y="108"/>
                    </a:cubicBezTo>
                    <a:cubicBezTo>
                      <a:pt x="601" y="116"/>
                      <a:pt x="588" y="122"/>
                      <a:pt x="578" y="132"/>
                    </a:cubicBezTo>
                    <a:cubicBezTo>
                      <a:pt x="568" y="142"/>
                      <a:pt x="565" y="158"/>
                      <a:pt x="554" y="167"/>
                    </a:cubicBezTo>
                    <a:cubicBezTo>
                      <a:pt x="533" y="185"/>
                      <a:pt x="484" y="214"/>
                      <a:pt x="484" y="214"/>
                    </a:cubicBezTo>
                    <a:cubicBezTo>
                      <a:pt x="437" y="285"/>
                      <a:pt x="390" y="355"/>
                      <a:pt x="343" y="426"/>
                    </a:cubicBezTo>
                    <a:cubicBezTo>
                      <a:pt x="335" y="438"/>
                      <a:pt x="327" y="449"/>
                      <a:pt x="319" y="461"/>
                    </a:cubicBezTo>
                    <a:cubicBezTo>
                      <a:pt x="300" y="488"/>
                      <a:pt x="249" y="531"/>
                      <a:pt x="249" y="531"/>
                    </a:cubicBezTo>
                    <a:cubicBezTo>
                      <a:pt x="225" y="602"/>
                      <a:pt x="178" y="637"/>
                      <a:pt x="108" y="661"/>
                    </a:cubicBezTo>
                    <a:cubicBezTo>
                      <a:pt x="90" y="608"/>
                      <a:pt x="79" y="593"/>
                      <a:pt x="108" y="520"/>
                    </a:cubicBezTo>
                    <a:cubicBezTo>
                      <a:pt x="113" y="509"/>
                      <a:pt x="132" y="514"/>
                      <a:pt x="143" y="508"/>
                    </a:cubicBezTo>
                    <a:cubicBezTo>
                      <a:pt x="226" y="466"/>
                      <a:pt x="131" y="498"/>
                      <a:pt x="214" y="473"/>
                    </a:cubicBezTo>
                    <a:cubicBezTo>
                      <a:pt x="249" y="449"/>
                      <a:pt x="284" y="425"/>
                      <a:pt x="319" y="402"/>
                    </a:cubicBezTo>
                    <a:cubicBezTo>
                      <a:pt x="331" y="394"/>
                      <a:pt x="343" y="387"/>
                      <a:pt x="355" y="379"/>
                    </a:cubicBezTo>
                    <a:cubicBezTo>
                      <a:pt x="367" y="371"/>
                      <a:pt x="404" y="355"/>
                      <a:pt x="390" y="355"/>
                    </a:cubicBezTo>
                    <a:cubicBezTo>
                      <a:pt x="386" y="355"/>
                      <a:pt x="382" y="355"/>
                      <a:pt x="378" y="355"/>
                    </a:cubicBezTo>
                    <a:close/>
                  </a:path>
                </a:pathLst>
              </a:custGeom>
              <a:gradFill rotWithShape="0">
                <a:gsLst>
                  <a:gs pos="0">
                    <a:srgbClr val="0000FF"/>
                  </a:gs>
                  <a:gs pos="50000">
                    <a:srgbClr val="0000FF">
                      <a:gamma/>
                      <a:shade val="46275"/>
                      <a:invGamma/>
                    </a:srgbClr>
                  </a:gs>
                  <a:gs pos="100000">
                    <a:srgbClr val="0000FF"/>
                  </a:gs>
                </a:gsLst>
                <a:lin ang="0" scaled="1"/>
              </a:gradFill>
              <a:ln w="12700" cap="flat" cmpd="sng">
                <a:noFill/>
                <a:prstDash val="solid"/>
                <a:round/>
                <a:headEnd type="none" w="sm" len="sm"/>
                <a:tailEnd type="none" w="sm" len="sm"/>
              </a:ln>
              <a:effectLst/>
            </p:spPr>
            <p:txBody>
              <a:bodyPr wrap="none"/>
              <a:lstStyle/>
              <a:p>
                <a:endParaRPr lang="zh-CN" altLang="en-US"/>
              </a:p>
            </p:txBody>
          </p:sp>
          <p:sp>
            <p:nvSpPr>
              <p:cNvPr id="108552" name="Freeform 8"/>
              <p:cNvSpPr>
                <a:spLocks/>
              </p:cNvSpPr>
              <p:nvPr/>
            </p:nvSpPr>
            <p:spPr bwMode="auto">
              <a:xfrm rot="1649670">
                <a:off x="4047" y="1804"/>
                <a:ext cx="839" cy="661"/>
              </a:xfrm>
              <a:custGeom>
                <a:avLst/>
                <a:gdLst/>
                <a:ahLst/>
                <a:cxnLst>
                  <a:cxn ang="0">
                    <a:pos x="378" y="355"/>
                  </a:cxn>
                  <a:cxn ang="0">
                    <a:pos x="25" y="332"/>
                  </a:cxn>
                  <a:cxn ang="0">
                    <a:pos x="37" y="402"/>
                  </a:cxn>
                  <a:cxn ang="0">
                    <a:pos x="108" y="426"/>
                  </a:cxn>
                  <a:cxn ang="0">
                    <a:pos x="731" y="249"/>
                  </a:cxn>
                  <a:cxn ang="0">
                    <a:pos x="790" y="261"/>
                  </a:cxn>
                  <a:cxn ang="0">
                    <a:pos x="766" y="355"/>
                  </a:cxn>
                  <a:cxn ang="0">
                    <a:pos x="437" y="390"/>
                  </a:cxn>
                  <a:cxn ang="0">
                    <a:pos x="366" y="379"/>
                  </a:cxn>
                  <a:cxn ang="0">
                    <a:pos x="390" y="308"/>
                  </a:cxn>
                  <a:cxn ang="0">
                    <a:pos x="472" y="120"/>
                  </a:cxn>
                  <a:cxn ang="0">
                    <a:pos x="637" y="2"/>
                  </a:cxn>
                  <a:cxn ang="0">
                    <a:pos x="707" y="50"/>
                  </a:cxn>
                  <a:cxn ang="0">
                    <a:pos x="613" y="108"/>
                  </a:cxn>
                  <a:cxn ang="0">
                    <a:pos x="578" y="132"/>
                  </a:cxn>
                  <a:cxn ang="0">
                    <a:pos x="554" y="167"/>
                  </a:cxn>
                  <a:cxn ang="0">
                    <a:pos x="484" y="214"/>
                  </a:cxn>
                  <a:cxn ang="0">
                    <a:pos x="343" y="426"/>
                  </a:cxn>
                  <a:cxn ang="0">
                    <a:pos x="319" y="461"/>
                  </a:cxn>
                  <a:cxn ang="0">
                    <a:pos x="249" y="531"/>
                  </a:cxn>
                  <a:cxn ang="0">
                    <a:pos x="108" y="661"/>
                  </a:cxn>
                  <a:cxn ang="0">
                    <a:pos x="108" y="520"/>
                  </a:cxn>
                  <a:cxn ang="0">
                    <a:pos x="143" y="508"/>
                  </a:cxn>
                  <a:cxn ang="0">
                    <a:pos x="214" y="473"/>
                  </a:cxn>
                  <a:cxn ang="0">
                    <a:pos x="319" y="402"/>
                  </a:cxn>
                  <a:cxn ang="0">
                    <a:pos x="355" y="379"/>
                  </a:cxn>
                  <a:cxn ang="0">
                    <a:pos x="390" y="355"/>
                  </a:cxn>
                  <a:cxn ang="0">
                    <a:pos x="378" y="355"/>
                  </a:cxn>
                </a:cxnLst>
                <a:rect l="0" t="0" r="r" b="b"/>
                <a:pathLst>
                  <a:path w="839" h="661">
                    <a:moveTo>
                      <a:pt x="378" y="355"/>
                    </a:moveTo>
                    <a:cubicBezTo>
                      <a:pt x="267" y="301"/>
                      <a:pt x="144" y="321"/>
                      <a:pt x="25" y="332"/>
                    </a:cubicBezTo>
                    <a:cubicBezTo>
                      <a:pt x="16" y="361"/>
                      <a:pt x="0" y="379"/>
                      <a:pt x="37" y="402"/>
                    </a:cubicBezTo>
                    <a:cubicBezTo>
                      <a:pt x="58" y="415"/>
                      <a:pt x="108" y="426"/>
                      <a:pt x="108" y="426"/>
                    </a:cubicBezTo>
                    <a:cubicBezTo>
                      <a:pt x="323" y="395"/>
                      <a:pt x="518" y="285"/>
                      <a:pt x="731" y="249"/>
                    </a:cubicBezTo>
                    <a:cubicBezTo>
                      <a:pt x="751" y="253"/>
                      <a:pt x="773" y="251"/>
                      <a:pt x="790" y="261"/>
                    </a:cubicBezTo>
                    <a:cubicBezTo>
                      <a:pt x="839" y="289"/>
                      <a:pt x="802" y="343"/>
                      <a:pt x="766" y="355"/>
                    </a:cubicBezTo>
                    <a:cubicBezTo>
                      <a:pt x="669" y="387"/>
                      <a:pt x="533" y="384"/>
                      <a:pt x="437" y="390"/>
                    </a:cubicBezTo>
                    <a:cubicBezTo>
                      <a:pt x="413" y="386"/>
                      <a:pt x="378" y="400"/>
                      <a:pt x="366" y="379"/>
                    </a:cubicBezTo>
                    <a:cubicBezTo>
                      <a:pt x="354" y="357"/>
                      <a:pt x="382" y="332"/>
                      <a:pt x="390" y="308"/>
                    </a:cubicBezTo>
                    <a:cubicBezTo>
                      <a:pt x="416" y="230"/>
                      <a:pt x="401" y="169"/>
                      <a:pt x="472" y="120"/>
                    </a:cubicBezTo>
                    <a:cubicBezTo>
                      <a:pt x="511" y="63"/>
                      <a:pt x="572" y="24"/>
                      <a:pt x="637" y="2"/>
                    </a:cubicBezTo>
                    <a:cubicBezTo>
                      <a:pt x="668" y="8"/>
                      <a:pt x="715" y="0"/>
                      <a:pt x="707" y="50"/>
                    </a:cubicBezTo>
                    <a:cubicBezTo>
                      <a:pt x="701" y="86"/>
                      <a:pt x="613" y="108"/>
                      <a:pt x="613" y="108"/>
                    </a:cubicBezTo>
                    <a:cubicBezTo>
                      <a:pt x="601" y="116"/>
                      <a:pt x="588" y="122"/>
                      <a:pt x="578" y="132"/>
                    </a:cubicBezTo>
                    <a:cubicBezTo>
                      <a:pt x="568" y="142"/>
                      <a:pt x="565" y="158"/>
                      <a:pt x="554" y="167"/>
                    </a:cubicBezTo>
                    <a:cubicBezTo>
                      <a:pt x="533" y="185"/>
                      <a:pt x="484" y="214"/>
                      <a:pt x="484" y="214"/>
                    </a:cubicBezTo>
                    <a:cubicBezTo>
                      <a:pt x="437" y="285"/>
                      <a:pt x="390" y="355"/>
                      <a:pt x="343" y="426"/>
                    </a:cubicBezTo>
                    <a:cubicBezTo>
                      <a:pt x="335" y="438"/>
                      <a:pt x="327" y="449"/>
                      <a:pt x="319" y="461"/>
                    </a:cubicBezTo>
                    <a:cubicBezTo>
                      <a:pt x="300" y="488"/>
                      <a:pt x="249" y="531"/>
                      <a:pt x="249" y="531"/>
                    </a:cubicBezTo>
                    <a:cubicBezTo>
                      <a:pt x="225" y="602"/>
                      <a:pt x="178" y="637"/>
                      <a:pt x="108" y="661"/>
                    </a:cubicBezTo>
                    <a:cubicBezTo>
                      <a:pt x="90" y="608"/>
                      <a:pt x="79" y="593"/>
                      <a:pt x="108" y="520"/>
                    </a:cubicBezTo>
                    <a:cubicBezTo>
                      <a:pt x="113" y="509"/>
                      <a:pt x="132" y="514"/>
                      <a:pt x="143" y="508"/>
                    </a:cubicBezTo>
                    <a:cubicBezTo>
                      <a:pt x="226" y="466"/>
                      <a:pt x="131" y="498"/>
                      <a:pt x="214" y="473"/>
                    </a:cubicBezTo>
                    <a:cubicBezTo>
                      <a:pt x="249" y="449"/>
                      <a:pt x="284" y="425"/>
                      <a:pt x="319" y="402"/>
                    </a:cubicBezTo>
                    <a:cubicBezTo>
                      <a:pt x="331" y="394"/>
                      <a:pt x="343" y="387"/>
                      <a:pt x="355" y="379"/>
                    </a:cubicBezTo>
                    <a:cubicBezTo>
                      <a:pt x="367" y="371"/>
                      <a:pt x="404" y="355"/>
                      <a:pt x="390" y="355"/>
                    </a:cubicBezTo>
                    <a:cubicBezTo>
                      <a:pt x="386" y="355"/>
                      <a:pt x="382" y="355"/>
                      <a:pt x="378" y="355"/>
                    </a:cubicBezTo>
                    <a:close/>
                  </a:path>
                </a:pathLst>
              </a:custGeom>
              <a:gradFill rotWithShape="0">
                <a:gsLst>
                  <a:gs pos="0">
                    <a:srgbClr val="0000FF"/>
                  </a:gs>
                  <a:gs pos="50000">
                    <a:srgbClr val="0000FF">
                      <a:gamma/>
                      <a:shade val="46275"/>
                      <a:invGamma/>
                    </a:srgbClr>
                  </a:gs>
                  <a:gs pos="100000">
                    <a:srgbClr val="0000FF"/>
                  </a:gs>
                </a:gsLst>
                <a:lin ang="0" scaled="1"/>
              </a:gradFill>
              <a:ln w="12700" cap="flat" cmpd="sng">
                <a:noFill/>
                <a:prstDash val="solid"/>
                <a:round/>
                <a:headEnd type="none" w="sm" len="sm"/>
                <a:tailEnd type="none" w="sm" len="sm"/>
              </a:ln>
              <a:effectLst/>
            </p:spPr>
            <p:txBody>
              <a:bodyPr wrap="none"/>
              <a:lstStyle/>
              <a:p>
                <a:endParaRPr lang="zh-CN" altLang="en-US"/>
              </a:p>
            </p:txBody>
          </p:sp>
          <p:sp>
            <p:nvSpPr>
              <p:cNvPr id="108553" name="Freeform 9"/>
              <p:cNvSpPr>
                <a:spLocks/>
              </p:cNvSpPr>
              <p:nvPr/>
            </p:nvSpPr>
            <p:spPr bwMode="auto">
              <a:xfrm rot="1649670">
                <a:off x="4095" y="2668"/>
                <a:ext cx="839" cy="661"/>
              </a:xfrm>
              <a:custGeom>
                <a:avLst/>
                <a:gdLst/>
                <a:ahLst/>
                <a:cxnLst>
                  <a:cxn ang="0">
                    <a:pos x="378" y="355"/>
                  </a:cxn>
                  <a:cxn ang="0">
                    <a:pos x="25" y="332"/>
                  </a:cxn>
                  <a:cxn ang="0">
                    <a:pos x="37" y="402"/>
                  </a:cxn>
                  <a:cxn ang="0">
                    <a:pos x="108" y="426"/>
                  </a:cxn>
                  <a:cxn ang="0">
                    <a:pos x="731" y="249"/>
                  </a:cxn>
                  <a:cxn ang="0">
                    <a:pos x="790" y="261"/>
                  </a:cxn>
                  <a:cxn ang="0">
                    <a:pos x="766" y="355"/>
                  </a:cxn>
                  <a:cxn ang="0">
                    <a:pos x="437" y="390"/>
                  </a:cxn>
                  <a:cxn ang="0">
                    <a:pos x="366" y="379"/>
                  </a:cxn>
                  <a:cxn ang="0">
                    <a:pos x="390" y="308"/>
                  </a:cxn>
                  <a:cxn ang="0">
                    <a:pos x="472" y="120"/>
                  </a:cxn>
                  <a:cxn ang="0">
                    <a:pos x="637" y="2"/>
                  </a:cxn>
                  <a:cxn ang="0">
                    <a:pos x="707" y="50"/>
                  </a:cxn>
                  <a:cxn ang="0">
                    <a:pos x="613" y="108"/>
                  </a:cxn>
                  <a:cxn ang="0">
                    <a:pos x="578" y="132"/>
                  </a:cxn>
                  <a:cxn ang="0">
                    <a:pos x="554" y="167"/>
                  </a:cxn>
                  <a:cxn ang="0">
                    <a:pos x="484" y="214"/>
                  </a:cxn>
                  <a:cxn ang="0">
                    <a:pos x="343" y="426"/>
                  </a:cxn>
                  <a:cxn ang="0">
                    <a:pos x="319" y="461"/>
                  </a:cxn>
                  <a:cxn ang="0">
                    <a:pos x="249" y="531"/>
                  </a:cxn>
                  <a:cxn ang="0">
                    <a:pos x="108" y="661"/>
                  </a:cxn>
                  <a:cxn ang="0">
                    <a:pos x="108" y="520"/>
                  </a:cxn>
                  <a:cxn ang="0">
                    <a:pos x="143" y="508"/>
                  </a:cxn>
                  <a:cxn ang="0">
                    <a:pos x="214" y="473"/>
                  </a:cxn>
                  <a:cxn ang="0">
                    <a:pos x="319" y="402"/>
                  </a:cxn>
                  <a:cxn ang="0">
                    <a:pos x="355" y="379"/>
                  </a:cxn>
                  <a:cxn ang="0">
                    <a:pos x="390" y="355"/>
                  </a:cxn>
                  <a:cxn ang="0">
                    <a:pos x="378" y="355"/>
                  </a:cxn>
                </a:cxnLst>
                <a:rect l="0" t="0" r="r" b="b"/>
                <a:pathLst>
                  <a:path w="839" h="661">
                    <a:moveTo>
                      <a:pt x="378" y="355"/>
                    </a:moveTo>
                    <a:cubicBezTo>
                      <a:pt x="267" y="301"/>
                      <a:pt x="144" y="321"/>
                      <a:pt x="25" y="332"/>
                    </a:cubicBezTo>
                    <a:cubicBezTo>
                      <a:pt x="16" y="361"/>
                      <a:pt x="0" y="379"/>
                      <a:pt x="37" y="402"/>
                    </a:cubicBezTo>
                    <a:cubicBezTo>
                      <a:pt x="58" y="415"/>
                      <a:pt x="108" y="426"/>
                      <a:pt x="108" y="426"/>
                    </a:cubicBezTo>
                    <a:cubicBezTo>
                      <a:pt x="323" y="395"/>
                      <a:pt x="518" y="285"/>
                      <a:pt x="731" y="249"/>
                    </a:cubicBezTo>
                    <a:cubicBezTo>
                      <a:pt x="751" y="253"/>
                      <a:pt x="773" y="251"/>
                      <a:pt x="790" y="261"/>
                    </a:cubicBezTo>
                    <a:cubicBezTo>
                      <a:pt x="839" y="289"/>
                      <a:pt x="802" y="343"/>
                      <a:pt x="766" y="355"/>
                    </a:cubicBezTo>
                    <a:cubicBezTo>
                      <a:pt x="669" y="387"/>
                      <a:pt x="533" y="384"/>
                      <a:pt x="437" y="390"/>
                    </a:cubicBezTo>
                    <a:cubicBezTo>
                      <a:pt x="413" y="386"/>
                      <a:pt x="378" y="400"/>
                      <a:pt x="366" y="379"/>
                    </a:cubicBezTo>
                    <a:cubicBezTo>
                      <a:pt x="354" y="357"/>
                      <a:pt x="382" y="332"/>
                      <a:pt x="390" y="308"/>
                    </a:cubicBezTo>
                    <a:cubicBezTo>
                      <a:pt x="416" y="230"/>
                      <a:pt x="401" y="169"/>
                      <a:pt x="472" y="120"/>
                    </a:cubicBezTo>
                    <a:cubicBezTo>
                      <a:pt x="511" y="63"/>
                      <a:pt x="572" y="24"/>
                      <a:pt x="637" y="2"/>
                    </a:cubicBezTo>
                    <a:cubicBezTo>
                      <a:pt x="668" y="8"/>
                      <a:pt x="715" y="0"/>
                      <a:pt x="707" y="50"/>
                    </a:cubicBezTo>
                    <a:cubicBezTo>
                      <a:pt x="701" y="86"/>
                      <a:pt x="613" y="108"/>
                      <a:pt x="613" y="108"/>
                    </a:cubicBezTo>
                    <a:cubicBezTo>
                      <a:pt x="601" y="116"/>
                      <a:pt x="588" y="122"/>
                      <a:pt x="578" y="132"/>
                    </a:cubicBezTo>
                    <a:cubicBezTo>
                      <a:pt x="568" y="142"/>
                      <a:pt x="565" y="158"/>
                      <a:pt x="554" y="167"/>
                    </a:cubicBezTo>
                    <a:cubicBezTo>
                      <a:pt x="533" y="185"/>
                      <a:pt x="484" y="214"/>
                      <a:pt x="484" y="214"/>
                    </a:cubicBezTo>
                    <a:cubicBezTo>
                      <a:pt x="437" y="285"/>
                      <a:pt x="390" y="355"/>
                      <a:pt x="343" y="426"/>
                    </a:cubicBezTo>
                    <a:cubicBezTo>
                      <a:pt x="335" y="438"/>
                      <a:pt x="327" y="449"/>
                      <a:pt x="319" y="461"/>
                    </a:cubicBezTo>
                    <a:cubicBezTo>
                      <a:pt x="300" y="488"/>
                      <a:pt x="249" y="531"/>
                      <a:pt x="249" y="531"/>
                    </a:cubicBezTo>
                    <a:cubicBezTo>
                      <a:pt x="225" y="602"/>
                      <a:pt x="178" y="637"/>
                      <a:pt x="108" y="661"/>
                    </a:cubicBezTo>
                    <a:cubicBezTo>
                      <a:pt x="90" y="608"/>
                      <a:pt x="79" y="593"/>
                      <a:pt x="108" y="520"/>
                    </a:cubicBezTo>
                    <a:cubicBezTo>
                      <a:pt x="113" y="509"/>
                      <a:pt x="132" y="514"/>
                      <a:pt x="143" y="508"/>
                    </a:cubicBezTo>
                    <a:cubicBezTo>
                      <a:pt x="226" y="466"/>
                      <a:pt x="131" y="498"/>
                      <a:pt x="214" y="473"/>
                    </a:cubicBezTo>
                    <a:cubicBezTo>
                      <a:pt x="249" y="449"/>
                      <a:pt x="284" y="425"/>
                      <a:pt x="319" y="402"/>
                    </a:cubicBezTo>
                    <a:cubicBezTo>
                      <a:pt x="331" y="394"/>
                      <a:pt x="343" y="387"/>
                      <a:pt x="355" y="379"/>
                    </a:cubicBezTo>
                    <a:cubicBezTo>
                      <a:pt x="367" y="371"/>
                      <a:pt x="404" y="355"/>
                      <a:pt x="390" y="355"/>
                    </a:cubicBezTo>
                    <a:cubicBezTo>
                      <a:pt x="386" y="355"/>
                      <a:pt x="382" y="355"/>
                      <a:pt x="378" y="355"/>
                    </a:cubicBezTo>
                    <a:close/>
                  </a:path>
                </a:pathLst>
              </a:custGeom>
              <a:gradFill rotWithShape="0">
                <a:gsLst>
                  <a:gs pos="0">
                    <a:srgbClr val="FF0000"/>
                  </a:gs>
                  <a:gs pos="50000">
                    <a:srgbClr val="FF0000">
                      <a:gamma/>
                      <a:shade val="46275"/>
                      <a:invGamma/>
                    </a:srgbClr>
                  </a:gs>
                  <a:gs pos="100000">
                    <a:srgbClr val="FF0000"/>
                  </a:gs>
                </a:gsLst>
                <a:lin ang="0" scaled="1"/>
              </a:gradFill>
              <a:ln w="12700" cap="flat" cmpd="sng">
                <a:noFill/>
                <a:prstDash val="solid"/>
                <a:round/>
                <a:headEnd type="none" w="sm" len="sm"/>
                <a:tailEnd type="none" w="sm" len="sm"/>
              </a:ln>
              <a:effectLst/>
            </p:spPr>
            <p:txBody>
              <a:bodyPr wrap="none"/>
              <a:lstStyle/>
              <a:p>
                <a:endParaRPr lang="zh-CN" altLang="en-US"/>
              </a:p>
            </p:txBody>
          </p:sp>
          <p:sp>
            <p:nvSpPr>
              <p:cNvPr id="108554" name="Freeform 10"/>
              <p:cNvSpPr>
                <a:spLocks/>
              </p:cNvSpPr>
              <p:nvPr/>
            </p:nvSpPr>
            <p:spPr bwMode="auto">
              <a:xfrm rot="1649670">
                <a:off x="3471" y="2860"/>
                <a:ext cx="453" cy="319"/>
              </a:xfrm>
              <a:custGeom>
                <a:avLst/>
                <a:gdLst/>
                <a:ahLst/>
                <a:cxnLst>
                  <a:cxn ang="0">
                    <a:pos x="378" y="355"/>
                  </a:cxn>
                  <a:cxn ang="0">
                    <a:pos x="25" y="332"/>
                  </a:cxn>
                  <a:cxn ang="0">
                    <a:pos x="37" y="402"/>
                  </a:cxn>
                  <a:cxn ang="0">
                    <a:pos x="108" y="426"/>
                  </a:cxn>
                  <a:cxn ang="0">
                    <a:pos x="731" y="249"/>
                  </a:cxn>
                  <a:cxn ang="0">
                    <a:pos x="790" y="261"/>
                  </a:cxn>
                  <a:cxn ang="0">
                    <a:pos x="766" y="355"/>
                  </a:cxn>
                  <a:cxn ang="0">
                    <a:pos x="437" y="390"/>
                  </a:cxn>
                  <a:cxn ang="0">
                    <a:pos x="366" y="379"/>
                  </a:cxn>
                  <a:cxn ang="0">
                    <a:pos x="390" y="308"/>
                  </a:cxn>
                  <a:cxn ang="0">
                    <a:pos x="472" y="120"/>
                  </a:cxn>
                  <a:cxn ang="0">
                    <a:pos x="637" y="2"/>
                  </a:cxn>
                  <a:cxn ang="0">
                    <a:pos x="707" y="50"/>
                  </a:cxn>
                  <a:cxn ang="0">
                    <a:pos x="613" y="108"/>
                  </a:cxn>
                  <a:cxn ang="0">
                    <a:pos x="578" y="132"/>
                  </a:cxn>
                  <a:cxn ang="0">
                    <a:pos x="554" y="167"/>
                  </a:cxn>
                  <a:cxn ang="0">
                    <a:pos x="484" y="214"/>
                  </a:cxn>
                  <a:cxn ang="0">
                    <a:pos x="343" y="426"/>
                  </a:cxn>
                  <a:cxn ang="0">
                    <a:pos x="319" y="461"/>
                  </a:cxn>
                  <a:cxn ang="0">
                    <a:pos x="249" y="531"/>
                  </a:cxn>
                  <a:cxn ang="0">
                    <a:pos x="108" y="661"/>
                  </a:cxn>
                  <a:cxn ang="0">
                    <a:pos x="108" y="520"/>
                  </a:cxn>
                  <a:cxn ang="0">
                    <a:pos x="143" y="508"/>
                  </a:cxn>
                  <a:cxn ang="0">
                    <a:pos x="214" y="473"/>
                  </a:cxn>
                  <a:cxn ang="0">
                    <a:pos x="319" y="402"/>
                  </a:cxn>
                  <a:cxn ang="0">
                    <a:pos x="355" y="379"/>
                  </a:cxn>
                  <a:cxn ang="0">
                    <a:pos x="390" y="355"/>
                  </a:cxn>
                  <a:cxn ang="0">
                    <a:pos x="378" y="355"/>
                  </a:cxn>
                </a:cxnLst>
                <a:rect l="0" t="0" r="r" b="b"/>
                <a:pathLst>
                  <a:path w="839" h="661">
                    <a:moveTo>
                      <a:pt x="378" y="355"/>
                    </a:moveTo>
                    <a:cubicBezTo>
                      <a:pt x="267" y="301"/>
                      <a:pt x="144" y="321"/>
                      <a:pt x="25" y="332"/>
                    </a:cubicBezTo>
                    <a:cubicBezTo>
                      <a:pt x="16" y="361"/>
                      <a:pt x="0" y="379"/>
                      <a:pt x="37" y="402"/>
                    </a:cubicBezTo>
                    <a:cubicBezTo>
                      <a:pt x="58" y="415"/>
                      <a:pt x="108" y="426"/>
                      <a:pt x="108" y="426"/>
                    </a:cubicBezTo>
                    <a:cubicBezTo>
                      <a:pt x="323" y="395"/>
                      <a:pt x="518" y="285"/>
                      <a:pt x="731" y="249"/>
                    </a:cubicBezTo>
                    <a:cubicBezTo>
                      <a:pt x="751" y="253"/>
                      <a:pt x="773" y="251"/>
                      <a:pt x="790" y="261"/>
                    </a:cubicBezTo>
                    <a:cubicBezTo>
                      <a:pt x="839" y="289"/>
                      <a:pt x="802" y="343"/>
                      <a:pt x="766" y="355"/>
                    </a:cubicBezTo>
                    <a:cubicBezTo>
                      <a:pt x="669" y="387"/>
                      <a:pt x="533" y="384"/>
                      <a:pt x="437" y="390"/>
                    </a:cubicBezTo>
                    <a:cubicBezTo>
                      <a:pt x="413" y="386"/>
                      <a:pt x="378" y="400"/>
                      <a:pt x="366" y="379"/>
                    </a:cubicBezTo>
                    <a:cubicBezTo>
                      <a:pt x="354" y="357"/>
                      <a:pt x="382" y="332"/>
                      <a:pt x="390" y="308"/>
                    </a:cubicBezTo>
                    <a:cubicBezTo>
                      <a:pt x="416" y="230"/>
                      <a:pt x="401" y="169"/>
                      <a:pt x="472" y="120"/>
                    </a:cubicBezTo>
                    <a:cubicBezTo>
                      <a:pt x="511" y="63"/>
                      <a:pt x="572" y="24"/>
                      <a:pt x="637" y="2"/>
                    </a:cubicBezTo>
                    <a:cubicBezTo>
                      <a:pt x="668" y="8"/>
                      <a:pt x="715" y="0"/>
                      <a:pt x="707" y="50"/>
                    </a:cubicBezTo>
                    <a:cubicBezTo>
                      <a:pt x="701" y="86"/>
                      <a:pt x="613" y="108"/>
                      <a:pt x="613" y="108"/>
                    </a:cubicBezTo>
                    <a:cubicBezTo>
                      <a:pt x="601" y="116"/>
                      <a:pt x="588" y="122"/>
                      <a:pt x="578" y="132"/>
                    </a:cubicBezTo>
                    <a:cubicBezTo>
                      <a:pt x="568" y="142"/>
                      <a:pt x="565" y="158"/>
                      <a:pt x="554" y="167"/>
                    </a:cubicBezTo>
                    <a:cubicBezTo>
                      <a:pt x="533" y="185"/>
                      <a:pt x="484" y="214"/>
                      <a:pt x="484" y="214"/>
                    </a:cubicBezTo>
                    <a:cubicBezTo>
                      <a:pt x="437" y="285"/>
                      <a:pt x="390" y="355"/>
                      <a:pt x="343" y="426"/>
                    </a:cubicBezTo>
                    <a:cubicBezTo>
                      <a:pt x="335" y="438"/>
                      <a:pt x="327" y="449"/>
                      <a:pt x="319" y="461"/>
                    </a:cubicBezTo>
                    <a:cubicBezTo>
                      <a:pt x="300" y="488"/>
                      <a:pt x="249" y="531"/>
                      <a:pt x="249" y="531"/>
                    </a:cubicBezTo>
                    <a:cubicBezTo>
                      <a:pt x="225" y="602"/>
                      <a:pt x="178" y="637"/>
                      <a:pt x="108" y="661"/>
                    </a:cubicBezTo>
                    <a:cubicBezTo>
                      <a:pt x="90" y="608"/>
                      <a:pt x="79" y="593"/>
                      <a:pt x="108" y="520"/>
                    </a:cubicBezTo>
                    <a:cubicBezTo>
                      <a:pt x="113" y="509"/>
                      <a:pt x="132" y="514"/>
                      <a:pt x="143" y="508"/>
                    </a:cubicBezTo>
                    <a:cubicBezTo>
                      <a:pt x="226" y="466"/>
                      <a:pt x="131" y="498"/>
                      <a:pt x="214" y="473"/>
                    </a:cubicBezTo>
                    <a:cubicBezTo>
                      <a:pt x="249" y="449"/>
                      <a:pt x="284" y="425"/>
                      <a:pt x="319" y="402"/>
                    </a:cubicBezTo>
                    <a:cubicBezTo>
                      <a:pt x="331" y="394"/>
                      <a:pt x="343" y="387"/>
                      <a:pt x="355" y="379"/>
                    </a:cubicBezTo>
                    <a:cubicBezTo>
                      <a:pt x="367" y="371"/>
                      <a:pt x="404" y="355"/>
                      <a:pt x="390" y="355"/>
                    </a:cubicBezTo>
                    <a:cubicBezTo>
                      <a:pt x="386" y="355"/>
                      <a:pt x="382" y="355"/>
                      <a:pt x="378" y="355"/>
                    </a:cubicBezTo>
                    <a:close/>
                  </a:path>
                </a:pathLst>
              </a:custGeom>
              <a:gradFill rotWithShape="0">
                <a:gsLst>
                  <a:gs pos="0">
                    <a:srgbClr val="FF0000"/>
                  </a:gs>
                  <a:gs pos="50000">
                    <a:srgbClr val="FF0000">
                      <a:gamma/>
                      <a:shade val="46275"/>
                      <a:invGamma/>
                    </a:srgbClr>
                  </a:gs>
                  <a:gs pos="100000">
                    <a:srgbClr val="FF0000"/>
                  </a:gs>
                </a:gsLst>
                <a:lin ang="0" scaled="1"/>
              </a:gradFill>
              <a:ln w="12700" cap="flat" cmpd="sng">
                <a:noFill/>
                <a:prstDash val="solid"/>
                <a:round/>
                <a:headEnd type="none" w="sm" len="sm"/>
                <a:tailEnd type="none" w="sm" len="sm"/>
              </a:ln>
              <a:effectLst/>
            </p:spPr>
            <p:txBody>
              <a:bodyPr wrap="none"/>
              <a:lstStyle/>
              <a:p>
                <a:endParaRPr lang="zh-CN" altLang="en-US"/>
              </a:p>
            </p:txBody>
          </p:sp>
        </p:grpSp>
        <p:sp>
          <p:nvSpPr>
            <p:cNvPr id="108555" name="Line 11"/>
            <p:cNvSpPr>
              <a:spLocks noChangeShapeType="1"/>
            </p:cNvSpPr>
            <p:nvPr/>
          </p:nvSpPr>
          <p:spPr bwMode="auto">
            <a:xfrm flipH="1" flipV="1">
              <a:off x="3757" y="2077"/>
              <a:ext cx="0" cy="48"/>
            </a:xfrm>
            <a:prstGeom prst="line">
              <a:avLst/>
            </a:prstGeom>
            <a:noFill/>
            <a:ln w="57150">
              <a:solidFill>
                <a:srgbClr val="FF33CC"/>
              </a:solidFill>
              <a:round/>
              <a:headEnd/>
              <a:tailEnd/>
            </a:ln>
            <a:effectLst/>
          </p:spPr>
          <p:txBody>
            <a:bodyPr anchor="ctr"/>
            <a:lstStyle/>
            <a:p>
              <a:endParaRPr lang="zh-CN" altLang="en-US"/>
            </a:p>
          </p:txBody>
        </p:sp>
        <p:sp>
          <p:nvSpPr>
            <p:cNvPr id="108556" name="Line 12"/>
            <p:cNvSpPr>
              <a:spLocks noChangeShapeType="1"/>
            </p:cNvSpPr>
            <p:nvPr/>
          </p:nvSpPr>
          <p:spPr bwMode="auto">
            <a:xfrm flipH="1" flipV="1">
              <a:off x="3757" y="2195"/>
              <a:ext cx="0" cy="48"/>
            </a:xfrm>
            <a:prstGeom prst="line">
              <a:avLst/>
            </a:prstGeom>
            <a:noFill/>
            <a:ln w="57150">
              <a:solidFill>
                <a:srgbClr val="FF33CC"/>
              </a:solidFill>
              <a:round/>
              <a:headEnd/>
              <a:tailEnd/>
            </a:ln>
            <a:effectLst/>
          </p:spPr>
          <p:txBody>
            <a:bodyPr anchor="ctr"/>
            <a:lstStyle/>
            <a:p>
              <a:endParaRPr lang="zh-CN" altLang="en-US"/>
            </a:p>
          </p:txBody>
        </p:sp>
        <p:sp>
          <p:nvSpPr>
            <p:cNvPr id="108557" name="Line 13"/>
            <p:cNvSpPr>
              <a:spLocks noChangeShapeType="1"/>
            </p:cNvSpPr>
            <p:nvPr/>
          </p:nvSpPr>
          <p:spPr bwMode="auto">
            <a:xfrm flipH="1" flipV="1">
              <a:off x="3816" y="2934"/>
              <a:ext cx="0" cy="48"/>
            </a:xfrm>
            <a:prstGeom prst="line">
              <a:avLst/>
            </a:prstGeom>
            <a:noFill/>
            <a:ln w="57150">
              <a:solidFill>
                <a:srgbClr val="333399"/>
              </a:solidFill>
              <a:round/>
              <a:headEnd/>
              <a:tailEnd/>
            </a:ln>
            <a:effectLst/>
          </p:spPr>
          <p:txBody>
            <a:bodyPr anchor="ctr"/>
            <a:lstStyle/>
            <a:p>
              <a:endParaRPr lang="zh-CN" altLang="en-US"/>
            </a:p>
          </p:txBody>
        </p:sp>
        <p:sp>
          <p:nvSpPr>
            <p:cNvPr id="108558" name="Line 14"/>
            <p:cNvSpPr>
              <a:spLocks noChangeShapeType="1"/>
            </p:cNvSpPr>
            <p:nvPr/>
          </p:nvSpPr>
          <p:spPr bwMode="auto">
            <a:xfrm flipH="1" flipV="1">
              <a:off x="3816" y="3052"/>
              <a:ext cx="0" cy="48"/>
            </a:xfrm>
            <a:prstGeom prst="line">
              <a:avLst/>
            </a:prstGeom>
            <a:noFill/>
            <a:ln w="57150">
              <a:solidFill>
                <a:srgbClr val="333399"/>
              </a:solidFill>
              <a:round/>
              <a:headEnd/>
              <a:tailEnd/>
            </a:ln>
            <a:effectLst/>
          </p:spPr>
          <p:txBody>
            <a:bodyPr anchor="ctr"/>
            <a:lstStyle/>
            <a:p>
              <a:endParaRPr lang="zh-CN" altLang="en-US"/>
            </a:p>
          </p:txBody>
        </p:sp>
        <p:sp>
          <p:nvSpPr>
            <p:cNvPr id="108559" name="Line 15"/>
            <p:cNvSpPr>
              <a:spLocks noChangeShapeType="1"/>
            </p:cNvSpPr>
            <p:nvPr/>
          </p:nvSpPr>
          <p:spPr bwMode="auto">
            <a:xfrm flipV="1">
              <a:off x="4702" y="1948"/>
              <a:ext cx="0" cy="96"/>
            </a:xfrm>
            <a:prstGeom prst="line">
              <a:avLst/>
            </a:prstGeom>
            <a:noFill/>
            <a:ln w="57150">
              <a:solidFill>
                <a:srgbClr val="FF33CC"/>
              </a:solidFill>
              <a:round/>
              <a:headEnd/>
              <a:tailEnd/>
            </a:ln>
            <a:effectLst/>
          </p:spPr>
          <p:txBody>
            <a:bodyPr anchor="ctr"/>
            <a:lstStyle/>
            <a:p>
              <a:endParaRPr lang="zh-CN" altLang="en-US"/>
            </a:p>
          </p:txBody>
        </p:sp>
        <p:sp>
          <p:nvSpPr>
            <p:cNvPr id="108560" name="Line 16"/>
            <p:cNvSpPr>
              <a:spLocks noChangeShapeType="1"/>
            </p:cNvSpPr>
            <p:nvPr/>
          </p:nvSpPr>
          <p:spPr bwMode="auto">
            <a:xfrm flipH="1" flipV="1">
              <a:off x="4750" y="2812"/>
              <a:ext cx="0" cy="96"/>
            </a:xfrm>
            <a:prstGeom prst="line">
              <a:avLst/>
            </a:prstGeom>
            <a:noFill/>
            <a:ln w="57150">
              <a:solidFill>
                <a:srgbClr val="333399"/>
              </a:solidFill>
              <a:round/>
              <a:headEnd/>
              <a:tailEnd/>
            </a:ln>
            <a:effectLst/>
          </p:spPr>
          <p:txBody>
            <a:bodyPr anchor="ctr"/>
            <a:lstStyle/>
            <a:p>
              <a:endParaRPr lang="zh-CN" altLang="en-US"/>
            </a:p>
          </p:txBody>
        </p:sp>
        <p:sp>
          <p:nvSpPr>
            <p:cNvPr id="108561" name="Line 17"/>
            <p:cNvSpPr>
              <a:spLocks noChangeShapeType="1"/>
            </p:cNvSpPr>
            <p:nvPr/>
          </p:nvSpPr>
          <p:spPr bwMode="auto">
            <a:xfrm flipH="1">
              <a:off x="4750" y="3063"/>
              <a:ext cx="0" cy="96"/>
            </a:xfrm>
            <a:prstGeom prst="line">
              <a:avLst/>
            </a:prstGeom>
            <a:noFill/>
            <a:ln w="57150">
              <a:solidFill>
                <a:srgbClr val="333399"/>
              </a:solidFill>
              <a:round/>
              <a:headEnd/>
              <a:tailEnd/>
            </a:ln>
            <a:effectLst/>
          </p:spPr>
          <p:txBody>
            <a:bodyPr anchor="ctr"/>
            <a:lstStyle/>
            <a:p>
              <a:endParaRPr lang="zh-CN" altLang="en-US"/>
            </a:p>
          </p:txBody>
        </p:sp>
        <p:sp>
          <p:nvSpPr>
            <p:cNvPr id="108562" name="Line 18"/>
            <p:cNvSpPr>
              <a:spLocks noChangeShapeType="1"/>
            </p:cNvSpPr>
            <p:nvPr/>
          </p:nvSpPr>
          <p:spPr bwMode="auto">
            <a:xfrm flipV="1">
              <a:off x="4691" y="2199"/>
              <a:ext cx="0" cy="96"/>
            </a:xfrm>
            <a:prstGeom prst="line">
              <a:avLst/>
            </a:prstGeom>
            <a:noFill/>
            <a:ln w="57150">
              <a:solidFill>
                <a:srgbClr val="FF33CC"/>
              </a:solidFill>
              <a:round/>
              <a:headEnd/>
              <a:tailEnd/>
            </a:ln>
            <a:effectLst/>
          </p:spPr>
          <p:txBody>
            <a:bodyPr anchor="ctr"/>
            <a:lstStyle/>
            <a:p>
              <a:endParaRPr lang="zh-CN" altLang="en-US"/>
            </a:p>
          </p:txBody>
        </p:sp>
      </p:grpSp>
      <p:grpSp>
        <p:nvGrpSpPr>
          <p:cNvPr id="5" name="Group 19"/>
          <p:cNvGrpSpPr>
            <a:grpSpLocks/>
          </p:cNvGrpSpPr>
          <p:nvPr/>
        </p:nvGrpSpPr>
        <p:grpSpPr bwMode="auto">
          <a:xfrm>
            <a:off x="1120775" y="2185988"/>
            <a:ext cx="3124200" cy="3886200"/>
            <a:chOff x="706" y="1377"/>
            <a:chExt cx="1968" cy="2448"/>
          </a:xfrm>
        </p:grpSpPr>
        <p:grpSp>
          <p:nvGrpSpPr>
            <p:cNvPr id="6" name="Group 20"/>
            <p:cNvGrpSpPr>
              <a:grpSpLocks/>
            </p:cNvGrpSpPr>
            <p:nvPr/>
          </p:nvGrpSpPr>
          <p:grpSpPr bwMode="auto">
            <a:xfrm>
              <a:off x="706" y="1377"/>
              <a:ext cx="1968" cy="2448"/>
              <a:chOff x="706" y="1377"/>
              <a:chExt cx="1968" cy="2448"/>
            </a:xfrm>
          </p:grpSpPr>
          <p:grpSp>
            <p:nvGrpSpPr>
              <p:cNvPr id="7" name="Group 21"/>
              <p:cNvGrpSpPr>
                <a:grpSpLocks/>
              </p:cNvGrpSpPr>
              <p:nvPr/>
            </p:nvGrpSpPr>
            <p:grpSpPr bwMode="auto">
              <a:xfrm>
                <a:off x="706" y="1377"/>
                <a:ext cx="1968" cy="2448"/>
                <a:chOff x="706" y="1377"/>
                <a:chExt cx="1968" cy="2448"/>
              </a:xfrm>
            </p:grpSpPr>
            <p:sp>
              <p:nvSpPr>
                <p:cNvPr id="108566" name="Oval 22"/>
                <p:cNvSpPr>
                  <a:spLocks noChangeArrowheads="1"/>
                </p:cNvSpPr>
                <p:nvPr/>
              </p:nvSpPr>
              <p:spPr bwMode="auto">
                <a:xfrm>
                  <a:off x="706" y="1377"/>
                  <a:ext cx="1968" cy="1546"/>
                </a:xfrm>
                <a:prstGeom prst="ellipse">
                  <a:avLst/>
                </a:prstGeom>
                <a:gradFill rotWithShape="0">
                  <a:gsLst>
                    <a:gs pos="0">
                      <a:srgbClr val="FFFFFF">
                        <a:gamma/>
                        <a:shade val="63137"/>
                        <a:invGamma/>
                      </a:srgbClr>
                    </a:gs>
                    <a:gs pos="50000">
                      <a:srgbClr val="FFFFFF"/>
                    </a:gs>
                    <a:gs pos="100000">
                      <a:srgbClr val="FFFFFF">
                        <a:gamma/>
                        <a:shade val="63137"/>
                        <a:invGamma/>
                      </a:srgbClr>
                    </a:gs>
                  </a:gsLst>
                  <a:lin ang="0" scaled="1"/>
                </a:gradFill>
                <a:ln w="12700">
                  <a:noFill/>
                  <a:round/>
                  <a:headEnd type="none" w="sm" len="sm"/>
                  <a:tailEnd type="none" w="sm" len="sm"/>
                </a:ln>
                <a:effectLst/>
              </p:spPr>
              <p:txBody>
                <a:bodyPr wrap="none" anchor="ctr"/>
                <a:lstStyle/>
                <a:p>
                  <a:endParaRPr lang="zh-CN" altLang="en-US"/>
                </a:p>
              </p:txBody>
            </p:sp>
            <p:sp>
              <p:nvSpPr>
                <p:cNvPr id="108567" name="Oval 23"/>
                <p:cNvSpPr>
                  <a:spLocks noChangeArrowheads="1"/>
                </p:cNvSpPr>
                <p:nvPr/>
              </p:nvSpPr>
              <p:spPr bwMode="auto">
                <a:xfrm>
                  <a:off x="706" y="2279"/>
                  <a:ext cx="1968" cy="1546"/>
                </a:xfrm>
                <a:prstGeom prst="ellipse">
                  <a:avLst/>
                </a:prstGeom>
                <a:gradFill rotWithShape="0">
                  <a:gsLst>
                    <a:gs pos="0">
                      <a:srgbClr val="FFFFFF">
                        <a:gamma/>
                        <a:shade val="63137"/>
                        <a:invGamma/>
                      </a:srgbClr>
                    </a:gs>
                    <a:gs pos="50000">
                      <a:srgbClr val="FFFFFF"/>
                    </a:gs>
                    <a:gs pos="100000">
                      <a:srgbClr val="FFFFFF">
                        <a:gamma/>
                        <a:shade val="63137"/>
                        <a:invGamma/>
                      </a:srgbClr>
                    </a:gs>
                  </a:gsLst>
                  <a:lin ang="0" scaled="1"/>
                </a:gradFill>
                <a:ln w="12700">
                  <a:noFill/>
                  <a:round/>
                  <a:headEnd type="none" w="sm" len="sm"/>
                  <a:tailEnd type="none" w="sm" len="sm"/>
                </a:ln>
                <a:effectLst/>
              </p:spPr>
              <p:txBody>
                <a:bodyPr wrap="none" anchor="ctr"/>
                <a:lstStyle/>
                <a:p>
                  <a:endParaRPr lang="zh-CN" altLang="en-US"/>
                </a:p>
              </p:txBody>
            </p:sp>
          </p:grpSp>
          <p:sp>
            <p:nvSpPr>
              <p:cNvPr id="108568" name="Freeform 24"/>
              <p:cNvSpPr>
                <a:spLocks/>
              </p:cNvSpPr>
              <p:nvPr/>
            </p:nvSpPr>
            <p:spPr bwMode="auto">
              <a:xfrm rot="1649670">
                <a:off x="994" y="2018"/>
                <a:ext cx="453" cy="319"/>
              </a:xfrm>
              <a:custGeom>
                <a:avLst/>
                <a:gdLst/>
                <a:ahLst/>
                <a:cxnLst>
                  <a:cxn ang="0">
                    <a:pos x="378" y="355"/>
                  </a:cxn>
                  <a:cxn ang="0">
                    <a:pos x="25" y="332"/>
                  </a:cxn>
                  <a:cxn ang="0">
                    <a:pos x="37" y="402"/>
                  </a:cxn>
                  <a:cxn ang="0">
                    <a:pos x="108" y="426"/>
                  </a:cxn>
                  <a:cxn ang="0">
                    <a:pos x="731" y="249"/>
                  </a:cxn>
                  <a:cxn ang="0">
                    <a:pos x="790" y="261"/>
                  </a:cxn>
                  <a:cxn ang="0">
                    <a:pos x="766" y="355"/>
                  </a:cxn>
                  <a:cxn ang="0">
                    <a:pos x="437" y="390"/>
                  </a:cxn>
                  <a:cxn ang="0">
                    <a:pos x="366" y="379"/>
                  </a:cxn>
                  <a:cxn ang="0">
                    <a:pos x="390" y="308"/>
                  </a:cxn>
                  <a:cxn ang="0">
                    <a:pos x="472" y="120"/>
                  </a:cxn>
                  <a:cxn ang="0">
                    <a:pos x="637" y="2"/>
                  </a:cxn>
                  <a:cxn ang="0">
                    <a:pos x="707" y="50"/>
                  </a:cxn>
                  <a:cxn ang="0">
                    <a:pos x="613" y="108"/>
                  </a:cxn>
                  <a:cxn ang="0">
                    <a:pos x="578" y="132"/>
                  </a:cxn>
                  <a:cxn ang="0">
                    <a:pos x="554" y="167"/>
                  </a:cxn>
                  <a:cxn ang="0">
                    <a:pos x="484" y="214"/>
                  </a:cxn>
                  <a:cxn ang="0">
                    <a:pos x="343" y="426"/>
                  </a:cxn>
                  <a:cxn ang="0">
                    <a:pos x="319" y="461"/>
                  </a:cxn>
                  <a:cxn ang="0">
                    <a:pos x="249" y="531"/>
                  </a:cxn>
                  <a:cxn ang="0">
                    <a:pos x="108" y="661"/>
                  </a:cxn>
                  <a:cxn ang="0">
                    <a:pos x="108" y="520"/>
                  </a:cxn>
                  <a:cxn ang="0">
                    <a:pos x="143" y="508"/>
                  </a:cxn>
                  <a:cxn ang="0">
                    <a:pos x="214" y="473"/>
                  </a:cxn>
                  <a:cxn ang="0">
                    <a:pos x="319" y="402"/>
                  </a:cxn>
                  <a:cxn ang="0">
                    <a:pos x="355" y="379"/>
                  </a:cxn>
                  <a:cxn ang="0">
                    <a:pos x="390" y="355"/>
                  </a:cxn>
                  <a:cxn ang="0">
                    <a:pos x="378" y="355"/>
                  </a:cxn>
                </a:cxnLst>
                <a:rect l="0" t="0" r="r" b="b"/>
                <a:pathLst>
                  <a:path w="839" h="661">
                    <a:moveTo>
                      <a:pt x="378" y="355"/>
                    </a:moveTo>
                    <a:cubicBezTo>
                      <a:pt x="267" y="301"/>
                      <a:pt x="144" y="321"/>
                      <a:pt x="25" y="332"/>
                    </a:cubicBezTo>
                    <a:cubicBezTo>
                      <a:pt x="16" y="361"/>
                      <a:pt x="0" y="379"/>
                      <a:pt x="37" y="402"/>
                    </a:cubicBezTo>
                    <a:cubicBezTo>
                      <a:pt x="58" y="415"/>
                      <a:pt x="108" y="426"/>
                      <a:pt x="108" y="426"/>
                    </a:cubicBezTo>
                    <a:cubicBezTo>
                      <a:pt x="323" y="395"/>
                      <a:pt x="518" y="285"/>
                      <a:pt x="731" y="249"/>
                    </a:cubicBezTo>
                    <a:cubicBezTo>
                      <a:pt x="751" y="253"/>
                      <a:pt x="773" y="251"/>
                      <a:pt x="790" y="261"/>
                    </a:cubicBezTo>
                    <a:cubicBezTo>
                      <a:pt x="839" y="289"/>
                      <a:pt x="802" y="343"/>
                      <a:pt x="766" y="355"/>
                    </a:cubicBezTo>
                    <a:cubicBezTo>
                      <a:pt x="669" y="387"/>
                      <a:pt x="533" y="384"/>
                      <a:pt x="437" y="390"/>
                    </a:cubicBezTo>
                    <a:cubicBezTo>
                      <a:pt x="413" y="386"/>
                      <a:pt x="378" y="400"/>
                      <a:pt x="366" y="379"/>
                    </a:cubicBezTo>
                    <a:cubicBezTo>
                      <a:pt x="354" y="357"/>
                      <a:pt x="382" y="332"/>
                      <a:pt x="390" y="308"/>
                    </a:cubicBezTo>
                    <a:cubicBezTo>
                      <a:pt x="416" y="230"/>
                      <a:pt x="401" y="169"/>
                      <a:pt x="472" y="120"/>
                    </a:cubicBezTo>
                    <a:cubicBezTo>
                      <a:pt x="511" y="63"/>
                      <a:pt x="572" y="24"/>
                      <a:pt x="637" y="2"/>
                    </a:cubicBezTo>
                    <a:cubicBezTo>
                      <a:pt x="668" y="8"/>
                      <a:pt x="715" y="0"/>
                      <a:pt x="707" y="50"/>
                    </a:cubicBezTo>
                    <a:cubicBezTo>
                      <a:pt x="701" y="86"/>
                      <a:pt x="613" y="108"/>
                      <a:pt x="613" y="108"/>
                    </a:cubicBezTo>
                    <a:cubicBezTo>
                      <a:pt x="601" y="116"/>
                      <a:pt x="588" y="122"/>
                      <a:pt x="578" y="132"/>
                    </a:cubicBezTo>
                    <a:cubicBezTo>
                      <a:pt x="568" y="142"/>
                      <a:pt x="565" y="158"/>
                      <a:pt x="554" y="167"/>
                    </a:cubicBezTo>
                    <a:cubicBezTo>
                      <a:pt x="533" y="185"/>
                      <a:pt x="484" y="214"/>
                      <a:pt x="484" y="214"/>
                    </a:cubicBezTo>
                    <a:cubicBezTo>
                      <a:pt x="437" y="285"/>
                      <a:pt x="390" y="355"/>
                      <a:pt x="343" y="426"/>
                    </a:cubicBezTo>
                    <a:cubicBezTo>
                      <a:pt x="335" y="438"/>
                      <a:pt x="327" y="449"/>
                      <a:pt x="319" y="461"/>
                    </a:cubicBezTo>
                    <a:cubicBezTo>
                      <a:pt x="300" y="488"/>
                      <a:pt x="249" y="531"/>
                      <a:pt x="249" y="531"/>
                    </a:cubicBezTo>
                    <a:cubicBezTo>
                      <a:pt x="225" y="602"/>
                      <a:pt x="178" y="637"/>
                      <a:pt x="108" y="661"/>
                    </a:cubicBezTo>
                    <a:cubicBezTo>
                      <a:pt x="90" y="608"/>
                      <a:pt x="79" y="593"/>
                      <a:pt x="108" y="520"/>
                    </a:cubicBezTo>
                    <a:cubicBezTo>
                      <a:pt x="113" y="509"/>
                      <a:pt x="132" y="514"/>
                      <a:pt x="143" y="508"/>
                    </a:cubicBezTo>
                    <a:cubicBezTo>
                      <a:pt x="226" y="466"/>
                      <a:pt x="131" y="498"/>
                      <a:pt x="214" y="473"/>
                    </a:cubicBezTo>
                    <a:cubicBezTo>
                      <a:pt x="249" y="449"/>
                      <a:pt x="284" y="425"/>
                      <a:pt x="319" y="402"/>
                    </a:cubicBezTo>
                    <a:cubicBezTo>
                      <a:pt x="331" y="394"/>
                      <a:pt x="343" y="387"/>
                      <a:pt x="355" y="379"/>
                    </a:cubicBezTo>
                    <a:cubicBezTo>
                      <a:pt x="367" y="371"/>
                      <a:pt x="404" y="355"/>
                      <a:pt x="390" y="355"/>
                    </a:cubicBezTo>
                    <a:cubicBezTo>
                      <a:pt x="386" y="355"/>
                      <a:pt x="382" y="355"/>
                      <a:pt x="378" y="355"/>
                    </a:cubicBezTo>
                    <a:close/>
                  </a:path>
                </a:pathLst>
              </a:custGeom>
              <a:gradFill rotWithShape="0">
                <a:gsLst>
                  <a:gs pos="0">
                    <a:srgbClr val="0000FF"/>
                  </a:gs>
                  <a:gs pos="50000">
                    <a:srgbClr val="0000FF">
                      <a:gamma/>
                      <a:shade val="56471"/>
                      <a:invGamma/>
                    </a:srgbClr>
                  </a:gs>
                  <a:gs pos="100000">
                    <a:srgbClr val="0000FF"/>
                  </a:gs>
                </a:gsLst>
                <a:lin ang="0" scaled="1"/>
              </a:gradFill>
              <a:ln w="12700" cap="flat" cmpd="sng">
                <a:noFill/>
                <a:prstDash val="solid"/>
                <a:round/>
                <a:headEnd type="none" w="sm" len="sm"/>
                <a:tailEnd type="none" w="sm" len="sm"/>
              </a:ln>
              <a:effectLst/>
            </p:spPr>
            <p:txBody>
              <a:bodyPr wrap="none"/>
              <a:lstStyle/>
              <a:p>
                <a:endParaRPr lang="zh-CN" altLang="en-US"/>
              </a:p>
            </p:txBody>
          </p:sp>
          <p:sp>
            <p:nvSpPr>
              <p:cNvPr id="108569" name="Freeform 25"/>
              <p:cNvSpPr>
                <a:spLocks/>
              </p:cNvSpPr>
              <p:nvPr/>
            </p:nvSpPr>
            <p:spPr bwMode="auto">
              <a:xfrm rot="1649670">
                <a:off x="1666" y="2721"/>
                <a:ext cx="839" cy="661"/>
              </a:xfrm>
              <a:custGeom>
                <a:avLst/>
                <a:gdLst/>
                <a:ahLst/>
                <a:cxnLst>
                  <a:cxn ang="0">
                    <a:pos x="378" y="355"/>
                  </a:cxn>
                  <a:cxn ang="0">
                    <a:pos x="25" y="332"/>
                  </a:cxn>
                  <a:cxn ang="0">
                    <a:pos x="37" y="402"/>
                  </a:cxn>
                  <a:cxn ang="0">
                    <a:pos x="108" y="426"/>
                  </a:cxn>
                  <a:cxn ang="0">
                    <a:pos x="731" y="249"/>
                  </a:cxn>
                  <a:cxn ang="0">
                    <a:pos x="790" y="261"/>
                  </a:cxn>
                  <a:cxn ang="0">
                    <a:pos x="766" y="355"/>
                  </a:cxn>
                  <a:cxn ang="0">
                    <a:pos x="437" y="390"/>
                  </a:cxn>
                  <a:cxn ang="0">
                    <a:pos x="366" y="379"/>
                  </a:cxn>
                  <a:cxn ang="0">
                    <a:pos x="390" y="308"/>
                  </a:cxn>
                  <a:cxn ang="0">
                    <a:pos x="472" y="120"/>
                  </a:cxn>
                  <a:cxn ang="0">
                    <a:pos x="637" y="2"/>
                  </a:cxn>
                  <a:cxn ang="0">
                    <a:pos x="707" y="50"/>
                  </a:cxn>
                  <a:cxn ang="0">
                    <a:pos x="613" y="108"/>
                  </a:cxn>
                  <a:cxn ang="0">
                    <a:pos x="578" y="132"/>
                  </a:cxn>
                  <a:cxn ang="0">
                    <a:pos x="554" y="167"/>
                  </a:cxn>
                  <a:cxn ang="0">
                    <a:pos x="484" y="214"/>
                  </a:cxn>
                  <a:cxn ang="0">
                    <a:pos x="343" y="426"/>
                  </a:cxn>
                  <a:cxn ang="0">
                    <a:pos x="319" y="461"/>
                  </a:cxn>
                  <a:cxn ang="0">
                    <a:pos x="249" y="531"/>
                  </a:cxn>
                  <a:cxn ang="0">
                    <a:pos x="108" y="661"/>
                  </a:cxn>
                  <a:cxn ang="0">
                    <a:pos x="108" y="520"/>
                  </a:cxn>
                  <a:cxn ang="0">
                    <a:pos x="143" y="508"/>
                  </a:cxn>
                  <a:cxn ang="0">
                    <a:pos x="214" y="473"/>
                  </a:cxn>
                  <a:cxn ang="0">
                    <a:pos x="319" y="402"/>
                  </a:cxn>
                  <a:cxn ang="0">
                    <a:pos x="355" y="379"/>
                  </a:cxn>
                  <a:cxn ang="0">
                    <a:pos x="390" y="355"/>
                  </a:cxn>
                  <a:cxn ang="0">
                    <a:pos x="378" y="355"/>
                  </a:cxn>
                </a:cxnLst>
                <a:rect l="0" t="0" r="r" b="b"/>
                <a:pathLst>
                  <a:path w="839" h="661">
                    <a:moveTo>
                      <a:pt x="378" y="355"/>
                    </a:moveTo>
                    <a:cubicBezTo>
                      <a:pt x="267" y="301"/>
                      <a:pt x="144" y="321"/>
                      <a:pt x="25" y="332"/>
                    </a:cubicBezTo>
                    <a:cubicBezTo>
                      <a:pt x="16" y="361"/>
                      <a:pt x="0" y="379"/>
                      <a:pt x="37" y="402"/>
                    </a:cubicBezTo>
                    <a:cubicBezTo>
                      <a:pt x="58" y="415"/>
                      <a:pt x="108" y="426"/>
                      <a:pt x="108" y="426"/>
                    </a:cubicBezTo>
                    <a:cubicBezTo>
                      <a:pt x="323" y="395"/>
                      <a:pt x="518" y="285"/>
                      <a:pt x="731" y="249"/>
                    </a:cubicBezTo>
                    <a:cubicBezTo>
                      <a:pt x="751" y="253"/>
                      <a:pt x="773" y="251"/>
                      <a:pt x="790" y="261"/>
                    </a:cubicBezTo>
                    <a:cubicBezTo>
                      <a:pt x="839" y="289"/>
                      <a:pt x="802" y="343"/>
                      <a:pt x="766" y="355"/>
                    </a:cubicBezTo>
                    <a:cubicBezTo>
                      <a:pt x="669" y="387"/>
                      <a:pt x="533" y="384"/>
                      <a:pt x="437" y="390"/>
                    </a:cubicBezTo>
                    <a:cubicBezTo>
                      <a:pt x="413" y="386"/>
                      <a:pt x="378" y="400"/>
                      <a:pt x="366" y="379"/>
                    </a:cubicBezTo>
                    <a:cubicBezTo>
                      <a:pt x="354" y="357"/>
                      <a:pt x="382" y="332"/>
                      <a:pt x="390" y="308"/>
                    </a:cubicBezTo>
                    <a:cubicBezTo>
                      <a:pt x="416" y="230"/>
                      <a:pt x="401" y="169"/>
                      <a:pt x="472" y="120"/>
                    </a:cubicBezTo>
                    <a:cubicBezTo>
                      <a:pt x="511" y="63"/>
                      <a:pt x="572" y="24"/>
                      <a:pt x="637" y="2"/>
                    </a:cubicBezTo>
                    <a:cubicBezTo>
                      <a:pt x="668" y="8"/>
                      <a:pt x="715" y="0"/>
                      <a:pt x="707" y="50"/>
                    </a:cubicBezTo>
                    <a:cubicBezTo>
                      <a:pt x="701" y="86"/>
                      <a:pt x="613" y="108"/>
                      <a:pt x="613" y="108"/>
                    </a:cubicBezTo>
                    <a:cubicBezTo>
                      <a:pt x="601" y="116"/>
                      <a:pt x="588" y="122"/>
                      <a:pt x="578" y="132"/>
                    </a:cubicBezTo>
                    <a:cubicBezTo>
                      <a:pt x="568" y="142"/>
                      <a:pt x="565" y="158"/>
                      <a:pt x="554" y="167"/>
                    </a:cubicBezTo>
                    <a:cubicBezTo>
                      <a:pt x="533" y="185"/>
                      <a:pt x="484" y="214"/>
                      <a:pt x="484" y="214"/>
                    </a:cubicBezTo>
                    <a:cubicBezTo>
                      <a:pt x="437" y="285"/>
                      <a:pt x="390" y="355"/>
                      <a:pt x="343" y="426"/>
                    </a:cubicBezTo>
                    <a:cubicBezTo>
                      <a:pt x="335" y="438"/>
                      <a:pt x="327" y="449"/>
                      <a:pt x="319" y="461"/>
                    </a:cubicBezTo>
                    <a:cubicBezTo>
                      <a:pt x="300" y="488"/>
                      <a:pt x="249" y="531"/>
                      <a:pt x="249" y="531"/>
                    </a:cubicBezTo>
                    <a:cubicBezTo>
                      <a:pt x="225" y="602"/>
                      <a:pt x="178" y="637"/>
                      <a:pt x="108" y="661"/>
                    </a:cubicBezTo>
                    <a:cubicBezTo>
                      <a:pt x="90" y="608"/>
                      <a:pt x="79" y="593"/>
                      <a:pt x="108" y="520"/>
                    </a:cubicBezTo>
                    <a:cubicBezTo>
                      <a:pt x="113" y="509"/>
                      <a:pt x="132" y="514"/>
                      <a:pt x="143" y="508"/>
                    </a:cubicBezTo>
                    <a:cubicBezTo>
                      <a:pt x="226" y="466"/>
                      <a:pt x="131" y="498"/>
                      <a:pt x="214" y="473"/>
                    </a:cubicBezTo>
                    <a:cubicBezTo>
                      <a:pt x="249" y="449"/>
                      <a:pt x="284" y="425"/>
                      <a:pt x="319" y="402"/>
                    </a:cubicBezTo>
                    <a:cubicBezTo>
                      <a:pt x="331" y="394"/>
                      <a:pt x="343" y="387"/>
                      <a:pt x="355" y="379"/>
                    </a:cubicBezTo>
                    <a:cubicBezTo>
                      <a:pt x="367" y="371"/>
                      <a:pt x="404" y="355"/>
                      <a:pt x="390" y="355"/>
                    </a:cubicBezTo>
                    <a:cubicBezTo>
                      <a:pt x="386" y="355"/>
                      <a:pt x="382" y="355"/>
                      <a:pt x="378" y="355"/>
                    </a:cubicBezTo>
                    <a:close/>
                  </a:path>
                </a:pathLst>
              </a:custGeom>
              <a:gradFill rotWithShape="0">
                <a:gsLst>
                  <a:gs pos="0">
                    <a:srgbClr val="0000FF"/>
                  </a:gs>
                  <a:gs pos="50000">
                    <a:srgbClr val="0000FF">
                      <a:gamma/>
                      <a:shade val="56471"/>
                      <a:invGamma/>
                    </a:srgbClr>
                  </a:gs>
                  <a:gs pos="100000">
                    <a:srgbClr val="0000FF"/>
                  </a:gs>
                </a:gsLst>
                <a:lin ang="0" scaled="1"/>
              </a:gradFill>
              <a:ln w="12700" cap="flat" cmpd="sng">
                <a:noFill/>
                <a:prstDash val="solid"/>
                <a:round/>
                <a:headEnd type="none" w="sm" len="sm"/>
                <a:tailEnd type="none" w="sm" len="sm"/>
              </a:ln>
              <a:effectLst/>
            </p:spPr>
            <p:txBody>
              <a:bodyPr wrap="none"/>
              <a:lstStyle/>
              <a:p>
                <a:endParaRPr lang="zh-CN" altLang="en-US"/>
              </a:p>
            </p:txBody>
          </p:sp>
          <p:sp>
            <p:nvSpPr>
              <p:cNvPr id="108570" name="Freeform 26"/>
              <p:cNvSpPr>
                <a:spLocks/>
              </p:cNvSpPr>
              <p:nvPr/>
            </p:nvSpPr>
            <p:spPr bwMode="auto">
              <a:xfrm rot="1649670">
                <a:off x="1618" y="1868"/>
                <a:ext cx="839" cy="661"/>
              </a:xfrm>
              <a:custGeom>
                <a:avLst/>
                <a:gdLst/>
                <a:ahLst/>
                <a:cxnLst>
                  <a:cxn ang="0">
                    <a:pos x="378" y="355"/>
                  </a:cxn>
                  <a:cxn ang="0">
                    <a:pos x="25" y="332"/>
                  </a:cxn>
                  <a:cxn ang="0">
                    <a:pos x="37" y="402"/>
                  </a:cxn>
                  <a:cxn ang="0">
                    <a:pos x="108" y="426"/>
                  </a:cxn>
                  <a:cxn ang="0">
                    <a:pos x="731" y="249"/>
                  </a:cxn>
                  <a:cxn ang="0">
                    <a:pos x="790" y="261"/>
                  </a:cxn>
                  <a:cxn ang="0">
                    <a:pos x="766" y="355"/>
                  </a:cxn>
                  <a:cxn ang="0">
                    <a:pos x="437" y="390"/>
                  </a:cxn>
                  <a:cxn ang="0">
                    <a:pos x="366" y="379"/>
                  </a:cxn>
                  <a:cxn ang="0">
                    <a:pos x="390" y="308"/>
                  </a:cxn>
                  <a:cxn ang="0">
                    <a:pos x="472" y="120"/>
                  </a:cxn>
                  <a:cxn ang="0">
                    <a:pos x="637" y="2"/>
                  </a:cxn>
                  <a:cxn ang="0">
                    <a:pos x="707" y="50"/>
                  </a:cxn>
                  <a:cxn ang="0">
                    <a:pos x="613" y="108"/>
                  </a:cxn>
                  <a:cxn ang="0">
                    <a:pos x="578" y="132"/>
                  </a:cxn>
                  <a:cxn ang="0">
                    <a:pos x="554" y="167"/>
                  </a:cxn>
                  <a:cxn ang="0">
                    <a:pos x="484" y="214"/>
                  </a:cxn>
                  <a:cxn ang="0">
                    <a:pos x="343" y="426"/>
                  </a:cxn>
                  <a:cxn ang="0">
                    <a:pos x="319" y="461"/>
                  </a:cxn>
                  <a:cxn ang="0">
                    <a:pos x="249" y="531"/>
                  </a:cxn>
                  <a:cxn ang="0">
                    <a:pos x="108" y="661"/>
                  </a:cxn>
                  <a:cxn ang="0">
                    <a:pos x="108" y="520"/>
                  </a:cxn>
                  <a:cxn ang="0">
                    <a:pos x="143" y="508"/>
                  </a:cxn>
                  <a:cxn ang="0">
                    <a:pos x="214" y="473"/>
                  </a:cxn>
                  <a:cxn ang="0">
                    <a:pos x="319" y="402"/>
                  </a:cxn>
                  <a:cxn ang="0">
                    <a:pos x="355" y="379"/>
                  </a:cxn>
                  <a:cxn ang="0">
                    <a:pos x="390" y="355"/>
                  </a:cxn>
                  <a:cxn ang="0">
                    <a:pos x="378" y="355"/>
                  </a:cxn>
                </a:cxnLst>
                <a:rect l="0" t="0" r="r" b="b"/>
                <a:pathLst>
                  <a:path w="839" h="661">
                    <a:moveTo>
                      <a:pt x="378" y="355"/>
                    </a:moveTo>
                    <a:cubicBezTo>
                      <a:pt x="267" y="301"/>
                      <a:pt x="144" y="321"/>
                      <a:pt x="25" y="332"/>
                    </a:cubicBezTo>
                    <a:cubicBezTo>
                      <a:pt x="16" y="361"/>
                      <a:pt x="0" y="379"/>
                      <a:pt x="37" y="402"/>
                    </a:cubicBezTo>
                    <a:cubicBezTo>
                      <a:pt x="58" y="415"/>
                      <a:pt x="108" y="426"/>
                      <a:pt x="108" y="426"/>
                    </a:cubicBezTo>
                    <a:cubicBezTo>
                      <a:pt x="323" y="395"/>
                      <a:pt x="518" y="285"/>
                      <a:pt x="731" y="249"/>
                    </a:cubicBezTo>
                    <a:cubicBezTo>
                      <a:pt x="751" y="253"/>
                      <a:pt x="773" y="251"/>
                      <a:pt x="790" y="261"/>
                    </a:cubicBezTo>
                    <a:cubicBezTo>
                      <a:pt x="839" y="289"/>
                      <a:pt x="802" y="343"/>
                      <a:pt x="766" y="355"/>
                    </a:cubicBezTo>
                    <a:cubicBezTo>
                      <a:pt x="669" y="387"/>
                      <a:pt x="533" y="384"/>
                      <a:pt x="437" y="390"/>
                    </a:cubicBezTo>
                    <a:cubicBezTo>
                      <a:pt x="413" y="386"/>
                      <a:pt x="378" y="400"/>
                      <a:pt x="366" y="379"/>
                    </a:cubicBezTo>
                    <a:cubicBezTo>
                      <a:pt x="354" y="357"/>
                      <a:pt x="382" y="332"/>
                      <a:pt x="390" y="308"/>
                    </a:cubicBezTo>
                    <a:cubicBezTo>
                      <a:pt x="416" y="230"/>
                      <a:pt x="401" y="169"/>
                      <a:pt x="472" y="120"/>
                    </a:cubicBezTo>
                    <a:cubicBezTo>
                      <a:pt x="511" y="63"/>
                      <a:pt x="572" y="24"/>
                      <a:pt x="637" y="2"/>
                    </a:cubicBezTo>
                    <a:cubicBezTo>
                      <a:pt x="668" y="8"/>
                      <a:pt x="715" y="0"/>
                      <a:pt x="707" y="50"/>
                    </a:cubicBezTo>
                    <a:cubicBezTo>
                      <a:pt x="701" y="86"/>
                      <a:pt x="613" y="108"/>
                      <a:pt x="613" y="108"/>
                    </a:cubicBezTo>
                    <a:cubicBezTo>
                      <a:pt x="601" y="116"/>
                      <a:pt x="588" y="122"/>
                      <a:pt x="578" y="132"/>
                    </a:cubicBezTo>
                    <a:cubicBezTo>
                      <a:pt x="568" y="142"/>
                      <a:pt x="565" y="158"/>
                      <a:pt x="554" y="167"/>
                    </a:cubicBezTo>
                    <a:cubicBezTo>
                      <a:pt x="533" y="185"/>
                      <a:pt x="484" y="214"/>
                      <a:pt x="484" y="214"/>
                    </a:cubicBezTo>
                    <a:cubicBezTo>
                      <a:pt x="437" y="285"/>
                      <a:pt x="390" y="355"/>
                      <a:pt x="343" y="426"/>
                    </a:cubicBezTo>
                    <a:cubicBezTo>
                      <a:pt x="335" y="438"/>
                      <a:pt x="327" y="449"/>
                      <a:pt x="319" y="461"/>
                    </a:cubicBezTo>
                    <a:cubicBezTo>
                      <a:pt x="300" y="488"/>
                      <a:pt x="249" y="531"/>
                      <a:pt x="249" y="531"/>
                    </a:cubicBezTo>
                    <a:cubicBezTo>
                      <a:pt x="225" y="602"/>
                      <a:pt x="178" y="637"/>
                      <a:pt x="108" y="661"/>
                    </a:cubicBezTo>
                    <a:cubicBezTo>
                      <a:pt x="90" y="608"/>
                      <a:pt x="79" y="593"/>
                      <a:pt x="108" y="520"/>
                    </a:cubicBezTo>
                    <a:cubicBezTo>
                      <a:pt x="113" y="509"/>
                      <a:pt x="132" y="514"/>
                      <a:pt x="143" y="508"/>
                    </a:cubicBezTo>
                    <a:cubicBezTo>
                      <a:pt x="226" y="466"/>
                      <a:pt x="131" y="498"/>
                      <a:pt x="214" y="473"/>
                    </a:cubicBezTo>
                    <a:cubicBezTo>
                      <a:pt x="249" y="449"/>
                      <a:pt x="284" y="425"/>
                      <a:pt x="319" y="402"/>
                    </a:cubicBezTo>
                    <a:cubicBezTo>
                      <a:pt x="331" y="394"/>
                      <a:pt x="343" y="387"/>
                      <a:pt x="355" y="379"/>
                    </a:cubicBezTo>
                    <a:cubicBezTo>
                      <a:pt x="367" y="371"/>
                      <a:pt x="404" y="355"/>
                      <a:pt x="390" y="355"/>
                    </a:cubicBezTo>
                    <a:cubicBezTo>
                      <a:pt x="386" y="355"/>
                      <a:pt x="382" y="355"/>
                      <a:pt x="378" y="355"/>
                    </a:cubicBezTo>
                    <a:close/>
                  </a:path>
                </a:pathLst>
              </a:custGeom>
              <a:gradFill rotWithShape="0">
                <a:gsLst>
                  <a:gs pos="0">
                    <a:srgbClr val="FF0000"/>
                  </a:gs>
                  <a:gs pos="50000">
                    <a:srgbClr val="FF0000">
                      <a:gamma/>
                      <a:shade val="46275"/>
                      <a:invGamma/>
                    </a:srgbClr>
                  </a:gs>
                  <a:gs pos="100000">
                    <a:srgbClr val="FF0000"/>
                  </a:gs>
                </a:gsLst>
                <a:lin ang="0" scaled="1"/>
              </a:gradFill>
              <a:ln w="12700" cap="flat" cmpd="sng">
                <a:noFill/>
                <a:prstDash val="solid"/>
                <a:round/>
                <a:headEnd type="none" w="sm" len="sm"/>
                <a:tailEnd type="none" w="sm" len="sm"/>
              </a:ln>
              <a:effectLst/>
            </p:spPr>
            <p:txBody>
              <a:bodyPr wrap="none"/>
              <a:lstStyle/>
              <a:p>
                <a:endParaRPr lang="zh-CN" altLang="en-US"/>
              </a:p>
            </p:txBody>
          </p:sp>
          <p:sp>
            <p:nvSpPr>
              <p:cNvPr id="108571" name="Freeform 27"/>
              <p:cNvSpPr>
                <a:spLocks/>
              </p:cNvSpPr>
              <p:nvPr/>
            </p:nvSpPr>
            <p:spPr bwMode="auto">
              <a:xfrm rot="1649670">
                <a:off x="1042" y="2817"/>
                <a:ext cx="453" cy="319"/>
              </a:xfrm>
              <a:custGeom>
                <a:avLst/>
                <a:gdLst/>
                <a:ahLst/>
                <a:cxnLst>
                  <a:cxn ang="0">
                    <a:pos x="378" y="355"/>
                  </a:cxn>
                  <a:cxn ang="0">
                    <a:pos x="25" y="332"/>
                  </a:cxn>
                  <a:cxn ang="0">
                    <a:pos x="37" y="402"/>
                  </a:cxn>
                  <a:cxn ang="0">
                    <a:pos x="108" y="426"/>
                  </a:cxn>
                  <a:cxn ang="0">
                    <a:pos x="731" y="249"/>
                  </a:cxn>
                  <a:cxn ang="0">
                    <a:pos x="790" y="261"/>
                  </a:cxn>
                  <a:cxn ang="0">
                    <a:pos x="766" y="355"/>
                  </a:cxn>
                  <a:cxn ang="0">
                    <a:pos x="437" y="390"/>
                  </a:cxn>
                  <a:cxn ang="0">
                    <a:pos x="366" y="379"/>
                  </a:cxn>
                  <a:cxn ang="0">
                    <a:pos x="390" y="308"/>
                  </a:cxn>
                  <a:cxn ang="0">
                    <a:pos x="472" y="120"/>
                  </a:cxn>
                  <a:cxn ang="0">
                    <a:pos x="637" y="2"/>
                  </a:cxn>
                  <a:cxn ang="0">
                    <a:pos x="707" y="50"/>
                  </a:cxn>
                  <a:cxn ang="0">
                    <a:pos x="613" y="108"/>
                  </a:cxn>
                  <a:cxn ang="0">
                    <a:pos x="578" y="132"/>
                  </a:cxn>
                  <a:cxn ang="0">
                    <a:pos x="554" y="167"/>
                  </a:cxn>
                  <a:cxn ang="0">
                    <a:pos x="484" y="214"/>
                  </a:cxn>
                  <a:cxn ang="0">
                    <a:pos x="343" y="426"/>
                  </a:cxn>
                  <a:cxn ang="0">
                    <a:pos x="319" y="461"/>
                  </a:cxn>
                  <a:cxn ang="0">
                    <a:pos x="249" y="531"/>
                  </a:cxn>
                  <a:cxn ang="0">
                    <a:pos x="108" y="661"/>
                  </a:cxn>
                  <a:cxn ang="0">
                    <a:pos x="108" y="520"/>
                  </a:cxn>
                  <a:cxn ang="0">
                    <a:pos x="143" y="508"/>
                  </a:cxn>
                  <a:cxn ang="0">
                    <a:pos x="214" y="473"/>
                  </a:cxn>
                  <a:cxn ang="0">
                    <a:pos x="319" y="402"/>
                  </a:cxn>
                  <a:cxn ang="0">
                    <a:pos x="355" y="379"/>
                  </a:cxn>
                  <a:cxn ang="0">
                    <a:pos x="390" y="355"/>
                  </a:cxn>
                  <a:cxn ang="0">
                    <a:pos x="378" y="355"/>
                  </a:cxn>
                </a:cxnLst>
                <a:rect l="0" t="0" r="r" b="b"/>
                <a:pathLst>
                  <a:path w="839" h="661">
                    <a:moveTo>
                      <a:pt x="378" y="355"/>
                    </a:moveTo>
                    <a:cubicBezTo>
                      <a:pt x="267" y="301"/>
                      <a:pt x="144" y="321"/>
                      <a:pt x="25" y="332"/>
                    </a:cubicBezTo>
                    <a:cubicBezTo>
                      <a:pt x="16" y="361"/>
                      <a:pt x="0" y="379"/>
                      <a:pt x="37" y="402"/>
                    </a:cubicBezTo>
                    <a:cubicBezTo>
                      <a:pt x="58" y="415"/>
                      <a:pt x="108" y="426"/>
                      <a:pt x="108" y="426"/>
                    </a:cubicBezTo>
                    <a:cubicBezTo>
                      <a:pt x="323" y="395"/>
                      <a:pt x="518" y="285"/>
                      <a:pt x="731" y="249"/>
                    </a:cubicBezTo>
                    <a:cubicBezTo>
                      <a:pt x="751" y="253"/>
                      <a:pt x="773" y="251"/>
                      <a:pt x="790" y="261"/>
                    </a:cubicBezTo>
                    <a:cubicBezTo>
                      <a:pt x="839" y="289"/>
                      <a:pt x="802" y="343"/>
                      <a:pt x="766" y="355"/>
                    </a:cubicBezTo>
                    <a:cubicBezTo>
                      <a:pt x="669" y="387"/>
                      <a:pt x="533" y="384"/>
                      <a:pt x="437" y="390"/>
                    </a:cubicBezTo>
                    <a:cubicBezTo>
                      <a:pt x="413" y="386"/>
                      <a:pt x="378" y="400"/>
                      <a:pt x="366" y="379"/>
                    </a:cubicBezTo>
                    <a:cubicBezTo>
                      <a:pt x="354" y="357"/>
                      <a:pt x="382" y="332"/>
                      <a:pt x="390" y="308"/>
                    </a:cubicBezTo>
                    <a:cubicBezTo>
                      <a:pt x="416" y="230"/>
                      <a:pt x="401" y="169"/>
                      <a:pt x="472" y="120"/>
                    </a:cubicBezTo>
                    <a:cubicBezTo>
                      <a:pt x="511" y="63"/>
                      <a:pt x="572" y="24"/>
                      <a:pt x="637" y="2"/>
                    </a:cubicBezTo>
                    <a:cubicBezTo>
                      <a:pt x="668" y="8"/>
                      <a:pt x="715" y="0"/>
                      <a:pt x="707" y="50"/>
                    </a:cubicBezTo>
                    <a:cubicBezTo>
                      <a:pt x="701" y="86"/>
                      <a:pt x="613" y="108"/>
                      <a:pt x="613" y="108"/>
                    </a:cubicBezTo>
                    <a:cubicBezTo>
                      <a:pt x="601" y="116"/>
                      <a:pt x="588" y="122"/>
                      <a:pt x="578" y="132"/>
                    </a:cubicBezTo>
                    <a:cubicBezTo>
                      <a:pt x="568" y="142"/>
                      <a:pt x="565" y="158"/>
                      <a:pt x="554" y="167"/>
                    </a:cubicBezTo>
                    <a:cubicBezTo>
                      <a:pt x="533" y="185"/>
                      <a:pt x="484" y="214"/>
                      <a:pt x="484" y="214"/>
                    </a:cubicBezTo>
                    <a:cubicBezTo>
                      <a:pt x="437" y="285"/>
                      <a:pt x="390" y="355"/>
                      <a:pt x="343" y="426"/>
                    </a:cubicBezTo>
                    <a:cubicBezTo>
                      <a:pt x="335" y="438"/>
                      <a:pt x="327" y="449"/>
                      <a:pt x="319" y="461"/>
                    </a:cubicBezTo>
                    <a:cubicBezTo>
                      <a:pt x="300" y="488"/>
                      <a:pt x="249" y="531"/>
                      <a:pt x="249" y="531"/>
                    </a:cubicBezTo>
                    <a:cubicBezTo>
                      <a:pt x="225" y="602"/>
                      <a:pt x="178" y="637"/>
                      <a:pt x="108" y="661"/>
                    </a:cubicBezTo>
                    <a:cubicBezTo>
                      <a:pt x="90" y="608"/>
                      <a:pt x="79" y="593"/>
                      <a:pt x="108" y="520"/>
                    </a:cubicBezTo>
                    <a:cubicBezTo>
                      <a:pt x="113" y="509"/>
                      <a:pt x="132" y="514"/>
                      <a:pt x="143" y="508"/>
                    </a:cubicBezTo>
                    <a:cubicBezTo>
                      <a:pt x="226" y="466"/>
                      <a:pt x="131" y="498"/>
                      <a:pt x="214" y="473"/>
                    </a:cubicBezTo>
                    <a:cubicBezTo>
                      <a:pt x="249" y="449"/>
                      <a:pt x="284" y="425"/>
                      <a:pt x="319" y="402"/>
                    </a:cubicBezTo>
                    <a:cubicBezTo>
                      <a:pt x="331" y="394"/>
                      <a:pt x="343" y="387"/>
                      <a:pt x="355" y="379"/>
                    </a:cubicBezTo>
                    <a:cubicBezTo>
                      <a:pt x="367" y="371"/>
                      <a:pt x="404" y="355"/>
                      <a:pt x="390" y="355"/>
                    </a:cubicBezTo>
                    <a:cubicBezTo>
                      <a:pt x="386" y="355"/>
                      <a:pt x="382" y="355"/>
                      <a:pt x="378" y="355"/>
                    </a:cubicBezTo>
                    <a:close/>
                  </a:path>
                </a:pathLst>
              </a:custGeom>
              <a:gradFill rotWithShape="0">
                <a:gsLst>
                  <a:gs pos="0">
                    <a:srgbClr val="FF0000"/>
                  </a:gs>
                  <a:gs pos="50000">
                    <a:srgbClr val="FF0000">
                      <a:gamma/>
                      <a:shade val="46275"/>
                      <a:invGamma/>
                    </a:srgbClr>
                  </a:gs>
                  <a:gs pos="100000">
                    <a:srgbClr val="FF0000"/>
                  </a:gs>
                </a:gsLst>
                <a:lin ang="0" scaled="1"/>
              </a:gradFill>
              <a:ln w="12700" cap="flat" cmpd="sng">
                <a:noFill/>
                <a:prstDash val="solid"/>
                <a:round/>
                <a:headEnd type="none" w="sm" len="sm"/>
                <a:tailEnd type="none" w="sm" len="sm"/>
              </a:ln>
              <a:effectLst/>
            </p:spPr>
            <p:txBody>
              <a:bodyPr wrap="none"/>
              <a:lstStyle/>
              <a:p>
                <a:endParaRPr lang="zh-CN" altLang="en-US"/>
              </a:p>
            </p:txBody>
          </p:sp>
        </p:grpSp>
        <p:sp>
          <p:nvSpPr>
            <p:cNvPr id="108572" name="Line 28"/>
            <p:cNvSpPr>
              <a:spLocks noChangeShapeType="1"/>
            </p:cNvSpPr>
            <p:nvPr/>
          </p:nvSpPr>
          <p:spPr bwMode="auto">
            <a:xfrm flipH="1" flipV="1">
              <a:off x="1330" y="2097"/>
              <a:ext cx="0" cy="48"/>
            </a:xfrm>
            <a:prstGeom prst="line">
              <a:avLst/>
            </a:prstGeom>
            <a:noFill/>
            <a:ln w="57150">
              <a:solidFill>
                <a:srgbClr val="FF33CC"/>
              </a:solidFill>
              <a:round/>
              <a:headEnd/>
              <a:tailEnd/>
            </a:ln>
            <a:effectLst/>
          </p:spPr>
          <p:txBody>
            <a:bodyPr anchor="ctr"/>
            <a:lstStyle/>
            <a:p>
              <a:endParaRPr lang="zh-CN" altLang="en-US"/>
            </a:p>
          </p:txBody>
        </p:sp>
        <p:sp>
          <p:nvSpPr>
            <p:cNvPr id="108573" name="Line 29"/>
            <p:cNvSpPr>
              <a:spLocks noChangeShapeType="1"/>
            </p:cNvSpPr>
            <p:nvPr/>
          </p:nvSpPr>
          <p:spPr bwMode="auto">
            <a:xfrm flipH="1" flipV="1">
              <a:off x="1330" y="2215"/>
              <a:ext cx="0" cy="48"/>
            </a:xfrm>
            <a:prstGeom prst="line">
              <a:avLst/>
            </a:prstGeom>
            <a:noFill/>
            <a:ln w="57150">
              <a:solidFill>
                <a:srgbClr val="FF33CC"/>
              </a:solidFill>
              <a:round/>
              <a:headEnd/>
              <a:tailEnd/>
            </a:ln>
            <a:effectLst/>
          </p:spPr>
          <p:txBody>
            <a:bodyPr anchor="ctr"/>
            <a:lstStyle/>
            <a:p>
              <a:endParaRPr lang="zh-CN" altLang="en-US"/>
            </a:p>
          </p:txBody>
        </p:sp>
        <p:sp>
          <p:nvSpPr>
            <p:cNvPr id="108574" name="Line 30"/>
            <p:cNvSpPr>
              <a:spLocks noChangeShapeType="1"/>
            </p:cNvSpPr>
            <p:nvPr/>
          </p:nvSpPr>
          <p:spPr bwMode="auto">
            <a:xfrm flipH="1" flipV="1">
              <a:off x="1378" y="2891"/>
              <a:ext cx="0" cy="48"/>
            </a:xfrm>
            <a:prstGeom prst="line">
              <a:avLst/>
            </a:prstGeom>
            <a:noFill/>
            <a:ln w="57150">
              <a:solidFill>
                <a:srgbClr val="333399"/>
              </a:solidFill>
              <a:round/>
              <a:headEnd/>
              <a:tailEnd/>
            </a:ln>
            <a:effectLst/>
          </p:spPr>
          <p:txBody>
            <a:bodyPr anchor="ctr"/>
            <a:lstStyle/>
            <a:p>
              <a:endParaRPr lang="zh-CN" altLang="en-US"/>
            </a:p>
          </p:txBody>
        </p:sp>
        <p:sp>
          <p:nvSpPr>
            <p:cNvPr id="108575" name="Line 31"/>
            <p:cNvSpPr>
              <a:spLocks noChangeShapeType="1"/>
            </p:cNvSpPr>
            <p:nvPr/>
          </p:nvSpPr>
          <p:spPr bwMode="auto">
            <a:xfrm flipH="1" flipV="1">
              <a:off x="1378" y="3009"/>
              <a:ext cx="0" cy="48"/>
            </a:xfrm>
            <a:prstGeom prst="line">
              <a:avLst/>
            </a:prstGeom>
            <a:noFill/>
            <a:ln w="57150">
              <a:solidFill>
                <a:srgbClr val="333399"/>
              </a:solidFill>
              <a:round/>
              <a:headEnd/>
              <a:tailEnd/>
            </a:ln>
            <a:effectLst/>
          </p:spPr>
          <p:txBody>
            <a:bodyPr anchor="ctr"/>
            <a:lstStyle/>
            <a:p>
              <a:endParaRPr lang="zh-CN" altLang="en-US"/>
            </a:p>
          </p:txBody>
        </p:sp>
        <p:sp>
          <p:nvSpPr>
            <p:cNvPr id="108576" name="Line 32"/>
            <p:cNvSpPr>
              <a:spLocks noChangeShapeType="1"/>
            </p:cNvSpPr>
            <p:nvPr/>
          </p:nvSpPr>
          <p:spPr bwMode="auto">
            <a:xfrm flipV="1">
              <a:off x="2349" y="2854"/>
              <a:ext cx="0" cy="96"/>
            </a:xfrm>
            <a:prstGeom prst="line">
              <a:avLst/>
            </a:prstGeom>
            <a:noFill/>
            <a:ln w="57150">
              <a:solidFill>
                <a:srgbClr val="FF33CC"/>
              </a:solidFill>
              <a:round/>
              <a:headEnd/>
              <a:tailEnd/>
            </a:ln>
            <a:effectLst/>
          </p:spPr>
          <p:txBody>
            <a:bodyPr anchor="ctr"/>
            <a:lstStyle/>
            <a:p>
              <a:endParaRPr lang="zh-CN" altLang="en-US"/>
            </a:p>
          </p:txBody>
        </p:sp>
        <p:sp>
          <p:nvSpPr>
            <p:cNvPr id="108577" name="Line 33"/>
            <p:cNvSpPr>
              <a:spLocks noChangeShapeType="1"/>
            </p:cNvSpPr>
            <p:nvPr/>
          </p:nvSpPr>
          <p:spPr bwMode="auto">
            <a:xfrm flipH="1" flipV="1">
              <a:off x="2290" y="2012"/>
              <a:ext cx="0" cy="96"/>
            </a:xfrm>
            <a:prstGeom prst="line">
              <a:avLst/>
            </a:prstGeom>
            <a:noFill/>
            <a:ln w="57150">
              <a:solidFill>
                <a:srgbClr val="333399"/>
              </a:solidFill>
              <a:round/>
              <a:headEnd/>
              <a:tailEnd/>
            </a:ln>
            <a:effectLst/>
          </p:spPr>
          <p:txBody>
            <a:bodyPr anchor="ctr"/>
            <a:lstStyle/>
            <a:p>
              <a:endParaRPr lang="zh-CN" altLang="en-US"/>
            </a:p>
          </p:txBody>
        </p:sp>
        <p:sp>
          <p:nvSpPr>
            <p:cNvPr id="108578" name="Line 34"/>
            <p:cNvSpPr>
              <a:spLocks noChangeShapeType="1"/>
            </p:cNvSpPr>
            <p:nvPr/>
          </p:nvSpPr>
          <p:spPr bwMode="auto">
            <a:xfrm flipH="1">
              <a:off x="2290" y="2263"/>
              <a:ext cx="0" cy="96"/>
            </a:xfrm>
            <a:prstGeom prst="line">
              <a:avLst/>
            </a:prstGeom>
            <a:noFill/>
            <a:ln w="57150">
              <a:solidFill>
                <a:srgbClr val="333399"/>
              </a:solidFill>
              <a:round/>
              <a:headEnd/>
              <a:tailEnd/>
            </a:ln>
            <a:effectLst/>
          </p:spPr>
          <p:txBody>
            <a:bodyPr anchor="ctr"/>
            <a:lstStyle/>
            <a:p>
              <a:endParaRPr lang="zh-CN" altLang="en-US"/>
            </a:p>
          </p:txBody>
        </p:sp>
        <p:sp>
          <p:nvSpPr>
            <p:cNvPr id="108579" name="Line 35"/>
            <p:cNvSpPr>
              <a:spLocks noChangeShapeType="1"/>
            </p:cNvSpPr>
            <p:nvPr/>
          </p:nvSpPr>
          <p:spPr bwMode="auto">
            <a:xfrm flipV="1">
              <a:off x="2338" y="3105"/>
              <a:ext cx="0" cy="96"/>
            </a:xfrm>
            <a:prstGeom prst="line">
              <a:avLst/>
            </a:prstGeom>
            <a:noFill/>
            <a:ln w="57150">
              <a:solidFill>
                <a:srgbClr val="FF33CC"/>
              </a:solidFill>
              <a:round/>
              <a:headEnd/>
              <a:tailEnd/>
            </a:ln>
            <a:effectLst/>
          </p:spPr>
          <p:txBody>
            <a:bodyPr anchor="ctr"/>
            <a:lstStyle/>
            <a:p>
              <a:endParaRPr lang="zh-CN" altLang="en-US"/>
            </a:p>
          </p:txBody>
        </p:sp>
      </p:grpSp>
      <p:sp>
        <p:nvSpPr>
          <p:cNvPr id="108580" name="Text Box 36"/>
          <p:cNvSpPr txBox="1">
            <a:spLocks noChangeArrowheads="1"/>
          </p:cNvSpPr>
          <p:nvPr/>
        </p:nvSpPr>
        <p:spPr bwMode="auto">
          <a:xfrm>
            <a:off x="482600" y="1343025"/>
            <a:ext cx="8445500" cy="642938"/>
          </a:xfrm>
          <a:prstGeom prst="rect">
            <a:avLst/>
          </a:prstGeom>
          <a:noFill/>
          <a:ln w="9525" algn="ctr">
            <a:noFill/>
            <a:miter lim="800000"/>
            <a:headEnd/>
            <a:tailEnd/>
          </a:ln>
          <a:effectLst/>
        </p:spPr>
        <p:txBody>
          <a:bodyPr>
            <a:spAutoFit/>
          </a:bodyPr>
          <a:lstStyle/>
          <a:p>
            <a:pPr algn="ctr">
              <a:spcBef>
                <a:spcPct val="50000"/>
              </a:spcBef>
            </a:pPr>
            <a:r>
              <a:rPr lang="zh-CN" altLang="en-US" sz="3600" b="1">
                <a:solidFill>
                  <a:srgbClr val="FF3300"/>
                </a:solidFill>
                <a:ea typeface="隶书" pitchFamily="49" charset="-122"/>
              </a:rPr>
              <a:t>非同源染色体上的</a:t>
            </a:r>
            <a:r>
              <a:rPr lang="zh-CN" altLang="en-US" sz="3600" b="1">
                <a:solidFill>
                  <a:srgbClr val="FFFF66"/>
                </a:solidFill>
                <a:ea typeface="隶书" pitchFamily="49" charset="-122"/>
              </a:rPr>
              <a:t>  </a:t>
            </a:r>
            <a:r>
              <a:rPr lang="zh-CN" altLang="en-US" sz="3600" b="1">
                <a:ea typeface="隶书" pitchFamily="49" charset="-122"/>
              </a:rPr>
              <a:t>非等位基因自由组合</a:t>
            </a:r>
          </a:p>
        </p:txBody>
      </p:sp>
      <p:sp>
        <p:nvSpPr>
          <p:cNvPr id="108581" name="AutoShape 37"/>
          <p:cNvSpPr>
            <a:spLocks noChangeArrowheads="1"/>
          </p:cNvSpPr>
          <p:nvPr/>
        </p:nvSpPr>
        <p:spPr bwMode="auto">
          <a:xfrm rot="10724459">
            <a:off x="1323975" y="2690813"/>
            <a:ext cx="908050" cy="536575"/>
          </a:xfrm>
          <a:prstGeom prst="wedgeEllipseCallout">
            <a:avLst>
              <a:gd name="adj1" fmla="val -31657"/>
              <a:gd name="adj2" fmla="val -79417"/>
            </a:avLst>
          </a:prstGeom>
          <a:gradFill rotWithShape="0">
            <a:gsLst>
              <a:gs pos="0">
                <a:srgbClr val="99FF99"/>
              </a:gs>
              <a:gs pos="100000">
                <a:srgbClr val="33CC33"/>
              </a:gs>
            </a:gsLst>
            <a:path path="rect">
              <a:fillToRect l="50000" t="50000" r="50000" b="50000"/>
            </a:path>
          </a:gradFill>
          <a:ln w="12700">
            <a:noFill/>
            <a:miter lim="800000"/>
            <a:headEnd type="none" w="sm" len="sm"/>
            <a:tailEnd type="none" w="sm" len="sm"/>
          </a:ln>
          <a:effectLst/>
        </p:spPr>
        <p:txBody>
          <a:bodyPr rot="10800000"/>
          <a:lstStyle/>
          <a:p>
            <a:pPr algn="ctr"/>
            <a:r>
              <a:rPr lang="en-US" altLang="zh-CN" sz="2400">
                <a:solidFill>
                  <a:srgbClr val="FF0000"/>
                </a:solidFill>
                <a:latin typeface="Times New Roman" pitchFamily="18" charset="0"/>
                <a:ea typeface="方正姚体" pitchFamily="2" charset="-122"/>
              </a:rPr>
              <a:t>A</a:t>
            </a:r>
          </a:p>
        </p:txBody>
      </p:sp>
      <p:sp>
        <p:nvSpPr>
          <p:cNvPr id="108582" name="AutoShape 38"/>
          <p:cNvSpPr>
            <a:spLocks noChangeArrowheads="1"/>
          </p:cNvSpPr>
          <p:nvPr/>
        </p:nvSpPr>
        <p:spPr bwMode="auto">
          <a:xfrm rot="10724459">
            <a:off x="1436688" y="5075238"/>
            <a:ext cx="838200" cy="455612"/>
          </a:xfrm>
          <a:prstGeom prst="wedgeEllipseCallout">
            <a:avLst>
              <a:gd name="adj1" fmla="val -37301"/>
              <a:gd name="adj2" fmla="val 93801"/>
            </a:avLst>
          </a:prstGeom>
          <a:gradFill rotWithShape="0">
            <a:gsLst>
              <a:gs pos="0">
                <a:srgbClr val="99FF99"/>
              </a:gs>
              <a:gs pos="100000">
                <a:srgbClr val="33CC33"/>
              </a:gs>
            </a:gsLst>
            <a:path path="rect">
              <a:fillToRect l="50000" t="50000" r="50000" b="50000"/>
            </a:path>
          </a:gradFill>
          <a:ln w="12700">
            <a:noFill/>
            <a:miter lim="800000"/>
            <a:headEnd type="none" w="sm" len="sm"/>
            <a:tailEnd type="none" w="sm" len="sm"/>
          </a:ln>
          <a:effectLst/>
        </p:spPr>
        <p:txBody>
          <a:bodyPr rot="10800000"/>
          <a:lstStyle/>
          <a:p>
            <a:pPr algn="ctr"/>
            <a:r>
              <a:rPr lang="en-US" altLang="zh-CN" sz="2400">
                <a:solidFill>
                  <a:srgbClr val="FF0000"/>
                </a:solidFill>
                <a:latin typeface="Times New Roman" pitchFamily="18" charset="0"/>
                <a:ea typeface="方正姚体" pitchFamily="2" charset="-122"/>
              </a:rPr>
              <a:t>a</a:t>
            </a:r>
          </a:p>
        </p:txBody>
      </p:sp>
      <p:sp>
        <p:nvSpPr>
          <p:cNvPr id="108583" name="AutoShape 39"/>
          <p:cNvSpPr>
            <a:spLocks noChangeArrowheads="1"/>
          </p:cNvSpPr>
          <p:nvPr/>
        </p:nvSpPr>
        <p:spPr bwMode="auto">
          <a:xfrm>
            <a:off x="2809875" y="2662238"/>
            <a:ext cx="838200" cy="457200"/>
          </a:xfrm>
          <a:prstGeom prst="wedgeEllipseCallout">
            <a:avLst>
              <a:gd name="adj1" fmla="val 44884"/>
              <a:gd name="adj2" fmla="val 82292"/>
            </a:avLst>
          </a:prstGeom>
          <a:gradFill rotWithShape="0">
            <a:gsLst>
              <a:gs pos="0">
                <a:srgbClr val="CCECFF"/>
              </a:gs>
              <a:gs pos="100000">
                <a:srgbClr val="66CCFF"/>
              </a:gs>
            </a:gsLst>
            <a:path path="rect">
              <a:fillToRect l="50000" t="50000" r="50000" b="50000"/>
            </a:path>
          </a:gradFill>
          <a:ln w="12700">
            <a:noFill/>
            <a:miter lim="800000"/>
            <a:headEnd type="none" w="sm" len="sm"/>
            <a:tailEnd type="none" w="sm" len="sm"/>
          </a:ln>
          <a:effectLst/>
        </p:spPr>
        <p:txBody>
          <a:bodyPr/>
          <a:lstStyle/>
          <a:p>
            <a:pPr algn="ctr"/>
            <a:r>
              <a:rPr lang="en-US" altLang="zh-CN" sz="2400">
                <a:solidFill>
                  <a:srgbClr val="FF0000"/>
                </a:solidFill>
                <a:latin typeface="Times New Roman" pitchFamily="18" charset="0"/>
                <a:ea typeface="方正姚体" pitchFamily="2" charset="-122"/>
              </a:rPr>
              <a:t>b</a:t>
            </a:r>
          </a:p>
        </p:txBody>
      </p:sp>
      <p:sp>
        <p:nvSpPr>
          <p:cNvPr id="108584" name="AutoShape 40"/>
          <p:cNvSpPr>
            <a:spLocks noChangeArrowheads="1"/>
          </p:cNvSpPr>
          <p:nvPr/>
        </p:nvSpPr>
        <p:spPr bwMode="auto">
          <a:xfrm>
            <a:off x="2908300" y="5262563"/>
            <a:ext cx="838200" cy="457200"/>
          </a:xfrm>
          <a:prstGeom prst="wedgeEllipseCallout">
            <a:avLst>
              <a:gd name="adj1" fmla="val 42426"/>
              <a:gd name="adj2" fmla="val -92014"/>
            </a:avLst>
          </a:prstGeom>
          <a:gradFill rotWithShape="0">
            <a:gsLst>
              <a:gs pos="0">
                <a:srgbClr val="CCECFF"/>
              </a:gs>
              <a:gs pos="100000">
                <a:srgbClr val="66CCFF"/>
              </a:gs>
            </a:gsLst>
            <a:path path="rect">
              <a:fillToRect l="50000" t="50000" r="50000" b="50000"/>
            </a:path>
          </a:gradFill>
          <a:ln w="12700">
            <a:noFill/>
            <a:miter lim="800000"/>
            <a:headEnd type="none" w="sm" len="sm"/>
            <a:tailEnd type="none" w="sm" len="sm"/>
          </a:ln>
          <a:effectLst/>
        </p:spPr>
        <p:txBody>
          <a:bodyPr/>
          <a:lstStyle/>
          <a:p>
            <a:pPr algn="ctr"/>
            <a:r>
              <a:rPr lang="en-US" altLang="zh-CN" sz="2400">
                <a:solidFill>
                  <a:srgbClr val="FF0000"/>
                </a:solidFill>
                <a:latin typeface="Times New Roman" pitchFamily="18" charset="0"/>
                <a:ea typeface="方正姚体" pitchFamily="2" charset="-122"/>
              </a:rPr>
              <a:t>B</a:t>
            </a:r>
          </a:p>
        </p:txBody>
      </p:sp>
      <p:sp>
        <p:nvSpPr>
          <p:cNvPr id="108585" name="AutoShape 41"/>
          <p:cNvSpPr>
            <a:spLocks noChangeArrowheads="1"/>
          </p:cNvSpPr>
          <p:nvPr/>
        </p:nvSpPr>
        <p:spPr bwMode="auto">
          <a:xfrm rot="10724459">
            <a:off x="5076825" y="2627313"/>
            <a:ext cx="908050" cy="536575"/>
          </a:xfrm>
          <a:prstGeom prst="wedgeEllipseCallout">
            <a:avLst>
              <a:gd name="adj1" fmla="val -43671"/>
              <a:gd name="adj2" fmla="val -81750"/>
            </a:avLst>
          </a:prstGeom>
          <a:gradFill rotWithShape="0">
            <a:gsLst>
              <a:gs pos="0">
                <a:srgbClr val="99FF99"/>
              </a:gs>
              <a:gs pos="100000">
                <a:srgbClr val="33CC33"/>
              </a:gs>
            </a:gsLst>
            <a:path path="rect">
              <a:fillToRect l="50000" t="50000" r="50000" b="50000"/>
            </a:path>
          </a:gradFill>
          <a:ln w="12700">
            <a:noFill/>
            <a:miter lim="800000"/>
            <a:headEnd type="none" w="sm" len="sm"/>
            <a:tailEnd type="none" w="sm" len="sm"/>
          </a:ln>
          <a:effectLst/>
        </p:spPr>
        <p:txBody>
          <a:bodyPr rot="10800000"/>
          <a:lstStyle/>
          <a:p>
            <a:pPr algn="ctr"/>
            <a:r>
              <a:rPr lang="en-US" altLang="zh-CN" sz="2400">
                <a:solidFill>
                  <a:srgbClr val="FF0000"/>
                </a:solidFill>
                <a:latin typeface="Times New Roman" pitchFamily="18" charset="0"/>
                <a:ea typeface="方正姚体" pitchFamily="2" charset="-122"/>
              </a:rPr>
              <a:t>A</a:t>
            </a:r>
          </a:p>
        </p:txBody>
      </p:sp>
      <p:sp>
        <p:nvSpPr>
          <p:cNvPr id="108586" name="AutoShape 42"/>
          <p:cNvSpPr>
            <a:spLocks noChangeArrowheads="1"/>
          </p:cNvSpPr>
          <p:nvPr/>
        </p:nvSpPr>
        <p:spPr bwMode="auto">
          <a:xfrm rot="10724459">
            <a:off x="5280025" y="5110163"/>
            <a:ext cx="838200" cy="455612"/>
          </a:xfrm>
          <a:prstGeom prst="wedgeEllipseCallout">
            <a:avLst>
              <a:gd name="adj1" fmla="val -37301"/>
              <a:gd name="adj2" fmla="val 93801"/>
            </a:avLst>
          </a:prstGeom>
          <a:gradFill rotWithShape="0">
            <a:gsLst>
              <a:gs pos="0">
                <a:srgbClr val="99FF99"/>
              </a:gs>
              <a:gs pos="100000">
                <a:srgbClr val="33CC33"/>
              </a:gs>
            </a:gsLst>
            <a:path path="rect">
              <a:fillToRect l="50000" t="50000" r="50000" b="50000"/>
            </a:path>
          </a:gradFill>
          <a:ln w="12700">
            <a:noFill/>
            <a:miter lim="800000"/>
            <a:headEnd type="none" w="sm" len="sm"/>
            <a:tailEnd type="none" w="sm" len="sm"/>
          </a:ln>
          <a:effectLst/>
        </p:spPr>
        <p:txBody>
          <a:bodyPr rot="10800000"/>
          <a:lstStyle/>
          <a:p>
            <a:pPr algn="ctr"/>
            <a:r>
              <a:rPr lang="en-US" altLang="zh-CN" sz="2400">
                <a:solidFill>
                  <a:srgbClr val="FF0000"/>
                </a:solidFill>
                <a:latin typeface="Times New Roman" pitchFamily="18" charset="0"/>
                <a:ea typeface="方正姚体" pitchFamily="2" charset="-122"/>
              </a:rPr>
              <a:t>a</a:t>
            </a:r>
          </a:p>
        </p:txBody>
      </p:sp>
      <p:sp>
        <p:nvSpPr>
          <p:cNvPr id="108587" name="AutoShape 43"/>
          <p:cNvSpPr>
            <a:spLocks noChangeArrowheads="1"/>
          </p:cNvSpPr>
          <p:nvPr/>
        </p:nvSpPr>
        <p:spPr bwMode="auto">
          <a:xfrm>
            <a:off x="6696075" y="2509838"/>
            <a:ext cx="838200" cy="457200"/>
          </a:xfrm>
          <a:prstGeom prst="wedgeEllipseCallout">
            <a:avLst>
              <a:gd name="adj1" fmla="val 38069"/>
              <a:gd name="adj2" fmla="val 96181"/>
            </a:avLst>
          </a:prstGeom>
          <a:gradFill rotWithShape="0">
            <a:gsLst>
              <a:gs pos="0">
                <a:srgbClr val="CCECFF"/>
              </a:gs>
              <a:gs pos="100000">
                <a:srgbClr val="66CCFF"/>
              </a:gs>
            </a:gsLst>
            <a:path path="rect">
              <a:fillToRect l="50000" t="50000" r="50000" b="50000"/>
            </a:path>
          </a:gradFill>
          <a:ln w="12700">
            <a:noFill/>
            <a:miter lim="800000"/>
            <a:headEnd type="none" w="sm" len="sm"/>
            <a:tailEnd type="none" w="sm" len="sm"/>
          </a:ln>
          <a:effectLst/>
        </p:spPr>
        <p:txBody>
          <a:bodyPr/>
          <a:lstStyle/>
          <a:p>
            <a:pPr algn="ctr"/>
            <a:r>
              <a:rPr lang="en-US" altLang="zh-CN" sz="2400">
                <a:solidFill>
                  <a:srgbClr val="FF0000"/>
                </a:solidFill>
                <a:latin typeface="Times New Roman" pitchFamily="18" charset="0"/>
                <a:ea typeface="方正姚体" pitchFamily="2" charset="-122"/>
              </a:rPr>
              <a:t>B</a:t>
            </a:r>
          </a:p>
        </p:txBody>
      </p:sp>
      <p:sp>
        <p:nvSpPr>
          <p:cNvPr id="108588" name="AutoShape 44"/>
          <p:cNvSpPr>
            <a:spLocks noChangeArrowheads="1"/>
          </p:cNvSpPr>
          <p:nvPr/>
        </p:nvSpPr>
        <p:spPr bwMode="auto">
          <a:xfrm>
            <a:off x="6615113" y="5121275"/>
            <a:ext cx="838200" cy="457200"/>
          </a:xfrm>
          <a:prstGeom prst="wedgeEllipseCallout">
            <a:avLst>
              <a:gd name="adj1" fmla="val 57574"/>
              <a:gd name="adj2" fmla="val -82292"/>
            </a:avLst>
          </a:prstGeom>
          <a:gradFill rotWithShape="0">
            <a:gsLst>
              <a:gs pos="0">
                <a:srgbClr val="CCECFF"/>
              </a:gs>
              <a:gs pos="100000">
                <a:srgbClr val="66CCFF"/>
              </a:gs>
            </a:gsLst>
            <a:path path="rect">
              <a:fillToRect l="50000" t="50000" r="50000" b="50000"/>
            </a:path>
          </a:gradFill>
          <a:ln w="12700">
            <a:noFill/>
            <a:miter lim="800000"/>
            <a:headEnd type="none" w="sm" len="sm"/>
            <a:tailEnd type="none" w="sm" len="sm"/>
          </a:ln>
          <a:effectLst/>
        </p:spPr>
        <p:txBody>
          <a:bodyPr/>
          <a:lstStyle/>
          <a:p>
            <a:pPr algn="ctr"/>
            <a:r>
              <a:rPr lang="en-US" altLang="zh-CN" sz="2400">
                <a:solidFill>
                  <a:srgbClr val="FF0000"/>
                </a:solidFill>
                <a:latin typeface="Times New Roman" pitchFamily="18" charset="0"/>
                <a:ea typeface="方正姚体" pitchFamily="2" charset="-122"/>
              </a:rPr>
              <a:t>b</a:t>
            </a:r>
          </a:p>
        </p:txBody>
      </p:sp>
      <p:sp>
        <p:nvSpPr>
          <p:cNvPr id="108589" name="Text Box 45"/>
          <p:cNvSpPr txBox="1">
            <a:spLocks noChangeArrowheads="1"/>
          </p:cNvSpPr>
          <p:nvPr/>
        </p:nvSpPr>
        <p:spPr bwMode="auto">
          <a:xfrm>
            <a:off x="66675" y="3022600"/>
            <a:ext cx="1101725" cy="2106613"/>
          </a:xfrm>
          <a:prstGeom prst="rect">
            <a:avLst/>
          </a:prstGeom>
          <a:noFill/>
          <a:ln w="9525">
            <a:noFill/>
            <a:miter lim="800000"/>
            <a:headEnd/>
            <a:tailEnd/>
          </a:ln>
          <a:effectLst/>
        </p:spPr>
        <p:txBody>
          <a:bodyPr>
            <a:spAutoFit/>
          </a:bodyPr>
          <a:lstStyle/>
          <a:p>
            <a:pPr algn="ctr"/>
            <a:r>
              <a:rPr lang="en-US" altLang="zh-CN" sz="4400" b="1">
                <a:solidFill>
                  <a:srgbClr val="FF33CC"/>
                </a:solidFill>
                <a:ea typeface="隶书" pitchFamily="49" charset="-122"/>
              </a:rPr>
              <a:t>Ab</a:t>
            </a:r>
            <a:r>
              <a:rPr lang="zh-CN" altLang="en-US" sz="4400" b="1">
                <a:solidFill>
                  <a:srgbClr val="FF33CC"/>
                </a:solidFill>
                <a:ea typeface="隶书" pitchFamily="49" charset="-122"/>
              </a:rPr>
              <a:t>和</a:t>
            </a:r>
            <a:r>
              <a:rPr lang="en-US" altLang="zh-CN" sz="4400" b="1">
                <a:solidFill>
                  <a:srgbClr val="FF33CC"/>
                </a:solidFill>
                <a:ea typeface="隶书" pitchFamily="49" charset="-122"/>
              </a:rPr>
              <a:t>aB</a:t>
            </a:r>
          </a:p>
        </p:txBody>
      </p:sp>
      <p:sp>
        <p:nvSpPr>
          <p:cNvPr id="108590" name="Text Box 46"/>
          <p:cNvSpPr txBox="1">
            <a:spLocks noChangeArrowheads="1"/>
          </p:cNvSpPr>
          <p:nvPr/>
        </p:nvSpPr>
        <p:spPr bwMode="auto">
          <a:xfrm>
            <a:off x="8031163" y="2938463"/>
            <a:ext cx="1101725" cy="2106612"/>
          </a:xfrm>
          <a:prstGeom prst="rect">
            <a:avLst/>
          </a:prstGeom>
          <a:noFill/>
          <a:ln w="9525">
            <a:noFill/>
            <a:miter lim="800000"/>
            <a:headEnd/>
            <a:tailEnd/>
          </a:ln>
          <a:effectLst/>
        </p:spPr>
        <p:txBody>
          <a:bodyPr>
            <a:spAutoFit/>
          </a:bodyPr>
          <a:lstStyle/>
          <a:p>
            <a:pPr algn="ctr"/>
            <a:r>
              <a:rPr lang="en-US" altLang="zh-CN" sz="4400" b="1">
                <a:solidFill>
                  <a:srgbClr val="FF33CC"/>
                </a:solidFill>
                <a:ea typeface="隶书" pitchFamily="49" charset="-122"/>
              </a:rPr>
              <a:t>AB</a:t>
            </a:r>
            <a:r>
              <a:rPr lang="zh-CN" altLang="en-US" sz="4400" b="1">
                <a:solidFill>
                  <a:srgbClr val="FF33CC"/>
                </a:solidFill>
                <a:ea typeface="隶书" pitchFamily="49" charset="-122"/>
              </a:rPr>
              <a:t>和</a:t>
            </a:r>
            <a:r>
              <a:rPr lang="en-US" altLang="zh-CN" sz="4400" b="1">
                <a:solidFill>
                  <a:srgbClr val="FF33CC"/>
                </a:solidFill>
                <a:ea typeface="隶书" pitchFamily="49" charset="-122"/>
              </a:rPr>
              <a:t>ab</a:t>
            </a:r>
          </a:p>
        </p:txBody>
      </p:sp>
      <p:sp>
        <p:nvSpPr>
          <p:cNvPr id="48" name="AutoShape 6">
            <a:hlinkClick r:id="rId2" action="ppaction://hlinksldjump" highlightClick="1"/>
          </p:cNvPr>
          <p:cNvSpPr>
            <a:spLocks noChangeArrowheads="1"/>
          </p:cNvSpPr>
          <p:nvPr/>
        </p:nvSpPr>
        <p:spPr bwMode="auto">
          <a:xfrm>
            <a:off x="6629400" y="6248400"/>
            <a:ext cx="1439863" cy="287338"/>
          </a:xfrm>
          <a:prstGeom prst="actionButtonForwardNext">
            <a:avLst/>
          </a:prstGeom>
          <a:solidFill>
            <a:srgbClr val="00FF00"/>
          </a:solidFill>
          <a:ln w="9525">
            <a:noFill/>
            <a:miter lim="800000"/>
            <a:headEnd/>
            <a:tailEnd/>
          </a:ln>
          <a:effec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8580"/>
                                        </p:tgtEl>
                                        <p:attrNameLst>
                                          <p:attrName>style.visibility</p:attrName>
                                        </p:attrNameLst>
                                      </p:cBhvr>
                                      <p:to>
                                        <p:strVal val="visible"/>
                                      </p:to>
                                    </p:set>
                                    <p:anim calcmode="lin" valueType="num">
                                      <p:cBhvr>
                                        <p:cTn id="7" dur="500" decel="50000" fill="hold">
                                          <p:stCondLst>
                                            <p:cond delay="0"/>
                                          </p:stCondLst>
                                        </p:cTn>
                                        <p:tgtEl>
                                          <p:spTgt spid="10858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858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8580"/>
                                        </p:tgtEl>
                                        <p:attrNameLst>
                                          <p:attrName>ppt_w</p:attrName>
                                        </p:attrNameLst>
                                      </p:cBhvr>
                                      <p:tavLst>
                                        <p:tav tm="0">
                                          <p:val>
                                            <p:strVal val="#ppt_w*.05"/>
                                          </p:val>
                                        </p:tav>
                                        <p:tav tm="100000">
                                          <p:val>
                                            <p:strVal val="#ppt_w"/>
                                          </p:val>
                                        </p:tav>
                                      </p:tavLst>
                                    </p:anim>
                                    <p:anim calcmode="lin" valueType="num">
                                      <p:cBhvr>
                                        <p:cTn id="10" dur="1000" fill="hold"/>
                                        <p:tgtEl>
                                          <p:spTgt spid="10858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858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858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858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8580"/>
                                        </p:tgtEl>
                                      </p:cBhvr>
                                    </p:animEffect>
                                  </p:childTnLst>
                                </p:cTn>
                              </p:par>
                              <p:par>
                                <p:cTn id="15" presetID="25"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5"/>
                                        </p:tgtEl>
                                      </p:cBhvr>
                                    </p:animEffect>
                                  </p:childTnLst>
                                </p:cTn>
                              </p:par>
                              <p:par>
                                <p:cTn id="25" presetID="25"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30" dur="1000" fill="hold"/>
                                        <p:tgtEl>
                                          <p:spTgt spid="2"/>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2"/>
                                        </p:tgtEl>
                                      </p:cBhvr>
                                    </p:animEffect>
                                  </p:childTnLst>
                                </p:cTn>
                              </p:par>
                              <p:par>
                                <p:cTn id="35" presetID="25" presetClass="entr" presetSubtype="0" fill="hold" grpId="0" nodeType="withEffect">
                                  <p:stCondLst>
                                    <p:cond delay="0"/>
                                  </p:stCondLst>
                                  <p:childTnLst>
                                    <p:set>
                                      <p:cBhvr>
                                        <p:cTn id="36" dur="1" fill="hold">
                                          <p:stCondLst>
                                            <p:cond delay="0"/>
                                          </p:stCondLst>
                                        </p:cTn>
                                        <p:tgtEl>
                                          <p:spTgt spid="108590"/>
                                        </p:tgtEl>
                                        <p:attrNameLst>
                                          <p:attrName>style.visibility</p:attrName>
                                        </p:attrNameLst>
                                      </p:cBhvr>
                                      <p:to>
                                        <p:strVal val="visible"/>
                                      </p:to>
                                    </p:set>
                                    <p:anim calcmode="lin" valueType="num">
                                      <p:cBhvr>
                                        <p:cTn id="37" dur="500" decel="50000" fill="hold">
                                          <p:stCondLst>
                                            <p:cond delay="0"/>
                                          </p:stCondLst>
                                        </p:cTn>
                                        <p:tgtEl>
                                          <p:spTgt spid="108590"/>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108590"/>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108590"/>
                                        </p:tgtEl>
                                        <p:attrNameLst>
                                          <p:attrName>ppt_w</p:attrName>
                                        </p:attrNameLst>
                                      </p:cBhvr>
                                      <p:tavLst>
                                        <p:tav tm="0">
                                          <p:val>
                                            <p:strVal val="#ppt_w*.05"/>
                                          </p:val>
                                        </p:tav>
                                        <p:tav tm="100000">
                                          <p:val>
                                            <p:strVal val="#ppt_w"/>
                                          </p:val>
                                        </p:tav>
                                      </p:tavLst>
                                    </p:anim>
                                    <p:anim calcmode="lin" valueType="num">
                                      <p:cBhvr>
                                        <p:cTn id="40" dur="1000" fill="hold"/>
                                        <p:tgtEl>
                                          <p:spTgt spid="108590"/>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108590"/>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108590"/>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108590"/>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108590"/>
                                        </p:tgtEl>
                                      </p:cBhvr>
                                    </p:animEffect>
                                  </p:childTnLst>
                                </p:cTn>
                              </p:par>
                              <p:par>
                                <p:cTn id="45" presetID="25" presetClass="entr" presetSubtype="0" fill="hold" grpId="0" nodeType="withEffect">
                                  <p:stCondLst>
                                    <p:cond delay="0"/>
                                  </p:stCondLst>
                                  <p:childTnLst>
                                    <p:set>
                                      <p:cBhvr>
                                        <p:cTn id="46" dur="1" fill="hold">
                                          <p:stCondLst>
                                            <p:cond delay="0"/>
                                          </p:stCondLst>
                                        </p:cTn>
                                        <p:tgtEl>
                                          <p:spTgt spid="108589"/>
                                        </p:tgtEl>
                                        <p:attrNameLst>
                                          <p:attrName>style.visibility</p:attrName>
                                        </p:attrNameLst>
                                      </p:cBhvr>
                                      <p:to>
                                        <p:strVal val="visible"/>
                                      </p:to>
                                    </p:set>
                                    <p:anim calcmode="lin" valueType="num">
                                      <p:cBhvr>
                                        <p:cTn id="47" dur="500" decel="50000" fill="hold">
                                          <p:stCondLst>
                                            <p:cond delay="0"/>
                                          </p:stCondLst>
                                        </p:cTn>
                                        <p:tgtEl>
                                          <p:spTgt spid="108589"/>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108589"/>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108589"/>
                                        </p:tgtEl>
                                        <p:attrNameLst>
                                          <p:attrName>ppt_w</p:attrName>
                                        </p:attrNameLst>
                                      </p:cBhvr>
                                      <p:tavLst>
                                        <p:tav tm="0">
                                          <p:val>
                                            <p:strVal val="#ppt_w*.05"/>
                                          </p:val>
                                        </p:tav>
                                        <p:tav tm="100000">
                                          <p:val>
                                            <p:strVal val="#ppt_w"/>
                                          </p:val>
                                        </p:tav>
                                      </p:tavLst>
                                    </p:anim>
                                    <p:anim calcmode="lin" valueType="num">
                                      <p:cBhvr>
                                        <p:cTn id="50" dur="1000" fill="hold"/>
                                        <p:tgtEl>
                                          <p:spTgt spid="108589"/>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108589"/>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108589"/>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108589"/>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108589"/>
                                        </p:tgtEl>
                                      </p:cBhvr>
                                    </p:animEffect>
                                  </p:childTnLst>
                                </p:cTn>
                              </p:par>
                              <p:par>
                                <p:cTn id="55" presetID="25" presetClass="entr" presetSubtype="0" fill="hold" grpId="0" nodeType="withEffect">
                                  <p:stCondLst>
                                    <p:cond delay="0"/>
                                  </p:stCondLst>
                                  <p:childTnLst>
                                    <p:set>
                                      <p:cBhvr>
                                        <p:cTn id="56" dur="1" fill="hold">
                                          <p:stCondLst>
                                            <p:cond delay="0"/>
                                          </p:stCondLst>
                                        </p:cTn>
                                        <p:tgtEl>
                                          <p:spTgt spid="108581"/>
                                        </p:tgtEl>
                                        <p:attrNameLst>
                                          <p:attrName>style.visibility</p:attrName>
                                        </p:attrNameLst>
                                      </p:cBhvr>
                                      <p:to>
                                        <p:strVal val="visible"/>
                                      </p:to>
                                    </p:set>
                                    <p:anim calcmode="lin" valueType="num">
                                      <p:cBhvr>
                                        <p:cTn id="57" dur="500" decel="50000" fill="hold">
                                          <p:stCondLst>
                                            <p:cond delay="0"/>
                                          </p:stCondLst>
                                        </p:cTn>
                                        <p:tgtEl>
                                          <p:spTgt spid="108581"/>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08581"/>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08581"/>
                                        </p:tgtEl>
                                        <p:attrNameLst>
                                          <p:attrName>ppt_w</p:attrName>
                                        </p:attrNameLst>
                                      </p:cBhvr>
                                      <p:tavLst>
                                        <p:tav tm="0">
                                          <p:val>
                                            <p:strVal val="#ppt_w*.05"/>
                                          </p:val>
                                        </p:tav>
                                        <p:tav tm="100000">
                                          <p:val>
                                            <p:strVal val="#ppt_w"/>
                                          </p:val>
                                        </p:tav>
                                      </p:tavLst>
                                    </p:anim>
                                    <p:anim calcmode="lin" valueType="num">
                                      <p:cBhvr>
                                        <p:cTn id="60" dur="1000" fill="hold"/>
                                        <p:tgtEl>
                                          <p:spTgt spid="108581"/>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08581"/>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08581"/>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08581"/>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08581"/>
                                        </p:tgtEl>
                                      </p:cBhvr>
                                    </p:animEffect>
                                  </p:childTnLst>
                                </p:cTn>
                              </p:par>
                              <p:par>
                                <p:cTn id="65" presetID="25" presetClass="entr" presetSubtype="0" fill="hold" grpId="0" nodeType="withEffect">
                                  <p:stCondLst>
                                    <p:cond delay="0"/>
                                  </p:stCondLst>
                                  <p:childTnLst>
                                    <p:set>
                                      <p:cBhvr>
                                        <p:cTn id="66" dur="1" fill="hold">
                                          <p:stCondLst>
                                            <p:cond delay="0"/>
                                          </p:stCondLst>
                                        </p:cTn>
                                        <p:tgtEl>
                                          <p:spTgt spid="108583"/>
                                        </p:tgtEl>
                                        <p:attrNameLst>
                                          <p:attrName>style.visibility</p:attrName>
                                        </p:attrNameLst>
                                      </p:cBhvr>
                                      <p:to>
                                        <p:strVal val="visible"/>
                                      </p:to>
                                    </p:set>
                                    <p:anim calcmode="lin" valueType="num">
                                      <p:cBhvr>
                                        <p:cTn id="67" dur="500" decel="50000" fill="hold">
                                          <p:stCondLst>
                                            <p:cond delay="0"/>
                                          </p:stCondLst>
                                        </p:cTn>
                                        <p:tgtEl>
                                          <p:spTgt spid="108583"/>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08583"/>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08583"/>
                                        </p:tgtEl>
                                        <p:attrNameLst>
                                          <p:attrName>ppt_w</p:attrName>
                                        </p:attrNameLst>
                                      </p:cBhvr>
                                      <p:tavLst>
                                        <p:tav tm="0">
                                          <p:val>
                                            <p:strVal val="#ppt_w*.05"/>
                                          </p:val>
                                        </p:tav>
                                        <p:tav tm="100000">
                                          <p:val>
                                            <p:strVal val="#ppt_w"/>
                                          </p:val>
                                        </p:tav>
                                      </p:tavLst>
                                    </p:anim>
                                    <p:anim calcmode="lin" valueType="num">
                                      <p:cBhvr>
                                        <p:cTn id="70" dur="1000" fill="hold"/>
                                        <p:tgtEl>
                                          <p:spTgt spid="108583"/>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08583"/>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08583"/>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08583"/>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08583"/>
                                        </p:tgtEl>
                                      </p:cBhvr>
                                    </p:animEffect>
                                  </p:childTnLst>
                                </p:cTn>
                              </p:par>
                              <p:par>
                                <p:cTn id="75" presetID="25" presetClass="entr" presetSubtype="0" fill="hold" grpId="0" nodeType="withEffect">
                                  <p:stCondLst>
                                    <p:cond delay="0"/>
                                  </p:stCondLst>
                                  <p:childTnLst>
                                    <p:set>
                                      <p:cBhvr>
                                        <p:cTn id="76" dur="1" fill="hold">
                                          <p:stCondLst>
                                            <p:cond delay="0"/>
                                          </p:stCondLst>
                                        </p:cTn>
                                        <p:tgtEl>
                                          <p:spTgt spid="108582"/>
                                        </p:tgtEl>
                                        <p:attrNameLst>
                                          <p:attrName>style.visibility</p:attrName>
                                        </p:attrNameLst>
                                      </p:cBhvr>
                                      <p:to>
                                        <p:strVal val="visible"/>
                                      </p:to>
                                    </p:set>
                                    <p:anim calcmode="lin" valueType="num">
                                      <p:cBhvr>
                                        <p:cTn id="77" dur="500" decel="50000" fill="hold">
                                          <p:stCondLst>
                                            <p:cond delay="0"/>
                                          </p:stCondLst>
                                        </p:cTn>
                                        <p:tgtEl>
                                          <p:spTgt spid="108582"/>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108582"/>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108582"/>
                                        </p:tgtEl>
                                        <p:attrNameLst>
                                          <p:attrName>ppt_w</p:attrName>
                                        </p:attrNameLst>
                                      </p:cBhvr>
                                      <p:tavLst>
                                        <p:tav tm="0">
                                          <p:val>
                                            <p:strVal val="#ppt_w*.05"/>
                                          </p:val>
                                        </p:tav>
                                        <p:tav tm="100000">
                                          <p:val>
                                            <p:strVal val="#ppt_w"/>
                                          </p:val>
                                        </p:tav>
                                      </p:tavLst>
                                    </p:anim>
                                    <p:anim calcmode="lin" valueType="num">
                                      <p:cBhvr>
                                        <p:cTn id="80" dur="1000" fill="hold"/>
                                        <p:tgtEl>
                                          <p:spTgt spid="108582"/>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108582"/>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108582"/>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108582"/>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108582"/>
                                        </p:tgtEl>
                                      </p:cBhvr>
                                    </p:animEffect>
                                  </p:childTnLst>
                                </p:cTn>
                              </p:par>
                              <p:par>
                                <p:cTn id="85" presetID="25" presetClass="entr" presetSubtype="0" fill="hold" grpId="0" nodeType="withEffect">
                                  <p:stCondLst>
                                    <p:cond delay="0"/>
                                  </p:stCondLst>
                                  <p:childTnLst>
                                    <p:set>
                                      <p:cBhvr>
                                        <p:cTn id="86" dur="1" fill="hold">
                                          <p:stCondLst>
                                            <p:cond delay="0"/>
                                          </p:stCondLst>
                                        </p:cTn>
                                        <p:tgtEl>
                                          <p:spTgt spid="108584"/>
                                        </p:tgtEl>
                                        <p:attrNameLst>
                                          <p:attrName>style.visibility</p:attrName>
                                        </p:attrNameLst>
                                      </p:cBhvr>
                                      <p:to>
                                        <p:strVal val="visible"/>
                                      </p:to>
                                    </p:set>
                                    <p:anim calcmode="lin" valueType="num">
                                      <p:cBhvr>
                                        <p:cTn id="87" dur="500" decel="50000" fill="hold">
                                          <p:stCondLst>
                                            <p:cond delay="0"/>
                                          </p:stCondLst>
                                        </p:cTn>
                                        <p:tgtEl>
                                          <p:spTgt spid="108584"/>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108584"/>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108584"/>
                                        </p:tgtEl>
                                        <p:attrNameLst>
                                          <p:attrName>ppt_w</p:attrName>
                                        </p:attrNameLst>
                                      </p:cBhvr>
                                      <p:tavLst>
                                        <p:tav tm="0">
                                          <p:val>
                                            <p:strVal val="#ppt_w*.05"/>
                                          </p:val>
                                        </p:tav>
                                        <p:tav tm="100000">
                                          <p:val>
                                            <p:strVal val="#ppt_w"/>
                                          </p:val>
                                        </p:tav>
                                      </p:tavLst>
                                    </p:anim>
                                    <p:anim calcmode="lin" valueType="num">
                                      <p:cBhvr>
                                        <p:cTn id="90" dur="1000" fill="hold"/>
                                        <p:tgtEl>
                                          <p:spTgt spid="108584"/>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108584"/>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108584"/>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108584"/>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108584"/>
                                        </p:tgtEl>
                                      </p:cBhvr>
                                    </p:animEffect>
                                  </p:childTnLst>
                                </p:cTn>
                              </p:par>
                              <p:par>
                                <p:cTn id="95" presetID="25" presetClass="entr" presetSubtype="0" fill="hold" grpId="0" nodeType="withEffect">
                                  <p:stCondLst>
                                    <p:cond delay="0"/>
                                  </p:stCondLst>
                                  <p:childTnLst>
                                    <p:set>
                                      <p:cBhvr>
                                        <p:cTn id="96" dur="1" fill="hold">
                                          <p:stCondLst>
                                            <p:cond delay="0"/>
                                          </p:stCondLst>
                                        </p:cTn>
                                        <p:tgtEl>
                                          <p:spTgt spid="108586"/>
                                        </p:tgtEl>
                                        <p:attrNameLst>
                                          <p:attrName>style.visibility</p:attrName>
                                        </p:attrNameLst>
                                      </p:cBhvr>
                                      <p:to>
                                        <p:strVal val="visible"/>
                                      </p:to>
                                    </p:set>
                                    <p:anim calcmode="lin" valueType="num">
                                      <p:cBhvr>
                                        <p:cTn id="97" dur="500" decel="50000" fill="hold">
                                          <p:stCondLst>
                                            <p:cond delay="0"/>
                                          </p:stCondLst>
                                        </p:cTn>
                                        <p:tgtEl>
                                          <p:spTgt spid="108586"/>
                                        </p:tgtEl>
                                        <p:attrNameLst>
                                          <p:attrName>style.rotation</p:attrName>
                                        </p:attrNameLst>
                                      </p:cBhvr>
                                      <p:tavLst>
                                        <p:tav tm="0">
                                          <p:val>
                                            <p:fltVal val="-90"/>
                                          </p:val>
                                        </p:tav>
                                        <p:tav tm="100000">
                                          <p:val>
                                            <p:fltVal val="0"/>
                                          </p:val>
                                        </p:tav>
                                      </p:tavLst>
                                    </p:anim>
                                    <p:anim calcmode="lin" valueType="num">
                                      <p:cBhvr>
                                        <p:cTn id="98" dur="500" decel="50000" fill="hold">
                                          <p:stCondLst>
                                            <p:cond delay="0"/>
                                          </p:stCondLst>
                                        </p:cTn>
                                        <p:tgtEl>
                                          <p:spTgt spid="108586"/>
                                        </p:tgtEl>
                                        <p:attrNameLst>
                                          <p:attrName>ppt_w</p:attrName>
                                        </p:attrNameLst>
                                      </p:cBhvr>
                                      <p:tavLst>
                                        <p:tav tm="0">
                                          <p:val>
                                            <p:strVal val="#ppt_w"/>
                                          </p:val>
                                        </p:tav>
                                        <p:tav tm="100000">
                                          <p:val>
                                            <p:strVal val="#ppt_w*.05"/>
                                          </p:val>
                                        </p:tav>
                                      </p:tavLst>
                                    </p:anim>
                                    <p:anim calcmode="lin" valueType="num">
                                      <p:cBhvr>
                                        <p:cTn id="99" dur="500" accel="50000" fill="hold">
                                          <p:stCondLst>
                                            <p:cond delay="500"/>
                                          </p:stCondLst>
                                        </p:cTn>
                                        <p:tgtEl>
                                          <p:spTgt spid="108586"/>
                                        </p:tgtEl>
                                        <p:attrNameLst>
                                          <p:attrName>ppt_w</p:attrName>
                                        </p:attrNameLst>
                                      </p:cBhvr>
                                      <p:tavLst>
                                        <p:tav tm="0">
                                          <p:val>
                                            <p:strVal val="#ppt_w*.05"/>
                                          </p:val>
                                        </p:tav>
                                        <p:tav tm="100000">
                                          <p:val>
                                            <p:strVal val="#ppt_w"/>
                                          </p:val>
                                        </p:tav>
                                      </p:tavLst>
                                    </p:anim>
                                    <p:anim calcmode="lin" valueType="num">
                                      <p:cBhvr>
                                        <p:cTn id="100" dur="1000" fill="hold"/>
                                        <p:tgtEl>
                                          <p:spTgt spid="108586"/>
                                        </p:tgtEl>
                                        <p:attrNameLst>
                                          <p:attrName>ppt_h</p:attrName>
                                        </p:attrNameLst>
                                      </p:cBhvr>
                                      <p:tavLst>
                                        <p:tav tm="0">
                                          <p:val>
                                            <p:strVal val="#ppt_h"/>
                                          </p:val>
                                        </p:tav>
                                        <p:tav tm="100000">
                                          <p:val>
                                            <p:strVal val="#ppt_h"/>
                                          </p:val>
                                        </p:tav>
                                      </p:tavLst>
                                    </p:anim>
                                    <p:anim calcmode="lin" valueType="num">
                                      <p:cBhvr>
                                        <p:cTn id="101" dur="500" decel="50000" fill="hold">
                                          <p:stCondLst>
                                            <p:cond delay="0"/>
                                          </p:stCondLst>
                                        </p:cTn>
                                        <p:tgtEl>
                                          <p:spTgt spid="108586"/>
                                        </p:tgtEl>
                                        <p:attrNameLst>
                                          <p:attrName>ppt_x</p:attrName>
                                        </p:attrNameLst>
                                      </p:cBhvr>
                                      <p:tavLst>
                                        <p:tav tm="0">
                                          <p:val>
                                            <p:strVal val="#ppt_x+.4"/>
                                          </p:val>
                                        </p:tav>
                                        <p:tav tm="100000">
                                          <p:val>
                                            <p:strVal val="#ppt_x"/>
                                          </p:val>
                                        </p:tav>
                                      </p:tavLst>
                                    </p:anim>
                                    <p:anim calcmode="lin" valueType="num">
                                      <p:cBhvr>
                                        <p:cTn id="102" dur="500" decel="50000" fill="hold">
                                          <p:stCondLst>
                                            <p:cond delay="0"/>
                                          </p:stCondLst>
                                        </p:cTn>
                                        <p:tgtEl>
                                          <p:spTgt spid="108586"/>
                                        </p:tgtEl>
                                        <p:attrNameLst>
                                          <p:attrName>ppt_y</p:attrName>
                                        </p:attrNameLst>
                                      </p:cBhvr>
                                      <p:tavLst>
                                        <p:tav tm="0">
                                          <p:val>
                                            <p:strVal val="#ppt_y-.2"/>
                                          </p:val>
                                        </p:tav>
                                        <p:tav tm="100000">
                                          <p:val>
                                            <p:strVal val="#ppt_y+.1"/>
                                          </p:val>
                                        </p:tav>
                                      </p:tavLst>
                                    </p:anim>
                                    <p:anim calcmode="lin" valueType="num">
                                      <p:cBhvr>
                                        <p:cTn id="103" dur="500" accel="50000" fill="hold">
                                          <p:stCondLst>
                                            <p:cond delay="500"/>
                                          </p:stCondLst>
                                        </p:cTn>
                                        <p:tgtEl>
                                          <p:spTgt spid="108586"/>
                                        </p:tgtEl>
                                        <p:attrNameLst>
                                          <p:attrName>ppt_y</p:attrName>
                                        </p:attrNameLst>
                                      </p:cBhvr>
                                      <p:tavLst>
                                        <p:tav tm="0">
                                          <p:val>
                                            <p:strVal val="#ppt_y+.1"/>
                                          </p:val>
                                        </p:tav>
                                        <p:tav tm="100000">
                                          <p:val>
                                            <p:strVal val="#ppt_y"/>
                                          </p:val>
                                        </p:tav>
                                      </p:tavLst>
                                    </p:anim>
                                    <p:animEffect transition="in" filter="fade">
                                      <p:cBhvr>
                                        <p:cTn id="104" dur="1000" decel="50000">
                                          <p:stCondLst>
                                            <p:cond delay="0"/>
                                          </p:stCondLst>
                                        </p:cTn>
                                        <p:tgtEl>
                                          <p:spTgt spid="108586"/>
                                        </p:tgtEl>
                                      </p:cBhvr>
                                    </p:animEffect>
                                  </p:childTnLst>
                                </p:cTn>
                              </p:par>
                              <p:par>
                                <p:cTn id="105" presetID="25" presetClass="entr" presetSubtype="0" fill="hold" grpId="0" nodeType="withEffect">
                                  <p:stCondLst>
                                    <p:cond delay="0"/>
                                  </p:stCondLst>
                                  <p:childTnLst>
                                    <p:set>
                                      <p:cBhvr>
                                        <p:cTn id="106" dur="1" fill="hold">
                                          <p:stCondLst>
                                            <p:cond delay="0"/>
                                          </p:stCondLst>
                                        </p:cTn>
                                        <p:tgtEl>
                                          <p:spTgt spid="108588"/>
                                        </p:tgtEl>
                                        <p:attrNameLst>
                                          <p:attrName>style.visibility</p:attrName>
                                        </p:attrNameLst>
                                      </p:cBhvr>
                                      <p:to>
                                        <p:strVal val="visible"/>
                                      </p:to>
                                    </p:set>
                                    <p:anim calcmode="lin" valueType="num">
                                      <p:cBhvr>
                                        <p:cTn id="107" dur="500" decel="50000" fill="hold">
                                          <p:stCondLst>
                                            <p:cond delay="0"/>
                                          </p:stCondLst>
                                        </p:cTn>
                                        <p:tgtEl>
                                          <p:spTgt spid="108588"/>
                                        </p:tgtEl>
                                        <p:attrNameLst>
                                          <p:attrName>style.rotation</p:attrName>
                                        </p:attrNameLst>
                                      </p:cBhvr>
                                      <p:tavLst>
                                        <p:tav tm="0">
                                          <p:val>
                                            <p:fltVal val="-90"/>
                                          </p:val>
                                        </p:tav>
                                        <p:tav tm="100000">
                                          <p:val>
                                            <p:fltVal val="0"/>
                                          </p:val>
                                        </p:tav>
                                      </p:tavLst>
                                    </p:anim>
                                    <p:anim calcmode="lin" valueType="num">
                                      <p:cBhvr>
                                        <p:cTn id="108" dur="500" decel="50000" fill="hold">
                                          <p:stCondLst>
                                            <p:cond delay="0"/>
                                          </p:stCondLst>
                                        </p:cTn>
                                        <p:tgtEl>
                                          <p:spTgt spid="108588"/>
                                        </p:tgtEl>
                                        <p:attrNameLst>
                                          <p:attrName>ppt_w</p:attrName>
                                        </p:attrNameLst>
                                      </p:cBhvr>
                                      <p:tavLst>
                                        <p:tav tm="0">
                                          <p:val>
                                            <p:strVal val="#ppt_w"/>
                                          </p:val>
                                        </p:tav>
                                        <p:tav tm="100000">
                                          <p:val>
                                            <p:strVal val="#ppt_w*.05"/>
                                          </p:val>
                                        </p:tav>
                                      </p:tavLst>
                                    </p:anim>
                                    <p:anim calcmode="lin" valueType="num">
                                      <p:cBhvr>
                                        <p:cTn id="109" dur="500" accel="50000" fill="hold">
                                          <p:stCondLst>
                                            <p:cond delay="500"/>
                                          </p:stCondLst>
                                        </p:cTn>
                                        <p:tgtEl>
                                          <p:spTgt spid="108588"/>
                                        </p:tgtEl>
                                        <p:attrNameLst>
                                          <p:attrName>ppt_w</p:attrName>
                                        </p:attrNameLst>
                                      </p:cBhvr>
                                      <p:tavLst>
                                        <p:tav tm="0">
                                          <p:val>
                                            <p:strVal val="#ppt_w*.05"/>
                                          </p:val>
                                        </p:tav>
                                        <p:tav tm="100000">
                                          <p:val>
                                            <p:strVal val="#ppt_w"/>
                                          </p:val>
                                        </p:tav>
                                      </p:tavLst>
                                    </p:anim>
                                    <p:anim calcmode="lin" valueType="num">
                                      <p:cBhvr>
                                        <p:cTn id="110" dur="1000" fill="hold"/>
                                        <p:tgtEl>
                                          <p:spTgt spid="108588"/>
                                        </p:tgtEl>
                                        <p:attrNameLst>
                                          <p:attrName>ppt_h</p:attrName>
                                        </p:attrNameLst>
                                      </p:cBhvr>
                                      <p:tavLst>
                                        <p:tav tm="0">
                                          <p:val>
                                            <p:strVal val="#ppt_h"/>
                                          </p:val>
                                        </p:tav>
                                        <p:tav tm="100000">
                                          <p:val>
                                            <p:strVal val="#ppt_h"/>
                                          </p:val>
                                        </p:tav>
                                      </p:tavLst>
                                    </p:anim>
                                    <p:anim calcmode="lin" valueType="num">
                                      <p:cBhvr>
                                        <p:cTn id="111" dur="500" decel="50000" fill="hold">
                                          <p:stCondLst>
                                            <p:cond delay="0"/>
                                          </p:stCondLst>
                                        </p:cTn>
                                        <p:tgtEl>
                                          <p:spTgt spid="108588"/>
                                        </p:tgtEl>
                                        <p:attrNameLst>
                                          <p:attrName>ppt_x</p:attrName>
                                        </p:attrNameLst>
                                      </p:cBhvr>
                                      <p:tavLst>
                                        <p:tav tm="0">
                                          <p:val>
                                            <p:strVal val="#ppt_x+.4"/>
                                          </p:val>
                                        </p:tav>
                                        <p:tav tm="100000">
                                          <p:val>
                                            <p:strVal val="#ppt_x"/>
                                          </p:val>
                                        </p:tav>
                                      </p:tavLst>
                                    </p:anim>
                                    <p:anim calcmode="lin" valueType="num">
                                      <p:cBhvr>
                                        <p:cTn id="112" dur="500" decel="50000" fill="hold">
                                          <p:stCondLst>
                                            <p:cond delay="0"/>
                                          </p:stCondLst>
                                        </p:cTn>
                                        <p:tgtEl>
                                          <p:spTgt spid="108588"/>
                                        </p:tgtEl>
                                        <p:attrNameLst>
                                          <p:attrName>ppt_y</p:attrName>
                                        </p:attrNameLst>
                                      </p:cBhvr>
                                      <p:tavLst>
                                        <p:tav tm="0">
                                          <p:val>
                                            <p:strVal val="#ppt_y-.2"/>
                                          </p:val>
                                        </p:tav>
                                        <p:tav tm="100000">
                                          <p:val>
                                            <p:strVal val="#ppt_y+.1"/>
                                          </p:val>
                                        </p:tav>
                                      </p:tavLst>
                                    </p:anim>
                                    <p:anim calcmode="lin" valueType="num">
                                      <p:cBhvr>
                                        <p:cTn id="113" dur="500" accel="50000" fill="hold">
                                          <p:stCondLst>
                                            <p:cond delay="500"/>
                                          </p:stCondLst>
                                        </p:cTn>
                                        <p:tgtEl>
                                          <p:spTgt spid="108588"/>
                                        </p:tgtEl>
                                        <p:attrNameLst>
                                          <p:attrName>ppt_y</p:attrName>
                                        </p:attrNameLst>
                                      </p:cBhvr>
                                      <p:tavLst>
                                        <p:tav tm="0">
                                          <p:val>
                                            <p:strVal val="#ppt_y+.1"/>
                                          </p:val>
                                        </p:tav>
                                        <p:tav tm="100000">
                                          <p:val>
                                            <p:strVal val="#ppt_y"/>
                                          </p:val>
                                        </p:tav>
                                      </p:tavLst>
                                    </p:anim>
                                    <p:animEffect transition="in" filter="fade">
                                      <p:cBhvr>
                                        <p:cTn id="114" dur="1000" decel="50000">
                                          <p:stCondLst>
                                            <p:cond delay="0"/>
                                          </p:stCondLst>
                                        </p:cTn>
                                        <p:tgtEl>
                                          <p:spTgt spid="108588"/>
                                        </p:tgtEl>
                                      </p:cBhvr>
                                    </p:animEffect>
                                  </p:childTnLst>
                                </p:cTn>
                              </p:par>
                              <p:par>
                                <p:cTn id="115" presetID="25" presetClass="entr" presetSubtype="0" fill="hold" grpId="0" nodeType="withEffect">
                                  <p:stCondLst>
                                    <p:cond delay="0"/>
                                  </p:stCondLst>
                                  <p:childTnLst>
                                    <p:set>
                                      <p:cBhvr>
                                        <p:cTn id="116" dur="1" fill="hold">
                                          <p:stCondLst>
                                            <p:cond delay="0"/>
                                          </p:stCondLst>
                                        </p:cTn>
                                        <p:tgtEl>
                                          <p:spTgt spid="108585"/>
                                        </p:tgtEl>
                                        <p:attrNameLst>
                                          <p:attrName>style.visibility</p:attrName>
                                        </p:attrNameLst>
                                      </p:cBhvr>
                                      <p:to>
                                        <p:strVal val="visible"/>
                                      </p:to>
                                    </p:set>
                                    <p:anim calcmode="lin" valueType="num">
                                      <p:cBhvr>
                                        <p:cTn id="117" dur="500" decel="50000" fill="hold">
                                          <p:stCondLst>
                                            <p:cond delay="0"/>
                                          </p:stCondLst>
                                        </p:cTn>
                                        <p:tgtEl>
                                          <p:spTgt spid="108585"/>
                                        </p:tgtEl>
                                        <p:attrNameLst>
                                          <p:attrName>style.rotation</p:attrName>
                                        </p:attrNameLst>
                                      </p:cBhvr>
                                      <p:tavLst>
                                        <p:tav tm="0">
                                          <p:val>
                                            <p:fltVal val="-90"/>
                                          </p:val>
                                        </p:tav>
                                        <p:tav tm="100000">
                                          <p:val>
                                            <p:fltVal val="0"/>
                                          </p:val>
                                        </p:tav>
                                      </p:tavLst>
                                    </p:anim>
                                    <p:anim calcmode="lin" valueType="num">
                                      <p:cBhvr>
                                        <p:cTn id="118" dur="500" decel="50000" fill="hold">
                                          <p:stCondLst>
                                            <p:cond delay="0"/>
                                          </p:stCondLst>
                                        </p:cTn>
                                        <p:tgtEl>
                                          <p:spTgt spid="108585"/>
                                        </p:tgtEl>
                                        <p:attrNameLst>
                                          <p:attrName>ppt_w</p:attrName>
                                        </p:attrNameLst>
                                      </p:cBhvr>
                                      <p:tavLst>
                                        <p:tav tm="0">
                                          <p:val>
                                            <p:strVal val="#ppt_w"/>
                                          </p:val>
                                        </p:tav>
                                        <p:tav tm="100000">
                                          <p:val>
                                            <p:strVal val="#ppt_w*.05"/>
                                          </p:val>
                                        </p:tav>
                                      </p:tavLst>
                                    </p:anim>
                                    <p:anim calcmode="lin" valueType="num">
                                      <p:cBhvr>
                                        <p:cTn id="119" dur="500" accel="50000" fill="hold">
                                          <p:stCondLst>
                                            <p:cond delay="500"/>
                                          </p:stCondLst>
                                        </p:cTn>
                                        <p:tgtEl>
                                          <p:spTgt spid="108585"/>
                                        </p:tgtEl>
                                        <p:attrNameLst>
                                          <p:attrName>ppt_w</p:attrName>
                                        </p:attrNameLst>
                                      </p:cBhvr>
                                      <p:tavLst>
                                        <p:tav tm="0">
                                          <p:val>
                                            <p:strVal val="#ppt_w*.05"/>
                                          </p:val>
                                        </p:tav>
                                        <p:tav tm="100000">
                                          <p:val>
                                            <p:strVal val="#ppt_w"/>
                                          </p:val>
                                        </p:tav>
                                      </p:tavLst>
                                    </p:anim>
                                    <p:anim calcmode="lin" valueType="num">
                                      <p:cBhvr>
                                        <p:cTn id="120" dur="1000" fill="hold"/>
                                        <p:tgtEl>
                                          <p:spTgt spid="108585"/>
                                        </p:tgtEl>
                                        <p:attrNameLst>
                                          <p:attrName>ppt_h</p:attrName>
                                        </p:attrNameLst>
                                      </p:cBhvr>
                                      <p:tavLst>
                                        <p:tav tm="0">
                                          <p:val>
                                            <p:strVal val="#ppt_h"/>
                                          </p:val>
                                        </p:tav>
                                        <p:tav tm="100000">
                                          <p:val>
                                            <p:strVal val="#ppt_h"/>
                                          </p:val>
                                        </p:tav>
                                      </p:tavLst>
                                    </p:anim>
                                    <p:anim calcmode="lin" valueType="num">
                                      <p:cBhvr>
                                        <p:cTn id="121" dur="500" decel="50000" fill="hold">
                                          <p:stCondLst>
                                            <p:cond delay="0"/>
                                          </p:stCondLst>
                                        </p:cTn>
                                        <p:tgtEl>
                                          <p:spTgt spid="108585"/>
                                        </p:tgtEl>
                                        <p:attrNameLst>
                                          <p:attrName>ppt_x</p:attrName>
                                        </p:attrNameLst>
                                      </p:cBhvr>
                                      <p:tavLst>
                                        <p:tav tm="0">
                                          <p:val>
                                            <p:strVal val="#ppt_x+.4"/>
                                          </p:val>
                                        </p:tav>
                                        <p:tav tm="100000">
                                          <p:val>
                                            <p:strVal val="#ppt_x"/>
                                          </p:val>
                                        </p:tav>
                                      </p:tavLst>
                                    </p:anim>
                                    <p:anim calcmode="lin" valueType="num">
                                      <p:cBhvr>
                                        <p:cTn id="122" dur="500" decel="50000" fill="hold">
                                          <p:stCondLst>
                                            <p:cond delay="0"/>
                                          </p:stCondLst>
                                        </p:cTn>
                                        <p:tgtEl>
                                          <p:spTgt spid="108585"/>
                                        </p:tgtEl>
                                        <p:attrNameLst>
                                          <p:attrName>ppt_y</p:attrName>
                                        </p:attrNameLst>
                                      </p:cBhvr>
                                      <p:tavLst>
                                        <p:tav tm="0">
                                          <p:val>
                                            <p:strVal val="#ppt_y-.2"/>
                                          </p:val>
                                        </p:tav>
                                        <p:tav tm="100000">
                                          <p:val>
                                            <p:strVal val="#ppt_y+.1"/>
                                          </p:val>
                                        </p:tav>
                                      </p:tavLst>
                                    </p:anim>
                                    <p:anim calcmode="lin" valueType="num">
                                      <p:cBhvr>
                                        <p:cTn id="123" dur="500" accel="50000" fill="hold">
                                          <p:stCondLst>
                                            <p:cond delay="500"/>
                                          </p:stCondLst>
                                        </p:cTn>
                                        <p:tgtEl>
                                          <p:spTgt spid="108585"/>
                                        </p:tgtEl>
                                        <p:attrNameLst>
                                          <p:attrName>ppt_y</p:attrName>
                                        </p:attrNameLst>
                                      </p:cBhvr>
                                      <p:tavLst>
                                        <p:tav tm="0">
                                          <p:val>
                                            <p:strVal val="#ppt_y+.1"/>
                                          </p:val>
                                        </p:tav>
                                        <p:tav tm="100000">
                                          <p:val>
                                            <p:strVal val="#ppt_y"/>
                                          </p:val>
                                        </p:tav>
                                      </p:tavLst>
                                    </p:anim>
                                    <p:animEffect transition="in" filter="fade">
                                      <p:cBhvr>
                                        <p:cTn id="124" dur="1000" decel="50000">
                                          <p:stCondLst>
                                            <p:cond delay="0"/>
                                          </p:stCondLst>
                                        </p:cTn>
                                        <p:tgtEl>
                                          <p:spTgt spid="108585"/>
                                        </p:tgtEl>
                                      </p:cBhvr>
                                    </p:animEffect>
                                  </p:childTnLst>
                                </p:cTn>
                              </p:par>
                              <p:par>
                                <p:cTn id="125" presetID="25" presetClass="entr" presetSubtype="0" fill="hold" grpId="0" nodeType="withEffect">
                                  <p:stCondLst>
                                    <p:cond delay="0"/>
                                  </p:stCondLst>
                                  <p:childTnLst>
                                    <p:set>
                                      <p:cBhvr>
                                        <p:cTn id="126" dur="1" fill="hold">
                                          <p:stCondLst>
                                            <p:cond delay="0"/>
                                          </p:stCondLst>
                                        </p:cTn>
                                        <p:tgtEl>
                                          <p:spTgt spid="108587"/>
                                        </p:tgtEl>
                                        <p:attrNameLst>
                                          <p:attrName>style.visibility</p:attrName>
                                        </p:attrNameLst>
                                      </p:cBhvr>
                                      <p:to>
                                        <p:strVal val="visible"/>
                                      </p:to>
                                    </p:set>
                                    <p:anim calcmode="lin" valueType="num">
                                      <p:cBhvr>
                                        <p:cTn id="127" dur="500" decel="50000" fill="hold">
                                          <p:stCondLst>
                                            <p:cond delay="0"/>
                                          </p:stCondLst>
                                        </p:cTn>
                                        <p:tgtEl>
                                          <p:spTgt spid="108587"/>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108587"/>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108587"/>
                                        </p:tgtEl>
                                        <p:attrNameLst>
                                          <p:attrName>ppt_w</p:attrName>
                                        </p:attrNameLst>
                                      </p:cBhvr>
                                      <p:tavLst>
                                        <p:tav tm="0">
                                          <p:val>
                                            <p:strVal val="#ppt_w*.05"/>
                                          </p:val>
                                        </p:tav>
                                        <p:tav tm="100000">
                                          <p:val>
                                            <p:strVal val="#ppt_w"/>
                                          </p:val>
                                        </p:tav>
                                      </p:tavLst>
                                    </p:anim>
                                    <p:anim calcmode="lin" valueType="num">
                                      <p:cBhvr>
                                        <p:cTn id="130" dur="1000" fill="hold"/>
                                        <p:tgtEl>
                                          <p:spTgt spid="108587"/>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108587"/>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108587"/>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108587"/>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108587"/>
                                        </p:tgtEl>
                                      </p:cBhvr>
                                    </p:animEffect>
                                  </p:childTnLst>
                                </p:cTn>
                              </p:par>
                            </p:childTnLst>
                          </p:cTn>
                        </p:par>
                      </p:childTnLst>
                    </p:cTn>
                  </p:par>
                  <p:par>
                    <p:cTn id="135" fill="hold">
                      <p:stCondLst>
                        <p:cond delay="indefinite"/>
                      </p:stCondLst>
                      <p:childTnLst>
                        <p:par>
                          <p:cTn id="136" fill="hold">
                            <p:stCondLst>
                              <p:cond delay="0"/>
                            </p:stCondLst>
                            <p:childTnLst>
                              <p:par>
                                <p:cTn id="137" presetID="3" presetClass="entr" presetSubtype="10" fill="hold" grpId="0" nodeType="clickEffect">
                                  <p:stCondLst>
                                    <p:cond delay="0"/>
                                  </p:stCondLst>
                                  <p:childTnLst>
                                    <p:set>
                                      <p:cBhvr>
                                        <p:cTn id="138" dur="1" fill="hold">
                                          <p:stCondLst>
                                            <p:cond delay="0"/>
                                          </p:stCondLst>
                                        </p:cTn>
                                        <p:tgtEl>
                                          <p:spTgt spid="48"/>
                                        </p:tgtEl>
                                        <p:attrNameLst>
                                          <p:attrName>style.visibility</p:attrName>
                                        </p:attrNameLst>
                                      </p:cBhvr>
                                      <p:to>
                                        <p:strVal val="visible"/>
                                      </p:to>
                                    </p:set>
                                    <p:animEffect transition="in" filter="blinds(horizontal)">
                                      <p:cBhvr>
                                        <p:cTn id="13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80" grpId="0"/>
      <p:bldP spid="108581" grpId="0" animBg="1"/>
      <p:bldP spid="108582" grpId="0" animBg="1"/>
      <p:bldP spid="108583" grpId="0" animBg="1"/>
      <p:bldP spid="108584" grpId="0" animBg="1"/>
      <p:bldP spid="108585" grpId="0" animBg="1"/>
      <p:bldP spid="108586" grpId="0" animBg="1"/>
      <p:bldP spid="108587" grpId="0" animBg="1"/>
      <p:bldP spid="108588" grpId="0" animBg="1"/>
      <p:bldP spid="108589" grpId="0"/>
      <p:bldP spid="108590" grpId="0"/>
      <p:bldP spid="48"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2" cstate="print"/>
          <a:srcRect/>
          <a:stretch>
            <a:fillRect/>
          </a:stretch>
        </p:blipFill>
        <p:spPr bwMode="auto">
          <a:xfrm>
            <a:off x="244475" y="1855788"/>
            <a:ext cx="8694738" cy="3949700"/>
          </a:xfrm>
          <a:prstGeom prst="rect">
            <a:avLst/>
          </a:prstGeom>
          <a:noFill/>
          <a:ln w="9525">
            <a:noFill/>
            <a:miter lim="800000"/>
            <a:headEnd/>
            <a:tailEnd/>
          </a:ln>
          <a:effectLst/>
        </p:spPr>
      </p:pic>
      <p:sp>
        <p:nvSpPr>
          <p:cNvPr id="109571" name="Rectangle 3"/>
          <p:cNvSpPr>
            <a:spLocks noChangeArrowheads="1"/>
          </p:cNvSpPr>
          <p:nvPr/>
        </p:nvSpPr>
        <p:spPr bwMode="auto">
          <a:xfrm>
            <a:off x="379413" y="290513"/>
            <a:ext cx="8292655" cy="1200329"/>
          </a:xfrm>
          <a:prstGeom prst="rect">
            <a:avLst/>
          </a:prstGeom>
          <a:noFill/>
          <a:ln w="9525">
            <a:noFill/>
            <a:miter lim="800000"/>
            <a:headEnd/>
            <a:tailEnd/>
          </a:ln>
          <a:effectLst/>
        </p:spPr>
        <p:txBody>
          <a:bodyPr wrap="none">
            <a:spAutoFit/>
          </a:bodyPr>
          <a:lstStyle/>
          <a:p>
            <a:r>
              <a:rPr lang="zh-CN" altLang="en-US" sz="3600" b="1" dirty="0">
                <a:solidFill>
                  <a:srgbClr val="FF3300"/>
                </a:solidFill>
                <a:effectLst>
                  <a:outerShdw blurRad="38100" dist="38100" dir="2700000" algn="tl">
                    <a:srgbClr val="C0C0C0"/>
                  </a:outerShdw>
                </a:effectLst>
                <a:latin typeface="隶书" pitchFamily="49" charset="-122"/>
                <a:ea typeface="隶书" pitchFamily="49" charset="-122"/>
              </a:rPr>
              <a:t>同源染色体上的</a:t>
            </a:r>
            <a:r>
              <a:rPr lang="zh-CN" altLang="en-US" sz="3600" b="1" dirty="0">
                <a:solidFill>
                  <a:srgbClr val="FFFF00"/>
                </a:solidFill>
                <a:effectLst>
                  <a:outerShdw blurRad="38100" dist="38100" dir="2700000" algn="tl">
                    <a:srgbClr val="C0C0C0"/>
                  </a:outerShdw>
                </a:effectLst>
                <a:latin typeface="隶书" pitchFamily="49" charset="-122"/>
                <a:ea typeface="隶书" pitchFamily="49" charset="-122"/>
              </a:rPr>
              <a:t> </a:t>
            </a:r>
            <a:r>
              <a:rPr lang="zh-CN" altLang="en-US" sz="3600" b="1" dirty="0">
                <a:solidFill>
                  <a:srgbClr val="FFFF00"/>
                </a:solidFill>
                <a:effectLst>
                  <a:glow rad="139700">
                    <a:schemeClr val="accent4">
                      <a:satMod val="175000"/>
                      <a:alpha val="40000"/>
                    </a:schemeClr>
                  </a:glow>
                  <a:outerShdw blurRad="38100" dist="38100" dir="2700000" algn="tl">
                    <a:srgbClr val="C0C0C0"/>
                  </a:outerShdw>
                </a:effectLst>
                <a:latin typeface="隶书" pitchFamily="49" charset="-122"/>
                <a:ea typeface="隶书" pitchFamily="49" charset="-122"/>
              </a:rPr>
              <a:t>非姐妹染色单体之间的</a:t>
            </a:r>
          </a:p>
          <a:p>
            <a:r>
              <a:rPr lang="zh-CN" altLang="en-US" sz="3600" b="1" dirty="0">
                <a:solidFill>
                  <a:srgbClr val="FFFF00"/>
                </a:solidFill>
                <a:effectLst>
                  <a:glow rad="139700">
                    <a:schemeClr val="accent4">
                      <a:satMod val="175000"/>
                      <a:alpha val="40000"/>
                    </a:schemeClr>
                  </a:glow>
                  <a:outerShdw blurRad="38100" dist="38100" dir="2700000" algn="tl">
                    <a:srgbClr val="C0C0C0"/>
                  </a:outerShdw>
                </a:effectLst>
                <a:latin typeface="隶书" pitchFamily="49" charset="-122"/>
                <a:ea typeface="隶书" pitchFamily="49" charset="-122"/>
              </a:rPr>
              <a:t>               交叉互换</a:t>
            </a:r>
          </a:p>
        </p:txBody>
      </p:sp>
      <p:sp>
        <p:nvSpPr>
          <p:cNvPr id="4" name="AutoShape 6">
            <a:hlinkClick r:id="rId3" action="ppaction://hlinksldjump" highlightClick="1"/>
          </p:cNvPr>
          <p:cNvSpPr>
            <a:spLocks noChangeArrowheads="1"/>
          </p:cNvSpPr>
          <p:nvPr/>
        </p:nvSpPr>
        <p:spPr bwMode="auto">
          <a:xfrm>
            <a:off x="6629400" y="6248400"/>
            <a:ext cx="1439863" cy="287338"/>
          </a:xfrm>
          <a:prstGeom prst="actionButtonForwardNext">
            <a:avLst/>
          </a:prstGeom>
          <a:solidFill>
            <a:srgbClr val="00FF00"/>
          </a:solidFill>
          <a:ln w="9525">
            <a:noFill/>
            <a:miter lim="800000"/>
            <a:headEnd/>
            <a:tailEnd/>
          </a:ln>
          <a:effec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09571"/>
                                        </p:tgtEl>
                                        <p:attrNameLst>
                                          <p:attrName>style.visibility</p:attrName>
                                        </p:attrNameLst>
                                      </p:cBhvr>
                                      <p:to>
                                        <p:strVal val="visible"/>
                                      </p:to>
                                    </p:set>
                                    <p:anim calcmode="lin" valueType="num">
                                      <p:cBhvr>
                                        <p:cTn id="7" dur="500" decel="50000" fill="hold">
                                          <p:stCondLst>
                                            <p:cond delay="0"/>
                                          </p:stCondLst>
                                        </p:cTn>
                                        <p:tgtEl>
                                          <p:spTgt spid="10957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957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9571"/>
                                        </p:tgtEl>
                                        <p:attrNameLst>
                                          <p:attrName>ppt_w</p:attrName>
                                        </p:attrNameLst>
                                      </p:cBhvr>
                                      <p:tavLst>
                                        <p:tav tm="0">
                                          <p:val>
                                            <p:strVal val="#ppt_w*.05"/>
                                          </p:val>
                                        </p:tav>
                                        <p:tav tm="100000">
                                          <p:val>
                                            <p:strVal val="#ppt_w"/>
                                          </p:val>
                                        </p:tav>
                                      </p:tavLst>
                                    </p:anim>
                                    <p:anim calcmode="lin" valueType="num">
                                      <p:cBhvr>
                                        <p:cTn id="10" dur="1000" fill="hold"/>
                                        <p:tgtEl>
                                          <p:spTgt spid="10957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957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957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957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9571"/>
                                        </p:tgtEl>
                                      </p:cBhvr>
                                    </p:animEffect>
                                  </p:childTnLst>
                                </p:cTn>
                              </p:par>
                              <p:par>
                                <p:cTn id="15" presetID="25" presetClass="entr" presetSubtype="0" fill="hold" nodeType="withEffect">
                                  <p:stCondLst>
                                    <p:cond delay="0"/>
                                  </p:stCondLst>
                                  <p:childTnLst>
                                    <p:set>
                                      <p:cBhvr>
                                        <p:cTn id="16" dur="1" fill="hold">
                                          <p:stCondLst>
                                            <p:cond delay="0"/>
                                          </p:stCondLst>
                                        </p:cTn>
                                        <p:tgtEl>
                                          <p:spTgt spid="109570"/>
                                        </p:tgtEl>
                                        <p:attrNameLst>
                                          <p:attrName>style.visibility</p:attrName>
                                        </p:attrNameLst>
                                      </p:cBhvr>
                                      <p:to>
                                        <p:strVal val="visible"/>
                                      </p:to>
                                    </p:set>
                                    <p:anim calcmode="lin" valueType="num">
                                      <p:cBhvr>
                                        <p:cTn id="17" dur="500" decel="50000" fill="hold">
                                          <p:stCondLst>
                                            <p:cond delay="0"/>
                                          </p:stCondLst>
                                        </p:cTn>
                                        <p:tgtEl>
                                          <p:spTgt spid="109570"/>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9570"/>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9570"/>
                                        </p:tgtEl>
                                        <p:attrNameLst>
                                          <p:attrName>ppt_w</p:attrName>
                                        </p:attrNameLst>
                                      </p:cBhvr>
                                      <p:tavLst>
                                        <p:tav tm="0">
                                          <p:val>
                                            <p:strVal val="#ppt_w*.05"/>
                                          </p:val>
                                        </p:tav>
                                        <p:tav tm="100000">
                                          <p:val>
                                            <p:strVal val="#ppt_w"/>
                                          </p:val>
                                        </p:tav>
                                      </p:tavLst>
                                    </p:anim>
                                    <p:anim calcmode="lin" valueType="num">
                                      <p:cBhvr>
                                        <p:cTn id="20" dur="1000" fill="hold"/>
                                        <p:tgtEl>
                                          <p:spTgt spid="109570"/>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9570"/>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9570"/>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9570"/>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9570"/>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linds(horizontal)">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2" name="Text Box 2"/>
          <p:cNvSpPr txBox="1">
            <a:spLocks noChangeArrowheads="1"/>
          </p:cNvSpPr>
          <p:nvPr/>
        </p:nvSpPr>
        <p:spPr bwMode="auto">
          <a:xfrm>
            <a:off x="228600" y="228600"/>
            <a:ext cx="2209800" cy="765175"/>
          </a:xfrm>
          <a:prstGeom prst="rect">
            <a:avLst/>
          </a:prstGeom>
          <a:solidFill>
            <a:srgbClr val="FFCC00"/>
          </a:solidFill>
          <a:ln w="9525">
            <a:noFill/>
            <a:miter lim="800000"/>
            <a:headEnd/>
            <a:tailEnd/>
          </a:ln>
          <a:effectLst/>
        </p:spPr>
        <p:txBody>
          <a:bodyPr>
            <a:spAutoFit/>
          </a:bodyPr>
          <a:lstStyle/>
          <a:p>
            <a:pPr>
              <a:spcBef>
                <a:spcPct val="50000"/>
              </a:spcBef>
            </a:pPr>
            <a:r>
              <a:rPr lang="en-US" altLang="zh-CN" sz="4400" b="1" dirty="0" smtClean="0">
                <a:solidFill>
                  <a:srgbClr val="0000FF"/>
                </a:solidFill>
                <a:latin typeface="黑体" pitchFamily="2" charset="-122"/>
                <a:ea typeface="黑体" pitchFamily="2" charset="-122"/>
              </a:rPr>
              <a:t>3 </a:t>
            </a:r>
            <a:r>
              <a:rPr lang="zh-CN" altLang="en-US" sz="4400" b="1" dirty="0" smtClean="0">
                <a:solidFill>
                  <a:srgbClr val="0000FF"/>
                </a:solidFill>
                <a:latin typeface="黑体" pitchFamily="2" charset="-122"/>
                <a:ea typeface="黑体" pitchFamily="2" charset="-122"/>
              </a:rPr>
              <a:t>时期</a:t>
            </a:r>
            <a:endParaRPr lang="en-US" altLang="zh-CN" sz="4400" b="1" dirty="0">
              <a:solidFill>
                <a:srgbClr val="0000FF"/>
              </a:solidFill>
              <a:latin typeface="黑体" pitchFamily="2" charset="-122"/>
              <a:ea typeface="黑体" pitchFamily="2" charset="-122"/>
            </a:endParaRPr>
          </a:p>
        </p:txBody>
      </p:sp>
      <p:sp>
        <p:nvSpPr>
          <p:cNvPr id="9" name="Rectangle 3"/>
          <p:cNvSpPr>
            <a:spLocks noChangeArrowheads="1"/>
          </p:cNvSpPr>
          <p:nvPr/>
        </p:nvSpPr>
        <p:spPr bwMode="auto">
          <a:xfrm>
            <a:off x="685800" y="1981200"/>
            <a:ext cx="6324600" cy="642938"/>
          </a:xfrm>
          <a:prstGeom prst="rect">
            <a:avLst/>
          </a:prstGeom>
          <a:noFill/>
          <a:ln w="9525">
            <a:noFill/>
            <a:miter lim="800000"/>
            <a:headEnd/>
            <a:tailEnd/>
          </a:ln>
          <a:effectLst/>
        </p:spPr>
        <p:txBody>
          <a:bodyPr>
            <a:spAutoFit/>
          </a:bodyPr>
          <a:lstStyle/>
          <a:p>
            <a:pPr>
              <a:spcBef>
                <a:spcPct val="15000"/>
              </a:spcBef>
            </a:pPr>
            <a:r>
              <a:rPr lang="zh-CN" altLang="en-US" sz="3600" b="1" dirty="0">
                <a:solidFill>
                  <a:schemeClr val="tx2"/>
                </a:solidFill>
                <a:latin typeface="黑体" pitchFamily="2" charset="-122"/>
                <a:ea typeface="黑体" pitchFamily="2" charset="-122"/>
              </a:rPr>
              <a:t>发生时期</a:t>
            </a:r>
            <a:r>
              <a:rPr lang="zh-CN" altLang="en-US" sz="3600" b="1" dirty="0">
                <a:solidFill>
                  <a:srgbClr val="000000"/>
                </a:solidFill>
                <a:latin typeface="黑体" pitchFamily="2" charset="-122"/>
                <a:ea typeface="黑体" pitchFamily="2" charset="-122"/>
              </a:rPr>
              <a:t>：</a:t>
            </a:r>
            <a:r>
              <a:rPr lang="zh-CN" altLang="en-US" sz="3600" b="1" dirty="0">
                <a:solidFill>
                  <a:srgbClr val="FF0000"/>
                </a:solidFill>
                <a:latin typeface="黑体" pitchFamily="2" charset="-122"/>
                <a:ea typeface="黑体" pitchFamily="2" charset="-122"/>
              </a:rPr>
              <a:t>有性生殖过程中。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2162">
                                            <p:txEl>
                                              <p:charRg st="4294967295" end="4294967295"/>
                                            </p:txEl>
                                          </p:spTgt>
                                        </p:tgtEl>
                                        <p:attrNameLst>
                                          <p:attrName>style.visibility</p:attrName>
                                        </p:attrNameLst>
                                      </p:cBhvr>
                                      <p:to>
                                        <p:strVal val="visible"/>
                                      </p:to>
                                    </p:set>
                                    <p:anim calcmode="lin" valueType="num">
                                      <p:cBhvr>
                                        <p:cTn id="7" dur="500" fill="hold"/>
                                        <p:tgtEl>
                                          <p:spTgt spid="92162">
                                            <p:txEl>
                                              <p:charRg st="4294967295" end="4294967295"/>
                                            </p:txEl>
                                          </p:spTgt>
                                        </p:tgtEl>
                                        <p:attrNameLst>
                                          <p:attrName>ppt_w</p:attrName>
                                        </p:attrNameLst>
                                      </p:cBhvr>
                                      <p:tavLst>
                                        <p:tav tm="0">
                                          <p:val>
                                            <p:fltVal val="0"/>
                                          </p:val>
                                        </p:tav>
                                        <p:tav tm="100000">
                                          <p:val>
                                            <p:strVal val="#ppt_w"/>
                                          </p:val>
                                        </p:tav>
                                      </p:tavLst>
                                    </p:anim>
                                    <p:anim calcmode="lin" valueType="num">
                                      <p:cBhvr>
                                        <p:cTn id="8" dur="500" fill="hold"/>
                                        <p:tgtEl>
                                          <p:spTgt spid="92162">
                                            <p:txEl>
                                              <p:charRg st="4294967295" end="4294967295"/>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autoUpdateAnimBg="0"/>
      <p:bldP spid="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2" name="Text Box 2"/>
          <p:cNvSpPr txBox="1">
            <a:spLocks noChangeArrowheads="1"/>
          </p:cNvSpPr>
          <p:nvPr/>
        </p:nvSpPr>
        <p:spPr bwMode="auto">
          <a:xfrm>
            <a:off x="228600" y="228600"/>
            <a:ext cx="2209800" cy="765175"/>
          </a:xfrm>
          <a:prstGeom prst="rect">
            <a:avLst/>
          </a:prstGeom>
          <a:solidFill>
            <a:srgbClr val="FFCC00"/>
          </a:solidFill>
          <a:ln w="9525">
            <a:noFill/>
            <a:miter lim="800000"/>
            <a:headEnd/>
            <a:tailEnd/>
          </a:ln>
          <a:effectLst/>
        </p:spPr>
        <p:txBody>
          <a:bodyPr>
            <a:spAutoFit/>
          </a:bodyPr>
          <a:lstStyle/>
          <a:p>
            <a:pPr>
              <a:spcBef>
                <a:spcPct val="50000"/>
              </a:spcBef>
            </a:pPr>
            <a:r>
              <a:rPr lang="en-US" altLang="zh-CN" sz="4400" b="1" dirty="0" smtClean="0">
                <a:solidFill>
                  <a:srgbClr val="0000FF"/>
                </a:solidFill>
                <a:latin typeface="黑体" pitchFamily="2" charset="-122"/>
                <a:ea typeface="黑体" pitchFamily="2" charset="-122"/>
              </a:rPr>
              <a:t>4 </a:t>
            </a:r>
            <a:r>
              <a:rPr lang="zh-CN" altLang="en-US" sz="4400" b="1" dirty="0">
                <a:solidFill>
                  <a:srgbClr val="0000FF"/>
                </a:solidFill>
                <a:latin typeface="黑体" pitchFamily="2" charset="-122"/>
                <a:ea typeface="黑体" pitchFamily="2" charset="-122"/>
              </a:rPr>
              <a:t>意义</a:t>
            </a:r>
            <a:r>
              <a:rPr lang="en-US" altLang="zh-CN" sz="4400" b="1" dirty="0">
                <a:solidFill>
                  <a:srgbClr val="0000FF"/>
                </a:solidFill>
                <a:latin typeface="黑体" pitchFamily="2" charset="-122"/>
                <a:ea typeface="黑体" pitchFamily="2" charset="-122"/>
              </a:rPr>
              <a:t>:</a:t>
            </a:r>
          </a:p>
        </p:txBody>
      </p:sp>
      <p:sp>
        <p:nvSpPr>
          <p:cNvPr id="92163" name="Text Box 3"/>
          <p:cNvSpPr txBox="1">
            <a:spLocks noChangeArrowheads="1"/>
          </p:cNvSpPr>
          <p:nvPr/>
        </p:nvSpPr>
        <p:spPr bwMode="auto">
          <a:xfrm>
            <a:off x="685800" y="1600200"/>
            <a:ext cx="7239000" cy="1739900"/>
          </a:xfrm>
          <a:prstGeom prst="rect">
            <a:avLst/>
          </a:prstGeom>
          <a:noFill/>
          <a:ln w="9525">
            <a:solidFill>
              <a:srgbClr val="FFDCB9"/>
            </a:solidFill>
            <a:miter lim="800000"/>
            <a:headEnd/>
            <a:tailEnd/>
          </a:ln>
          <a:effectLst/>
        </p:spPr>
        <p:txBody>
          <a:bodyPr>
            <a:spAutoFit/>
          </a:bodyPr>
          <a:lstStyle/>
          <a:p>
            <a:pPr>
              <a:spcBef>
                <a:spcPct val="50000"/>
              </a:spcBef>
            </a:pPr>
            <a:r>
              <a:rPr lang="en-US" altLang="zh-CN" sz="3600" b="1" dirty="0">
                <a:latin typeface="黑体" pitchFamily="2" charset="-122"/>
                <a:ea typeface="黑体" pitchFamily="2" charset="-122"/>
              </a:rPr>
              <a:t>    </a:t>
            </a:r>
            <a:r>
              <a:rPr lang="zh-CN" altLang="en-US" sz="3600" b="1" dirty="0">
                <a:latin typeface="黑体" pitchFamily="2" charset="-122"/>
                <a:ea typeface="黑体" pitchFamily="2" charset="-122"/>
              </a:rPr>
              <a:t>通过有性生殖实现基因重组为生物变异</a:t>
            </a:r>
            <a:r>
              <a:rPr lang="zh-CN" altLang="en-US" sz="3600" b="1" i="1" dirty="0">
                <a:latin typeface="黑体" pitchFamily="2" charset="-122"/>
                <a:ea typeface="黑体" pitchFamily="2" charset="-122"/>
              </a:rPr>
              <a:t>提供了</a:t>
            </a:r>
            <a:r>
              <a:rPr lang="zh-CN" altLang="en-US" sz="3600" b="1" i="1" dirty="0">
                <a:solidFill>
                  <a:srgbClr val="0000CC"/>
                </a:solidFill>
                <a:latin typeface="黑体" pitchFamily="2" charset="-122"/>
                <a:ea typeface="黑体" pitchFamily="2" charset="-122"/>
              </a:rPr>
              <a:t>极其丰富的来源</a:t>
            </a:r>
            <a:r>
              <a:rPr lang="en-US" altLang="zh-CN" sz="3600" b="1" i="1" dirty="0">
                <a:solidFill>
                  <a:srgbClr val="0000CC"/>
                </a:solidFill>
                <a:latin typeface="黑体" pitchFamily="2" charset="-122"/>
                <a:ea typeface="黑体" pitchFamily="2" charset="-122"/>
              </a:rPr>
              <a:t>,</a:t>
            </a:r>
            <a:r>
              <a:rPr lang="zh-CN" altLang="en-US" sz="3600" b="1" i="1" dirty="0">
                <a:solidFill>
                  <a:srgbClr val="0000CC"/>
                </a:solidFill>
                <a:latin typeface="黑体" pitchFamily="2" charset="-122"/>
                <a:ea typeface="黑体" pitchFamily="2" charset="-122"/>
              </a:rPr>
              <a:t>是生物多样性的重要原因之一</a:t>
            </a:r>
            <a:r>
              <a:rPr lang="en-US" altLang="zh-CN" sz="3600" b="1" i="1" dirty="0">
                <a:solidFill>
                  <a:srgbClr val="0000CC"/>
                </a:solidFill>
                <a:latin typeface="黑体" pitchFamily="2" charset="-122"/>
                <a:ea typeface="黑体" pitchFamily="2" charset="-122"/>
              </a:rPr>
              <a:t>.</a:t>
            </a:r>
          </a:p>
        </p:txBody>
      </p:sp>
      <p:sp>
        <p:nvSpPr>
          <p:cNvPr id="92164" name="Text Box 4"/>
          <p:cNvSpPr txBox="1">
            <a:spLocks noChangeArrowheads="1"/>
          </p:cNvSpPr>
          <p:nvPr/>
        </p:nvSpPr>
        <p:spPr bwMode="auto">
          <a:xfrm>
            <a:off x="838200" y="4595813"/>
            <a:ext cx="7046913" cy="703262"/>
          </a:xfrm>
          <a:prstGeom prst="rect">
            <a:avLst/>
          </a:prstGeom>
          <a:noFill/>
          <a:ln w="9525">
            <a:solidFill>
              <a:srgbClr val="FF0000"/>
            </a:solidFill>
            <a:miter lim="800000"/>
            <a:headEnd/>
            <a:tailEnd/>
          </a:ln>
          <a:effectLst/>
        </p:spPr>
        <p:txBody>
          <a:bodyPr>
            <a:spAutoFit/>
          </a:bodyPr>
          <a:lstStyle/>
          <a:p>
            <a:r>
              <a:rPr lang="zh-CN" altLang="en-US" sz="4000" b="1">
                <a:solidFill>
                  <a:srgbClr val="FF0000"/>
                </a:solidFill>
              </a:rPr>
              <a:t>基因重组能否产生新的基因？</a:t>
            </a:r>
          </a:p>
        </p:txBody>
      </p:sp>
      <p:sp>
        <p:nvSpPr>
          <p:cNvPr id="92165" name="Text Box 5"/>
          <p:cNvSpPr txBox="1">
            <a:spLocks noChangeArrowheads="1"/>
          </p:cNvSpPr>
          <p:nvPr/>
        </p:nvSpPr>
        <p:spPr bwMode="auto">
          <a:xfrm>
            <a:off x="3132138" y="5589588"/>
            <a:ext cx="1655762" cy="582612"/>
          </a:xfrm>
          <a:prstGeom prst="rect">
            <a:avLst/>
          </a:prstGeom>
          <a:noFill/>
          <a:ln w="9525">
            <a:solidFill>
              <a:srgbClr val="FF0000"/>
            </a:solidFill>
            <a:miter lim="800000"/>
            <a:headEnd/>
            <a:tailEnd/>
          </a:ln>
          <a:effectLst/>
        </p:spPr>
        <p:txBody>
          <a:bodyPr>
            <a:spAutoFit/>
          </a:bodyPr>
          <a:lstStyle/>
          <a:p>
            <a:pPr>
              <a:spcBef>
                <a:spcPct val="50000"/>
              </a:spcBef>
            </a:pPr>
            <a:r>
              <a:rPr lang="zh-CN" altLang="en-US" sz="3200" b="1">
                <a:solidFill>
                  <a:srgbClr val="FF0000"/>
                </a:solidFill>
              </a:rPr>
              <a:t>不能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2162">
                                            <p:txEl>
                                              <p:charRg st="4294967295" end="4294967295"/>
                                            </p:txEl>
                                          </p:spTgt>
                                        </p:tgtEl>
                                        <p:attrNameLst>
                                          <p:attrName>style.visibility</p:attrName>
                                        </p:attrNameLst>
                                      </p:cBhvr>
                                      <p:to>
                                        <p:strVal val="visible"/>
                                      </p:to>
                                    </p:set>
                                    <p:anim calcmode="lin" valueType="num">
                                      <p:cBhvr>
                                        <p:cTn id="7" dur="500" fill="hold"/>
                                        <p:tgtEl>
                                          <p:spTgt spid="92162">
                                            <p:txEl>
                                              <p:charRg st="4294967295" end="4294967295"/>
                                            </p:txEl>
                                          </p:spTgt>
                                        </p:tgtEl>
                                        <p:attrNameLst>
                                          <p:attrName>ppt_w</p:attrName>
                                        </p:attrNameLst>
                                      </p:cBhvr>
                                      <p:tavLst>
                                        <p:tav tm="0">
                                          <p:val>
                                            <p:fltVal val="0"/>
                                          </p:val>
                                        </p:tav>
                                        <p:tav tm="100000">
                                          <p:val>
                                            <p:strVal val="#ppt_w"/>
                                          </p:val>
                                        </p:tav>
                                      </p:tavLst>
                                    </p:anim>
                                    <p:anim calcmode="lin" valueType="num">
                                      <p:cBhvr>
                                        <p:cTn id="8" dur="500" fill="hold"/>
                                        <p:tgtEl>
                                          <p:spTgt spid="92162">
                                            <p:txEl>
                                              <p:charRg st="4294967295" end="4294967295"/>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63"/>
                                        </p:tgtEl>
                                        <p:attrNameLst>
                                          <p:attrName>style.visibility</p:attrName>
                                        </p:attrNameLst>
                                      </p:cBhvr>
                                      <p:to>
                                        <p:strVal val="visible"/>
                                      </p:to>
                                    </p:set>
                                    <p:anim calcmode="lin" valueType="num">
                                      <p:cBhvr additive="base">
                                        <p:cTn id="13" dur="500" fill="hold"/>
                                        <p:tgtEl>
                                          <p:spTgt spid="92163"/>
                                        </p:tgtEl>
                                        <p:attrNameLst>
                                          <p:attrName>ppt_x</p:attrName>
                                        </p:attrNameLst>
                                      </p:cBhvr>
                                      <p:tavLst>
                                        <p:tav tm="0">
                                          <p:val>
                                            <p:strVal val="#ppt_x"/>
                                          </p:val>
                                        </p:tav>
                                        <p:tav tm="100000">
                                          <p:val>
                                            <p:strVal val="#ppt_x"/>
                                          </p:val>
                                        </p:tav>
                                      </p:tavLst>
                                    </p:anim>
                                    <p:anim calcmode="lin" valueType="num">
                                      <p:cBhvr additive="base">
                                        <p:cTn id="14" dur="500" fill="hold"/>
                                        <p:tgtEl>
                                          <p:spTgt spid="921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164"/>
                                        </p:tgtEl>
                                        <p:attrNameLst>
                                          <p:attrName>style.visibility</p:attrName>
                                        </p:attrNameLst>
                                      </p:cBhvr>
                                      <p:to>
                                        <p:strVal val="visible"/>
                                      </p:to>
                                    </p:set>
                                    <p:anim calcmode="lin" valueType="num">
                                      <p:cBhvr additive="base">
                                        <p:cTn id="19" dur="500" fill="hold"/>
                                        <p:tgtEl>
                                          <p:spTgt spid="92164"/>
                                        </p:tgtEl>
                                        <p:attrNameLst>
                                          <p:attrName>ppt_x</p:attrName>
                                        </p:attrNameLst>
                                      </p:cBhvr>
                                      <p:tavLst>
                                        <p:tav tm="0">
                                          <p:val>
                                            <p:strVal val="0-#ppt_w/2"/>
                                          </p:val>
                                        </p:tav>
                                        <p:tav tm="100000">
                                          <p:val>
                                            <p:strVal val="#ppt_x"/>
                                          </p:val>
                                        </p:tav>
                                      </p:tavLst>
                                    </p:anim>
                                    <p:anim calcmode="lin" valueType="num">
                                      <p:cBhvr additive="base">
                                        <p:cTn id="20" dur="500" fill="hold"/>
                                        <p:tgtEl>
                                          <p:spTgt spid="9216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165"/>
                                        </p:tgtEl>
                                        <p:attrNameLst>
                                          <p:attrName>style.visibility</p:attrName>
                                        </p:attrNameLst>
                                      </p:cBhvr>
                                      <p:to>
                                        <p:strVal val="visible"/>
                                      </p:to>
                                    </p:set>
                                    <p:anim calcmode="lin" valueType="num">
                                      <p:cBhvr additive="base">
                                        <p:cTn id="25" dur="500" fill="hold"/>
                                        <p:tgtEl>
                                          <p:spTgt spid="92165"/>
                                        </p:tgtEl>
                                        <p:attrNameLst>
                                          <p:attrName>ppt_x</p:attrName>
                                        </p:attrNameLst>
                                      </p:cBhvr>
                                      <p:tavLst>
                                        <p:tav tm="0">
                                          <p:val>
                                            <p:strVal val="#ppt_x"/>
                                          </p:val>
                                        </p:tav>
                                        <p:tav tm="100000">
                                          <p:val>
                                            <p:strVal val="#ppt_x"/>
                                          </p:val>
                                        </p:tav>
                                      </p:tavLst>
                                    </p:anim>
                                    <p:anim calcmode="lin" valueType="num">
                                      <p:cBhvr additive="base">
                                        <p:cTn id="26" dur="500" fill="hold"/>
                                        <p:tgtEl>
                                          <p:spTgt spid="921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autoUpdateAnimBg="0"/>
      <p:bldP spid="92163" grpId="0" animBg="1"/>
      <p:bldP spid="92164" grpId="0" animBg="1" autoUpdateAnimBg="0"/>
      <p:bldP spid="92165"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4994" name="Group 2"/>
          <p:cNvGraphicFramePr>
            <a:graphicFrameLocks noGrp="1"/>
          </p:cNvGraphicFramePr>
          <p:nvPr/>
        </p:nvGraphicFramePr>
        <p:xfrm>
          <a:off x="539750" y="1125538"/>
          <a:ext cx="8135938" cy="5039997"/>
        </p:xfrm>
        <a:graphic>
          <a:graphicData uri="http://schemas.openxmlformats.org/drawingml/2006/table">
            <a:tbl>
              <a:tblPr/>
              <a:tblGrid>
                <a:gridCol w="1368425"/>
                <a:gridCol w="3271838"/>
                <a:gridCol w="3495675"/>
              </a:tblGrid>
              <a:tr h="51752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800" b="1" i="0" u="none" strike="noStrike" cap="none" normalizeH="0" baseline="0" smtClean="0">
                        <a:ln>
                          <a:noFill/>
                        </a:ln>
                        <a:solidFill>
                          <a:schemeClr val="tx1"/>
                        </a:solidFill>
                        <a:effectLst/>
                        <a:latin typeface="黑体" pitchFamily="2" charset="-122"/>
                        <a:ea typeface="黑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800" b="1" i="0" u="none" strike="noStrike" cap="none" normalizeH="0" baseline="0" smtClean="0">
                          <a:ln>
                            <a:noFill/>
                          </a:ln>
                          <a:solidFill>
                            <a:schemeClr val="tx1"/>
                          </a:solidFill>
                          <a:effectLst/>
                          <a:latin typeface="黑体" pitchFamily="2" charset="-122"/>
                          <a:ea typeface="黑体" pitchFamily="2" charset="-122"/>
                        </a:rPr>
                        <a:t>     </a:t>
                      </a:r>
                      <a:r>
                        <a:rPr kumimoji="0" lang="zh-CN" altLang="en-US" sz="2800" b="1" i="0" u="none" strike="noStrike" cap="none" normalizeH="0" baseline="0" smtClean="0">
                          <a:ln>
                            <a:noFill/>
                          </a:ln>
                          <a:solidFill>
                            <a:schemeClr val="tx1"/>
                          </a:solidFill>
                          <a:effectLst/>
                          <a:latin typeface="黑体" pitchFamily="2" charset="-122"/>
                          <a:ea typeface="黑体" pitchFamily="2" charset="-122"/>
                        </a:rPr>
                        <a:t>基因突变</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800" b="1" i="0" u="none" strike="noStrike" cap="none" normalizeH="0" baseline="0" smtClean="0">
                          <a:ln>
                            <a:noFill/>
                          </a:ln>
                          <a:solidFill>
                            <a:schemeClr val="tx1"/>
                          </a:solidFill>
                          <a:effectLst/>
                          <a:latin typeface="黑体" pitchFamily="2" charset="-122"/>
                          <a:ea typeface="黑体" pitchFamily="2" charset="-122"/>
                        </a:rPr>
                        <a:t>    </a:t>
                      </a:r>
                      <a:r>
                        <a:rPr kumimoji="0" lang="zh-CN" altLang="en-US" sz="2800" b="1" i="0" u="none" strike="noStrike" cap="none" normalizeH="0" baseline="0" smtClean="0">
                          <a:ln>
                            <a:noFill/>
                          </a:ln>
                          <a:solidFill>
                            <a:schemeClr val="tx1"/>
                          </a:solidFill>
                          <a:effectLst/>
                          <a:latin typeface="黑体" pitchFamily="2" charset="-122"/>
                          <a:ea typeface="黑体" pitchFamily="2" charset="-122"/>
                        </a:rPr>
                        <a:t>基因重组</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1752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黑体" pitchFamily="2" charset="-122"/>
                          <a:ea typeface="黑体" pitchFamily="2" charset="-122"/>
                        </a:rPr>
                        <a:t>本质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800" b="1" i="0" u="none" strike="noStrike" cap="none" normalizeH="0" baseline="0" smtClean="0">
                        <a:ln>
                          <a:noFill/>
                        </a:ln>
                        <a:solidFill>
                          <a:schemeClr val="tx1"/>
                        </a:solidFill>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800" b="1" i="0" u="none" strike="noStrike" cap="none" normalizeH="0" baseline="0" smtClean="0">
                        <a:ln>
                          <a:noFill/>
                        </a:ln>
                        <a:solidFill>
                          <a:schemeClr val="tx1"/>
                        </a:solidFill>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8413">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800" b="1" i="0" u="none" strike="noStrike" cap="none" normalizeH="0" baseline="0" smtClean="0">
                        <a:ln>
                          <a:noFill/>
                        </a:ln>
                        <a:solidFill>
                          <a:schemeClr val="tx1"/>
                        </a:solidFill>
                        <a:effectLst/>
                        <a:latin typeface="黑体" pitchFamily="2" charset="-122"/>
                        <a:ea typeface="黑体"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黑体" pitchFamily="2" charset="-122"/>
                          <a:ea typeface="黑体" pitchFamily="2" charset="-122"/>
                        </a:rPr>
                        <a:t>原因</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800" b="1" i="0" u="none" strike="noStrike" cap="none" normalizeH="0" baseline="0" smtClean="0">
                        <a:ln>
                          <a:noFill/>
                        </a:ln>
                        <a:solidFill>
                          <a:schemeClr val="tx1"/>
                        </a:solidFill>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800" b="1" i="0" u="none" strike="noStrike" cap="none" normalizeH="0" baseline="0" smtClean="0">
                        <a:ln>
                          <a:noFill/>
                        </a:ln>
                        <a:solidFill>
                          <a:schemeClr val="tx1"/>
                        </a:solidFill>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黑体" pitchFamily="2" charset="-122"/>
                          <a:ea typeface="黑体" pitchFamily="2" charset="-122"/>
                        </a:rPr>
                        <a:t>时间</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800" b="1" i="0" u="none" strike="noStrike" cap="none" normalizeH="0" baseline="0" smtClean="0">
                        <a:ln>
                          <a:noFill/>
                        </a:ln>
                        <a:solidFill>
                          <a:schemeClr val="tx1"/>
                        </a:solidFill>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800" b="1" i="0" u="none" strike="noStrike" cap="none" normalizeH="0" baseline="0" smtClean="0">
                        <a:ln>
                          <a:noFill/>
                        </a:ln>
                        <a:solidFill>
                          <a:schemeClr val="tx1"/>
                        </a:solidFill>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795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800" b="1" i="0" u="none" strike="noStrike" cap="none" normalizeH="0" baseline="0" smtClean="0">
                        <a:ln>
                          <a:noFill/>
                        </a:ln>
                        <a:solidFill>
                          <a:schemeClr val="tx1"/>
                        </a:solidFill>
                        <a:effectLst/>
                        <a:latin typeface="黑体" pitchFamily="2" charset="-122"/>
                        <a:ea typeface="黑体" pitchFamily="2" charset="-122"/>
                      </a:endParaRP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黑体" pitchFamily="2" charset="-122"/>
                          <a:ea typeface="黑体" pitchFamily="2" charset="-122"/>
                        </a:rPr>
                        <a:t>意义</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800" b="1" i="0" u="none" strike="noStrike" cap="none" normalizeH="0" baseline="0" smtClean="0">
                        <a:ln>
                          <a:noFill/>
                        </a:ln>
                        <a:solidFill>
                          <a:schemeClr val="tx1"/>
                        </a:solidFill>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800" b="1" i="0" u="none" strike="noStrike" cap="none" normalizeH="0" baseline="0" smtClean="0">
                        <a:ln>
                          <a:noFill/>
                        </a:ln>
                        <a:solidFill>
                          <a:schemeClr val="tx1"/>
                        </a:solidFill>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黑体" pitchFamily="2" charset="-122"/>
                          <a:ea typeface="黑体" pitchFamily="2" charset="-122"/>
                        </a:rPr>
                        <a:t>可能性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800" b="1" i="0" u="none" strike="noStrike" cap="none" normalizeH="0" baseline="0" smtClean="0">
                        <a:ln>
                          <a:noFill/>
                        </a:ln>
                        <a:solidFill>
                          <a:schemeClr val="tx1"/>
                        </a:solidFill>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800" b="1" i="0" u="none" strike="noStrike" cap="none" normalizeH="0" baseline="0" smtClean="0">
                        <a:ln>
                          <a:noFill/>
                        </a:ln>
                        <a:solidFill>
                          <a:schemeClr val="tx1"/>
                        </a:solidFill>
                        <a:effectLst/>
                        <a:latin typeface="黑体" pitchFamily="2" charset="-122"/>
                        <a:ea typeface="黑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5024" name="Text Box 32"/>
          <p:cNvSpPr txBox="1">
            <a:spLocks noChangeArrowheads="1"/>
          </p:cNvSpPr>
          <p:nvPr/>
        </p:nvSpPr>
        <p:spPr bwMode="auto">
          <a:xfrm>
            <a:off x="2195513" y="1700213"/>
            <a:ext cx="2952750" cy="520700"/>
          </a:xfrm>
          <a:prstGeom prst="rect">
            <a:avLst/>
          </a:prstGeom>
          <a:noFill/>
          <a:ln w="9525">
            <a:noFill/>
            <a:miter lim="800000"/>
            <a:headEnd/>
            <a:tailEnd/>
          </a:ln>
          <a:effectLst/>
        </p:spPr>
        <p:txBody>
          <a:bodyPr>
            <a:spAutoFit/>
          </a:bodyPr>
          <a:lstStyle/>
          <a:p>
            <a:r>
              <a:rPr lang="zh-CN" altLang="en-US" sz="2800" b="1">
                <a:latin typeface="黑体" pitchFamily="2" charset="-122"/>
                <a:ea typeface="黑体" pitchFamily="2" charset="-122"/>
              </a:rPr>
              <a:t>产生新的</a:t>
            </a:r>
            <a:r>
              <a:rPr lang="zh-CN" altLang="en-US" sz="2800" b="1">
                <a:solidFill>
                  <a:srgbClr val="0000FF"/>
                </a:solidFill>
                <a:latin typeface="黑体" pitchFamily="2" charset="-122"/>
                <a:ea typeface="黑体" pitchFamily="2" charset="-122"/>
              </a:rPr>
              <a:t>基因</a:t>
            </a:r>
          </a:p>
        </p:txBody>
      </p:sp>
      <p:sp>
        <p:nvSpPr>
          <p:cNvPr id="85025" name="Text Box 33"/>
          <p:cNvSpPr txBox="1">
            <a:spLocks noChangeArrowheads="1"/>
          </p:cNvSpPr>
          <p:nvPr/>
        </p:nvSpPr>
        <p:spPr bwMode="auto">
          <a:xfrm>
            <a:off x="5437188" y="1628775"/>
            <a:ext cx="3095625" cy="520700"/>
          </a:xfrm>
          <a:prstGeom prst="rect">
            <a:avLst/>
          </a:prstGeom>
          <a:noFill/>
          <a:ln w="9525">
            <a:noFill/>
            <a:miter lim="800000"/>
            <a:headEnd/>
            <a:tailEnd/>
          </a:ln>
          <a:effectLst/>
        </p:spPr>
        <p:txBody>
          <a:bodyPr>
            <a:spAutoFit/>
          </a:bodyPr>
          <a:lstStyle/>
          <a:p>
            <a:r>
              <a:rPr lang="zh-CN" altLang="en-US" sz="2800" b="1">
                <a:latin typeface="黑体" pitchFamily="2" charset="-122"/>
                <a:ea typeface="黑体" pitchFamily="2" charset="-122"/>
              </a:rPr>
              <a:t>产生新的</a:t>
            </a:r>
            <a:r>
              <a:rPr lang="zh-CN" altLang="en-US" sz="2800" b="1">
                <a:solidFill>
                  <a:srgbClr val="0000FF"/>
                </a:solidFill>
                <a:latin typeface="黑体" pitchFamily="2" charset="-122"/>
                <a:ea typeface="黑体" pitchFamily="2" charset="-122"/>
              </a:rPr>
              <a:t>基因型</a:t>
            </a:r>
          </a:p>
        </p:txBody>
      </p:sp>
      <p:sp>
        <p:nvSpPr>
          <p:cNvPr id="85026" name="Text Box 34"/>
          <p:cNvSpPr txBox="1">
            <a:spLocks noChangeArrowheads="1"/>
          </p:cNvSpPr>
          <p:nvPr/>
        </p:nvSpPr>
        <p:spPr bwMode="auto">
          <a:xfrm>
            <a:off x="2195513" y="2349500"/>
            <a:ext cx="2881312" cy="947738"/>
          </a:xfrm>
          <a:prstGeom prst="rect">
            <a:avLst/>
          </a:prstGeom>
          <a:noFill/>
          <a:ln w="9525">
            <a:noFill/>
            <a:miter lim="800000"/>
            <a:headEnd/>
            <a:tailEnd/>
          </a:ln>
          <a:effectLst/>
        </p:spPr>
        <p:txBody>
          <a:bodyPr>
            <a:spAutoFit/>
          </a:bodyPr>
          <a:lstStyle/>
          <a:p>
            <a:r>
              <a:rPr lang="zh-CN" altLang="en-US" sz="2800" b="1">
                <a:latin typeface="黑体" pitchFamily="2" charset="-122"/>
                <a:ea typeface="黑体" pitchFamily="2" charset="-122"/>
              </a:rPr>
              <a:t>碱基对的</a:t>
            </a:r>
            <a:r>
              <a:rPr lang="zh-CN" altLang="en-US" sz="2800" b="1">
                <a:solidFill>
                  <a:srgbClr val="0000FF"/>
                </a:solidFill>
                <a:latin typeface="黑体" pitchFamily="2" charset="-122"/>
                <a:ea typeface="黑体" pitchFamily="2" charset="-122"/>
              </a:rPr>
              <a:t>增添、</a:t>
            </a:r>
          </a:p>
          <a:p>
            <a:r>
              <a:rPr lang="zh-CN" altLang="en-US" sz="2800" b="1">
                <a:solidFill>
                  <a:srgbClr val="0000FF"/>
                </a:solidFill>
                <a:latin typeface="黑体" pitchFamily="2" charset="-122"/>
                <a:ea typeface="黑体" pitchFamily="2" charset="-122"/>
              </a:rPr>
              <a:t>缺失、改变</a:t>
            </a:r>
          </a:p>
        </p:txBody>
      </p:sp>
      <p:sp>
        <p:nvSpPr>
          <p:cNvPr id="85027" name="Text Box 35"/>
          <p:cNvSpPr txBox="1">
            <a:spLocks noChangeArrowheads="1"/>
          </p:cNvSpPr>
          <p:nvPr/>
        </p:nvSpPr>
        <p:spPr bwMode="auto">
          <a:xfrm>
            <a:off x="5508625" y="2278063"/>
            <a:ext cx="3168650" cy="947737"/>
          </a:xfrm>
          <a:prstGeom prst="rect">
            <a:avLst/>
          </a:prstGeom>
          <a:noFill/>
          <a:ln w="9525">
            <a:noFill/>
            <a:miter lim="800000"/>
            <a:headEnd/>
            <a:tailEnd/>
          </a:ln>
          <a:effectLst/>
        </p:spPr>
        <p:txBody>
          <a:bodyPr>
            <a:spAutoFit/>
          </a:bodyPr>
          <a:lstStyle/>
          <a:p>
            <a:r>
              <a:rPr lang="zh-CN" altLang="en-US" sz="2800" b="1">
                <a:latin typeface="黑体" pitchFamily="2" charset="-122"/>
                <a:ea typeface="黑体" pitchFamily="2" charset="-122"/>
              </a:rPr>
              <a:t>基因</a:t>
            </a:r>
            <a:r>
              <a:rPr lang="zh-CN" altLang="en-US" sz="2800" b="1">
                <a:solidFill>
                  <a:srgbClr val="0000FF"/>
                </a:solidFill>
                <a:latin typeface="黑体" pitchFamily="2" charset="-122"/>
                <a:ea typeface="黑体" pitchFamily="2" charset="-122"/>
              </a:rPr>
              <a:t>自由组合</a:t>
            </a:r>
            <a:r>
              <a:rPr lang="zh-CN" altLang="en-US" sz="2800" b="1">
                <a:latin typeface="黑体" pitchFamily="2" charset="-122"/>
                <a:ea typeface="黑体" pitchFamily="2" charset="-122"/>
              </a:rPr>
              <a:t>；</a:t>
            </a:r>
          </a:p>
          <a:p>
            <a:r>
              <a:rPr lang="zh-CN" altLang="en-US" sz="2800" b="1">
                <a:latin typeface="黑体" pitchFamily="2" charset="-122"/>
                <a:ea typeface="黑体" pitchFamily="2" charset="-122"/>
              </a:rPr>
              <a:t>基因</a:t>
            </a:r>
            <a:r>
              <a:rPr lang="zh-CN" altLang="en-US" sz="2800" b="1">
                <a:solidFill>
                  <a:srgbClr val="0000FF"/>
                </a:solidFill>
                <a:latin typeface="黑体" pitchFamily="2" charset="-122"/>
                <a:ea typeface="黑体" pitchFamily="2" charset="-122"/>
              </a:rPr>
              <a:t>交叉互换</a:t>
            </a:r>
            <a:r>
              <a:rPr lang="zh-CN" altLang="en-US" sz="2800" b="1">
                <a:latin typeface="黑体" pitchFamily="2" charset="-122"/>
                <a:ea typeface="黑体" pitchFamily="2" charset="-122"/>
              </a:rPr>
              <a:t>等</a:t>
            </a:r>
          </a:p>
        </p:txBody>
      </p:sp>
      <p:sp>
        <p:nvSpPr>
          <p:cNvPr id="85028" name="Text Box 36"/>
          <p:cNvSpPr txBox="1">
            <a:spLocks noChangeArrowheads="1"/>
          </p:cNvSpPr>
          <p:nvPr/>
        </p:nvSpPr>
        <p:spPr bwMode="auto">
          <a:xfrm>
            <a:off x="2195513" y="3500438"/>
            <a:ext cx="3095625" cy="520700"/>
          </a:xfrm>
          <a:prstGeom prst="rect">
            <a:avLst/>
          </a:prstGeom>
          <a:noFill/>
          <a:ln w="9525">
            <a:noFill/>
            <a:miter lim="800000"/>
            <a:headEnd/>
            <a:tailEnd/>
          </a:ln>
          <a:effectLst/>
        </p:spPr>
        <p:txBody>
          <a:bodyPr>
            <a:spAutoFit/>
          </a:bodyPr>
          <a:lstStyle/>
          <a:p>
            <a:r>
              <a:rPr lang="zh-CN" altLang="en-US" sz="2800" b="1">
                <a:latin typeface="黑体" pitchFamily="2" charset="-122"/>
                <a:ea typeface="黑体" pitchFamily="2" charset="-122"/>
              </a:rPr>
              <a:t>间期</a:t>
            </a:r>
            <a:r>
              <a:rPr lang="en-US" altLang="zh-CN" sz="2800" b="1">
                <a:solidFill>
                  <a:srgbClr val="0000FF"/>
                </a:solidFill>
                <a:latin typeface="黑体" pitchFamily="2" charset="-122"/>
                <a:ea typeface="黑体" pitchFamily="2" charset="-122"/>
              </a:rPr>
              <a:t>DNA</a:t>
            </a:r>
            <a:r>
              <a:rPr lang="zh-CN" altLang="en-US" sz="2800" b="1">
                <a:solidFill>
                  <a:srgbClr val="0000FF"/>
                </a:solidFill>
                <a:latin typeface="黑体" pitchFamily="2" charset="-122"/>
                <a:ea typeface="黑体" pitchFamily="2" charset="-122"/>
              </a:rPr>
              <a:t>复制</a:t>
            </a:r>
            <a:r>
              <a:rPr lang="zh-CN" altLang="en-US" sz="2800" b="1">
                <a:latin typeface="黑体" pitchFamily="2" charset="-122"/>
                <a:ea typeface="黑体" pitchFamily="2" charset="-122"/>
              </a:rPr>
              <a:t>时</a:t>
            </a:r>
          </a:p>
        </p:txBody>
      </p:sp>
      <p:sp>
        <p:nvSpPr>
          <p:cNvPr id="85029" name="Text Box 37"/>
          <p:cNvSpPr txBox="1">
            <a:spLocks noChangeArrowheads="1"/>
          </p:cNvSpPr>
          <p:nvPr/>
        </p:nvSpPr>
        <p:spPr bwMode="auto">
          <a:xfrm>
            <a:off x="5364163" y="3500438"/>
            <a:ext cx="3168650" cy="520700"/>
          </a:xfrm>
          <a:prstGeom prst="rect">
            <a:avLst/>
          </a:prstGeom>
          <a:noFill/>
          <a:ln w="9525">
            <a:noFill/>
            <a:miter lim="800000"/>
            <a:headEnd/>
            <a:tailEnd/>
          </a:ln>
          <a:effectLst/>
        </p:spPr>
        <p:txBody>
          <a:bodyPr>
            <a:spAutoFit/>
          </a:bodyPr>
          <a:lstStyle/>
          <a:p>
            <a:r>
              <a:rPr lang="zh-CN" altLang="en-US" sz="2800" b="1">
                <a:solidFill>
                  <a:srgbClr val="0000FF"/>
                </a:solidFill>
                <a:latin typeface="黑体" pitchFamily="2" charset="-122"/>
                <a:ea typeface="黑体" pitchFamily="2" charset="-122"/>
              </a:rPr>
              <a:t>减数第一次分裂</a:t>
            </a:r>
          </a:p>
        </p:txBody>
      </p:sp>
      <p:sp>
        <p:nvSpPr>
          <p:cNvPr id="85030" name="Text Box 38"/>
          <p:cNvSpPr txBox="1">
            <a:spLocks noChangeArrowheads="1"/>
          </p:cNvSpPr>
          <p:nvPr/>
        </p:nvSpPr>
        <p:spPr bwMode="auto">
          <a:xfrm>
            <a:off x="2197100" y="4292600"/>
            <a:ext cx="3216275" cy="947738"/>
          </a:xfrm>
          <a:prstGeom prst="rect">
            <a:avLst/>
          </a:prstGeom>
          <a:noFill/>
          <a:ln w="9525">
            <a:noFill/>
            <a:miter lim="800000"/>
            <a:headEnd/>
            <a:tailEnd/>
          </a:ln>
          <a:effectLst/>
        </p:spPr>
        <p:txBody>
          <a:bodyPr>
            <a:spAutoFit/>
          </a:bodyPr>
          <a:lstStyle/>
          <a:p>
            <a:r>
              <a:rPr lang="zh-CN" altLang="en-US" sz="2800" b="1">
                <a:latin typeface="黑体" pitchFamily="2" charset="-122"/>
                <a:ea typeface="黑体" pitchFamily="2" charset="-122"/>
              </a:rPr>
              <a:t>变异的根本来源；进化的原材料</a:t>
            </a:r>
          </a:p>
        </p:txBody>
      </p:sp>
      <p:sp>
        <p:nvSpPr>
          <p:cNvPr id="85031" name="Text Box 39"/>
          <p:cNvSpPr txBox="1">
            <a:spLocks noChangeArrowheads="1"/>
          </p:cNvSpPr>
          <p:nvPr/>
        </p:nvSpPr>
        <p:spPr bwMode="auto">
          <a:xfrm>
            <a:off x="5148263" y="4294188"/>
            <a:ext cx="3671887" cy="947737"/>
          </a:xfrm>
          <a:prstGeom prst="rect">
            <a:avLst/>
          </a:prstGeom>
          <a:noFill/>
          <a:ln w="9525">
            <a:noFill/>
            <a:miter lim="800000"/>
            <a:headEnd/>
            <a:tailEnd/>
          </a:ln>
          <a:effectLst/>
        </p:spPr>
        <p:txBody>
          <a:bodyPr>
            <a:spAutoFit/>
          </a:bodyPr>
          <a:lstStyle/>
          <a:p>
            <a:r>
              <a:rPr lang="zh-CN" altLang="en-US" sz="2800" b="1" dirty="0">
                <a:latin typeface="黑体" pitchFamily="2" charset="-122"/>
                <a:ea typeface="黑体" pitchFamily="2" charset="-122"/>
              </a:rPr>
              <a:t>生物变异来源之一</a:t>
            </a:r>
          </a:p>
          <a:p>
            <a:r>
              <a:rPr lang="zh-CN" altLang="en-US" sz="2800" b="1" dirty="0">
                <a:latin typeface="黑体" pitchFamily="2" charset="-122"/>
                <a:ea typeface="黑体" pitchFamily="2" charset="-122"/>
              </a:rPr>
              <a:t>生物多样性重要原因</a:t>
            </a:r>
          </a:p>
        </p:txBody>
      </p:sp>
      <p:sp>
        <p:nvSpPr>
          <p:cNvPr id="85032" name="Text Box 40"/>
          <p:cNvSpPr txBox="1">
            <a:spLocks noChangeArrowheads="1"/>
          </p:cNvSpPr>
          <p:nvPr/>
        </p:nvSpPr>
        <p:spPr bwMode="auto">
          <a:xfrm>
            <a:off x="2195513" y="5516563"/>
            <a:ext cx="2663825" cy="520700"/>
          </a:xfrm>
          <a:prstGeom prst="rect">
            <a:avLst/>
          </a:prstGeom>
          <a:noFill/>
          <a:ln w="9525">
            <a:noFill/>
            <a:miter lim="800000"/>
            <a:headEnd/>
            <a:tailEnd/>
          </a:ln>
          <a:effectLst/>
        </p:spPr>
        <p:txBody>
          <a:bodyPr>
            <a:spAutoFit/>
          </a:bodyPr>
          <a:lstStyle/>
          <a:p>
            <a:r>
              <a:rPr lang="zh-CN" altLang="en-US" sz="2800" b="1">
                <a:latin typeface="黑体" pitchFamily="2" charset="-122"/>
                <a:ea typeface="黑体" pitchFamily="2" charset="-122"/>
              </a:rPr>
              <a:t>低频但普遍</a:t>
            </a:r>
          </a:p>
        </p:txBody>
      </p:sp>
      <p:sp>
        <p:nvSpPr>
          <p:cNvPr id="85033" name="Text Box 41"/>
          <p:cNvSpPr txBox="1">
            <a:spLocks noChangeArrowheads="1"/>
          </p:cNvSpPr>
          <p:nvPr/>
        </p:nvSpPr>
        <p:spPr bwMode="auto">
          <a:xfrm>
            <a:off x="5292725" y="5589588"/>
            <a:ext cx="3600450" cy="520700"/>
          </a:xfrm>
          <a:prstGeom prst="rect">
            <a:avLst/>
          </a:prstGeom>
          <a:noFill/>
          <a:ln w="9525">
            <a:noFill/>
            <a:miter lim="800000"/>
            <a:headEnd/>
            <a:tailEnd/>
          </a:ln>
          <a:effectLst/>
        </p:spPr>
        <p:txBody>
          <a:bodyPr>
            <a:spAutoFit/>
          </a:bodyPr>
          <a:lstStyle/>
          <a:p>
            <a:r>
              <a:rPr lang="zh-CN" altLang="en-US" sz="2800" b="1">
                <a:latin typeface="黑体" pitchFamily="2" charset="-122"/>
                <a:ea typeface="黑体" pitchFamily="2" charset="-122"/>
              </a:rPr>
              <a:t>有性生殖中普遍</a:t>
            </a:r>
          </a:p>
        </p:txBody>
      </p:sp>
      <p:sp>
        <p:nvSpPr>
          <p:cNvPr id="85034" name="Rectangle 42"/>
          <p:cNvSpPr>
            <a:spLocks noChangeArrowheads="1"/>
          </p:cNvSpPr>
          <p:nvPr/>
        </p:nvSpPr>
        <p:spPr bwMode="auto">
          <a:xfrm>
            <a:off x="1908175" y="188913"/>
            <a:ext cx="5688013" cy="642937"/>
          </a:xfrm>
          <a:prstGeom prst="rect">
            <a:avLst/>
          </a:prstGeom>
          <a:noFill/>
          <a:ln w="9525">
            <a:noFill/>
            <a:miter lim="800000"/>
            <a:headEnd/>
            <a:tailEnd/>
          </a:ln>
          <a:effectLst/>
        </p:spPr>
        <p:txBody>
          <a:bodyPr>
            <a:spAutoFit/>
          </a:bodyPr>
          <a:lstStyle/>
          <a:p>
            <a:pPr algn="ctr"/>
            <a:r>
              <a:rPr lang="zh-CN" altLang="en-US" sz="3600" b="1">
                <a:latin typeface="黑体" pitchFamily="2" charset="-122"/>
                <a:ea typeface="黑体" pitchFamily="2" charset="-122"/>
              </a:rPr>
              <a:t>基因突变</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基因重组</a:t>
            </a:r>
          </a:p>
        </p:txBody>
      </p:sp>
      <p:sp>
        <p:nvSpPr>
          <p:cNvPr id="14" name="AutoShape 6">
            <a:hlinkClick r:id="rId2" action="ppaction://hlinksldjump" highlightClick="1"/>
          </p:cNvPr>
          <p:cNvSpPr>
            <a:spLocks noChangeArrowheads="1"/>
          </p:cNvSpPr>
          <p:nvPr/>
        </p:nvSpPr>
        <p:spPr bwMode="auto">
          <a:xfrm>
            <a:off x="6629400" y="6248400"/>
            <a:ext cx="1439863" cy="287338"/>
          </a:xfrm>
          <a:prstGeom prst="actionButtonForwardNext">
            <a:avLst/>
          </a:prstGeom>
          <a:solidFill>
            <a:srgbClr val="00FF00"/>
          </a:solidFill>
          <a:ln w="9525">
            <a:no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50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50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50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50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50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50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50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503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50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50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24" grpId="0" autoUpdateAnimBg="0"/>
      <p:bldP spid="85025" grpId="0" autoUpdateAnimBg="0"/>
      <p:bldP spid="85026" grpId="0" autoUpdateAnimBg="0"/>
      <p:bldP spid="85027" grpId="0" autoUpdateAnimBg="0"/>
      <p:bldP spid="85028" grpId="0" autoUpdateAnimBg="0"/>
      <p:bldP spid="85029" grpId="0" autoUpdateAnimBg="0"/>
      <p:bldP spid="85030" grpId="0" autoUpdateAnimBg="0"/>
      <p:bldP spid="85031" grpId="0" autoUpdateAnimBg="0"/>
      <p:bldP spid="85032" grpId="0" autoUpdateAnimBg="0"/>
      <p:bldP spid="85033" grpId="0" autoUpdateAnimBg="0"/>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539750" y="404813"/>
            <a:ext cx="7704138" cy="830997"/>
          </a:xfrm>
          <a:prstGeom prst="rect">
            <a:avLst/>
          </a:prstGeom>
          <a:noFill/>
          <a:ln w="9525">
            <a:noFill/>
            <a:miter lim="800000"/>
            <a:headEnd/>
            <a:tailEnd/>
          </a:ln>
          <a:effectLst/>
        </p:spPr>
        <p:txBody>
          <a:bodyPr>
            <a:spAutoFit/>
          </a:bodyPr>
          <a:lstStyle/>
          <a:p>
            <a:pPr>
              <a:spcBef>
                <a:spcPct val="50000"/>
              </a:spcBef>
            </a:pPr>
            <a:r>
              <a:rPr lang="zh-CN" altLang="en-US" sz="4800" b="1" dirty="0" smtClean="0">
                <a:solidFill>
                  <a:srgbClr val="CC00CC"/>
                </a:solidFill>
                <a:latin typeface="Arial" pitchFamily="34" charset="0"/>
                <a:ea typeface="楷体_GB2312" pitchFamily="49" charset="-122"/>
              </a:rPr>
              <a:t>三、</a:t>
            </a:r>
            <a:r>
              <a:rPr lang="zh-CN" altLang="en-US" sz="4800" b="1" dirty="0" smtClean="0">
                <a:solidFill>
                  <a:srgbClr val="CC00CC"/>
                </a:solidFill>
                <a:latin typeface="Arial" pitchFamily="34" charset="0"/>
              </a:rPr>
              <a:t>染 </a:t>
            </a:r>
            <a:r>
              <a:rPr lang="zh-CN" altLang="en-US" sz="4800" b="1" dirty="0">
                <a:solidFill>
                  <a:srgbClr val="CC00CC"/>
                </a:solidFill>
                <a:latin typeface="Arial" pitchFamily="34" charset="0"/>
              </a:rPr>
              <a:t>色 体 变 异</a:t>
            </a:r>
            <a:r>
              <a:rPr lang="zh-CN" altLang="en-US" sz="4800" b="1" dirty="0">
                <a:solidFill>
                  <a:prstClr val="black"/>
                </a:solidFill>
                <a:latin typeface="Arial" pitchFamily="34" charset="0"/>
              </a:rPr>
              <a:t>                     </a:t>
            </a:r>
          </a:p>
        </p:txBody>
      </p:sp>
      <p:pic>
        <p:nvPicPr>
          <p:cNvPr id="2053" name="Picture 5" descr="6722t06-085"/>
          <p:cNvPicPr>
            <a:picLocks noChangeAspect="1" noChangeArrowheads="1"/>
          </p:cNvPicPr>
          <p:nvPr/>
        </p:nvPicPr>
        <p:blipFill>
          <a:blip r:embed="rId2" cstate="print"/>
          <a:srcRect t="3076" r="4915" b="23869"/>
          <a:stretch>
            <a:fillRect/>
          </a:stretch>
        </p:blipFill>
        <p:spPr bwMode="auto">
          <a:xfrm>
            <a:off x="0" y="2971800"/>
            <a:ext cx="5124450" cy="3886200"/>
          </a:xfrm>
          <a:prstGeom prst="rect">
            <a:avLst/>
          </a:prstGeom>
          <a:noFill/>
          <a:ln w="9525">
            <a:noFill/>
            <a:miter lim="800000"/>
            <a:headEnd/>
            <a:tailEnd/>
          </a:ln>
        </p:spPr>
      </p:pic>
      <p:pic>
        <p:nvPicPr>
          <p:cNvPr id="2054" name="Picture 6"/>
          <p:cNvPicPr>
            <a:picLocks noChangeAspect="1" noChangeArrowheads="1"/>
          </p:cNvPicPr>
          <p:nvPr/>
        </p:nvPicPr>
        <p:blipFill>
          <a:blip r:embed="rId3" cstate="print"/>
          <a:srcRect/>
          <a:stretch>
            <a:fillRect/>
          </a:stretch>
        </p:blipFill>
        <p:spPr bwMode="auto">
          <a:xfrm>
            <a:off x="4787900" y="2997200"/>
            <a:ext cx="3937000" cy="3606800"/>
          </a:xfrm>
          <a:prstGeom prst="rect">
            <a:avLst/>
          </a:prstGeom>
          <a:noFill/>
          <a:ln w="9525">
            <a:noFill/>
            <a:miter lim="800000"/>
            <a:headEnd/>
            <a:tailEnd/>
          </a:ln>
          <a:effectLst/>
        </p:spPr>
      </p:pic>
    </p:spTree>
    <p:extLst>
      <p:ext uri="{BB962C8B-B14F-4D97-AF65-F5344CB8AC3E}">
        <p14:creationId xmlns:p14="http://schemas.microsoft.com/office/powerpoint/2010/main" val="967078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wipe(down)">
                                      <p:cBhvr>
                                        <p:cTn id="7" dur="500"/>
                                        <p:tgtEl>
                                          <p:spTgt spid="2053"/>
                                        </p:tgtEl>
                                      </p:cBhvr>
                                    </p:animEffect>
                                  </p:childTnLst>
                                </p:cTn>
                              </p:par>
                              <p:par>
                                <p:cTn id="8" presetID="22" presetClass="entr" presetSubtype="4" fill="hold" nodeType="withEffect">
                                  <p:stCondLst>
                                    <p:cond delay="0"/>
                                  </p:stCondLst>
                                  <p:childTnLst>
                                    <p:set>
                                      <p:cBhvr>
                                        <p:cTn id="9" dur="1" fill="hold">
                                          <p:stCondLst>
                                            <p:cond delay="0"/>
                                          </p:stCondLst>
                                        </p:cTn>
                                        <p:tgtEl>
                                          <p:spTgt spid="2054"/>
                                        </p:tgtEl>
                                        <p:attrNameLst>
                                          <p:attrName>style.visibility</p:attrName>
                                        </p:attrNameLst>
                                      </p:cBhvr>
                                      <p:to>
                                        <p:strVal val="visible"/>
                                      </p:to>
                                    </p:set>
                                    <p:animEffect transition="in" filter="wipe(down)">
                                      <p:cBhvr>
                                        <p:cTn id="10"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ChangeArrowheads="1"/>
          </p:cNvSpPr>
          <p:nvPr/>
        </p:nvSpPr>
        <p:spPr bwMode="auto">
          <a:xfrm>
            <a:off x="395288" y="1773238"/>
            <a:ext cx="8077200" cy="2289175"/>
          </a:xfrm>
          <a:prstGeom prst="rect">
            <a:avLst/>
          </a:prstGeom>
          <a:solidFill>
            <a:schemeClr val="bg1"/>
          </a:solidFill>
          <a:ln w="9525">
            <a:noFill/>
            <a:miter lim="800000"/>
            <a:headEnd/>
            <a:tailEnd/>
          </a:ln>
          <a:effectLst/>
        </p:spPr>
        <p:txBody>
          <a:bodyPr>
            <a:spAutoFit/>
          </a:bodyPr>
          <a:lstStyle/>
          <a:p>
            <a:pPr>
              <a:spcBef>
                <a:spcPct val="50000"/>
              </a:spcBef>
            </a:pPr>
            <a:r>
              <a:rPr lang="en-US" altLang="zh-CN" sz="3600" b="1" dirty="0">
                <a:solidFill>
                  <a:prstClr val="black"/>
                </a:solidFill>
                <a:latin typeface="楷体_GB2312" pitchFamily="49" charset="-122"/>
                <a:ea typeface="楷体_GB2312" pitchFamily="49" charset="-122"/>
              </a:rPr>
              <a:t>    </a:t>
            </a:r>
            <a:r>
              <a:rPr lang="zh-CN" altLang="en-US" sz="3600" b="1" dirty="0">
                <a:solidFill>
                  <a:srgbClr val="0070C0"/>
                </a:solidFill>
                <a:latin typeface="楷体_GB2312" pitchFamily="49" charset="-122"/>
                <a:ea typeface="楷体_GB2312" pitchFamily="49" charset="-122"/>
              </a:rPr>
              <a:t>在自然条件或人为条件改变的情况下，染色体</a:t>
            </a:r>
            <a:r>
              <a:rPr lang="zh-CN" altLang="en-US" sz="3600" b="1" dirty="0">
                <a:solidFill>
                  <a:srgbClr val="C00000"/>
                </a:solidFill>
                <a:latin typeface="楷体_GB2312" pitchFamily="49" charset="-122"/>
                <a:ea typeface="楷体_GB2312" pitchFamily="49" charset="-122"/>
              </a:rPr>
              <a:t>结构的改变</a:t>
            </a:r>
            <a:r>
              <a:rPr lang="zh-CN" altLang="en-US" sz="3600" b="1" dirty="0">
                <a:solidFill>
                  <a:srgbClr val="0070C0"/>
                </a:solidFill>
                <a:latin typeface="楷体_GB2312" pitchFamily="49" charset="-122"/>
                <a:ea typeface="楷体_GB2312" pitchFamily="49" charset="-122"/>
              </a:rPr>
              <a:t>或</a:t>
            </a:r>
            <a:r>
              <a:rPr lang="zh-CN" altLang="en-US" sz="3600" b="1" dirty="0">
                <a:solidFill>
                  <a:srgbClr val="C00000"/>
                </a:solidFill>
                <a:latin typeface="楷体_GB2312" pitchFamily="49" charset="-122"/>
                <a:ea typeface="楷体_GB2312" pitchFamily="49" charset="-122"/>
              </a:rPr>
              <a:t>染色体数目的增减</a:t>
            </a:r>
            <a:r>
              <a:rPr lang="zh-CN" altLang="en-US" sz="3600" b="1" dirty="0">
                <a:solidFill>
                  <a:srgbClr val="0070C0"/>
                </a:solidFill>
                <a:latin typeface="楷体_GB2312" pitchFamily="49" charset="-122"/>
                <a:ea typeface="楷体_GB2312" pitchFamily="49" charset="-122"/>
              </a:rPr>
              <a:t>导致生物性状的变异</a:t>
            </a:r>
            <a:r>
              <a:rPr lang="en-US" altLang="zh-CN" sz="3600" b="1" dirty="0">
                <a:solidFill>
                  <a:srgbClr val="0070C0"/>
                </a:solidFill>
                <a:latin typeface="楷体_GB2312" pitchFamily="49" charset="-122"/>
                <a:ea typeface="楷体_GB2312" pitchFamily="49" charset="-122"/>
              </a:rPr>
              <a:t>,</a:t>
            </a:r>
            <a:r>
              <a:rPr lang="zh-CN" altLang="en-US" sz="3600" b="1" dirty="0">
                <a:solidFill>
                  <a:srgbClr val="0070C0"/>
                </a:solidFill>
                <a:latin typeface="楷体_GB2312" pitchFamily="49" charset="-122"/>
                <a:ea typeface="楷体_GB2312" pitchFamily="49" charset="-122"/>
              </a:rPr>
              <a:t>叫染色体变异。</a:t>
            </a:r>
          </a:p>
        </p:txBody>
      </p:sp>
      <p:sp>
        <p:nvSpPr>
          <p:cNvPr id="7173" name="Text Box 5" descr="棕色大理石"/>
          <p:cNvSpPr txBox="1">
            <a:spLocks noChangeArrowheads="1"/>
          </p:cNvSpPr>
          <p:nvPr/>
        </p:nvSpPr>
        <p:spPr bwMode="auto">
          <a:xfrm>
            <a:off x="76200" y="-23813"/>
            <a:ext cx="4572000" cy="703263"/>
          </a:xfrm>
          <a:prstGeom prst="rect">
            <a:avLst/>
          </a:prstGeom>
          <a:noFill/>
          <a:ln w="9525">
            <a:noFill/>
            <a:miter lim="800000"/>
            <a:headEnd/>
            <a:tailEnd/>
          </a:ln>
          <a:effectLst/>
        </p:spPr>
        <p:txBody>
          <a:bodyPr>
            <a:spAutoFit/>
          </a:bodyPr>
          <a:lstStyle/>
          <a:p>
            <a:pPr>
              <a:spcBef>
                <a:spcPct val="50000"/>
              </a:spcBef>
            </a:pPr>
            <a:r>
              <a:rPr lang="zh-CN" altLang="en-US" sz="4000" b="1" dirty="0" smtClean="0">
                <a:solidFill>
                  <a:prstClr val="black"/>
                </a:solidFill>
                <a:effectLst>
                  <a:outerShdw blurRad="38100" dist="38100" dir="2700000" algn="tl">
                    <a:srgbClr val="C0C0C0"/>
                  </a:outerShdw>
                </a:effectLst>
                <a:latin typeface="楷体_GB2312" pitchFamily="49" charset="-122"/>
                <a:ea typeface="楷体_GB2312" pitchFamily="49" charset="-122"/>
              </a:rPr>
              <a:t>染色体</a:t>
            </a:r>
            <a:r>
              <a:rPr lang="zh-CN" altLang="en-US" sz="4000" b="1" dirty="0">
                <a:solidFill>
                  <a:prstClr val="black"/>
                </a:solidFill>
                <a:effectLst>
                  <a:outerShdw blurRad="38100" dist="38100" dir="2700000" algn="tl">
                    <a:srgbClr val="C0C0C0"/>
                  </a:outerShdw>
                </a:effectLst>
                <a:latin typeface="楷体_GB2312" pitchFamily="49" charset="-122"/>
                <a:ea typeface="楷体_GB2312" pitchFamily="49" charset="-122"/>
              </a:rPr>
              <a:t>变异</a:t>
            </a:r>
          </a:p>
        </p:txBody>
      </p:sp>
      <p:sp>
        <p:nvSpPr>
          <p:cNvPr id="7174" name="Text Box 6"/>
          <p:cNvSpPr txBox="1">
            <a:spLocks noChangeArrowheads="1"/>
          </p:cNvSpPr>
          <p:nvPr/>
        </p:nvSpPr>
        <p:spPr bwMode="auto">
          <a:xfrm>
            <a:off x="323850" y="908050"/>
            <a:ext cx="2209800" cy="642938"/>
          </a:xfrm>
          <a:prstGeom prst="rect">
            <a:avLst/>
          </a:prstGeom>
          <a:noFill/>
          <a:ln w="9525">
            <a:noFill/>
            <a:miter lim="800000"/>
            <a:headEnd/>
            <a:tailEnd/>
          </a:ln>
          <a:effectLst/>
        </p:spPr>
        <p:txBody>
          <a:bodyPr>
            <a:spAutoFit/>
          </a:bodyPr>
          <a:lstStyle/>
          <a:p>
            <a:r>
              <a:rPr lang="en-US" altLang="zh-CN" sz="3600" b="1">
                <a:solidFill>
                  <a:prstClr val="black"/>
                </a:solidFill>
                <a:effectLst>
                  <a:outerShdw blurRad="38100" dist="38100" dir="2700000" algn="tl">
                    <a:srgbClr val="C0C0C0"/>
                  </a:outerShdw>
                </a:effectLst>
                <a:latin typeface="楷体_GB2312" pitchFamily="49" charset="-122"/>
                <a:ea typeface="楷体_GB2312" pitchFamily="49" charset="-122"/>
              </a:rPr>
              <a:t>1.</a:t>
            </a:r>
            <a:r>
              <a:rPr lang="zh-CN" altLang="en-US" sz="3600" b="1">
                <a:solidFill>
                  <a:prstClr val="black"/>
                </a:solidFill>
                <a:effectLst>
                  <a:outerShdw blurRad="38100" dist="38100" dir="2700000" algn="tl">
                    <a:srgbClr val="C0C0C0"/>
                  </a:outerShdw>
                </a:effectLst>
                <a:latin typeface="楷体_GB2312" pitchFamily="49" charset="-122"/>
                <a:ea typeface="楷体_GB2312" pitchFamily="49" charset="-122"/>
              </a:rPr>
              <a:t>概念：</a:t>
            </a:r>
          </a:p>
        </p:txBody>
      </p:sp>
      <p:sp>
        <p:nvSpPr>
          <p:cNvPr id="7175" name="Text Box 7"/>
          <p:cNvSpPr txBox="1">
            <a:spLocks noChangeArrowheads="1"/>
          </p:cNvSpPr>
          <p:nvPr/>
        </p:nvSpPr>
        <p:spPr bwMode="auto">
          <a:xfrm>
            <a:off x="323850" y="4292600"/>
            <a:ext cx="1828800" cy="642938"/>
          </a:xfrm>
          <a:prstGeom prst="rect">
            <a:avLst/>
          </a:prstGeom>
          <a:noFill/>
          <a:ln w="9525">
            <a:noFill/>
            <a:miter lim="800000"/>
            <a:headEnd/>
            <a:tailEnd/>
          </a:ln>
          <a:effectLst/>
        </p:spPr>
        <p:txBody>
          <a:bodyPr>
            <a:spAutoFit/>
          </a:bodyPr>
          <a:lstStyle/>
          <a:p>
            <a:r>
              <a:rPr lang="en-US" altLang="zh-CN" sz="3600" b="1">
                <a:solidFill>
                  <a:prstClr val="black"/>
                </a:solidFill>
                <a:effectLst>
                  <a:outerShdw blurRad="38100" dist="38100" dir="2700000" algn="tl">
                    <a:srgbClr val="C0C0C0"/>
                  </a:outerShdw>
                </a:effectLst>
                <a:latin typeface="楷体_GB2312" pitchFamily="49" charset="-122"/>
                <a:ea typeface="楷体_GB2312" pitchFamily="49" charset="-122"/>
              </a:rPr>
              <a:t>2.</a:t>
            </a:r>
            <a:r>
              <a:rPr lang="zh-CN" altLang="en-US" sz="3600" b="1">
                <a:solidFill>
                  <a:prstClr val="black"/>
                </a:solidFill>
                <a:effectLst>
                  <a:outerShdw blurRad="38100" dist="38100" dir="2700000" algn="tl">
                    <a:srgbClr val="C0C0C0"/>
                  </a:outerShdw>
                </a:effectLst>
                <a:latin typeface="楷体_GB2312" pitchFamily="49" charset="-122"/>
                <a:ea typeface="楷体_GB2312" pitchFamily="49" charset="-122"/>
              </a:rPr>
              <a:t>类型</a:t>
            </a:r>
            <a:r>
              <a:rPr lang="en-US" altLang="zh-CN" sz="3600" b="1">
                <a:solidFill>
                  <a:prstClr val="black"/>
                </a:solidFill>
                <a:effectLst>
                  <a:outerShdw blurRad="38100" dist="38100" dir="2700000" algn="tl">
                    <a:srgbClr val="C0C0C0"/>
                  </a:outerShdw>
                </a:effectLst>
                <a:latin typeface="楷体_GB2312" pitchFamily="49" charset="-122"/>
                <a:ea typeface="楷体_GB2312" pitchFamily="49" charset="-122"/>
              </a:rPr>
              <a:t>:</a:t>
            </a:r>
          </a:p>
        </p:txBody>
      </p:sp>
      <p:sp>
        <p:nvSpPr>
          <p:cNvPr id="7176" name="Rectangle 8"/>
          <p:cNvSpPr>
            <a:spLocks noChangeArrowheads="1"/>
          </p:cNvSpPr>
          <p:nvPr/>
        </p:nvSpPr>
        <p:spPr bwMode="auto">
          <a:xfrm>
            <a:off x="2123728" y="3933056"/>
            <a:ext cx="7543800" cy="646331"/>
          </a:xfrm>
          <a:prstGeom prst="rect">
            <a:avLst/>
          </a:prstGeom>
          <a:noFill/>
          <a:ln w="9525">
            <a:noFill/>
            <a:miter lim="800000"/>
            <a:headEnd/>
            <a:tailEnd/>
          </a:ln>
          <a:effectLst/>
        </p:spPr>
        <p:txBody>
          <a:bodyPr>
            <a:spAutoFit/>
          </a:bodyPr>
          <a:lstStyle/>
          <a:p>
            <a:r>
              <a:rPr lang="zh-CN" altLang="en-US" sz="3600" b="1" dirty="0" smtClean="0">
                <a:solidFill>
                  <a:srgbClr val="FF0000"/>
                </a:solidFill>
                <a:latin typeface="楷体_GB2312" pitchFamily="49" charset="-122"/>
                <a:ea typeface="楷体_GB2312" pitchFamily="49" charset="-122"/>
              </a:rPr>
              <a:t>染色体结</a:t>
            </a:r>
            <a:r>
              <a:rPr lang="zh-CN" altLang="en-US" sz="3600" b="1" dirty="0">
                <a:solidFill>
                  <a:srgbClr val="FF0000"/>
                </a:solidFill>
                <a:latin typeface="楷体_GB2312" pitchFamily="49" charset="-122"/>
                <a:ea typeface="楷体_GB2312" pitchFamily="49" charset="-122"/>
              </a:rPr>
              <a:t>构</a:t>
            </a:r>
            <a:r>
              <a:rPr lang="zh-CN" altLang="en-US" sz="3600" b="1" dirty="0" smtClean="0">
                <a:solidFill>
                  <a:srgbClr val="FF0000"/>
                </a:solidFill>
                <a:latin typeface="楷体_GB2312" pitchFamily="49" charset="-122"/>
                <a:ea typeface="楷体_GB2312" pitchFamily="49" charset="-122"/>
              </a:rPr>
              <a:t>变异</a:t>
            </a:r>
            <a:endParaRPr lang="zh-CN" altLang="en-US" sz="3600" b="1" dirty="0">
              <a:solidFill>
                <a:srgbClr val="FF0000"/>
              </a:solidFill>
              <a:latin typeface="楷体_GB2312" pitchFamily="49" charset="-122"/>
              <a:ea typeface="楷体_GB2312" pitchFamily="49" charset="-122"/>
            </a:endParaRPr>
          </a:p>
        </p:txBody>
      </p:sp>
      <p:sp>
        <p:nvSpPr>
          <p:cNvPr id="10" name="矩形 9"/>
          <p:cNvSpPr/>
          <p:nvPr/>
        </p:nvSpPr>
        <p:spPr>
          <a:xfrm>
            <a:off x="2123728" y="4797152"/>
            <a:ext cx="3427541" cy="646331"/>
          </a:xfrm>
          <a:prstGeom prst="rect">
            <a:avLst/>
          </a:prstGeom>
        </p:spPr>
        <p:txBody>
          <a:bodyPr wrap="none">
            <a:spAutoFit/>
          </a:bodyPr>
          <a:lstStyle/>
          <a:p>
            <a:r>
              <a:rPr lang="zh-CN" altLang="en-US" sz="3600" b="1" dirty="0">
                <a:solidFill>
                  <a:srgbClr val="E40000"/>
                </a:solidFill>
                <a:latin typeface="楷体_GB2312" pitchFamily="49" charset="-122"/>
                <a:ea typeface="楷体_GB2312" pitchFamily="49" charset="-122"/>
              </a:rPr>
              <a:t>染色体数目变异</a:t>
            </a:r>
            <a:endParaRPr lang="zh-CN" altLang="en-US" dirty="0">
              <a:solidFill>
                <a:prstClr val="black"/>
              </a:solidFill>
              <a:latin typeface="Arial" pitchFamily="34" charset="0"/>
            </a:endParaRPr>
          </a:p>
        </p:txBody>
      </p:sp>
    </p:spTree>
    <p:extLst>
      <p:ext uri="{BB962C8B-B14F-4D97-AF65-F5344CB8AC3E}">
        <p14:creationId xmlns:p14="http://schemas.microsoft.com/office/powerpoint/2010/main" val="1586061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4"/>
                                        </p:tgtEl>
                                        <p:attrNameLst>
                                          <p:attrName>style.visibility</p:attrName>
                                        </p:attrNameLst>
                                      </p:cBhvr>
                                      <p:to>
                                        <p:strVal val="visible"/>
                                      </p:to>
                                    </p:set>
                                    <p:anim calcmode="lin" valueType="num">
                                      <p:cBhvr additive="base">
                                        <p:cTn id="7" dur="500" fill="hold"/>
                                        <p:tgtEl>
                                          <p:spTgt spid="7174"/>
                                        </p:tgtEl>
                                        <p:attrNameLst>
                                          <p:attrName>ppt_x</p:attrName>
                                        </p:attrNameLst>
                                      </p:cBhvr>
                                      <p:tavLst>
                                        <p:tav tm="0">
                                          <p:val>
                                            <p:strVal val="0-#ppt_w/2"/>
                                          </p:val>
                                        </p:tav>
                                        <p:tav tm="100000">
                                          <p:val>
                                            <p:strVal val="#ppt_x"/>
                                          </p:val>
                                        </p:tav>
                                      </p:tavLst>
                                    </p:anim>
                                    <p:anim calcmode="lin" valueType="num">
                                      <p:cBhvr additive="base">
                                        <p:cTn id="8" dur="500" fill="hold"/>
                                        <p:tgtEl>
                                          <p:spTgt spid="717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172"/>
                                        </p:tgtEl>
                                        <p:attrNameLst>
                                          <p:attrName>style.visibility</p:attrName>
                                        </p:attrNameLst>
                                      </p:cBhvr>
                                      <p:to>
                                        <p:strVal val="visible"/>
                                      </p:to>
                                    </p:set>
                                    <p:animEffect transition="in" filter="blinds(horizontal)">
                                      <p:cBhvr>
                                        <p:cTn id="13" dur="500"/>
                                        <p:tgtEl>
                                          <p:spTgt spid="717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175"/>
                                        </p:tgtEl>
                                        <p:attrNameLst>
                                          <p:attrName>style.visibility</p:attrName>
                                        </p:attrNameLst>
                                      </p:cBhvr>
                                      <p:to>
                                        <p:strVal val="visible"/>
                                      </p:to>
                                    </p:set>
                                    <p:anim calcmode="lin" valueType="num">
                                      <p:cBhvr additive="base">
                                        <p:cTn id="18" dur="500" fill="hold"/>
                                        <p:tgtEl>
                                          <p:spTgt spid="7175"/>
                                        </p:tgtEl>
                                        <p:attrNameLst>
                                          <p:attrName>ppt_x</p:attrName>
                                        </p:attrNameLst>
                                      </p:cBhvr>
                                      <p:tavLst>
                                        <p:tav tm="0">
                                          <p:val>
                                            <p:strVal val="0-#ppt_w/2"/>
                                          </p:val>
                                        </p:tav>
                                        <p:tav tm="100000">
                                          <p:val>
                                            <p:strVal val="#ppt_x"/>
                                          </p:val>
                                        </p:tav>
                                      </p:tavLst>
                                    </p:anim>
                                    <p:anim calcmode="lin" valueType="num">
                                      <p:cBhvr additive="base">
                                        <p:cTn id="19" dur="500" fill="hold"/>
                                        <p:tgtEl>
                                          <p:spTgt spid="717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176"/>
                                        </p:tgtEl>
                                        <p:attrNameLst>
                                          <p:attrName>style.visibility</p:attrName>
                                        </p:attrNameLst>
                                      </p:cBhvr>
                                      <p:to>
                                        <p:strVal val="visible"/>
                                      </p:to>
                                    </p:set>
                                    <p:animEffect transition="in" filter="blinds(horizontal)">
                                      <p:cBhvr>
                                        <p:cTn id="24" dur="500"/>
                                        <p:tgtEl>
                                          <p:spTgt spid="7176"/>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7174" grpId="0" autoUpdateAnimBg="0"/>
      <p:bldP spid="7175" grpId="0" autoUpdateAnimBg="0"/>
      <p:bldP spid="7176"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179388" y="115888"/>
            <a:ext cx="7696200" cy="784225"/>
          </a:xfrm>
          <a:prstGeom prst="rect">
            <a:avLst/>
          </a:prstGeom>
          <a:noFill/>
          <a:ln w="9525">
            <a:noFill/>
            <a:miter lim="800000"/>
            <a:headEnd/>
            <a:tailEnd/>
          </a:ln>
          <a:effectLst/>
        </p:spPr>
        <p:txBody>
          <a:bodyPr anchor="b"/>
          <a:lstStyle/>
          <a:p>
            <a:r>
              <a:rPr lang="zh-CN" altLang="en-US" sz="3600" b="1" dirty="0" smtClean="0">
                <a:solidFill>
                  <a:srgbClr val="A50021"/>
                </a:solidFill>
                <a:effectLst>
                  <a:outerShdw blurRad="38100" dist="38100" dir="2700000" algn="tl">
                    <a:srgbClr val="C0C0C0"/>
                  </a:outerShdw>
                </a:effectLst>
                <a:latin typeface="华文中宋" pitchFamily="2" charset="-122"/>
              </a:rPr>
              <a:t>一、</a:t>
            </a:r>
            <a:r>
              <a:rPr lang="zh-CN" altLang="en-US" sz="3600" b="1" dirty="0">
                <a:solidFill>
                  <a:srgbClr val="A50021"/>
                </a:solidFill>
                <a:effectLst>
                  <a:outerShdw blurRad="38100" dist="38100" dir="2700000" algn="tl">
                    <a:srgbClr val="C0C0C0"/>
                  </a:outerShdw>
                </a:effectLst>
                <a:latin typeface="华文中宋" pitchFamily="2" charset="-122"/>
              </a:rPr>
              <a:t>染色体结构的变异</a:t>
            </a:r>
          </a:p>
        </p:txBody>
      </p:sp>
      <p:sp>
        <p:nvSpPr>
          <p:cNvPr id="8195" name="Line 3"/>
          <p:cNvSpPr>
            <a:spLocks noChangeShapeType="1"/>
          </p:cNvSpPr>
          <p:nvPr/>
        </p:nvSpPr>
        <p:spPr bwMode="auto">
          <a:xfrm>
            <a:off x="1979613" y="5157788"/>
            <a:ext cx="0" cy="457200"/>
          </a:xfrm>
          <a:prstGeom prst="line">
            <a:avLst/>
          </a:prstGeom>
          <a:noFill/>
          <a:ln w="38100" cmpd="dbl">
            <a:solidFill>
              <a:schemeClr val="tx1"/>
            </a:solidFill>
            <a:round/>
            <a:headEnd/>
            <a:tailEnd type="triangle" w="med" len="med"/>
          </a:ln>
          <a:effectLst/>
        </p:spPr>
        <p:txBody>
          <a:bodyPr wrap="none" anchor="ctr"/>
          <a:lstStyle/>
          <a:p>
            <a:endParaRPr lang="zh-CN" altLang="en-US">
              <a:solidFill>
                <a:prstClr val="black"/>
              </a:solidFill>
              <a:latin typeface="Arial" pitchFamily="34" charset="0"/>
            </a:endParaRPr>
          </a:p>
        </p:txBody>
      </p:sp>
      <p:grpSp>
        <p:nvGrpSpPr>
          <p:cNvPr id="8197" name="Group 5"/>
          <p:cNvGrpSpPr>
            <a:grpSpLocks/>
          </p:cNvGrpSpPr>
          <p:nvPr/>
        </p:nvGrpSpPr>
        <p:grpSpPr bwMode="auto">
          <a:xfrm>
            <a:off x="323850" y="3573463"/>
            <a:ext cx="3590925" cy="457200"/>
            <a:chOff x="204" y="2251"/>
            <a:chExt cx="2262" cy="288"/>
          </a:xfrm>
        </p:grpSpPr>
        <p:sp>
          <p:nvSpPr>
            <p:cNvPr id="8198" name="AutoShape 6"/>
            <p:cNvSpPr>
              <a:spLocks noChangeArrowheads="1"/>
            </p:cNvSpPr>
            <p:nvPr/>
          </p:nvSpPr>
          <p:spPr bwMode="auto">
            <a:xfrm>
              <a:off x="204" y="2288"/>
              <a:ext cx="1154" cy="182"/>
            </a:xfrm>
            <a:prstGeom prst="flowChartTerminator">
              <a:avLst/>
            </a:prstGeom>
            <a:solidFill>
              <a:srgbClr val="FFCCCC"/>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8199" name="AutoShape 7"/>
            <p:cNvSpPr>
              <a:spLocks noChangeArrowheads="1"/>
            </p:cNvSpPr>
            <p:nvPr/>
          </p:nvSpPr>
          <p:spPr bwMode="auto">
            <a:xfrm>
              <a:off x="1500" y="2299"/>
              <a:ext cx="966" cy="181"/>
            </a:xfrm>
            <a:prstGeom prst="flowChartTerminator">
              <a:avLst/>
            </a:prstGeom>
            <a:solidFill>
              <a:srgbClr val="FFCCCC"/>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8200" name="AutoShape 8"/>
            <p:cNvSpPr>
              <a:spLocks noChangeArrowheads="1"/>
            </p:cNvSpPr>
            <p:nvPr/>
          </p:nvSpPr>
          <p:spPr bwMode="auto">
            <a:xfrm>
              <a:off x="1358" y="2333"/>
              <a:ext cx="142"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8201" name="AutoShape 9"/>
            <p:cNvSpPr>
              <a:spLocks noChangeArrowheads="1"/>
            </p:cNvSpPr>
            <p:nvPr/>
          </p:nvSpPr>
          <p:spPr bwMode="auto">
            <a:xfrm>
              <a:off x="633" y="2288"/>
              <a:ext cx="272" cy="181"/>
            </a:xfrm>
            <a:prstGeom prst="flowChartAlternateProcess">
              <a:avLst/>
            </a:prstGeom>
            <a:solidFill>
              <a:schemeClr val="hlink"/>
            </a:solidFill>
            <a:ln w="9525" algn="ctr">
              <a:solidFill>
                <a:srgbClr val="FFFF00"/>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8202" name="Text Box 10"/>
            <p:cNvSpPr txBox="1">
              <a:spLocks noChangeArrowheads="1"/>
            </p:cNvSpPr>
            <p:nvPr/>
          </p:nvSpPr>
          <p:spPr bwMode="auto">
            <a:xfrm>
              <a:off x="348" y="2251"/>
              <a:ext cx="240" cy="290"/>
            </a:xfrm>
            <a:prstGeom prst="rect">
              <a:avLst/>
            </a:prstGeom>
            <a:noFill/>
            <a:ln w="12700" cap="sq">
              <a:noFill/>
              <a:miter lim="800000"/>
              <a:headEnd type="none" w="sm" len="sm"/>
              <a:tailEnd type="none" w="sm" len="sm"/>
            </a:ln>
            <a:effectLst/>
          </p:spPr>
          <p:txBody>
            <a:bodyPr>
              <a:spAutoFit/>
            </a:bodyPr>
            <a:lstStyle/>
            <a:p>
              <a:r>
                <a:rPr lang="en-US" altLang="zh-CN" sz="2400">
                  <a:solidFill>
                    <a:srgbClr val="07080F"/>
                  </a:solidFill>
                  <a:latin typeface="Tahoma" pitchFamily="34" charset="0"/>
                  <a:ea typeface=""/>
                </a:rPr>
                <a:t>a</a:t>
              </a:r>
            </a:p>
          </p:txBody>
        </p:sp>
        <p:sp>
          <p:nvSpPr>
            <p:cNvPr id="8203" name="Text Box 11"/>
            <p:cNvSpPr txBox="1">
              <a:spLocks noChangeArrowheads="1"/>
            </p:cNvSpPr>
            <p:nvPr/>
          </p:nvSpPr>
          <p:spPr bwMode="auto">
            <a:xfrm>
              <a:off x="684" y="2251"/>
              <a:ext cx="220"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b</a:t>
              </a:r>
            </a:p>
          </p:txBody>
        </p:sp>
        <p:sp>
          <p:nvSpPr>
            <p:cNvPr id="8204" name="Text Box 12"/>
            <p:cNvSpPr txBox="1">
              <a:spLocks noChangeArrowheads="1"/>
            </p:cNvSpPr>
            <p:nvPr/>
          </p:nvSpPr>
          <p:spPr bwMode="auto">
            <a:xfrm>
              <a:off x="972" y="2251"/>
              <a:ext cx="202"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c</a:t>
              </a:r>
            </a:p>
          </p:txBody>
        </p:sp>
        <p:sp>
          <p:nvSpPr>
            <p:cNvPr id="8205" name="Text Box 13"/>
            <p:cNvSpPr txBox="1">
              <a:spLocks noChangeArrowheads="1"/>
            </p:cNvSpPr>
            <p:nvPr/>
          </p:nvSpPr>
          <p:spPr bwMode="auto">
            <a:xfrm>
              <a:off x="1596" y="2251"/>
              <a:ext cx="220"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d</a:t>
              </a:r>
            </a:p>
          </p:txBody>
        </p:sp>
        <p:sp>
          <p:nvSpPr>
            <p:cNvPr id="8206" name="Text Box 14"/>
            <p:cNvSpPr txBox="1">
              <a:spLocks noChangeArrowheads="1"/>
            </p:cNvSpPr>
            <p:nvPr/>
          </p:nvSpPr>
          <p:spPr bwMode="auto">
            <a:xfrm>
              <a:off x="1884" y="2251"/>
              <a:ext cx="215"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e</a:t>
              </a:r>
            </a:p>
          </p:txBody>
        </p:sp>
        <p:sp>
          <p:nvSpPr>
            <p:cNvPr id="8207" name="Text Box 15"/>
            <p:cNvSpPr txBox="1">
              <a:spLocks noChangeArrowheads="1"/>
            </p:cNvSpPr>
            <p:nvPr/>
          </p:nvSpPr>
          <p:spPr bwMode="auto">
            <a:xfrm>
              <a:off x="2172" y="2251"/>
              <a:ext cx="175"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f</a:t>
              </a:r>
            </a:p>
          </p:txBody>
        </p:sp>
      </p:grpSp>
      <p:sp>
        <p:nvSpPr>
          <p:cNvPr id="8208" name="Line 16"/>
          <p:cNvSpPr>
            <a:spLocks noChangeShapeType="1"/>
          </p:cNvSpPr>
          <p:nvPr/>
        </p:nvSpPr>
        <p:spPr bwMode="auto">
          <a:xfrm>
            <a:off x="1979613" y="4005263"/>
            <a:ext cx="0" cy="533400"/>
          </a:xfrm>
          <a:prstGeom prst="line">
            <a:avLst/>
          </a:prstGeom>
          <a:noFill/>
          <a:ln w="38100" cmpd="dbl">
            <a:solidFill>
              <a:schemeClr val="tx1"/>
            </a:solidFill>
            <a:round/>
            <a:headEnd/>
            <a:tailEnd type="triangle" w="med" len="med"/>
          </a:ln>
          <a:effectLst/>
        </p:spPr>
        <p:txBody>
          <a:bodyPr wrap="none" anchor="ctr"/>
          <a:lstStyle/>
          <a:p>
            <a:endParaRPr lang="zh-CN" altLang="en-US">
              <a:solidFill>
                <a:prstClr val="black"/>
              </a:solidFill>
              <a:latin typeface="Arial" pitchFamily="34" charset="0"/>
            </a:endParaRPr>
          </a:p>
        </p:txBody>
      </p:sp>
      <p:grpSp>
        <p:nvGrpSpPr>
          <p:cNvPr id="8209" name="Group 17"/>
          <p:cNvGrpSpPr>
            <a:grpSpLocks/>
          </p:cNvGrpSpPr>
          <p:nvPr/>
        </p:nvGrpSpPr>
        <p:grpSpPr bwMode="auto">
          <a:xfrm>
            <a:off x="1692275" y="4581525"/>
            <a:ext cx="504825" cy="457200"/>
            <a:chOff x="1066" y="2886"/>
            <a:chExt cx="318" cy="288"/>
          </a:xfrm>
        </p:grpSpPr>
        <p:sp>
          <p:nvSpPr>
            <p:cNvPr id="8210" name="AutoShape 18"/>
            <p:cNvSpPr>
              <a:spLocks noChangeArrowheads="1"/>
            </p:cNvSpPr>
            <p:nvPr/>
          </p:nvSpPr>
          <p:spPr bwMode="auto">
            <a:xfrm>
              <a:off x="1066" y="2934"/>
              <a:ext cx="318" cy="181"/>
            </a:xfrm>
            <a:prstGeom prst="roundRect">
              <a:avLst>
                <a:gd name="adj" fmla="val 16667"/>
              </a:avLst>
            </a:prstGeom>
            <a:solidFill>
              <a:schemeClr val="hlink"/>
            </a:solidFill>
            <a:ln w="9525" algn="ctr">
              <a:solidFill>
                <a:srgbClr val="FFFF00"/>
              </a:solidFill>
              <a:round/>
              <a:headEnd/>
              <a:tailEnd/>
            </a:ln>
            <a:effectLst/>
          </p:spPr>
          <p:txBody>
            <a:bodyPr wrap="none" anchor="ctr"/>
            <a:lstStyle/>
            <a:p>
              <a:endParaRPr lang="zh-CN" altLang="en-US">
                <a:solidFill>
                  <a:prstClr val="black"/>
                </a:solidFill>
                <a:latin typeface="Arial" pitchFamily="34" charset="0"/>
              </a:endParaRPr>
            </a:p>
          </p:txBody>
        </p:sp>
        <p:sp>
          <p:nvSpPr>
            <p:cNvPr id="8211" name="Text Box 19"/>
            <p:cNvSpPr txBox="1">
              <a:spLocks noChangeArrowheads="1"/>
            </p:cNvSpPr>
            <p:nvPr/>
          </p:nvSpPr>
          <p:spPr bwMode="auto">
            <a:xfrm>
              <a:off x="1114" y="2886"/>
              <a:ext cx="220"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b</a:t>
              </a:r>
            </a:p>
          </p:txBody>
        </p:sp>
      </p:grpSp>
      <p:grpSp>
        <p:nvGrpSpPr>
          <p:cNvPr id="8212" name="Group 20"/>
          <p:cNvGrpSpPr>
            <a:grpSpLocks/>
          </p:cNvGrpSpPr>
          <p:nvPr/>
        </p:nvGrpSpPr>
        <p:grpSpPr bwMode="auto">
          <a:xfrm>
            <a:off x="684213" y="6021388"/>
            <a:ext cx="2905125" cy="457200"/>
            <a:chOff x="431" y="3793"/>
            <a:chExt cx="1830" cy="288"/>
          </a:xfrm>
        </p:grpSpPr>
        <p:sp>
          <p:nvSpPr>
            <p:cNvPr id="8213" name="AutoShape 21"/>
            <p:cNvSpPr>
              <a:spLocks noChangeArrowheads="1"/>
            </p:cNvSpPr>
            <p:nvPr/>
          </p:nvSpPr>
          <p:spPr bwMode="auto">
            <a:xfrm>
              <a:off x="431" y="3841"/>
              <a:ext cx="722" cy="182"/>
            </a:xfrm>
            <a:prstGeom prst="flowChartTerminator">
              <a:avLst/>
            </a:prstGeom>
            <a:solidFill>
              <a:srgbClr val="FFCCCC"/>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8214" name="AutoShape 22"/>
            <p:cNvSpPr>
              <a:spLocks noChangeArrowheads="1"/>
            </p:cNvSpPr>
            <p:nvPr/>
          </p:nvSpPr>
          <p:spPr bwMode="auto">
            <a:xfrm>
              <a:off x="1295" y="3841"/>
              <a:ext cx="966" cy="181"/>
            </a:xfrm>
            <a:prstGeom prst="flowChartTerminator">
              <a:avLst/>
            </a:prstGeom>
            <a:solidFill>
              <a:srgbClr val="FFCCCC"/>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8215" name="AutoShape 23"/>
            <p:cNvSpPr>
              <a:spLocks noChangeArrowheads="1"/>
            </p:cNvSpPr>
            <p:nvPr/>
          </p:nvSpPr>
          <p:spPr bwMode="auto">
            <a:xfrm>
              <a:off x="1153" y="3875"/>
              <a:ext cx="142"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8216" name="Text Box 24"/>
            <p:cNvSpPr txBox="1">
              <a:spLocks noChangeArrowheads="1"/>
            </p:cNvSpPr>
            <p:nvPr/>
          </p:nvSpPr>
          <p:spPr bwMode="auto">
            <a:xfrm>
              <a:off x="575" y="3793"/>
              <a:ext cx="240" cy="290"/>
            </a:xfrm>
            <a:prstGeom prst="rect">
              <a:avLst/>
            </a:prstGeom>
            <a:noFill/>
            <a:ln w="12700" cap="sq">
              <a:noFill/>
              <a:miter lim="800000"/>
              <a:headEnd type="none" w="sm" len="sm"/>
              <a:tailEnd type="none" w="sm" len="sm"/>
            </a:ln>
            <a:effectLst/>
          </p:spPr>
          <p:txBody>
            <a:bodyPr>
              <a:spAutoFit/>
            </a:bodyPr>
            <a:lstStyle/>
            <a:p>
              <a:r>
                <a:rPr lang="en-US" altLang="zh-CN" sz="2400">
                  <a:solidFill>
                    <a:srgbClr val="07080F"/>
                  </a:solidFill>
                  <a:latin typeface="Tahoma" pitchFamily="34" charset="0"/>
                  <a:ea typeface=""/>
                </a:rPr>
                <a:t>a</a:t>
              </a:r>
            </a:p>
          </p:txBody>
        </p:sp>
        <p:sp>
          <p:nvSpPr>
            <p:cNvPr id="8217" name="Text Box 25"/>
            <p:cNvSpPr txBox="1">
              <a:spLocks noChangeArrowheads="1"/>
            </p:cNvSpPr>
            <p:nvPr/>
          </p:nvSpPr>
          <p:spPr bwMode="auto">
            <a:xfrm>
              <a:off x="863" y="3793"/>
              <a:ext cx="202"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c</a:t>
              </a:r>
            </a:p>
          </p:txBody>
        </p:sp>
        <p:sp>
          <p:nvSpPr>
            <p:cNvPr id="8218" name="Text Box 26"/>
            <p:cNvSpPr txBox="1">
              <a:spLocks noChangeArrowheads="1"/>
            </p:cNvSpPr>
            <p:nvPr/>
          </p:nvSpPr>
          <p:spPr bwMode="auto">
            <a:xfrm>
              <a:off x="1391" y="3793"/>
              <a:ext cx="220"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d</a:t>
              </a:r>
            </a:p>
          </p:txBody>
        </p:sp>
        <p:sp>
          <p:nvSpPr>
            <p:cNvPr id="8219" name="Text Box 27"/>
            <p:cNvSpPr txBox="1">
              <a:spLocks noChangeArrowheads="1"/>
            </p:cNvSpPr>
            <p:nvPr/>
          </p:nvSpPr>
          <p:spPr bwMode="auto">
            <a:xfrm>
              <a:off x="1679" y="3793"/>
              <a:ext cx="215"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e</a:t>
              </a:r>
            </a:p>
          </p:txBody>
        </p:sp>
        <p:sp>
          <p:nvSpPr>
            <p:cNvPr id="8220" name="Text Box 28"/>
            <p:cNvSpPr txBox="1">
              <a:spLocks noChangeArrowheads="1"/>
            </p:cNvSpPr>
            <p:nvPr/>
          </p:nvSpPr>
          <p:spPr bwMode="auto">
            <a:xfrm>
              <a:off x="1967" y="3793"/>
              <a:ext cx="175"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f</a:t>
              </a:r>
            </a:p>
          </p:txBody>
        </p:sp>
      </p:grpSp>
      <p:pic>
        <p:nvPicPr>
          <p:cNvPr id="8221" name="Picture 29" descr="pic_135390"/>
          <p:cNvPicPr>
            <a:picLocks noChangeAspect="1" noChangeArrowheads="1"/>
          </p:cNvPicPr>
          <p:nvPr/>
        </p:nvPicPr>
        <p:blipFill>
          <a:blip r:embed="rId2" cstate="print">
            <a:lum bright="-12000" contrast="12000"/>
          </a:blip>
          <a:srcRect l="31067" t="72670" r="51143" b="14764"/>
          <a:stretch>
            <a:fillRect/>
          </a:stretch>
        </p:blipFill>
        <p:spPr bwMode="auto">
          <a:xfrm>
            <a:off x="5724525" y="3213100"/>
            <a:ext cx="3048000" cy="2895600"/>
          </a:xfrm>
          <a:prstGeom prst="rect">
            <a:avLst/>
          </a:prstGeom>
          <a:noFill/>
        </p:spPr>
      </p:pic>
      <p:sp>
        <p:nvSpPr>
          <p:cNvPr id="8222" name="Text Box 30"/>
          <p:cNvSpPr txBox="1">
            <a:spLocks noChangeArrowheads="1"/>
          </p:cNvSpPr>
          <p:nvPr/>
        </p:nvSpPr>
        <p:spPr bwMode="auto">
          <a:xfrm>
            <a:off x="5867400" y="6092825"/>
            <a:ext cx="2625725" cy="460375"/>
          </a:xfrm>
          <a:prstGeom prst="rect">
            <a:avLst/>
          </a:prstGeom>
          <a:noFill/>
          <a:ln w="12700" cap="sq">
            <a:noFill/>
            <a:miter lim="800000"/>
            <a:headEnd type="none" w="sm" len="sm"/>
            <a:tailEnd type="none" w="sm" len="sm"/>
          </a:ln>
          <a:effectLst/>
        </p:spPr>
        <p:txBody>
          <a:bodyPr wrap="none">
            <a:spAutoFit/>
          </a:bodyPr>
          <a:lstStyle/>
          <a:p>
            <a:r>
              <a:rPr lang="zh-CN" altLang="en-US" sz="2400" b="1">
                <a:solidFill>
                  <a:srgbClr val="660033"/>
                </a:solidFill>
                <a:latin typeface="Tahoma" pitchFamily="34" charset="0"/>
              </a:rPr>
              <a:t>果蝇缺刻翅的形成</a:t>
            </a:r>
          </a:p>
        </p:txBody>
      </p:sp>
      <p:sp>
        <p:nvSpPr>
          <p:cNvPr id="8226" name="Text Box 34"/>
          <p:cNvSpPr txBox="1">
            <a:spLocks noChangeArrowheads="1"/>
          </p:cNvSpPr>
          <p:nvPr/>
        </p:nvSpPr>
        <p:spPr bwMode="auto">
          <a:xfrm>
            <a:off x="395288" y="1125538"/>
            <a:ext cx="8066087" cy="1557337"/>
          </a:xfrm>
          <a:prstGeom prst="rect">
            <a:avLst/>
          </a:prstGeom>
          <a:solidFill>
            <a:schemeClr val="bg1"/>
          </a:solidFill>
          <a:ln w="38100">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Times New Roman" pitchFamily="18" charset="0"/>
              </a:rPr>
              <a:t>1</a:t>
            </a:r>
            <a:r>
              <a:rPr lang="zh-CN" altLang="en-US" sz="3200" b="1">
                <a:solidFill>
                  <a:srgbClr val="FF0000"/>
                </a:solidFill>
                <a:effectLst>
                  <a:outerShdw blurRad="38100" dist="38100" dir="2700000" algn="tl">
                    <a:srgbClr val="C0C0C0"/>
                  </a:outerShdw>
                </a:effectLst>
                <a:latin typeface="Times New Roman" pitchFamily="18" charset="0"/>
              </a:rPr>
              <a:t>、缺失</a:t>
            </a:r>
            <a:r>
              <a:rPr lang="zh-CN" altLang="en-US" sz="3200" b="1">
                <a:solidFill>
                  <a:srgbClr val="800000"/>
                </a:solidFill>
                <a:effectLst>
                  <a:outerShdw blurRad="38100" dist="38100" dir="2700000" algn="tl">
                    <a:srgbClr val="C0C0C0"/>
                  </a:outerShdw>
                </a:effectLst>
                <a:latin typeface="Times New Roman" pitchFamily="18" charset="0"/>
              </a:rPr>
              <a:t>：</a:t>
            </a:r>
            <a:r>
              <a:rPr lang="zh-CN" altLang="en-US" sz="3200" b="1">
                <a:solidFill>
                  <a:prstClr val="black"/>
                </a:solidFill>
                <a:effectLst>
                  <a:outerShdw blurRad="38100" dist="38100" dir="2700000" algn="tl">
                    <a:srgbClr val="C0C0C0"/>
                  </a:outerShdw>
                </a:effectLst>
                <a:latin typeface="Times New Roman" pitchFamily="18" charset="0"/>
              </a:rPr>
              <a:t>指染色体上某一区段及其带有的基因一起缺失，从而引起变异的现象。</a:t>
            </a:r>
            <a:r>
              <a:rPr lang="zh-CN" altLang="en-US" sz="3200" b="1">
                <a:solidFill>
                  <a:srgbClr val="FF0000"/>
                </a:solidFill>
                <a:effectLst>
                  <a:outerShdw blurRad="38100" dist="38100" dir="2700000" algn="tl">
                    <a:srgbClr val="C0C0C0"/>
                  </a:outerShdw>
                </a:effectLst>
                <a:latin typeface="Times New Roman" pitchFamily="18" charset="0"/>
              </a:rPr>
              <a:t>例果蝇缺刻翅的形成</a:t>
            </a:r>
          </a:p>
        </p:txBody>
      </p:sp>
    </p:spTree>
    <p:extLst>
      <p:ext uri="{BB962C8B-B14F-4D97-AF65-F5344CB8AC3E}">
        <p14:creationId xmlns:p14="http://schemas.microsoft.com/office/powerpoint/2010/main" val="73077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linds(horizontal)">
                                      <p:cBhvr>
                                        <p:cTn id="7" dur="500"/>
                                        <p:tgtEl>
                                          <p:spTgt spid="819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208"/>
                                        </p:tgtEl>
                                        <p:attrNameLst>
                                          <p:attrName>style.visibility</p:attrName>
                                        </p:attrNameLst>
                                      </p:cBhvr>
                                      <p:to>
                                        <p:strVal val="visible"/>
                                      </p:to>
                                    </p:set>
                                    <p:animEffect transition="in" filter="blinds(horizontal)">
                                      <p:cBhvr>
                                        <p:cTn id="10" dur="500"/>
                                        <p:tgtEl>
                                          <p:spTgt spid="8208"/>
                                        </p:tgtEl>
                                      </p:cBhvr>
                                    </p:animEffect>
                                  </p:childTnLst>
                                </p:cTn>
                              </p:par>
                              <p:par>
                                <p:cTn id="11" presetID="3" presetClass="entr" presetSubtype="10" fill="hold" nodeType="withEffect">
                                  <p:stCondLst>
                                    <p:cond delay="0"/>
                                  </p:stCondLst>
                                  <p:childTnLst>
                                    <p:set>
                                      <p:cBhvr>
                                        <p:cTn id="12" dur="1" fill="hold">
                                          <p:stCondLst>
                                            <p:cond delay="0"/>
                                          </p:stCondLst>
                                        </p:cTn>
                                        <p:tgtEl>
                                          <p:spTgt spid="8209"/>
                                        </p:tgtEl>
                                        <p:attrNameLst>
                                          <p:attrName>style.visibility</p:attrName>
                                        </p:attrNameLst>
                                      </p:cBhvr>
                                      <p:to>
                                        <p:strVal val="visible"/>
                                      </p:to>
                                    </p:set>
                                    <p:animEffect transition="in" filter="blinds(horizontal)">
                                      <p:cBhvr>
                                        <p:cTn id="13" dur="500"/>
                                        <p:tgtEl>
                                          <p:spTgt spid="820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195"/>
                                        </p:tgtEl>
                                        <p:attrNameLst>
                                          <p:attrName>style.visibility</p:attrName>
                                        </p:attrNameLst>
                                      </p:cBhvr>
                                      <p:to>
                                        <p:strVal val="visible"/>
                                      </p:to>
                                    </p:set>
                                    <p:animEffect transition="in" filter="blinds(horizontal)">
                                      <p:cBhvr>
                                        <p:cTn id="16" dur="500"/>
                                        <p:tgtEl>
                                          <p:spTgt spid="8195"/>
                                        </p:tgtEl>
                                      </p:cBhvr>
                                    </p:animEffect>
                                  </p:childTnLst>
                                </p:cTn>
                              </p:par>
                              <p:par>
                                <p:cTn id="17" presetID="3" presetClass="entr" presetSubtype="10" fill="hold" nodeType="withEffect">
                                  <p:stCondLst>
                                    <p:cond delay="0"/>
                                  </p:stCondLst>
                                  <p:childTnLst>
                                    <p:set>
                                      <p:cBhvr>
                                        <p:cTn id="18" dur="1" fill="hold">
                                          <p:stCondLst>
                                            <p:cond delay="0"/>
                                          </p:stCondLst>
                                        </p:cTn>
                                        <p:tgtEl>
                                          <p:spTgt spid="8212"/>
                                        </p:tgtEl>
                                        <p:attrNameLst>
                                          <p:attrName>style.visibility</p:attrName>
                                        </p:attrNameLst>
                                      </p:cBhvr>
                                      <p:to>
                                        <p:strVal val="visible"/>
                                      </p:to>
                                    </p:set>
                                    <p:animEffect transition="in" filter="blinds(horizontal)">
                                      <p:cBhvr>
                                        <p:cTn id="19" dur="500"/>
                                        <p:tgtEl>
                                          <p:spTgt spid="821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8221"/>
                                        </p:tgtEl>
                                        <p:attrNameLst>
                                          <p:attrName>style.visibility</p:attrName>
                                        </p:attrNameLst>
                                      </p:cBhvr>
                                      <p:to>
                                        <p:strVal val="visible"/>
                                      </p:to>
                                    </p:set>
                                    <p:anim calcmode="lin" valueType="num">
                                      <p:cBhvr additive="base">
                                        <p:cTn id="24" dur="500" fill="hold"/>
                                        <p:tgtEl>
                                          <p:spTgt spid="8221"/>
                                        </p:tgtEl>
                                        <p:attrNameLst>
                                          <p:attrName>ppt_x</p:attrName>
                                        </p:attrNameLst>
                                      </p:cBhvr>
                                      <p:tavLst>
                                        <p:tav tm="0">
                                          <p:val>
                                            <p:strVal val="1+#ppt_w/2"/>
                                          </p:val>
                                        </p:tav>
                                        <p:tav tm="100000">
                                          <p:val>
                                            <p:strVal val="#ppt_x"/>
                                          </p:val>
                                        </p:tav>
                                      </p:tavLst>
                                    </p:anim>
                                    <p:anim calcmode="lin" valueType="num">
                                      <p:cBhvr additive="base">
                                        <p:cTn id="25" dur="500" fill="hold"/>
                                        <p:tgtEl>
                                          <p:spTgt spid="822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8222"/>
                                        </p:tgtEl>
                                        <p:attrNameLst>
                                          <p:attrName>style.visibility</p:attrName>
                                        </p:attrNameLst>
                                      </p:cBhvr>
                                      <p:to>
                                        <p:strVal val="visible"/>
                                      </p:to>
                                    </p:set>
                                    <p:anim calcmode="lin" valueType="num">
                                      <p:cBhvr additive="base">
                                        <p:cTn id="28" dur="500" fill="hold"/>
                                        <p:tgtEl>
                                          <p:spTgt spid="8222"/>
                                        </p:tgtEl>
                                        <p:attrNameLst>
                                          <p:attrName>ppt_x</p:attrName>
                                        </p:attrNameLst>
                                      </p:cBhvr>
                                      <p:tavLst>
                                        <p:tav tm="0">
                                          <p:val>
                                            <p:strVal val="1+#ppt_w/2"/>
                                          </p:val>
                                        </p:tav>
                                        <p:tav tm="100000">
                                          <p:val>
                                            <p:strVal val="#ppt_x"/>
                                          </p:val>
                                        </p:tav>
                                      </p:tavLst>
                                    </p:anim>
                                    <p:anim calcmode="lin" valueType="num">
                                      <p:cBhvr additive="base">
                                        <p:cTn id="29" dur="500" fill="hold"/>
                                        <p:tgtEl>
                                          <p:spTgt spid="82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208" grpId="0" animBg="1"/>
      <p:bldP spid="822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381000" y="685800"/>
            <a:ext cx="5270500" cy="642938"/>
          </a:xfrm>
          <a:prstGeom prst="rect">
            <a:avLst/>
          </a:prstGeom>
          <a:solidFill>
            <a:srgbClr val="FFCC99"/>
          </a:solidFill>
          <a:ln w="38100">
            <a:solidFill>
              <a:srgbClr val="FF6600"/>
            </a:solidFill>
            <a:miter lim="800000"/>
            <a:headEnd/>
            <a:tailEnd/>
          </a:ln>
          <a:effectLst/>
        </p:spPr>
        <p:txBody>
          <a:bodyPr>
            <a:spAutoFit/>
          </a:bodyPr>
          <a:lstStyle/>
          <a:p>
            <a:pPr>
              <a:spcBef>
                <a:spcPct val="50000"/>
              </a:spcBef>
            </a:pPr>
            <a:r>
              <a:rPr lang="zh-CN" altLang="en-US" sz="3600" b="1" dirty="0">
                <a:latin typeface="Times New Roman" pitchFamily="18" charset="0"/>
              </a:rPr>
              <a:t>什么叫“生物的变异”？</a:t>
            </a:r>
          </a:p>
        </p:txBody>
      </p:sp>
      <p:sp>
        <p:nvSpPr>
          <p:cNvPr id="60419" name="Rectangle 3"/>
          <p:cNvSpPr>
            <a:spLocks noChangeArrowheads="1"/>
          </p:cNvSpPr>
          <p:nvPr/>
        </p:nvSpPr>
        <p:spPr bwMode="auto">
          <a:xfrm>
            <a:off x="838200" y="1905000"/>
            <a:ext cx="7334250" cy="642938"/>
          </a:xfrm>
          <a:prstGeom prst="rect">
            <a:avLst/>
          </a:prstGeom>
          <a:noFill/>
          <a:ln w="9525">
            <a:noFill/>
            <a:miter lim="800000"/>
            <a:headEnd/>
            <a:tailEnd/>
          </a:ln>
          <a:effectLst/>
        </p:spPr>
        <p:txBody>
          <a:bodyPr>
            <a:spAutoFit/>
          </a:bodyPr>
          <a:lstStyle/>
          <a:p>
            <a:r>
              <a:rPr lang="zh-CN" altLang="en-US" sz="3600" b="1" i="1" dirty="0">
                <a:solidFill>
                  <a:srgbClr val="FF0000"/>
                </a:solidFill>
                <a:latin typeface="Times New Roman" pitchFamily="18" charset="0"/>
              </a:rPr>
              <a:t>是指亲子间和子代个体间的差异。</a:t>
            </a:r>
          </a:p>
        </p:txBody>
      </p:sp>
      <p:sp>
        <p:nvSpPr>
          <p:cNvPr id="60420" name="Text Box 4"/>
          <p:cNvSpPr txBox="1">
            <a:spLocks noChangeArrowheads="1"/>
          </p:cNvSpPr>
          <p:nvPr/>
        </p:nvSpPr>
        <p:spPr bwMode="auto">
          <a:xfrm>
            <a:off x="304800" y="2971800"/>
            <a:ext cx="8839200" cy="1770063"/>
          </a:xfrm>
          <a:prstGeom prst="rect">
            <a:avLst/>
          </a:prstGeom>
          <a:noFill/>
          <a:ln w="9525">
            <a:noFill/>
            <a:miter lim="800000"/>
            <a:headEnd/>
            <a:tailEnd/>
          </a:ln>
          <a:effectLst/>
        </p:spPr>
        <p:txBody>
          <a:bodyPr>
            <a:spAutoFit/>
          </a:bodyPr>
          <a:lstStyle/>
          <a:p>
            <a:pPr>
              <a:spcBef>
                <a:spcPct val="50000"/>
              </a:spcBef>
            </a:pPr>
            <a:r>
              <a:rPr lang="zh-CN" altLang="en-US" sz="4400" b="1" dirty="0">
                <a:latin typeface="Times New Roman" pitchFamily="18" charset="0"/>
              </a:rPr>
              <a:t>变异能否遗传？</a:t>
            </a:r>
          </a:p>
          <a:p>
            <a:pPr>
              <a:spcBef>
                <a:spcPct val="50000"/>
              </a:spcBef>
            </a:pPr>
            <a:r>
              <a:rPr lang="zh-CN" altLang="en-US" sz="4400" b="1" dirty="0">
                <a:latin typeface="Times New Roman" pitchFamily="18" charset="0"/>
              </a:rPr>
              <a:t>是否所有的变异都能遗传给后代？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 calcmode="lin" valueType="num">
                                      <p:cBhvr additive="base">
                                        <p:cTn id="7" dur="500" fill="hold"/>
                                        <p:tgtEl>
                                          <p:spTgt spid="60419"/>
                                        </p:tgtEl>
                                        <p:attrNameLst>
                                          <p:attrName>ppt_x</p:attrName>
                                        </p:attrNameLst>
                                      </p:cBhvr>
                                      <p:tavLst>
                                        <p:tav tm="0">
                                          <p:val>
                                            <p:strVal val="#ppt_x"/>
                                          </p:val>
                                        </p:tav>
                                        <p:tav tm="100000">
                                          <p:val>
                                            <p:strVal val="#ppt_x"/>
                                          </p:val>
                                        </p:tav>
                                      </p:tavLst>
                                    </p:anim>
                                    <p:anim calcmode="lin" valueType="num">
                                      <p:cBhvr additive="base">
                                        <p:cTn id="8" dur="500" fill="hold"/>
                                        <p:tgtEl>
                                          <p:spTgt spid="604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20"/>
                                        </p:tgtEl>
                                        <p:attrNameLst>
                                          <p:attrName>style.visibility</p:attrName>
                                        </p:attrNameLst>
                                      </p:cBhvr>
                                      <p:to>
                                        <p:strVal val="visible"/>
                                      </p:to>
                                    </p:set>
                                    <p:anim calcmode="lin" valueType="num">
                                      <p:cBhvr additive="base">
                                        <p:cTn id="13" dur="500" fill="hold"/>
                                        <p:tgtEl>
                                          <p:spTgt spid="60420"/>
                                        </p:tgtEl>
                                        <p:attrNameLst>
                                          <p:attrName>ppt_x</p:attrName>
                                        </p:attrNameLst>
                                      </p:cBhvr>
                                      <p:tavLst>
                                        <p:tav tm="0">
                                          <p:val>
                                            <p:strVal val="#ppt_x"/>
                                          </p:val>
                                        </p:tav>
                                        <p:tav tm="100000">
                                          <p:val>
                                            <p:strVal val="#ppt_x"/>
                                          </p:val>
                                        </p:tav>
                                      </p:tavLst>
                                    </p:anim>
                                    <p:anim calcmode="lin" valueType="num">
                                      <p:cBhvr additive="base">
                                        <p:cTn id="14" dur="500" fill="hold"/>
                                        <p:tgtEl>
                                          <p:spTgt spid="60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autoUpdateAnimBg="0"/>
      <p:bldP spid="60420"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250825" y="4508500"/>
            <a:ext cx="8693150" cy="2044700"/>
          </a:xfrm>
          <a:prstGeom prst="rect">
            <a:avLst/>
          </a:prstGeom>
          <a:noFill/>
          <a:ln w="9525">
            <a:noFill/>
            <a:miter lim="800000"/>
            <a:headEnd/>
            <a:tailEnd/>
          </a:ln>
          <a:effectLst/>
        </p:spPr>
        <p:txBody>
          <a:bodyPr>
            <a:spAutoFit/>
          </a:bodyPr>
          <a:lstStyle/>
          <a:p>
            <a:pPr>
              <a:spcBef>
                <a:spcPct val="50000"/>
              </a:spcBef>
            </a:pPr>
            <a:r>
              <a:rPr lang="zh-CN" altLang="en-US" sz="3200" b="1">
                <a:solidFill>
                  <a:srgbClr val="005A00"/>
                </a:solidFill>
                <a:latin typeface="黑体" pitchFamily="49" charset="-122"/>
                <a:ea typeface="黑体" pitchFamily="49" charset="-122"/>
              </a:rPr>
              <a:t>　　</a:t>
            </a:r>
            <a:r>
              <a:rPr lang="zh-CN" altLang="en-US" sz="3200" b="1">
                <a:solidFill>
                  <a:srgbClr val="005A00"/>
                </a:solidFill>
                <a:latin typeface="华文中宋"/>
                <a:ea typeface="黑体" pitchFamily="49" charset="-122"/>
              </a:rPr>
              <a:t>“</a:t>
            </a:r>
            <a:r>
              <a:rPr lang="zh-CN" altLang="en-US" sz="3200" b="1">
                <a:solidFill>
                  <a:srgbClr val="005A00"/>
                </a:solidFill>
                <a:latin typeface="黑体" pitchFamily="49" charset="-122"/>
                <a:ea typeface="黑体" pitchFamily="49" charset="-122"/>
              </a:rPr>
              <a:t>猫叫综合症</a:t>
            </a:r>
            <a:r>
              <a:rPr lang="zh-CN" altLang="en-US" sz="3200" b="1">
                <a:solidFill>
                  <a:srgbClr val="005A00"/>
                </a:solidFill>
                <a:latin typeface="华文中宋"/>
                <a:ea typeface="黑体" pitchFamily="49" charset="-122"/>
              </a:rPr>
              <a:t>”</a:t>
            </a:r>
            <a:r>
              <a:rPr lang="zh-CN" altLang="en-US" sz="3200" b="1">
                <a:solidFill>
                  <a:srgbClr val="005A00"/>
                </a:solidFill>
                <a:latin typeface="黑体" pitchFamily="49" charset="-122"/>
                <a:ea typeface="黑体" pitchFamily="49" charset="-122"/>
              </a:rPr>
              <a:t>是人的</a:t>
            </a:r>
            <a:r>
              <a:rPr lang="en-US" altLang="zh-CN" sz="3200" b="1">
                <a:solidFill>
                  <a:srgbClr val="005A00"/>
                </a:solidFill>
                <a:latin typeface="黑体" pitchFamily="49" charset="-122"/>
                <a:ea typeface="黑体" pitchFamily="49" charset="-122"/>
              </a:rPr>
              <a:t>5</a:t>
            </a:r>
            <a:r>
              <a:rPr lang="zh-CN" altLang="en-US" sz="3200" b="1">
                <a:solidFill>
                  <a:srgbClr val="005A00"/>
                </a:solidFill>
                <a:latin typeface="黑体" pitchFamily="49" charset="-122"/>
                <a:ea typeface="黑体" pitchFamily="49" charset="-122"/>
              </a:rPr>
              <a:t>号染色体部分缺失引起的遗传病，病儿生长发育迟缓，头部畸形，哭声奇特，皮纹改变等特点，并有智能障碍，而其最明显的特征是哭声类似猫叫。</a:t>
            </a:r>
          </a:p>
        </p:txBody>
      </p:sp>
      <p:pic>
        <p:nvPicPr>
          <p:cNvPr id="19459" name="Picture 3" descr="522"/>
          <p:cNvPicPr>
            <a:picLocks noChangeAspect="1" noChangeArrowheads="1"/>
          </p:cNvPicPr>
          <p:nvPr/>
        </p:nvPicPr>
        <p:blipFill>
          <a:blip r:embed="rId2" cstate="print"/>
          <a:srcRect l="50974" t="38791" r="5089"/>
          <a:stretch>
            <a:fillRect/>
          </a:stretch>
        </p:blipFill>
        <p:spPr bwMode="auto">
          <a:xfrm>
            <a:off x="4267200" y="0"/>
            <a:ext cx="4876800" cy="4038600"/>
          </a:xfrm>
          <a:prstGeom prst="rect">
            <a:avLst/>
          </a:prstGeom>
          <a:noFill/>
        </p:spPr>
      </p:pic>
      <p:pic>
        <p:nvPicPr>
          <p:cNvPr id="19461" name="Picture 5" descr="猫叫综合症1"/>
          <p:cNvPicPr>
            <a:picLocks noChangeAspect="1" noChangeArrowheads="1"/>
          </p:cNvPicPr>
          <p:nvPr/>
        </p:nvPicPr>
        <p:blipFill>
          <a:blip r:embed="rId3" cstate="print"/>
          <a:srcRect/>
          <a:stretch>
            <a:fillRect/>
          </a:stretch>
        </p:blipFill>
        <p:spPr bwMode="auto">
          <a:xfrm>
            <a:off x="152400" y="152400"/>
            <a:ext cx="4191000" cy="4038600"/>
          </a:xfrm>
          <a:prstGeom prst="rect">
            <a:avLst/>
          </a:prstGeom>
          <a:noFill/>
        </p:spPr>
      </p:pic>
    </p:spTree>
    <p:extLst>
      <p:ext uri="{BB962C8B-B14F-4D97-AF65-F5344CB8AC3E}">
        <p14:creationId xmlns:p14="http://schemas.microsoft.com/office/powerpoint/2010/main" val="7416374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3276600" y="4292600"/>
            <a:ext cx="1487488" cy="642938"/>
          </a:xfrm>
          <a:prstGeom prst="rect">
            <a:avLst/>
          </a:prstGeom>
          <a:noFill/>
          <a:ln w="9525" algn="ctr">
            <a:noFill/>
            <a:miter lim="800000"/>
            <a:headEnd/>
            <a:tailEnd/>
          </a:ln>
          <a:effectLst/>
        </p:spPr>
        <p:txBody>
          <a:bodyPr>
            <a:spAutoFit/>
          </a:bodyPr>
          <a:lstStyle/>
          <a:p>
            <a:pPr algn="ctr"/>
            <a:r>
              <a:rPr lang="zh-CN" altLang="en-US" sz="3600" b="1">
                <a:solidFill>
                  <a:prstClr val="black"/>
                </a:solidFill>
                <a:latin typeface="Arial" pitchFamily="34" charset="0"/>
                <a:ea typeface="楷体_GB2312" pitchFamily="49" charset="-122"/>
              </a:rPr>
              <a:t>重复</a:t>
            </a:r>
          </a:p>
        </p:txBody>
      </p:sp>
      <p:sp>
        <p:nvSpPr>
          <p:cNvPr id="20483" name="AutoShape 3">
            <a:hlinkClick r:id="rId2" action="ppaction://hlinksldjump" highlightClick="1"/>
          </p:cNvPr>
          <p:cNvSpPr>
            <a:spLocks noChangeArrowheads="1"/>
          </p:cNvSpPr>
          <p:nvPr/>
        </p:nvSpPr>
        <p:spPr bwMode="auto">
          <a:xfrm>
            <a:off x="8712200" y="6713538"/>
            <a:ext cx="431800" cy="144462"/>
          </a:xfrm>
          <a:prstGeom prst="actionButtonBackPrevious">
            <a:avLst/>
          </a:prstGeom>
          <a:solidFill>
            <a:srgbClr val="FFFFFF"/>
          </a:solidFill>
          <a:ln w="9525">
            <a:noFill/>
            <a:miter lim="800000"/>
            <a:headEnd/>
            <a:tailEnd/>
          </a:ln>
          <a:effectLst/>
        </p:spPr>
        <p:txBody>
          <a:bodyPr wrap="none" anchor="ctr"/>
          <a:lstStyle/>
          <a:p>
            <a:endParaRPr lang="zh-CN" altLang="en-US">
              <a:solidFill>
                <a:prstClr val="black"/>
              </a:solidFill>
              <a:latin typeface="Arial" pitchFamily="34" charset="0"/>
            </a:endParaRPr>
          </a:p>
        </p:txBody>
      </p:sp>
      <p:sp>
        <p:nvSpPr>
          <p:cNvPr id="20484" name="Rectangle 4"/>
          <p:cNvSpPr>
            <a:spLocks noGrp="1" noChangeArrowheads="1"/>
          </p:cNvSpPr>
          <p:nvPr>
            <p:ph type="ctrTitle"/>
          </p:nvPr>
        </p:nvSpPr>
        <p:spPr>
          <a:xfrm>
            <a:off x="250825" y="260350"/>
            <a:ext cx="8893175" cy="1296988"/>
          </a:xfrm>
          <a:noFill/>
          <a:ln/>
        </p:spPr>
        <p:txBody>
          <a:bodyPr anchor="b"/>
          <a:lstStyle/>
          <a:p>
            <a:pPr algn="l">
              <a:tabLst>
                <a:tab pos="647700" algn="l"/>
              </a:tabLst>
            </a:pPr>
            <a:r>
              <a:rPr lang="zh-CN" altLang="en-US" sz="3600" b="1">
                <a:solidFill>
                  <a:srgbClr val="FC2A2A"/>
                </a:solidFill>
                <a:latin typeface="黑体" pitchFamily="49" charset="-122"/>
              </a:rPr>
              <a:t>２、</a:t>
            </a:r>
            <a:r>
              <a:rPr lang="zh-CN" altLang="en-US" sz="4000" b="1"/>
              <a:t>重复</a:t>
            </a:r>
            <a:r>
              <a:rPr lang="zh-CN" altLang="en-US" sz="3600" b="1">
                <a:solidFill>
                  <a:srgbClr val="FC2A2A"/>
                </a:solidFill>
                <a:latin typeface="黑体" pitchFamily="49" charset="-122"/>
              </a:rPr>
              <a:t>：</a:t>
            </a:r>
            <a:r>
              <a:rPr lang="zh-CN" altLang="en-US" sz="3600" b="1"/>
              <a:t>染色体中</a:t>
            </a:r>
            <a:r>
              <a:rPr lang="zh-CN" altLang="en-US" sz="3600" b="1">
                <a:solidFill>
                  <a:srgbClr val="FF0000"/>
                </a:solidFill>
              </a:rPr>
              <a:t>增加</a:t>
            </a:r>
            <a:r>
              <a:rPr lang="zh-CN" altLang="en-US" sz="3600" b="1"/>
              <a:t>某一片段</a:t>
            </a:r>
            <a:r>
              <a:rPr lang="zh-CN" altLang="en-US" sz="3600" b="1">
                <a:solidFill>
                  <a:schemeClr val="tx1"/>
                </a:solidFill>
                <a:effectLst>
                  <a:outerShdw blurRad="38100" dist="38100" dir="2700000" algn="tl">
                    <a:srgbClr val="C0C0C0"/>
                  </a:outerShdw>
                </a:effectLst>
              </a:rPr>
              <a:t>而引起的变异现象。</a:t>
            </a:r>
            <a:r>
              <a:rPr lang="zh-CN" altLang="en-US" sz="3600" b="1">
                <a:solidFill>
                  <a:srgbClr val="FF0000"/>
                </a:solidFill>
                <a:effectLst>
                  <a:outerShdw blurRad="38100" dist="38100" dir="2700000" algn="tl">
                    <a:srgbClr val="C0C0C0"/>
                  </a:outerShdw>
                </a:effectLst>
              </a:rPr>
              <a:t>例果蝇棒状眼形成</a:t>
            </a:r>
            <a:r>
              <a:rPr lang="zh-CN" altLang="en-US" sz="3600" b="1">
                <a:solidFill>
                  <a:schemeClr val="tx1"/>
                </a:solidFill>
                <a:effectLst>
                  <a:outerShdw blurRad="38100" dist="38100" dir="2700000" algn="tl">
                    <a:srgbClr val="C0C0C0"/>
                  </a:outerShdw>
                </a:effectLst>
              </a:rPr>
              <a:t>。</a:t>
            </a:r>
          </a:p>
        </p:txBody>
      </p:sp>
      <p:sp>
        <p:nvSpPr>
          <p:cNvPr id="20485" name="Line 5"/>
          <p:cNvSpPr>
            <a:spLocks noChangeShapeType="1"/>
          </p:cNvSpPr>
          <p:nvPr/>
        </p:nvSpPr>
        <p:spPr bwMode="auto">
          <a:xfrm>
            <a:off x="2843213" y="4941888"/>
            <a:ext cx="0" cy="609600"/>
          </a:xfrm>
          <a:prstGeom prst="line">
            <a:avLst/>
          </a:prstGeom>
          <a:noFill/>
          <a:ln w="38100" cmpd="dbl">
            <a:solidFill>
              <a:schemeClr val="tx1"/>
            </a:solidFill>
            <a:round/>
            <a:headEnd/>
            <a:tailEnd type="triangle" w="med" len="med"/>
          </a:ln>
          <a:effectLst/>
        </p:spPr>
        <p:txBody>
          <a:bodyPr wrap="none" anchor="ctr"/>
          <a:lstStyle/>
          <a:p>
            <a:endParaRPr lang="zh-CN" altLang="en-US">
              <a:solidFill>
                <a:prstClr val="black"/>
              </a:solidFill>
              <a:latin typeface="Arial" pitchFamily="34" charset="0"/>
            </a:endParaRPr>
          </a:p>
        </p:txBody>
      </p:sp>
      <p:sp>
        <p:nvSpPr>
          <p:cNvPr id="20486" name="Line 6"/>
          <p:cNvSpPr>
            <a:spLocks noChangeShapeType="1"/>
          </p:cNvSpPr>
          <p:nvPr/>
        </p:nvSpPr>
        <p:spPr bwMode="auto">
          <a:xfrm>
            <a:off x="2700338" y="3500438"/>
            <a:ext cx="0" cy="533400"/>
          </a:xfrm>
          <a:prstGeom prst="line">
            <a:avLst/>
          </a:prstGeom>
          <a:noFill/>
          <a:ln w="38100" cmpd="dbl">
            <a:solidFill>
              <a:schemeClr val="tx1"/>
            </a:solidFill>
            <a:round/>
            <a:headEnd/>
            <a:tailEnd type="triangle" w="med" len="med"/>
          </a:ln>
          <a:effectLst/>
        </p:spPr>
        <p:txBody>
          <a:bodyPr wrap="none" anchor="ctr"/>
          <a:lstStyle/>
          <a:p>
            <a:endParaRPr lang="zh-CN" altLang="en-US">
              <a:solidFill>
                <a:prstClr val="black"/>
              </a:solidFill>
              <a:latin typeface="Arial" pitchFamily="34" charset="0"/>
            </a:endParaRPr>
          </a:p>
        </p:txBody>
      </p:sp>
      <p:grpSp>
        <p:nvGrpSpPr>
          <p:cNvPr id="20487" name="Group 7"/>
          <p:cNvGrpSpPr>
            <a:grpSpLocks/>
          </p:cNvGrpSpPr>
          <p:nvPr/>
        </p:nvGrpSpPr>
        <p:grpSpPr bwMode="auto">
          <a:xfrm>
            <a:off x="900113" y="2852738"/>
            <a:ext cx="3590925" cy="457200"/>
            <a:chOff x="567" y="1797"/>
            <a:chExt cx="2262" cy="288"/>
          </a:xfrm>
        </p:grpSpPr>
        <p:sp>
          <p:nvSpPr>
            <p:cNvPr id="20488" name="AutoShape 8"/>
            <p:cNvSpPr>
              <a:spLocks noChangeArrowheads="1"/>
            </p:cNvSpPr>
            <p:nvPr/>
          </p:nvSpPr>
          <p:spPr bwMode="auto">
            <a:xfrm>
              <a:off x="567" y="1834"/>
              <a:ext cx="1154" cy="182"/>
            </a:xfrm>
            <a:prstGeom prst="flowChartTerminator">
              <a:avLst/>
            </a:prstGeom>
            <a:solidFill>
              <a:srgbClr val="FFCCCC"/>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0489" name="AutoShape 9"/>
            <p:cNvSpPr>
              <a:spLocks noChangeArrowheads="1"/>
            </p:cNvSpPr>
            <p:nvPr/>
          </p:nvSpPr>
          <p:spPr bwMode="auto">
            <a:xfrm>
              <a:off x="1863" y="1845"/>
              <a:ext cx="966" cy="181"/>
            </a:xfrm>
            <a:prstGeom prst="flowChartTerminator">
              <a:avLst/>
            </a:prstGeom>
            <a:solidFill>
              <a:srgbClr val="FFCCCC"/>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0490" name="AutoShape 10"/>
            <p:cNvSpPr>
              <a:spLocks noChangeArrowheads="1"/>
            </p:cNvSpPr>
            <p:nvPr/>
          </p:nvSpPr>
          <p:spPr bwMode="auto">
            <a:xfrm>
              <a:off x="1721" y="1879"/>
              <a:ext cx="142"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20491" name="AutoShape 11"/>
            <p:cNvSpPr>
              <a:spLocks noChangeArrowheads="1"/>
            </p:cNvSpPr>
            <p:nvPr/>
          </p:nvSpPr>
          <p:spPr bwMode="auto">
            <a:xfrm>
              <a:off x="996" y="1834"/>
              <a:ext cx="272" cy="181"/>
            </a:xfrm>
            <a:prstGeom prst="flowChartAlternateProcess">
              <a:avLst/>
            </a:prstGeom>
            <a:solidFill>
              <a:schemeClr val="hlink"/>
            </a:solidFill>
            <a:ln w="9525" algn="ctr">
              <a:solidFill>
                <a:srgbClr val="FFFF00"/>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0492" name="Text Box 12"/>
            <p:cNvSpPr txBox="1">
              <a:spLocks noChangeArrowheads="1"/>
            </p:cNvSpPr>
            <p:nvPr/>
          </p:nvSpPr>
          <p:spPr bwMode="auto">
            <a:xfrm>
              <a:off x="711" y="1797"/>
              <a:ext cx="240" cy="290"/>
            </a:xfrm>
            <a:prstGeom prst="rect">
              <a:avLst/>
            </a:prstGeom>
            <a:noFill/>
            <a:ln w="12700" cap="sq">
              <a:noFill/>
              <a:miter lim="800000"/>
              <a:headEnd type="none" w="sm" len="sm"/>
              <a:tailEnd type="none" w="sm" len="sm"/>
            </a:ln>
            <a:effectLst/>
          </p:spPr>
          <p:txBody>
            <a:bodyPr>
              <a:spAutoFit/>
            </a:bodyPr>
            <a:lstStyle/>
            <a:p>
              <a:r>
                <a:rPr lang="en-US" altLang="zh-CN" sz="2400">
                  <a:solidFill>
                    <a:srgbClr val="07080F"/>
                  </a:solidFill>
                  <a:latin typeface="Tahoma" pitchFamily="34" charset="0"/>
                  <a:ea typeface=""/>
                </a:rPr>
                <a:t>a</a:t>
              </a:r>
            </a:p>
          </p:txBody>
        </p:sp>
        <p:sp>
          <p:nvSpPr>
            <p:cNvPr id="20493" name="Text Box 13"/>
            <p:cNvSpPr txBox="1">
              <a:spLocks noChangeArrowheads="1"/>
            </p:cNvSpPr>
            <p:nvPr/>
          </p:nvSpPr>
          <p:spPr bwMode="auto">
            <a:xfrm>
              <a:off x="1047" y="1797"/>
              <a:ext cx="220"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b</a:t>
              </a:r>
            </a:p>
          </p:txBody>
        </p:sp>
        <p:sp>
          <p:nvSpPr>
            <p:cNvPr id="20494" name="Text Box 14"/>
            <p:cNvSpPr txBox="1">
              <a:spLocks noChangeArrowheads="1"/>
            </p:cNvSpPr>
            <p:nvPr/>
          </p:nvSpPr>
          <p:spPr bwMode="auto">
            <a:xfrm>
              <a:off x="1335" y="1797"/>
              <a:ext cx="202"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c</a:t>
              </a:r>
            </a:p>
          </p:txBody>
        </p:sp>
        <p:sp>
          <p:nvSpPr>
            <p:cNvPr id="20495" name="Text Box 15"/>
            <p:cNvSpPr txBox="1">
              <a:spLocks noChangeArrowheads="1"/>
            </p:cNvSpPr>
            <p:nvPr/>
          </p:nvSpPr>
          <p:spPr bwMode="auto">
            <a:xfrm>
              <a:off x="1959" y="1797"/>
              <a:ext cx="220"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d</a:t>
              </a:r>
            </a:p>
          </p:txBody>
        </p:sp>
        <p:sp>
          <p:nvSpPr>
            <p:cNvPr id="20496" name="Text Box 16"/>
            <p:cNvSpPr txBox="1">
              <a:spLocks noChangeArrowheads="1"/>
            </p:cNvSpPr>
            <p:nvPr/>
          </p:nvSpPr>
          <p:spPr bwMode="auto">
            <a:xfrm>
              <a:off x="2247" y="1797"/>
              <a:ext cx="215"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e</a:t>
              </a:r>
            </a:p>
          </p:txBody>
        </p:sp>
        <p:sp>
          <p:nvSpPr>
            <p:cNvPr id="20497" name="Text Box 17"/>
            <p:cNvSpPr txBox="1">
              <a:spLocks noChangeArrowheads="1"/>
            </p:cNvSpPr>
            <p:nvPr/>
          </p:nvSpPr>
          <p:spPr bwMode="auto">
            <a:xfrm>
              <a:off x="2535" y="1797"/>
              <a:ext cx="175"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f</a:t>
              </a:r>
            </a:p>
          </p:txBody>
        </p:sp>
      </p:grpSp>
      <p:grpSp>
        <p:nvGrpSpPr>
          <p:cNvPr id="20498" name="Group 18"/>
          <p:cNvGrpSpPr>
            <a:grpSpLocks/>
          </p:cNvGrpSpPr>
          <p:nvPr/>
        </p:nvGrpSpPr>
        <p:grpSpPr bwMode="auto">
          <a:xfrm>
            <a:off x="1979613" y="4365625"/>
            <a:ext cx="431800" cy="457200"/>
            <a:chOff x="1247" y="2750"/>
            <a:chExt cx="272" cy="288"/>
          </a:xfrm>
        </p:grpSpPr>
        <p:sp>
          <p:nvSpPr>
            <p:cNvPr id="20499" name="AutoShape 19"/>
            <p:cNvSpPr>
              <a:spLocks noChangeArrowheads="1"/>
            </p:cNvSpPr>
            <p:nvPr/>
          </p:nvSpPr>
          <p:spPr bwMode="auto">
            <a:xfrm>
              <a:off x="1247" y="2798"/>
              <a:ext cx="272" cy="181"/>
            </a:xfrm>
            <a:prstGeom prst="flowChartAlternateProcess">
              <a:avLst/>
            </a:prstGeom>
            <a:solidFill>
              <a:schemeClr val="hlink"/>
            </a:solidFill>
            <a:ln w="9525" algn="ctr">
              <a:solidFill>
                <a:srgbClr val="FFFF00"/>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0500" name="Text Box 20"/>
            <p:cNvSpPr txBox="1">
              <a:spLocks noChangeArrowheads="1"/>
            </p:cNvSpPr>
            <p:nvPr/>
          </p:nvSpPr>
          <p:spPr bwMode="auto">
            <a:xfrm>
              <a:off x="1295" y="2750"/>
              <a:ext cx="220"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b</a:t>
              </a:r>
            </a:p>
          </p:txBody>
        </p:sp>
      </p:grpSp>
      <p:grpSp>
        <p:nvGrpSpPr>
          <p:cNvPr id="20501" name="Group 21"/>
          <p:cNvGrpSpPr>
            <a:grpSpLocks/>
          </p:cNvGrpSpPr>
          <p:nvPr/>
        </p:nvGrpSpPr>
        <p:grpSpPr bwMode="auto">
          <a:xfrm>
            <a:off x="2771775" y="4365625"/>
            <a:ext cx="431800" cy="457200"/>
            <a:chOff x="1746" y="2750"/>
            <a:chExt cx="272" cy="288"/>
          </a:xfrm>
        </p:grpSpPr>
        <p:sp>
          <p:nvSpPr>
            <p:cNvPr id="20502" name="AutoShape 22"/>
            <p:cNvSpPr>
              <a:spLocks noChangeArrowheads="1"/>
            </p:cNvSpPr>
            <p:nvPr/>
          </p:nvSpPr>
          <p:spPr bwMode="auto">
            <a:xfrm>
              <a:off x="1746" y="2798"/>
              <a:ext cx="272" cy="181"/>
            </a:xfrm>
            <a:prstGeom prst="flowChartAlternateProcess">
              <a:avLst/>
            </a:prstGeom>
            <a:solidFill>
              <a:schemeClr val="hlink"/>
            </a:solidFill>
            <a:ln w="9525" algn="ctr">
              <a:solidFill>
                <a:srgbClr val="FFFF00"/>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0503" name="Text Box 23"/>
            <p:cNvSpPr txBox="1">
              <a:spLocks noChangeArrowheads="1"/>
            </p:cNvSpPr>
            <p:nvPr/>
          </p:nvSpPr>
          <p:spPr bwMode="auto">
            <a:xfrm>
              <a:off x="1794" y="2750"/>
              <a:ext cx="220"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b</a:t>
              </a:r>
            </a:p>
          </p:txBody>
        </p:sp>
      </p:grpSp>
      <p:grpSp>
        <p:nvGrpSpPr>
          <p:cNvPr id="20504" name="Group 24"/>
          <p:cNvGrpSpPr>
            <a:grpSpLocks/>
          </p:cNvGrpSpPr>
          <p:nvPr/>
        </p:nvGrpSpPr>
        <p:grpSpPr bwMode="auto">
          <a:xfrm>
            <a:off x="539750" y="5661025"/>
            <a:ext cx="3971925" cy="457200"/>
            <a:chOff x="340" y="3566"/>
            <a:chExt cx="2502" cy="288"/>
          </a:xfrm>
        </p:grpSpPr>
        <p:sp>
          <p:nvSpPr>
            <p:cNvPr id="20505" name="AutoShape 25"/>
            <p:cNvSpPr>
              <a:spLocks noChangeArrowheads="1"/>
            </p:cNvSpPr>
            <p:nvPr/>
          </p:nvSpPr>
          <p:spPr bwMode="auto">
            <a:xfrm>
              <a:off x="340" y="3614"/>
              <a:ext cx="1392" cy="182"/>
            </a:xfrm>
            <a:prstGeom prst="flowChartTerminator">
              <a:avLst/>
            </a:prstGeom>
            <a:solidFill>
              <a:srgbClr val="FFCCCC"/>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0506" name="AutoShape 26"/>
            <p:cNvSpPr>
              <a:spLocks noChangeArrowheads="1"/>
            </p:cNvSpPr>
            <p:nvPr/>
          </p:nvSpPr>
          <p:spPr bwMode="auto">
            <a:xfrm>
              <a:off x="1876" y="3614"/>
              <a:ext cx="966" cy="181"/>
            </a:xfrm>
            <a:prstGeom prst="flowChartTerminator">
              <a:avLst/>
            </a:prstGeom>
            <a:solidFill>
              <a:srgbClr val="FFCCCC"/>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0507" name="AutoShape 27"/>
            <p:cNvSpPr>
              <a:spLocks noChangeArrowheads="1"/>
            </p:cNvSpPr>
            <p:nvPr/>
          </p:nvSpPr>
          <p:spPr bwMode="auto">
            <a:xfrm>
              <a:off x="1734" y="3648"/>
              <a:ext cx="142"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20508" name="AutoShape 28"/>
            <p:cNvSpPr>
              <a:spLocks noChangeArrowheads="1"/>
            </p:cNvSpPr>
            <p:nvPr/>
          </p:nvSpPr>
          <p:spPr bwMode="auto">
            <a:xfrm>
              <a:off x="1009" y="3625"/>
              <a:ext cx="272" cy="181"/>
            </a:xfrm>
            <a:prstGeom prst="flowChartAlternateProcess">
              <a:avLst/>
            </a:prstGeom>
            <a:solidFill>
              <a:schemeClr val="hlink"/>
            </a:solidFill>
            <a:ln w="9525" algn="ctr">
              <a:solidFill>
                <a:srgbClr val="FFFF00"/>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0509" name="Text Box 29"/>
            <p:cNvSpPr txBox="1">
              <a:spLocks noChangeArrowheads="1"/>
            </p:cNvSpPr>
            <p:nvPr/>
          </p:nvSpPr>
          <p:spPr bwMode="auto">
            <a:xfrm>
              <a:off x="484" y="3566"/>
              <a:ext cx="240" cy="290"/>
            </a:xfrm>
            <a:prstGeom prst="rect">
              <a:avLst/>
            </a:prstGeom>
            <a:noFill/>
            <a:ln w="12700" cap="sq">
              <a:noFill/>
              <a:miter lim="800000"/>
              <a:headEnd type="none" w="sm" len="sm"/>
              <a:tailEnd type="none" w="sm" len="sm"/>
            </a:ln>
            <a:effectLst/>
          </p:spPr>
          <p:txBody>
            <a:bodyPr>
              <a:spAutoFit/>
            </a:bodyPr>
            <a:lstStyle/>
            <a:p>
              <a:r>
                <a:rPr lang="en-US" altLang="zh-CN" sz="2400">
                  <a:solidFill>
                    <a:srgbClr val="07080F"/>
                  </a:solidFill>
                  <a:latin typeface="Tahoma" pitchFamily="34" charset="0"/>
                  <a:ea typeface=""/>
                </a:rPr>
                <a:t>a</a:t>
              </a:r>
            </a:p>
          </p:txBody>
        </p:sp>
        <p:sp>
          <p:nvSpPr>
            <p:cNvPr id="20510" name="Text Box 30"/>
            <p:cNvSpPr txBox="1">
              <a:spLocks noChangeArrowheads="1"/>
            </p:cNvSpPr>
            <p:nvPr/>
          </p:nvSpPr>
          <p:spPr bwMode="auto">
            <a:xfrm>
              <a:off x="1060" y="3566"/>
              <a:ext cx="220"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b</a:t>
              </a:r>
            </a:p>
          </p:txBody>
        </p:sp>
        <p:sp>
          <p:nvSpPr>
            <p:cNvPr id="20511" name="Text Box 31"/>
            <p:cNvSpPr txBox="1">
              <a:spLocks noChangeArrowheads="1"/>
            </p:cNvSpPr>
            <p:nvPr/>
          </p:nvSpPr>
          <p:spPr bwMode="auto">
            <a:xfrm>
              <a:off x="1396" y="3566"/>
              <a:ext cx="202"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c</a:t>
              </a:r>
            </a:p>
          </p:txBody>
        </p:sp>
        <p:sp>
          <p:nvSpPr>
            <p:cNvPr id="20512" name="Text Box 32"/>
            <p:cNvSpPr txBox="1">
              <a:spLocks noChangeArrowheads="1"/>
            </p:cNvSpPr>
            <p:nvPr/>
          </p:nvSpPr>
          <p:spPr bwMode="auto">
            <a:xfrm>
              <a:off x="1972" y="3566"/>
              <a:ext cx="220"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d</a:t>
              </a:r>
            </a:p>
          </p:txBody>
        </p:sp>
        <p:sp>
          <p:nvSpPr>
            <p:cNvPr id="20513" name="Text Box 33"/>
            <p:cNvSpPr txBox="1">
              <a:spLocks noChangeArrowheads="1"/>
            </p:cNvSpPr>
            <p:nvPr/>
          </p:nvSpPr>
          <p:spPr bwMode="auto">
            <a:xfrm>
              <a:off x="2260" y="3566"/>
              <a:ext cx="215"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e</a:t>
              </a:r>
            </a:p>
          </p:txBody>
        </p:sp>
        <p:sp>
          <p:nvSpPr>
            <p:cNvPr id="20514" name="Text Box 34"/>
            <p:cNvSpPr txBox="1">
              <a:spLocks noChangeArrowheads="1"/>
            </p:cNvSpPr>
            <p:nvPr/>
          </p:nvSpPr>
          <p:spPr bwMode="auto">
            <a:xfrm>
              <a:off x="2548" y="3566"/>
              <a:ext cx="175"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f</a:t>
              </a:r>
            </a:p>
          </p:txBody>
        </p:sp>
        <p:grpSp>
          <p:nvGrpSpPr>
            <p:cNvPr id="20515" name="Group 35"/>
            <p:cNvGrpSpPr>
              <a:grpSpLocks/>
            </p:cNvGrpSpPr>
            <p:nvPr/>
          </p:nvGrpSpPr>
          <p:grpSpPr bwMode="auto">
            <a:xfrm>
              <a:off x="740" y="3566"/>
              <a:ext cx="272" cy="288"/>
              <a:chOff x="740" y="3566"/>
              <a:chExt cx="272" cy="288"/>
            </a:xfrm>
          </p:grpSpPr>
          <p:sp>
            <p:nvSpPr>
              <p:cNvPr id="20516" name="AutoShape 36"/>
              <p:cNvSpPr>
                <a:spLocks noChangeArrowheads="1"/>
              </p:cNvSpPr>
              <p:nvPr/>
            </p:nvSpPr>
            <p:spPr bwMode="auto">
              <a:xfrm>
                <a:off x="740" y="3614"/>
                <a:ext cx="272" cy="181"/>
              </a:xfrm>
              <a:prstGeom prst="flowChartAlternateProcess">
                <a:avLst/>
              </a:prstGeom>
              <a:solidFill>
                <a:schemeClr val="hlink"/>
              </a:solidFill>
              <a:ln w="9525" algn="ctr">
                <a:solidFill>
                  <a:srgbClr val="FFFF00"/>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0517" name="Text Box 37"/>
              <p:cNvSpPr txBox="1">
                <a:spLocks noChangeArrowheads="1"/>
              </p:cNvSpPr>
              <p:nvPr/>
            </p:nvSpPr>
            <p:spPr bwMode="auto">
              <a:xfrm>
                <a:off x="788" y="3566"/>
                <a:ext cx="220" cy="290"/>
              </a:xfrm>
              <a:prstGeom prst="rect">
                <a:avLst/>
              </a:prstGeom>
              <a:noFill/>
              <a:ln w="12700" cap="sq">
                <a:noFill/>
                <a:miter lim="800000"/>
                <a:headEnd type="none" w="sm" len="sm"/>
                <a:tailEnd type="none" w="sm" len="sm"/>
              </a:ln>
              <a:effectLst/>
            </p:spPr>
            <p:txBody>
              <a:bodyPr wrap="none">
                <a:spAutoFit/>
              </a:bodyPr>
              <a:lstStyle/>
              <a:p>
                <a:r>
                  <a:rPr lang="en-US" altLang="zh-CN" sz="2400">
                    <a:solidFill>
                      <a:srgbClr val="07080F"/>
                    </a:solidFill>
                    <a:latin typeface="Tahoma" pitchFamily="34" charset="0"/>
                    <a:ea typeface=""/>
                  </a:rPr>
                  <a:t>b</a:t>
                </a:r>
              </a:p>
            </p:txBody>
          </p:sp>
        </p:grpSp>
      </p:grpSp>
      <p:pic>
        <p:nvPicPr>
          <p:cNvPr id="20518" name="Picture 38" descr="pic_135390"/>
          <p:cNvPicPr>
            <a:picLocks noChangeAspect="1" noChangeArrowheads="1"/>
          </p:cNvPicPr>
          <p:nvPr/>
        </p:nvPicPr>
        <p:blipFill>
          <a:blip r:embed="rId3" cstate="print">
            <a:lum bright="-12000" contrast="12000"/>
          </a:blip>
          <a:srcRect l="76738" t="72456" r="7132" b="14651"/>
          <a:stretch>
            <a:fillRect/>
          </a:stretch>
        </p:blipFill>
        <p:spPr bwMode="auto">
          <a:xfrm>
            <a:off x="5795963" y="2708275"/>
            <a:ext cx="2971800" cy="2884488"/>
          </a:xfrm>
          <a:prstGeom prst="rect">
            <a:avLst/>
          </a:prstGeom>
          <a:noFill/>
        </p:spPr>
      </p:pic>
      <p:sp>
        <p:nvSpPr>
          <p:cNvPr id="20519" name="Text Box 39"/>
          <p:cNvSpPr txBox="1">
            <a:spLocks noChangeArrowheads="1"/>
          </p:cNvSpPr>
          <p:nvPr/>
        </p:nvSpPr>
        <p:spPr bwMode="auto">
          <a:xfrm>
            <a:off x="6011863" y="5876925"/>
            <a:ext cx="2625725" cy="460375"/>
          </a:xfrm>
          <a:prstGeom prst="rect">
            <a:avLst/>
          </a:prstGeom>
          <a:noFill/>
          <a:ln w="12700" cap="sq">
            <a:noFill/>
            <a:miter lim="800000"/>
            <a:headEnd type="none" w="sm" len="sm"/>
            <a:tailEnd type="none" w="sm" len="sm"/>
          </a:ln>
          <a:effectLst/>
        </p:spPr>
        <p:txBody>
          <a:bodyPr wrap="none">
            <a:spAutoFit/>
          </a:bodyPr>
          <a:lstStyle/>
          <a:p>
            <a:r>
              <a:rPr lang="zh-CN" altLang="en-US" sz="2400" b="1">
                <a:solidFill>
                  <a:srgbClr val="660066"/>
                </a:solidFill>
                <a:latin typeface="Tahoma" pitchFamily="34" charset="0"/>
              </a:rPr>
              <a:t>果蝇棒状眼的形成</a:t>
            </a:r>
          </a:p>
        </p:txBody>
      </p:sp>
    </p:spTree>
    <p:extLst>
      <p:ext uri="{BB962C8B-B14F-4D97-AF65-F5344CB8AC3E}">
        <p14:creationId xmlns:p14="http://schemas.microsoft.com/office/powerpoint/2010/main" val="121974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0518"/>
                                        </p:tgtEl>
                                        <p:attrNameLst>
                                          <p:attrName>style.visibility</p:attrName>
                                        </p:attrNameLst>
                                      </p:cBhvr>
                                      <p:to>
                                        <p:strVal val="visible"/>
                                      </p:to>
                                    </p:set>
                                    <p:anim calcmode="lin" valueType="num">
                                      <p:cBhvr additive="base">
                                        <p:cTn id="7" dur="500" fill="hold"/>
                                        <p:tgtEl>
                                          <p:spTgt spid="20518"/>
                                        </p:tgtEl>
                                        <p:attrNameLst>
                                          <p:attrName>ppt_x</p:attrName>
                                        </p:attrNameLst>
                                      </p:cBhvr>
                                      <p:tavLst>
                                        <p:tav tm="0">
                                          <p:val>
                                            <p:strVal val="1+#ppt_w/2"/>
                                          </p:val>
                                        </p:tav>
                                        <p:tav tm="100000">
                                          <p:val>
                                            <p:strVal val="#ppt_x"/>
                                          </p:val>
                                        </p:tav>
                                      </p:tavLst>
                                    </p:anim>
                                    <p:anim calcmode="lin" valueType="num">
                                      <p:cBhvr additive="base">
                                        <p:cTn id="8" dur="500" fill="hold"/>
                                        <p:tgtEl>
                                          <p:spTgt spid="205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0519"/>
                                        </p:tgtEl>
                                        <p:attrNameLst>
                                          <p:attrName>style.visibility</p:attrName>
                                        </p:attrNameLst>
                                      </p:cBhvr>
                                      <p:to>
                                        <p:strVal val="visible"/>
                                      </p:to>
                                    </p:set>
                                    <p:anim calcmode="lin" valueType="num">
                                      <p:cBhvr additive="base">
                                        <p:cTn id="11" dur="500" fill="hold"/>
                                        <p:tgtEl>
                                          <p:spTgt spid="20519"/>
                                        </p:tgtEl>
                                        <p:attrNameLst>
                                          <p:attrName>ppt_x</p:attrName>
                                        </p:attrNameLst>
                                      </p:cBhvr>
                                      <p:tavLst>
                                        <p:tav tm="0">
                                          <p:val>
                                            <p:strVal val="1+#ppt_w/2"/>
                                          </p:val>
                                        </p:tav>
                                        <p:tav tm="100000">
                                          <p:val>
                                            <p:strVal val="#ppt_x"/>
                                          </p:val>
                                        </p:tav>
                                      </p:tavLst>
                                    </p:anim>
                                    <p:anim calcmode="lin" valueType="num">
                                      <p:cBhvr additive="base">
                                        <p:cTn id="12" dur="500" fill="hold"/>
                                        <p:tgtEl>
                                          <p:spTgt spid="205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2468965" y="153193"/>
            <a:ext cx="6337300" cy="1192213"/>
          </a:xfrm>
          <a:prstGeom prst="rect">
            <a:avLst/>
          </a:prstGeom>
          <a:noFill/>
          <a:ln w="9525" algn="ctr">
            <a:noFill/>
            <a:miter lim="800000"/>
            <a:headEnd/>
            <a:tailEnd/>
          </a:ln>
          <a:effectLst/>
        </p:spPr>
        <p:txBody>
          <a:bodyPr>
            <a:spAutoFit/>
          </a:bodyPr>
          <a:lstStyle/>
          <a:p>
            <a:pPr>
              <a:spcBef>
                <a:spcPct val="50000"/>
              </a:spcBef>
            </a:pPr>
            <a:r>
              <a:rPr lang="zh-CN" altLang="en-US" sz="3600" b="1" dirty="0">
                <a:solidFill>
                  <a:srgbClr val="6E747A"/>
                </a:solidFill>
                <a:latin typeface="黑体" pitchFamily="49" charset="-122"/>
                <a:ea typeface="黑体" pitchFamily="49" charset="-122"/>
              </a:rPr>
              <a:t>染色体的某一片段移接到另一条</a:t>
            </a:r>
            <a:r>
              <a:rPr lang="zh-CN" altLang="en-US" sz="3600" b="1" dirty="0">
                <a:solidFill>
                  <a:srgbClr val="990033"/>
                </a:solidFill>
                <a:effectLst>
                  <a:outerShdw blurRad="38100" dist="38100" dir="2700000" algn="tl">
                    <a:srgbClr val="C0C0C0"/>
                  </a:outerShdw>
                </a:effectLst>
                <a:latin typeface="黑体" pitchFamily="49" charset="-122"/>
                <a:ea typeface="黑体" pitchFamily="49" charset="-122"/>
              </a:rPr>
              <a:t>非同源染色体</a:t>
            </a:r>
            <a:r>
              <a:rPr lang="zh-CN" altLang="en-US" sz="3600" b="1" dirty="0">
                <a:solidFill>
                  <a:srgbClr val="6E747A"/>
                </a:solidFill>
                <a:latin typeface="黑体" pitchFamily="49" charset="-122"/>
                <a:ea typeface="黑体" pitchFamily="49" charset="-122"/>
              </a:rPr>
              <a:t>上引起的变异</a:t>
            </a:r>
          </a:p>
        </p:txBody>
      </p:sp>
      <p:sp>
        <p:nvSpPr>
          <p:cNvPr id="21508" name="Rectangle 4"/>
          <p:cNvSpPr>
            <a:spLocks noChangeArrowheads="1"/>
          </p:cNvSpPr>
          <p:nvPr/>
        </p:nvSpPr>
        <p:spPr bwMode="auto">
          <a:xfrm>
            <a:off x="0" y="404813"/>
            <a:ext cx="2592388" cy="533400"/>
          </a:xfrm>
          <a:prstGeom prst="rect">
            <a:avLst/>
          </a:prstGeom>
          <a:noFill/>
          <a:ln w="9525" algn="ctr">
            <a:noFill/>
            <a:miter lim="800000"/>
            <a:headEnd/>
            <a:tailEnd/>
          </a:ln>
          <a:effectLst/>
        </p:spPr>
        <p:txBody>
          <a:bodyPr anchor="b"/>
          <a:lstStyle/>
          <a:p>
            <a:pPr algn="ctr"/>
            <a:r>
              <a:rPr lang="en-US" altLang="zh-CN" sz="4000" b="1">
                <a:solidFill>
                  <a:srgbClr val="CC0066"/>
                </a:solidFill>
                <a:latin typeface="黑体" pitchFamily="49" charset="-122"/>
                <a:ea typeface="黑体" pitchFamily="49" charset="-122"/>
              </a:rPr>
              <a:t>3</a:t>
            </a:r>
            <a:r>
              <a:rPr lang="zh-CN" altLang="en-US" sz="4000" b="1">
                <a:solidFill>
                  <a:srgbClr val="CC0066"/>
                </a:solidFill>
                <a:latin typeface="黑体" pitchFamily="49" charset="-122"/>
                <a:ea typeface="黑体" pitchFamily="49" charset="-122"/>
              </a:rPr>
              <a:t>、</a:t>
            </a:r>
            <a:r>
              <a:rPr lang="zh-CN" altLang="en-US" sz="4400" b="1">
                <a:solidFill>
                  <a:srgbClr val="FF0000"/>
                </a:solidFill>
                <a:latin typeface="Arial" pitchFamily="34" charset="0"/>
              </a:rPr>
              <a:t>易位</a:t>
            </a:r>
          </a:p>
        </p:txBody>
      </p:sp>
      <p:sp>
        <p:nvSpPr>
          <p:cNvPr id="21509" name="Line 5"/>
          <p:cNvSpPr>
            <a:spLocks noChangeShapeType="1"/>
          </p:cNvSpPr>
          <p:nvPr/>
        </p:nvSpPr>
        <p:spPr bwMode="auto">
          <a:xfrm>
            <a:off x="2305050" y="2971800"/>
            <a:ext cx="0" cy="762000"/>
          </a:xfrm>
          <a:prstGeom prst="line">
            <a:avLst/>
          </a:prstGeom>
          <a:noFill/>
          <a:ln w="38100" cmpd="dbl">
            <a:solidFill>
              <a:schemeClr val="tx1"/>
            </a:solidFill>
            <a:round/>
            <a:headEnd/>
            <a:tailEnd type="triangle" w="med" len="med"/>
          </a:ln>
          <a:effectLst/>
        </p:spPr>
        <p:txBody>
          <a:bodyPr wrap="none" anchor="ctr"/>
          <a:lstStyle/>
          <a:p>
            <a:endParaRPr lang="zh-CN" altLang="en-US">
              <a:solidFill>
                <a:prstClr val="black"/>
              </a:solidFill>
              <a:latin typeface="Arial" pitchFamily="34" charset="0"/>
            </a:endParaRPr>
          </a:p>
        </p:txBody>
      </p:sp>
      <p:sp>
        <p:nvSpPr>
          <p:cNvPr id="21510" name="Line 6"/>
          <p:cNvSpPr>
            <a:spLocks noChangeShapeType="1"/>
          </p:cNvSpPr>
          <p:nvPr/>
        </p:nvSpPr>
        <p:spPr bwMode="auto">
          <a:xfrm>
            <a:off x="2457450" y="4495800"/>
            <a:ext cx="0" cy="609600"/>
          </a:xfrm>
          <a:prstGeom prst="line">
            <a:avLst/>
          </a:prstGeom>
          <a:noFill/>
          <a:ln w="38100" cmpd="dbl">
            <a:solidFill>
              <a:schemeClr val="tx1"/>
            </a:solidFill>
            <a:round/>
            <a:headEnd/>
            <a:tailEnd type="triangle" w="med" len="med"/>
          </a:ln>
          <a:effectLst/>
        </p:spPr>
        <p:txBody>
          <a:bodyPr wrap="none" anchor="ctr"/>
          <a:lstStyle/>
          <a:p>
            <a:endParaRPr lang="zh-CN" altLang="en-US">
              <a:solidFill>
                <a:prstClr val="black"/>
              </a:solidFill>
              <a:latin typeface="Arial" pitchFamily="34" charset="0"/>
            </a:endParaRPr>
          </a:p>
        </p:txBody>
      </p:sp>
      <p:grpSp>
        <p:nvGrpSpPr>
          <p:cNvPr id="21511" name="Group 7"/>
          <p:cNvGrpSpPr>
            <a:grpSpLocks/>
          </p:cNvGrpSpPr>
          <p:nvPr/>
        </p:nvGrpSpPr>
        <p:grpSpPr bwMode="auto">
          <a:xfrm>
            <a:off x="323850" y="2120900"/>
            <a:ext cx="3590925" cy="469900"/>
            <a:chOff x="204" y="1336"/>
            <a:chExt cx="2262" cy="296"/>
          </a:xfrm>
        </p:grpSpPr>
        <p:sp>
          <p:nvSpPr>
            <p:cNvPr id="21512" name="AutoShape 8"/>
            <p:cNvSpPr>
              <a:spLocks noChangeArrowheads="1"/>
            </p:cNvSpPr>
            <p:nvPr/>
          </p:nvSpPr>
          <p:spPr bwMode="auto">
            <a:xfrm>
              <a:off x="204" y="1381"/>
              <a:ext cx="1154" cy="182"/>
            </a:xfrm>
            <a:prstGeom prst="flowChartTerminator">
              <a:avLst/>
            </a:prstGeom>
            <a:solidFill>
              <a:srgbClr val="CC99FF"/>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13" name="AutoShape 9"/>
            <p:cNvSpPr>
              <a:spLocks noChangeArrowheads="1"/>
            </p:cNvSpPr>
            <p:nvPr/>
          </p:nvSpPr>
          <p:spPr bwMode="auto">
            <a:xfrm>
              <a:off x="1500" y="1392"/>
              <a:ext cx="966" cy="181"/>
            </a:xfrm>
            <a:prstGeom prst="flowChartTerminator">
              <a:avLst/>
            </a:prstGeom>
            <a:solidFill>
              <a:srgbClr val="CC99FF"/>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14" name="AutoShape 10"/>
            <p:cNvSpPr>
              <a:spLocks noChangeArrowheads="1"/>
            </p:cNvSpPr>
            <p:nvPr/>
          </p:nvSpPr>
          <p:spPr bwMode="auto">
            <a:xfrm>
              <a:off x="1358" y="1426"/>
              <a:ext cx="142"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21515" name="Text Box 11"/>
            <p:cNvSpPr txBox="1">
              <a:spLocks noChangeArrowheads="1"/>
            </p:cNvSpPr>
            <p:nvPr/>
          </p:nvSpPr>
          <p:spPr bwMode="auto">
            <a:xfrm>
              <a:off x="348" y="1344"/>
              <a:ext cx="240"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a</a:t>
              </a:r>
            </a:p>
          </p:txBody>
        </p:sp>
        <p:sp>
          <p:nvSpPr>
            <p:cNvPr id="21516" name="Text Box 12"/>
            <p:cNvSpPr txBox="1">
              <a:spLocks noChangeArrowheads="1"/>
            </p:cNvSpPr>
            <p:nvPr/>
          </p:nvSpPr>
          <p:spPr bwMode="auto">
            <a:xfrm>
              <a:off x="684" y="1336"/>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b</a:t>
              </a:r>
            </a:p>
          </p:txBody>
        </p:sp>
        <p:sp>
          <p:nvSpPr>
            <p:cNvPr id="21517" name="Text Box 13"/>
            <p:cNvSpPr txBox="1">
              <a:spLocks noChangeArrowheads="1"/>
            </p:cNvSpPr>
            <p:nvPr/>
          </p:nvSpPr>
          <p:spPr bwMode="auto">
            <a:xfrm>
              <a:off x="972" y="1336"/>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c</a:t>
              </a:r>
            </a:p>
          </p:txBody>
        </p:sp>
        <p:sp>
          <p:nvSpPr>
            <p:cNvPr id="21518" name="Text Box 14"/>
            <p:cNvSpPr txBox="1">
              <a:spLocks noChangeArrowheads="1"/>
            </p:cNvSpPr>
            <p:nvPr/>
          </p:nvSpPr>
          <p:spPr bwMode="auto">
            <a:xfrm>
              <a:off x="1596" y="1336"/>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d</a:t>
              </a:r>
            </a:p>
          </p:txBody>
        </p:sp>
        <p:sp>
          <p:nvSpPr>
            <p:cNvPr id="21519" name="Text Box 15"/>
            <p:cNvSpPr txBox="1">
              <a:spLocks noChangeArrowheads="1"/>
            </p:cNvSpPr>
            <p:nvPr/>
          </p:nvSpPr>
          <p:spPr bwMode="auto">
            <a:xfrm>
              <a:off x="1884" y="1336"/>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e</a:t>
              </a:r>
            </a:p>
          </p:txBody>
        </p:sp>
        <p:sp>
          <p:nvSpPr>
            <p:cNvPr id="21520" name="Text Box 16"/>
            <p:cNvSpPr txBox="1">
              <a:spLocks noChangeArrowheads="1"/>
            </p:cNvSpPr>
            <p:nvPr/>
          </p:nvSpPr>
          <p:spPr bwMode="auto">
            <a:xfrm>
              <a:off x="2172" y="1336"/>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f</a:t>
              </a:r>
            </a:p>
          </p:txBody>
        </p:sp>
      </p:grpSp>
      <p:grpSp>
        <p:nvGrpSpPr>
          <p:cNvPr id="21521" name="Group 17"/>
          <p:cNvGrpSpPr>
            <a:grpSpLocks/>
          </p:cNvGrpSpPr>
          <p:nvPr/>
        </p:nvGrpSpPr>
        <p:grpSpPr bwMode="auto">
          <a:xfrm>
            <a:off x="323850" y="2514600"/>
            <a:ext cx="3590925" cy="520700"/>
            <a:chOff x="204" y="1584"/>
            <a:chExt cx="2262" cy="328"/>
          </a:xfrm>
        </p:grpSpPr>
        <p:sp>
          <p:nvSpPr>
            <p:cNvPr id="21522" name="AutoShape 18"/>
            <p:cNvSpPr>
              <a:spLocks noChangeArrowheads="1"/>
            </p:cNvSpPr>
            <p:nvPr/>
          </p:nvSpPr>
          <p:spPr bwMode="auto">
            <a:xfrm>
              <a:off x="204" y="1669"/>
              <a:ext cx="720" cy="182"/>
            </a:xfrm>
            <a:prstGeom prst="flowChartTerminator">
              <a:avLst/>
            </a:prstGeom>
            <a:solidFill>
              <a:srgbClr val="FFCCCC"/>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23" name="AutoShape 19"/>
            <p:cNvSpPr>
              <a:spLocks noChangeArrowheads="1"/>
            </p:cNvSpPr>
            <p:nvPr/>
          </p:nvSpPr>
          <p:spPr bwMode="auto">
            <a:xfrm>
              <a:off x="1068" y="1680"/>
              <a:ext cx="1398" cy="181"/>
            </a:xfrm>
            <a:prstGeom prst="flowChartTerminator">
              <a:avLst/>
            </a:prstGeom>
            <a:solidFill>
              <a:srgbClr val="FFCCCC"/>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24" name="AutoShape 20"/>
            <p:cNvSpPr>
              <a:spLocks noChangeArrowheads="1"/>
            </p:cNvSpPr>
            <p:nvPr/>
          </p:nvSpPr>
          <p:spPr bwMode="auto">
            <a:xfrm>
              <a:off x="924" y="1728"/>
              <a:ext cx="142"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21525" name="Text Box 21"/>
            <p:cNvSpPr txBox="1">
              <a:spLocks noChangeArrowheads="1"/>
            </p:cNvSpPr>
            <p:nvPr/>
          </p:nvSpPr>
          <p:spPr bwMode="auto">
            <a:xfrm>
              <a:off x="348" y="1584"/>
              <a:ext cx="240"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g</a:t>
              </a:r>
            </a:p>
          </p:txBody>
        </p:sp>
        <p:sp>
          <p:nvSpPr>
            <p:cNvPr id="21526" name="Text Box 22"/>
            <p:cNvSpPr txBox="1">
              <a:spLocks noChangeArrowheads="1"/>
            </p:cNvSpPr>
            <p:nvPr/>
          </p:nvSpPr>
          <p:spPr bwMode="auto">
            <a:xfrm>
              <a:off x="636" y="1624"/>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h</a:t>
              </a:r>
            </a:p>
          </p:txBody>
        </p:sp>
        <p:sp>
          <p:nvSpPr>
            <p:cNvPr id="21527" name="Text Box 23"/>
            <p:cNvSpPr txBox="1">
              <a:spLocks noChangeArrowheads="1"/>
            </p:cNvSpPr>
            <p:nvPr/>
          </p:nvSpPr>
          <p:spPr bwMode="auto">
            <a:xfrm>
              <a:off x="1308" y="1624"/>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i</a:t>
              </a:r>
            </a:p>
          </p:txBody>
        </p:sp>
        <p:sp>
          <p:nvSpPr>
            <p:cNvPr id="21528" name="Text Box 24"/>
            <p:cNvSpPr txBox="1">
              <a:spLocks noChangeArrowheads="1"/>
            </p:cNvSpPr>
            <p:nvPr/>
          </p:nvSpPr>
          <p:spPr bwMode="auto">
            <a:xfrm>
              <a:off x="1596" y="1624"/>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j</a:t>
              </a:r>
            </a:p>
          </p:txBody>
        </p:sp>
        <p:sp>
          <p:nvSpPr>
            <p:cNvPr id="21529" name="Text Box 25"/>
            <p:cNvSpPr txBox="1">
              <a:spLocks noChangeArrowheads="1"/>
            </p:cNvSpPr>
            <p:nvPr/>
          </p:nvSpPr>
          <p:spPr bwMode="auto">
            <a:xfrm>
              <a:off x="1884" y="1624"/>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k</a:t>
              </a:r>
            </a:p>
          </p:txBody>
        </p:sp>
        <p:sp>
          <p:nvSpPr>
            <p:cNvPr id="21530" name="Text Box 26"/>
            <p:cNvSpPr txBox="1">
              <a:spLocks noChangeArrowheads="1"/>
            </p:cNvSpPr>
            <p:nvPr/>
          </p:nvSpPr>
          <p:spPr bwMode="auto">
            <a:xfrm>
              <a:off x="2172" y="1624"/>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l</a:t>
              </a:r>
            </a:p>
          </p:txBody>
        </p:sp>
      </p:grpSp>
      <p:grpSp>
        <p:nvGrpSpPr>
          <p:cNvPr id="21531" name="Group 27"/>
          <p:cNvGrpSpPr>
            <a:grpSpLocks/>
          </p:cNvGrpSpPr>
          <p:nvPr/>
        </p:nvGrpSpPr>
        <p:grpSpPr bwMode="auto">
          <a:xfrm>
            <a:off x="476250" y="3554413"/>
            <a:ext cx="3338513" cy="1144587"/>
            <a:chOff x="300" y="2239"/>
            <a:chExt cx="2103" cy="721"/>
          </a:xfrm>
        </p:grpSpPr>
        <p:grpSp>
          <p:nvGrpSpPr>
            <p:cNvPr id="21532" name="Group 28"/>
            <p:cNvGrpSpPr>
              <a:grpSpLocks/>
            </p:cNvGrpSpPr>
            <p:nvPr/>
          </p:nvGrpSpPr>
          <p:grpSpPr bwMode="auto">
            <a:xfrm>
              <a:off x="300" y="2640"/>
              <a:ext cx="823" cy="320"/>
              <a:chOff x="300" y="2640"/>
              <a:chExt cx="823" cy="320"/>
            </a:xfrm>
          </p:grpSpPr>
          <p:grpSp>
            <p:nvGrpSpPr>
              <p:cNvPr id="21533" name="Group 29"/>
              <p:cNvGrpSpPr>
                <a:grpSpLocks/>
              </p:cNvGrpSpPr>
              <p:nvPr/>
            </p:nvGrpSpPr>
            <p:grpSpPr bwMode="auto">
              <a:xfrm>
                <a:off x="300" y="2640"/>
                <a:ext cx="823" cy="288"/>
                <a:chOff x="300" y="2640"/>
                <a:chExt cx="823" cy="288"/>
              </a:xfrm>
            </p:grpSpPr>
            <p:sp>
              <p:nvSpPr>
                <p:cNvPr id="21534" name="AutoShape 30"/>
                <p:cNvSpPr>
                  <a:spLocks noChangeArrowheads="1"/>
                </p:cNvSpPr>
                <p:nvPr/>
              </p:nvSpPr>
              <p:spPr bwMode="auto">
                <a:xfrm rot="-95658">
                  <a:off x="300" y="2722"/>
                  <a:ext cx="688" cy="182"/>
                </a:xfrm>
                <a:prstGeom prst="flowChartTerminator">
                  <a:avLst/>
                </a:prstGeom>
                <a:solidFill>
                  <a:srgbClr val="FFCCCC"/>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35" name="AutoShape 31"/>
                <p:cNvSpPr>
                  <a:spLocks noChangeArrowheads="1"/>
                </p:cNvSpPr>
                <p:nvPr/>
              </p:nvSpPr>
              <p:spPr bwMode="auto">
                <a:xfrm rot="-95658">
                  <a:off x="988" y="2770"/>
                  <a:ext cx="135"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21536" name="Text Box 32"/>
                <p:cNvSpPr txBox="1">
                  <a:spLocks noChangeArrowheads="1"/>
                </p:cNvSpPr>
                <p:nvPr/>
              </p:nvSpPr>
              <p:spPr bwMode="auto">
                <a:xfrm rot="-95658">
                  <a:off x="438" y="2640"/>
                  <a:ext cx="229"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g</a:t>
                  </a:r>
                </a:p>
              </p:txBody>
            </p:sp>
          </p:grpSp>
          <p:sp>
            <p:nvSpPr>
              <p:cNvPr id="21537" name="Text Box 33"/>
              <p:cNvSpPr txBox="1">
                <a:spLocks noChangeArrowheads="1"/>
              </p:cNvSpPr>
              <p:nvPr/>
            </p:nvSpPr>
            <p:spPr bwMode="auto">
              <a:xfrm rot="-95658">
                <a:off x="713" y="2672"/>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h</a:t>
                </a:r>
              </a:p>
            </p:txBody>
          </p:sp>
        </p:grpSp>
        <p:sp>
          <p:nvSpPr>
            <p:cNvPr id="21538" name="AutoShape 34"/>
            <p:cNvSpPr>
              <a:spLocks noChangeArrowheads="1"/>
            </p:cNvSpPr>
            <p:nvPr/>
          </p:nvSpPr>
          <p:spPr bwMode="auto">
            <a:xfrm rot="-1363413">
              <a:off x="1068" y="2461"/>
              <a:ext cx="1335" cy="181"/>
            </a:xfrm>
            <a:prstGeom prst="flowChartTerminator">
              <a:avLst/>
            </a:prstGeom>
            <a:solidFill>
              <a:srgbClr val="FFCCCC">
                <a:alpha val="50000"/>
              </a:srgbClr>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39" name="Text Box 35"/>
            <p:cNvSpPr txBox="1">
              <a:spLocks noChangeArrowheads="1"/>
            </p:cNvSpPr>
            <p:nvPr/>
          </p:nvSpPr>
          <p:spPr bwMode="auto">
            <a:xfrm rot="-1363413">
              <a:off x="1209" y="2575"/>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i</a:t>
              </a:r>
            </a:p>
          </p:txBody>
        </p:sp>
        <p:sp>
          <p:nvSpPr>
            <p:cNvPr id="21540" name="Text Box 36"/>
            <p:cNvSpPr txBox="1">
              <a:spLocks noChangeArrowheads="1"/>
            </p:cNvSpPr>
            <p:nvPr/>
          </p:nvSpPr>
          <p:spPr bwMode="auto">
            <a:xfrm rot="-1363413">
              <a:off x="1399" y="2481"/>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j</a:t>
              </a:r>
            </a:p>
          </p:txBody>
        </p:sp>
        <p:sp>
          <p:nvSpPr>
            <p:cNvPr id="21541" name="Text Box 37"/>
            <p:cNvSpPr txBox="1">
              <a:spLocks noChangeArrowheads="1"/>
            </p:cNvSpPr>
            <p:nvPr/>
          </p:nvSpPr>
          <p:spPr bwMode="auto">
            <a:xfrm rot="-1363413">
              <a:off x="1833" y="2297"/>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k</a:t>
              </a:r>
            </a:p>
          </p:txBody>
        </p:sp>
        <p:sp>
          <p:nvSpPr>
            <p:cNvPr id="21542" name="Text Box 38"/>
            <p:cNvSpPr txBox="1">
              <a:spLocks noChangeArrowheads="1"/>
            </p:cNvSpPr>
            <p:nvPr/>
          </p:nvSpPr>
          <p:spPr bwMode="auto">
            <a:xfrm rot="-1363413">
              <a:off x="2073" y="2239"/>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l</a:t>
              </a:r>
            </a:p>
          </p:txBody>
        </p:sp>
      </p:grpSp>
      <p:grpSp>
        <p:nvGrpSpPr>
          <p:cNvPr id="21543" name="Group 39"/>
          <p:cNvGrpSpPr>
            <a:grpSpLocks/>
          </p:cNvGrpSpPr>
          <p:nvPr/>
        </p:nvGrpSpPr>
        <p:grpSpPr bwMode="auto">
          <a:xfrm>
            <a:off x="323850" y="3721100"/>
            <a:ext cx="3514725" cy="1028700"/>
            <a:chOff x="204" y="2344"/>
            <a:chExt cx="2214" cy="648"/>
          </a:xfrm>
        </p:grpSpPr>
        <p:grpSp>
          <p:nvGrpSpPr>
            <p:cNvPr id="21544" name="Group 40"/>
            <p:cNvGrpSpPr>
              <a:grpSpLocks/>
            </p:cNvGrpSpPr>
            <p:nvPr/>
          </p:nvGrpSpPr>
          <p:grpSpPr bwMode="auto">
            <a:xfrm>
              <a:off x="204" y="2344"/>
              <a:ext cx="1296" cy="296"/>
              <a:chOff x="204" y="2344"/>
              <a:chExt cx="1296" cy="296"/>
            </a:xfrm>
          </p:grpSpPr>
          <p:sp>
            <p:nvSpPr>
              <p:cNvPr id="21545" name="AutoShape 41"/>
              <p:cNvSpPr>
                <a:spLocks noChangeArrowheads="1"/>
              </p:cNvSpPr>
              <p:nvPr/>
            </p:nvSpPr>
            <p:spPr bwMode="auto">
              <a:xfrm>
                <a:off x="204" y="2389"/>
                <a:ext cx="1154" cy="182"/>
              </a:xfrm>
              <a:prstGeom prst="flowChartTerminator">
                <a:avLst/>
              </a:prstGeom>
              <a:solidFill>
                <a:srgbClr val="CC99FF"/>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46" name="AutoShape 42"/>
              <p:cNvSpPr>
                <a:spLocks noChangeArrowheads="1"/>
              </p:cNvSpPr>
              <p:nvPr/>
            </p:nvSpPr>
            <p:spPr bwMode="auto">
              <a:xfrm>
                <a:off x="1358" y="2434"/>
                <a:ext cx="142"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21547" name="Text Box 43"/>
              <p:cNvSpPr txBox="1">
                <a:spLocks noChangeArrowheads="1"/>
              </p:cNvSpPr>
              <p:nvPr/>
            </p:nvSpPr>
            <p:spPr bwMode="auto">
              <a:xfrm>
                <a:off x="348" y="2352"/>
                <a:ext cx="240"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a</a:t>
                </a:r>
              </a:p>
            </p:txBody>
          </p:sp>
          <p:sp>
            <p:nvSpPr>
              <p:cNvPr id="21548" name="Text Box 44"/>
              <p:cNvSpPr txBox="1">
                <a:spLocks noChangeArrowheads="1"/>
              </p:cNvSpPr>
              <p:nvPr/>
            </p:nvSpPr>
            <p:spPr bwMode="auto">
              <a:xfrm>
                <a:off x="684" y="2344"/>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b</a:t>
                </a:r>
              </a:p>
            </p:txBody>
          </p:sp>
          <p:sp>
            <p:nvSpPr>
              <p:cNvPr id="21549" name="Text Box 45"/>
              <p:cNvSpPr txBox="1">
                <a:spLocks noChangeArrowheads="1"/>
              </p:cNvSpPr>
              <p:nvPr/>
            </p:nvSpPr>
            <p:spPr bwMode="auto">
              <a:xfrm>
                <a:off x="972" y="2344"/>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c</a:t>
                </a:r>
              </a:p>
            </p:txBody>
          </p:sp>
        </p:grpSp>
        <p:grpSp>
          <p:nvGrpSpPr>
            <p:cNvPr id="21550" name="Group 46"/>
            <p:cNvGrpSpPr>
              <a:grpSpLocks/>
            </p:cNvGrpSpPr>
            <p:nvPr/>
          </p:nvGrpSpPr>
          <p:grpSpPr bwMode="auto">
            <a:xfrm>
              <a:off x="1452" y="2448"/>
              <a:ext cx="966" cy="544"/>
              <a:chOff x="1452" y="2448"/>
              <a:chExt cx="966" cy="544"/>
            </a:xfrm>
          </p:grpSpPr>
          <p:sp>
            <p:nvSpPr>
              <p:cNvPr id="21551" name="AutoShape 47"/>
              <p:cNvSpPr>
                <a:spLocks noChangeArrowheads="1"/>
              </p:cNvSpPr>
              <p:nvPr/>
            </p:nvSpPr>
            <p:spPr bwMode="auto">
              <a:xfrm rot="1752205">
                <a:off x="1452" y="2615"/>
                <a:ext cx="966" cy="181"/>
              </a:xfrm>
              <a:prstGeom prst="flowChartTerminator">
                <a:avLst/>
              </a:prstGeom>
              <a:solidFill>
                <a:srgbClr val="CC99FF">
                  <a:alpha val="50000"/>
                </a:srgbClr>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52" name="Text Box 48"/>
              <p:cNvSpPr txBox="1">
                <a:spLocks noChangeArrowheads="1"/>
              </p:cNvSpPr>
              <p:nvPr/>
            </p:nvSpPr>
            <p:spPr bwMode="auto">
              <a:xfrm rot="1752205">
                <a:off x="1836" y="2563"/>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e</a:t>
                </a:r>
              </a:p>
            </p:txBody>
          </p:sp>
          <p:sp>
            <p:nvSpPr>
              <p:cNvPr id="21553" name="Text Box 49"/>
              <p:cNvSpPr txBox="1">
                <a:spLocks noChangeArrowheads="1"/>
              </p:cNvSpPr>
              <p:nvPr/>
            </p:nvSpPr>
            <p:spPr bwMode="auto">
              <a:xfrm rot="1752205">
                <a:off x="2088" y="2704"/>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f</a:t>
                </a:r>
              </a:p>
            </p:txBody>
          </p:sp>
          <p:sp>
            <p:nvSpPr>
              <p:cNvPr id="21554" name="Text Box 50"/>
              <p:cNvSpPr txBox="1">
                <a:spLocks noChangeArrowheads="1"/>
              </p:cNvSpPr>
              <p:nvPr/>
            </p:nvSpPr>
            <p:spPr bwMode="auto">
              <a:xfrm rot="1752205">
                <a:off x="1588" y="2448"/>
                <a:ext cx="261"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d</a:t>
                </a:r>
              </a:p>
            </p:txBody>
          </p:sp>
        </p:grpSp>
      </p:grpSp>
      <p:grpSp>
        <p:nvGrpSpPr>
          <p:cNvPr id="21555" name="Group 51"/>
          <p:cNvGrpSpPr>
            <a:grpSpLocks/>
          </p:cNvGrpSpPr>
          <p:nvPr/>
        </p:nvGrpSpPr>
        <p:grpSpPr bwMode="auto">
          <a:xfrm>
            <a:off x="400050" y="5092700"/>
            <a:ext cx="3200400" cy="469900"/>
            <a:chOff x="252" y="3208"/>
            <a:chExt cx="2016" cy="296"/>
          </a:xfrm>
        </p:grpSpPr>
        <p:sp>
          <p:nvSpPr>
            <p:cNvPr id="21556" name="AutoShape 52"/>
            <p:cNvSpPr>
              <a:spLocks noChangeArrowheads="1"/>
            </p:cNvSpPr>
            <p:nvPr/>
          </p:nvSpPr>
          <p:spPr bwMode="auto">
            <a:xfrm>
              <a:off x="252" y="3253"/>
              <a:ext cx="1154" cy="182"/>
            </a:xfrm>
            <a:prstGeom prst="flowChartTerminator">
              <a:avLst/>
            </a:prstGeom>
            <a:solidFill>
              <a:srgbClr val="CC99FF"/>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57" name="AutoShape 53"/>
            <p:cNvSpPr>
              <a:spLocks noChangeArrowheads="1"/>
            </p:cNvSpPr>
            <p:nvPr/>
          </p:nvSpPr>
          <p:spPr bwMode="auto">
            <a:xfrm>
              <a:off x="1548" y="3264"/>
              <a:ext cx="720" cy="181"/>
            </a:xfrm>
            <a:prstGeom prst="flowChartTerminator">
              <a:avLst/>
            </a:prstGeom>
            <a:solidFill>
              <a:srgbClr val="FFCCCC"/>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58" name="AutoShape 54"/>
            <p:cNvSpPr>
              <a:spLocks noChangeArrowheads="1"/>
            </p:cNvSpPr>
            <p:nvPr/>
          </p:nvSpPr>
          <p:spPr bwMode="auto">
            <a:xfrm>
              <a:off x="1406" y="3298"/>
              <a:ext cx="142"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21559" name="Text Box 55"/>
            <p:cNvSpPr txBox="1">
              <a:spLocks noChangeArrowheads="1"/>
            </p:cNvSpPr>
            <p:nvPr/>
          </p:nvSpPr>
          <p:spPr bwMode="auto">
            <a:xfrm>
              <a:off x="396" y="3216"/>
              <a:ext cx="240"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a</a:t>
              </a:r>
            </a:p>
          </p:txBody>
        </p:sp>
        <p:sp>
          <p:nvSpPr>
            <p:cNvPr id="21560" name="Text Box 56"/>
            <p:cNvSpPr txBox="1">
              <a:spLocks noChangeArrowheads="1"/>
            </p:cNvSpPr>
            <p:nvPr/>
          </p:nvSpPr>
          <p:spPr bwMode="auto">
            <a:xfrm>
              <a:off x="732" y="320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b</a:t>
              </a:r>
            </a:p>
          </p:txBody>
        </p:sp>
        <p:sp>
          <p:nvSpPr>
            <p:cNvPr id="21561" name="Text Box 57"/>
            <p:cNvSpPr txBox="1">
              <a:spLocks noChangeArrowheads="1"/>
            </p:cNvSpPr>
            <p:nvPr/>
          </p:nvSpPr>
          <p:spPr bwMode="auto">
            <a:xfrm>
              <a:off x="1020" y="320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c</a:t>
              </a:r>
            </a:p>
          </p:txBody>
        </p:sp>
        <p:sp>
          <p:nvSpPr>
            <p:cNvPr id="21562" name="Text Box 58"/>
            <p:cNvSpPr txBox="1">
              <a:spLocks noChangeArrowheads="1"/>
            </p:cNvSpPr>
            <p:nvPr/>
          </p:nvSpPr>
          <p:spPr bwMode="auto">
            <a:xfrm>
              <a:off x="1644" y="320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k</a:t>
              </a:r>
            </a:p>
          </p:txBody>
        </p:sp>
        <p:sp>
          <p:nvSpPr>
            <p:cNvPr id="21563" name="Text Box 59"/>
            <p:cNvSpPr txBox="1">
              <a:spLocks noChangeArrowheads="1"/>
            </p:cNvSpPr>
            <p:nvPr/>
          </p:nvSpPr>
          <p:spPr bwMode="auto">
            <a:xfrm>
              <a:off x="1932" y="320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l</a:t>
              </a:r>
            </a:p>
          </p:txBody>
        </p:sp>
      </p:grpSp>
      <p:grpSp>
        <p:nvGrpSpPr>
          <p:cNvPr id="21564" name="Group 60"/>
          <p:cNvGrpSpPr>
            <a:grpSpLocks/>
          </p:cNvGrpSpPr>
          <p:nvPr/>
        </p:nvGrpSpPr>
        <p:grpSpPr bwMode="auto">
          <a:xfrm>
            <a:off x="476250" y="5638800"/>
            <a:ext cx="3733800" cy="533400"/>
            <a:chOff x="300" y="3552"/>
            <a:chExt cx="2352" cy="336"/>
          </a:xfrm>
        </p:grpSpPr>
        <p:sp>
          <p:nvSpPr>
            <p:cNvPr id="21565" name="AutoShape 61"/>
            <p:cNvSpPr>
              <a:spLocks noChangeArrowheads="1"/>
            </p:cNvSpPr>
            <p:nvPr/>
          </p:nvSpPr>
          <p:spPr bwMode="auto">
            <a:xfrm>
              <a:off x="300" y="3637"/>
              <a:ext cx="749" cy="182"/>
            </a:xfrm>
            <a:prstGeom prst="flowChartTerminator">
              <a:avLst/>
            </a:prstGeom>
            <a:solidFill>
              <a:srgbClr val="FFCCCC"/>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66" name="AutoShape 62"/>
            <p:cNvSpPr>
              <a:spLocks noChangeArrowheads="1"/>
            </p:cNvSpPr>
            <p:nvPr/>
          </p:nvSpPr>
          <p:spPr bwMode="auto">
            <a:xfrm>
              <a:off x="1198" y="3648"/>
              <a:ext cx="1454" cy="181"/>
            </a:xfrm>
            <a:prstGeom prst="flowChartTerminator">
              <a:avLst/>
            </a:prstGeom>
            <a:solidFill>
              <a:srgbClr val="CC99FF"/>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1567" name="AutoShape 63"/>
            <p:cNvSpPr>
              <a:spLocks noChangeArrowheads="1"/>
            </p:cNvSpPr>
            <p:nvPr/>
          </p:nvSpPr>
          <p:spPr bwMode="auto">
            <a:xfrm>
              <a:off x="1049" y="3696"/>
              <a:ext cx="147"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21568" name="Text Box 64"/>
            <p:cNvSpPr txBox="1">
              <a:spLocks noChangeArrowheads="1"/>
            </p:cNvSpPr>
            <p:nvPr/>
          </p:nvSpPr>
          <p:spPr bwMode="auto">
            <a:xfrm>
              <a:off x="450" y="3552"/>
              <a:ext cx="249"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g</a:t>
              </a:r>
            </a:p>
          </p:txBody>
        </p:sp>
        <p:sp>
          <p:nvSpPr>
            <p:cNvPr id="21569" name="Text Box 65"/>
            <p:cNvSpPr txBox="1">
              <a:spLocks noChangeArrowheads="1"/>
            </p:cNvSpPr>
            <p:nvPr/>
          </p:nvSpPr>
          <p:spPr bwMode="auto">
            <a:xfrm>
              <a:off x="749" y="3592"/>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h</a:t>
              </a:r>
            </a:p>
          </p:txBody>
        </p:sp>
        <p:sp>
          <p:nvSpPr>
            <p:cNvPr id="21570" name="Text Box 66"/>
            <p:cNvSpPr txBox="1">
              <a:spLocks noChangeArrowheads="1"/>
            </p:cNvSpPr>
            <p:nvPr/>
          </p:nvSpPr>
          <p:spPr bwMode="auto">
            <a:xfrm>
              <a:off x="1847" y="3592"/>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d</a:t>
              </a:r>
            </a:p>
          </p:txBody>
        </p:sp>
        <p:sp>
          <p:nvSpPr>
            <p:cNvPr id="21571" name="Text Box 67"/>
            <p:cNvSpPr txBox="1">
              <a:spLocks noChangeArrowheads="1"/>
            </p:cNvSpPr>
            <p:nvPr/>
          </p:nvSpPr>
          <p:spPr bwMode="auto">
            <a:xfrm>
              <a:off x="2097" y="3592"/>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e</a:t>
              </a:r>
            </a:p>
          </p:txBody>
        </p:sp>
        <p:sp>
          <p:nvSpPr>
            <p:cNvPr id="21572" name="Text Box 68"/>
            <p:cNvSpPr txBox="1">
              <a:spLocks noChangeArrowheads="1"/>
            </p:cNvSpPr>
            <p:nvPr/>
          </p:nvSpPr>
          <p:spPr bwMode="auto">
            <a:xfrm>
              <a:off x="2346" y="3592"/>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f</a:t>
              </a:r>
            </a:p>
          </p:txBody>
        </p:sp>
        <p:sp>
          <p:nvSpPr>
            <p:cNvPr id="21573" name="AutoShape 69"/>
            <p:cNvSpPr>
              <a:spLocks noChangeArrowheads="1"/>
            </p:cNvSpPr>
            <p:nvPr/>
          </p:nvSpPr>
          <p:spPr bwMode="auto">
            <a:xfrm flipH="1">
              <a:off x="1198" y="3648"/>
              <a:ext cx="649" cy="192"/>
            </a:xfrm>
            <a:prstGeom prst="flowChartDelay">
              <a:avLst/>
            </a:prstGeom>
            <a:solidFill>
              <a:srgbClr val="FFCCCC"/>
            </a:solidFill>
            <a:ln w="9525" algn="ctr">
              <a:solidFill>
                <a:schemeClr val="tx1"/>
              </a:solidFill>
              <a:miter lim="800000"/>
              <a:headEnd/>
              <a:tailEnd/>
            </a:ln>
            <a:effectLst/>
          </p:spPr>
          <p:txBody>
            <a:bodyPr anchor="ctr">
              <a:spAutoFit/>
            </a:bodyPr>
            <a:lstStyle/>
            <a:p>
              <a:endParaRPr lang="zh-CN" altLang="en-US">
                <a:solidFill>
                  <a:prstClr val="black"/>
                </a:solidFill>
                <a:latin typeface="Arial" pitchFamily="34" charset="0"/>
              </a:endParaRPr>
            </a:p>
          </p:txBody>
        </p:sp>
        <p:sp>
          <p:nvSpPr>
            <p:cNvPr id="21574" name="Text Box 70"/>
            <p:cNvSpPr txBox="1">
              <a:spLocks noChangeArrowheads="1"/>
            </p:cNvSpPr>
            <p:nvPr/>
          </p:nvSpPr>
          <p:spPr bwMode="auto">
            <a:xfrm>
              <a:off x="1648" y="3600"/>
              <a:ext cx="199"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j</a:t>
              </a:r>
            </a:p>
          </p:txBody>
        </p:sp>
        <p:sp>
          <p:nvSpPr>
            <p:cNvPr id="21575" name="Text Box 71"/>
            <p:cNvSpPr txBox="1">
              <a:spLocks noChangeArrowheads="1"/>
            </p:cNvSpPr>
            <p:nvPr/>
          </p:nvSpPr>
          <p:spPr bwMode="auto">
            <a:xfrm>
              <a:off x="1398" y="3592"/>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i</a:t>
              </a:r>
            </a:p>
          </p:txBody>
        </p:sp>
      </p:grpSp>
      <p:pic>
        <p:nvPicPr>
          <p:cNvPr id="21576" name="Picture 72" descr="pic_135391"/>
          <p:cNvPicPr>
            <a:picLocks noChangeAspect="1" noChangeArrowheads="1"/>
          </p:cNvPicPr>
          <p:nvPr/>
        </p:nvPicPr>
        <p:blipFill>
          <a:blip r:embed="rId2" cstate="print">
            <a:lum bright="-18000" contrast="18000"/>
          </a:blip>
          <a:srcRect l="27211" t="11789" r="51775" b="76662"/>
          <a:stretch>
            <a:fillRect/>
          </a:stretch>
        </p:blipFill>
        <p:spPr bwMode="auto">
          <a:xfrm>
            <a:off x="5435600" y="3124200"/>
            <a:ext cx="3708400" cy="3500438"/>
          </a:xfrm>
          <a:prstGeom prst="rect">
            <a:avLst/>
          </a:prstGeom>
          <a:noFill/>
        </p:spPr>
      </p:pic>
      <p:sp>
        <p:nvSpPr>
          <p:cNvPr id="21577" name="Text Box 73"/>
          <p:cNvSpPr txBox="1">
            <a:spLocks noChangeArrowheads="1"/>
          </p:cNvSpPr>
          <p:nvPr/>
        </p:nvSpPr>
        <p:spPr bwMode="auto">
          <a:xfrm>
            <a:off x="3276600" y="6237288"/>
            <a:ext cx="2014538" cy="460375"/>
          </a:xfrm>
          <a:prstGeom prst="rect">
            <a:avLst/>
          </a:prstGeom>
          <a:noFill/>
          <a:ln w="12700" cap="sq">
            <a:noFill/>
            <a:miter lim="800000"/>
            <a:headEnd type="none" w="sm" len="sm"/>
            <a:tailEnd type="none" w="sm" len="sm"/>
          </a:ln>
          <a:effectLst/>
        </p:spPr>
        <p:txBody>
          <a:bodyPr wrap="none">
            <a:spAutoFit/>
          </a:bodyPr>
          <a:lstStyle/>
          <a:p>
            <a:r>
              <a:rPr lang="zh-CN" altLang="en-US" sz="2400" b="1">
                <a:solidFill>
                  <a:srgbClr val="660066"/>
                </a:solidFill>
                <a:latin typeface="黑体" pitchFamily="49" charset="-122"/>
                <a:ea typeface="黑体" pitchFamily="49" charset="-122"/>
              </a:rPr>
              <a:t>夜来香的变异</a:t>
            </a:r>
          </a:p>
        </p:txBody>
      </p:sp>
      <p:sp>
        <p:nvSpPr>
          <p:cNvPr id="21578" name="Text Box 74"/>
          <p:cNvSpPr txBox="1">
            <a:spLocks noChangeArrowheads="1"/>
          </p:cNvSpPr>
          <p:nvPr/>
        </p:nvSpPr>
        <p:spPr bwMode="auto">
          <a:xfrm>
            <a:off x="3779838" y="3575050"/>
            <a:ext cx="1616075" cy="1008063"/>
          </a:xfrm>
          <a:prstGeom prst="rect">
            <a:avLst/>
          </a:prstGeom>
          <a:noFill/>
          <a:ln w="12700" cap="sq">
            <a:noFill/>
            <a:miter lim="800000"/>
            <a:headEnd type="none" w="sm" len="sm"/>
            <a:tailEnd type="none" w="sm" len="sm"/>
          </a:ln>
          <a:effectLst/>
        </p:spPr>
        <p:txBody>
          <a:bodyPr>
            <a:spAutoFit/>
          </a:bodyPr>
          <a:lstStyle/>
          <a:p>
            <a:r>
              <a:rPr lang="zh-CN" altLang="en-US" sz="3600" b="1">
                <a:solidFill>
                  <a:prstClr val="black"/>
                </a:solidFill>
                <a:latin typeface="黑体" pitchFamily="49" charset="-122"/>
                <a:ea typeface="黑体" pitchFamily="49" charset="-122"/>
              </a:rPr>
              <a:t>移接</a:t>
            </a:r>
            <a:r>
              <a:rPr lang="zh-CN" altLang="en-US" sz="2400" b="1">
                <a:solidFill>
                  <a:srgbClr val="660066"/>
                </a:solidFill>
                <a:latin typeface="黑体" pitchFamily="49" charset="-122"/>
                <a:ea typeface="黑体" pitchFamily="49" charset="-122"/>
              </a:rPr>
              <a:t>	</a:t>
            </a:r>
          </a:p>
        </p:txBody>
      </p:sp>
    </p:spTree>
    <p:extLst>
      <p:ext uri="{BB962C8B-B14F-4D97-AF65-F5344CB8AC3E}">
        <p14:creationId xmlns:p14="http://schemas.microsoft.com/office/powerpoint/2010/main" val="2776454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0-#ppt_w/2"/>
                                          </p:val>
                                        </p:tav>
                                        <p:tav tm="100000">
                                          <p:val>
                                            <p:strVal val="#ppt_x"/>
                                          </p:val>
                                        </p:tav>
                                      </p:tavLst>
                                    </p:anim>
                                    <p:anim calcmode="lin" valueType="num">
                                      <p:cBhvr additive="base">
                                        <p:cTn id="8" dur="500" fill="hold"/>
                                        <p:tgtEl>
                                          <p:spTgt spid="2150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lt">
                                    <p:tmPct val="100000"/>
                                  </p:iterate>
                                  <p:childTnLst>
                                    <p:set>
                                      <p:cBhvr>
                                        <p:cTn id="12" dur="1" fill="hold">
                                          <p:stCondLst>
                                            <p:cond delay="0"/>
                                          </p:stCondLst>
                                        </p:cTn>
                                        <p:tgtEl>
                                          <p:spTgt spid="21506"/>
                                        </p:tgtEl>
                                        <p:attrNameLst>
                                          <p:attrName>style.visibility</p:attrName>
                                        </p:attrNameLst>
                                      </p:cBhvr>
                                      <p:to>
                                        <p:strVal val="visible"/>
                                      </p:to>
                                    </p:set>
                                    <p:animEffect transition="in" filter="wipe(left)">
                                      <p:cBhvr>
                                        <p:cTn id="13" dur="75"/>
                                        <p:tgtEl>
                                          <p:spTgt spid="2150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21511"/>
                                        </p:tgtEl>
                                        <p:attrNameLst>
                                          <p:attrName>style.visibility</p:attrName>
                                        </p:attrNameLst>
                                      </p:cBhvr>
                                      <p:to>
                                        <p:strVal val="visible"/>
                                      </p:to>
                                    </p:set>
                                    <p:anim calcmode="lin" valueType="num">
                                      <p:cBhvr additive="base">
                                        <p:cTn id="18" dur="500" fill="hold"/>
                                        <p:tgtEl>
                                          <p:spTgt spid="21511"/>
                                        </p:tgtEl>
                                        <p:attrNameLst>
                                          <p:attrName>ppt_x</p:attrName>
                                        </p:attrNameLst>
                                      </p:cBhvr>
                                      <p:tavLst>
                                        <p:tav tm="0">
                                          <p:val>
                                            <p:strVal val="0-#ppt_w/2"/>
                                          </p:val>
                                        </p:tav>
                                        <p:tav tm="100000">
                                          <p:val>
                                            <p:strVal val="#ppt_x"/>
                                          </p:val>
                                        </p:tav>
                                      </p:tavLst>
                                    </p:anim>
                                    <p:anim calcmode="lin" valueType="num">
                                      <p:cBhvr additive="base">
                                        <p:cTn id="19" dur="500" fill="hold"/>
                                        <p:tgtEl>
                                          <p:spTgt spid="21511"/>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8" fill="hold" nodeType="afterEffect">
                                  <p:stCondLst>
                                    <p:cond delay="0"/>
                                  </p:stCondLst>
                                  <p:childTnLst>
                                    <p:set>
                                      <p:cBhvr>
                                        <p:cTn id="22" dur="1" fill="hold">
                                          <p:stCondLst>
                                            <p:cond delay="0"/>
                                          </p:stCondLst>
                                        </p:cTn>
                                        <p:tgtEl>
                                          <p:spTgt spid="21521"/>
                                        </p:tgtEl>
                                        <p:attrNameLst>
                                          <p:attrName>style.visibility</p:attrName>
                                        </p:attrNameLst>
                                      </p:cBhvr>
                                      <p:to>
                                        <p:strVal val="visible"/>
                                      </p:to>
                                    </p:set>
                                    <p:anim calcmode="lin" valueType="num">
                                      <p:cBhvr additive="base">
                                        <p:cTn id="23" dur="500" fill="hold"/>
                                        <p:tgtEl>
                                          <p:spTgt spid="21521"/>
                                        </p:tgtEl>
                                        <p:attrNameLst>
                                          <p:attrName>ppt_x</p:attrName>
                                        </p:attrNameLst>
                                      </p:cBhvr>
                                      <p:tavLst>
                                        <p:tav tm="0">
                                          <p:val>
                                            <p:strVal val="0-#ppt_w/2"/>
                                          </p:val>
                                        </p:tav>
                                        <p:tav tm="100000">
                                          <p:val>
                                            <p:strVal val="#ppt_x"/>
                                          </p:val>
                                        </p:tav>
                                      </p:tavLst>
                                    </p:anim>
                                    <p:anim calcmode="lin" valueType="num">
                                      <p:cBhvr additive="base">
                                        <p:cTn id="24" dur="500" fill="hold"/>
                                        <p:tgtEl>
                                          <p:spTgt spid="2152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1509"/>
                                        </p:tgtEl>
                                        <p:attrNameLst>
                                          <p:attrName>style.visibility</p:attrName>
                                        </p:attrNameLst>
                                      </p:cBhvr>
                                      <p:to>
                                        <p:strVal val="visible"/>
                                      </p:to>
                                    </p:set>
                                    <p:animEffect transition="in" filter="wipe(up)">
                                      <p:cBhvr>
                                        <p:cTn id="29" dur="500"/>
                                        <p:tgtEl>
                                          <p:spTgt spid="21509"/>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21543"/>
                                        </p:tgtEl>
                                        <p:attrNameLst>
                                          <p:attrName>style.visibility</p:attrName>
                                        </p:attrNameLst>
                                      </p:cBhvr>
                                      <p:to>
                                        <p:strVal val="visible"/>
                                      </p:to>
                                    </p:set>
                                    <p:animEffect transition="in" filter="wipe(left)">
                                      <p:cBhvr>
                                        <p:cTn id="33" dur="500"/>
                                        <p:tgtEl>
                                          <p:spTgt spid="21543"/>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21531"/>
                                        </p:tgtEl>
                                        <p:attrNameLst>
                                          <p:attrName>style.visibility</p:attrName>
                                        </p:attrNameLst>
                                      </p:cBhvr>
                                      <p:to>
                                        <p:strVal val="visible"/>
                                      </p:to>
                                    </p:set>
                                    <p:animEffect transition="in" filter="wipe(left)">
                                      <p:cBhvr>
                                        <p:cTn id="37" dur="500"/>
                                        <p:tgtEl>
                                          <p:spTgt spid="21531"/>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21578"/>
                                        </p:tgtEl>
                                        <p:attrNameLst>
                                          <p:attrName>style.visibility</p:attrName>
                                        </p:attrNameLst>
                                      </p:cBhvr>
                                      <p:to>
                                        <p:strVal val="visible"/>
                                      </p:to>
                                    </p:set>
                                    <p:animEffect transition="in" filter="diamond(in)">
                                      <p:cBhvr>
                                        <p:cTn id="42" dur="2000"/>
                                        <p:tgtEl>
                                          <p:spTgt spid="2157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1510"/>
                                        </p:tgtEl>
                                        <p:attrNameLst>
                                          <p:attrName>style.visibility</p:attrName>
                                        </p:attrNameLst>
                                      </p:cBhvr>
                                      <p:to>
                                        <p:strVal val="visible"/>
                                      </p:to>
                                    </p:set>
                                    <p:animEffect transition="in" filter="wipe(up)">
                                      <p:cBhvr>
                                        <p:cTn id="47" dur="500"/>
                                        <p:tgtEl>
                                          <p:spTgt spid="21510"/>
                                        </p:tgtEl>
                                      </p:cBhvr>
                                    </p:animEffect>
                                  </p:childTnLst>
                                </p:cTn>
                              </p:par>
                            </p:childTnLst>
                          </p:cTn>
                        </p:par>
                        <p:par>
                          <p:cTn id="48" fill="hold">
                            <p:stCondLst>
                              <p:cond delay="500"/>
                            </p:stCondLst>
                            <p:childTnLst>
                              <p:par>
                                <p:cTn id="49" presetID="22" presetClass="entr" presetSubtype="8" fill="hold" nodeType="afterEffect">
                                  <p:stCondLst>
                                    <p:cond delay="0"/>
                                  </p:stCondLst>
                                  <p:childTnLst>
                                    <p:set>
                                      <p:cBhvr>
                                        <p:cTn id="50" dur="1" fill="hold">
                                          <p:stCondLst>
                                            <p:cond delay="0"/>
                                          </p:stCondLst>
                                        </p:cTn>
                                        <p:tgtEl>
                                          <p:spTgt spid="21555"/>
                                        </p:tgtEl>
                                        <p:attrNameLst>
                                          <p:attrName>style.visibility</p:attrName>
                                        </p:attrNameLst>
                                      </p:cBhvr>
                                      <p:to>
                                        <p:strVal val="visible"/>
                                      </p:to>
                                    </p:set>
                                    <p:animEffect transition="in" filter="wipe(left)">
                                      <p:cBhvr>
                                        <p:cTn id="51" dur="500"/>
                                        <p:tgtEl>
                                          <p:spTgt spid="21555"/>
                                        </p:tgtEl>
                                      </p:cBhvr>
                                    </p:animEffect>
                                  </p:childTnLst>
                                </p:cTn>
                              </p:par>
                            </p:childTnLst>
                          </p:cTn>
                        </p:par>
                        <p:par>
                          <p:cTn id="52" fill="hold">
                            <p:stCondLst>
                              <p:cond delay="1000"/>
                            </p:stCondLst>
                            <p:childTnLst>
                              <p:par>
                                <p:cTn id="53" presetID="22" presetClass="entr" presetSubtype="8" fill="hold" nodeType="afterEffect">
                                  <p:stCondLst>
                                    <p:cond delay="0"/>
                                  </p:stCondLst>
                                  <p:childTnLst>
                                    <p:set>
                                      <p:cBhvr>
                                        <p:cTn id="54" dur="1" fill="hold">
                                          <p:stCondLst>
                                            <p:cond delay="0"/>
                                          </p:stCondLst>
                                        </p:cTn>
                                        <p:tgtEl>
                                          <p:spTgt spid="21564"/>
                                        </p:tgtEl>
                                        <p:attrNameLst>
                                          <p:attrName>style.visibility</p:attrName>
                                        </p:attrNameLst>
                                      </p:cBhvr>
                                      <p:to>
                                        <p:strVal val="visible"/>
                                      </p:to>
                                    </p:set>
                                    <p:animEffect transition="in" filter="wipe(left)">
                                      <p:cBhvr>
                                        <p:cTn id="55" dur="500"/>
                                        <p:tgtEl>
                                          <p:spTgt spid="2156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21577"/>
                                        </p:tgtEl>
                                        <p:attrNameLst>
                                          <p:attrName>style.visibility</p:attrName>
                                        </p:attrNameLst>
                                      </p:cBhvr>
                                      <p:to>
                                        <p:strVal val="visible"/>
                                      </p:to>
                                    </p:set>
                                    <p:animEffect transition="in" filter="wipe(up)">
                                      <p:cBhvr>
                                        <p:cTn id="60" dur="500"/>
                                        <p:tgtEl>
                                          <p:spTgt spid="21577"/>
                                        </p:tgtEl>
                                      </p:cBhvr>
                                    </p:animEffect>
                                  </p:childTnLst>
                                </p:cTn>
                              </p:par>
                            </p:childTnLst>
                          </p:cTn>
                        </p:par>
                        <p:par>
                          <p:cTn id="61" fill="hold">
                            <p:stCondLst>
                              <p:cond delay="500"/>
                            </p:stCondLst>
                            <p:childTnLst>
                              <p:par>
                                <p:cTn id="62" presetID="5" presetClass="entr" presetSubtype="10" fill="hold" nodeType="afterEffect">
                                  <p:stCondLst>
                                    <p:cond delay="0"/>
                                  </p:stCondLst>
                                  <p:childTnLst>
                                    <p:set>
                                      <p:cBhvr>
                                        <p:cTn id="63" dur="1" fill="hold">
                                          <p:stCondLst>
                                            <p:cond delay="0"/>
                                          </p:stCondLst>
                                        </p:cTn>
                                        <p:tgtEl>
                                          <p:spTgt spid="21576"/>
                                        </p:tgtEl>
                                        <p:attrNameLst>
                                          <p:attrName>style.visibility</p:attrName>
                                        </p:attrNameLst>
                                      </p:cBhvr>
                                      <p:to>
                                        <p:strVal val="visible"/>
                                      </p:to>
                                    </p:set>
                                    <p:animEffect transition="in" filter="checkerboard(across)">
                                      <p:cBhvr>
                                        <p:cTn id="64" dur="500"/>
                                        <p:tgtEl>
                                          <p:spTgt spid="215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8" grpId="0" autoUpdateAnimBg="0"/>
      <p:bldP spid="21509" grpId="0" animBg="1"/>
      <p:bldP spid="21510" grpId="0" animBg="1"/>
      <p:bldP spid="21577" grpId="0" autoUpdateAnimBg="0"/>
      <p:bldP spid="21578"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ext Box 1026"/>
          <p:cNvSpPr txBox="1">
            <a:spLocks noChangeArrowheads="1"/>
          </p:cNvSpPr>
          <p:nvPr/>
        </p:nvSpPr>
        <p:spPr bwMode="auto">
          <a:xfrm>
            <a:off x="28575" y="76200"/>
            <a:ext cx="8864600" cy="1739900"/>
          </a:xfrm>
          <a:prstGeom prst="rect">
            <a:avLst/>
          </a:prstGeom>
          <a:noFill/>
          <a:ln w="9525">
            <a:noFill/>
            <a:miter lim="800000"/>
            <a:headEnd/>
            <a:tailEnd/>
          </a:ln>
          <a:effectLst/>
        </p:spPr>
        <p:txBody>
          <a:bodyPr>
            <a:spAutoFit/>
          </a:bodyPr>
          <a:lstStyle/>
          <a:p>
            <a:r>
              <a:rPr lang="en-US" altLang="zh-CN" sz="3600" b="1">
                <a:solidFill>
                  <a:prstClr val="black"/>
                </a:solidFill>
                <a:latin typeface="Arial" pitchFamily="34" charset="0"/>
                <a:ea typeface="黑体" pitchFamily="49" charset="-122"/>
              </a:rPr>
              <a:t>Q:</a:t>
            </a:r>
            <a:r>
              <a:rPr lang="zh-CN" altLang="en-US" sz="3600" b="1">
                <a:solidFill>
                  <a:prstClr val="black"/>
                </a:solidFill>
                <a:latin typeface="Arial" pitchFamily="34" charset="0"/>
                <a:ea typeface="黑体" pitchFamily="49" charset="-122"/>
              </a:rPr>
              <a:t>联会时，在形成四分体时，常会发生四分体中的非姐妹染色单体的交叉互换，这是否染色体变异？</a:t>
            </a:r>
          </a:p>
        </p:txBody>
      </p:sp>
      <p:sp>
        <p:nvSpPr>
          <p:cNvPr id="28675" name="Text Box 1027"/>
          <p:cNvSpPr txBox="1">
            <a:spLocks noChangeArrowheads="1"/>
          </p:cNvSpPr>
          <p:nvPr/>
        </p:nvSpPr>
        <p:spPr bwMode="auto">
          <a:xfrm>
            <a:off x="5626100" y="3978275"/>
            <a:ext cx="180975" cy="642938"/>
          </a:xfrm>
          <a:prstGeom prst="rect">
            <a:avLst/>
          </a:prstGeom>
          <a:noFill/>
          <a:ln w="9525">
            <a:noFill/>
            <a:miter lim="800000"/>
            <a:headEnd/>
            <a:tailEnd/>
          </a:ln>
          <a:effectLst/>
        </p:spPr>
        <p:txBody>
          <a:bodyPr wrap="none">
            <a:spAutoFit/>
          </a:bodyPr>
          <a:lstStyle/>
          <a:p>
            <a:endParaRPr lang="zh-CN" altLang="zh-CN" sz="3600" b="1">
              <a:solidFill>
                <a:prstClr val="black"/>
              </a:solidFill>
              <a:latin typeface="Arial" pitchFamily="34" charset="0"/>
              <a:ea typeface="黑体" pitchFamily="49" charset="-122"/>
            </a:endParaRPr>
          </a:p>
        </p:txBody>
      </p:sp>
      <p:grpSp>
        <p:nvGrpSpPr>
          <p:cNvPr id="28676" name="Group 1028"/>
          <p:cNvGrpSpPr>
            <a:grpSpLocks/>
          </p:cNvGrpSpPr>
          <p:nvPr/>
        </p:nvGrpSpPr>
        <p:grpSpPr bwMode="auto">
          <a:xfrm>
            <a:off x="3671888" y="1295400"/>
            <a:ext cx="5472112" cy="2805113"/>
            <a:chOff x="2313" y="816"/>
            <a:chExt cx="3447" cy="1767"/>
          </a:xfrm>
        </p:grpSpPr>
        <p:pic>
          <p:nvPicPr>
            <p:cNvPr id="28677" name="Picture 1029" descr="6721t05-010"/>
            <p:cNvPicPr>
              <a:picLocks noChangeAspect="1" noChangeArrowheads="1"/>
            </p:cNvPicPr>
            <p:nvPr/>
          </p:nvPicPr>
          <p:blipFill>
            <a:blip r:embed="rId2" cstate="print"/>
            <a:srcRect l="11830" t="3893" r="3526" b="22142"/>
            <a:stretch>
              <a:fillRect/>
            </a:stretch>
          </p:blipFill>
          <p:spPr bwMode="auto">
            <a:xfrm>
              <a:off x="2334" y="816"/>
              <a:ext cx="2816" cy="1392"/>
            </a:xfrm>
            <a:prstGeom prst="rect">
              <a:avLst/>
            </a:prstGeom>
            <a:noFill/>
          </p:spPr>
        </p:pic>
        <p:sp>
          <p:nvSpPr>
            <p:cNvPr id="28678" name="Rectangle 1030"/>
            <p:cNvSpPr>
              <a:spLocks noChangeArrowheads="1"/>
            </p:cNvSpPr>
            <p:nvPr/>
          </p:nvSpPr>
          <p:spPr bwMode="auto">
            <a:xfrm>
              <a:off x="2313" y="2256"/>
              <a:ext cx="3447" cy="597"/>
            </a:xfrm>
            <a:prstGeom prst="rect">
              <a:avLst/>
            </a:prstGeom>
            <a:noFill/>
            <a:ln w="9525">
              <a:noFill/>
              <a:miter lim="800000"/>
              <a:headEnd/>
              <a:tailEnd/>
            </a:ln>
            <a:effectLst/>
          </p:spPr>
          <p:txBody>
            <a:bodyPr>
              <a:spAutoFit/>
            </a:bodyPr>
            <a:lstStyle/>
            <a:p>
              <a:r>
                <a:rPr lang="zh-CN" altLang="en-US" sz="2800" b="1">
                  <a:solidFill>
                    <a:srgbClr val="000099"/>
                  </a:solidFill>
                  <a:latin typeface="Arial" pitchFamily="34" charset="0"/>
                  <a:ea typeface="黑体" pitchFamily="49" charset="-122"/>
                </a:rPr>
                <a:t>四分体中非姐妹染色单体的交叉互换</a:t>
              </a:r>
            </a:p>
          </p:txBody>
        </p:sp>
      </p:grpSp>
      <p:sp>
        <p:nvSpPr>
          <p:cNvPr id="28679" name="Text Box 1031"/>
          <p:cNvSpPr txBox="1">
            <a:spLocks noChangeArrowheads="1"/>
          </p:cNvSpPr>
          <p:nvPr/>
        </p:nvSpPr>
        <p:spPr bwMode="auto">
          <a:xfrm>
            <a:off x="179388" y="2060575"/>
            <a:ext cx="3717925" cy="1192213"/>
          </a:xfrm>
          <a:prstGeom prst="rect">
            <a:avLst/>
          </a:prstGeom>
          <a:noFill/>
          <a:ln w="9525">
            <a:noFill/>
            <a:miter lim="800000"/>
            <a:headEnd/>
            <a:tailEnd/>
          </a:ln>
          <a:effectLst/>
        </p:spPr>
        <p:txBody>
          <a:bodyPr>
            <a:spAutoFit/>
          </a:bodyPr>
          <a:lstStyle/>
          <a:p>
            <a:r>
              <a:rPr lang="zh-CN" altLang="en-US" sz="3600" b="1" dirty="0">
                <a:solidFill>
                  <a:srgbClr val="FF0000"/>
                </a:solidFill>
                <a:latin typeface="Arial" pitchFamily="34" charset="0"/>
                <a:ea typeface="黑体" pitchFamily="49" charset="-122"/>
              </a:rPr>
              <a:t>不属于</a:t>
            </a:r>
            <a:r>
              <a:rPr lang="zh-CN" altLang="en-US" sz="3600" b="1" dirty="0">
                <a:solidFill>
                  <a:srgbClr val="6E747A"/>
                </a:solidFill>
                <a:latin typeface="Arial" pitchFamily="34" charset="0"/>
                <a:ea typeface="黑体" pitchFamily="49" charset="-122"/>
              </a:rPr>
              <a:t>，</a:t>
            </a:r>
          </a:p>
          <a:p>
            <a:r>
              <a:rPr lang="zh-CN" altLang="en-US" sz="3600" b="1" dirty="0">
                <a:solidFill>
                  <a:srgbClr val="FF0000"/>
                </a:solidFill>
                <a:latin typeface="Arial" pitchFamily="34" charset="0"/>
                <a:ea typeface="黑体" pitchFamily="49" charset="-122"/>
              </a:rPr>
              <a:t>这属于</a:t>
            </a:r>
            <a:r>
              <a:rPr lang="zh-CN" altLang="en-US" sz="3600" b="1" dirty="0">
                <a:solidFill>
                  <a:prstClr val="black"/>
                </a:solidFill>
                <a:latin typeface="Arial" pitchFamily="34" charset="0"/>
                <a:ea typeface="黑体" pitchFamily="49" charset="-122"/>
              </a:rPr>
              <a:t>基因重组</a:t>
            </a:r>
          </a:p>
        </p:txBody>
      </p:sp>
      <p:sp>
        <p:nvSpPr>
          <p:cNvPr id="28680" name="Text Box 1032"/>
          <p:cNvSpPr txBox="1">
            <a:spLocks noChangeArrowheads="1"/>
          </p:cNvSpPr>
          <p:nvPr/>
        </p:nvSpPr>
        <p:spPr bwMode="auto">
          <a:xfrm>
            <a:off x="0" y="3933825"/>
            <a:ext cx="3849688" cy="2289175"/>
          </a:xfrm>
          <a:prstGeom prst="rect">
            <a:avLst/>
          </a:prstGeom>
          <a:noFill/>
          <a:ln w="9525">
            <a:noFill/>
            <a:miter lim="800000"/>
            <a:headEnd/>
            <a:tailEnd/>
          </a:ln>
          <a:effectLst/>
        </p:spPr>
        <p:txBody>
          <a:bodyPr>
            <a:spAutoFit/>
          </a:bodyPr>
          <a:lstStyle/>
          <a:p>
            <a:pPr>
              <a:spcBef>
                <a:spcPct val="50000"/>
              </a:spcBef>
            </a:pPr>
            <a:r>
              <a:rPr lang="zh-CN" altLang="en-US" sz="3600" b="1" u="sng">
                <a:solidFill>
                  <a:srgbClr val="FF0000"/>
                </a:solidFill>
                <a:latin typeface="黑体" pitchFamily="49" charset="-122"/>
                <a:ea typeface="黑体" pitchFamily="49" charset="-122"/>
              </a:rPr>
              <a:t>易位</a:t>
            </a:r>
            <a:r>
              <a:rPr lang="en-US" altLang="zh-CN" sz="3600" b="1" u="sng">
                <a:solidFill>
                  <a:srgbClr val="FF0000"/>
                </a:solidFill>
                <a:latin typeface="黑体" pitchFamily="49" charset="-122"/>
                <a:ea typeface="黑体" pitchFamily="49" charset="-122"/>
              </a:rPr>
              <a:t>:</a:t>
            </a:r>
            <a:r>
              <a:rPr lang="zh-CN" altLang="en-US" sz="3600" b="1">
                <a:solidFill>
                  <a:prstClr val="black"/>
                </a:solidFill>
                <a:latin typeface="黑体" pitchFamily="49" charset="-122"/>
                <a:ea typeface="黑体" pitchFamily="49" charset="-122"/>
              </a:rPr>
              <a:t>染色体的某一片段移接到另一条</a:t>
            </a:r>
            <a:r>
              <a:rPr lang="zh-CN" altLang="en-US" sz="3600" b="1" i="1" u="sng">
                <a:solidFill>
                  <a:srgbClr val="FF0000"/>
                </a:solidFill>
                <a:latin typeface="黑体" pitchFamily="49" charset="-122"/>
                <a:ea typeface="黑体" pitchFamily="49" charset="-122"/>
              </a:rPr>
              <a:t>非同源染色体</a:t>
            </a:r>
            <a:r>
              <a:rPr lang="zh-CN" altLang="en-US" sz="3600" b="1">
                <a:solidFill>
                  <a:prstClr val="black"/>
                </a:solidFill>
                <a:latin typeface="黑体" pitchFamily="49" charset="-122"/>
                <a:ea typeface="黑体" pitchFamily="49" charset="-122"/>
              </a:rPr>
              <a:t>上。</a:t>
            </a:r>
          </a:p>
        </p:txBody>
      </p:sp>
      <p:pic>
        <p:nvPicPr>
          <p:cNvPr id="28681" name="Picture 1033" descr="易位"/>
          <p:cNvPicPr>
            <a:picLocks noChangeAspect="1" noChangeArrowheads="1"/>
          </p:cNvPicPr>
          <p:nvPr/>
        </p:nvPicPr>
        <p:blipFill>
          <a:blip r:embed="rId3" cstate="print"/>
          <a:srcRect/>
          <a:stretch>
            <a:fillRect/>
          </a:stretch>
        </p:blipFill>
        <p:spPr bwMode="auto">
          <a:xfrm>
            <a:off x="3971925" y="4775200"/>
            <a:ext cx="5041900" cy="863600"/>
          </a:xfrm>
          <a:prstGeom prst="rect">
            <a:avLst/>
          </a:prstGeom>
          <a:noFill/>
        </p:spPr>
      </p:pic>
    </p:spTree>
    <p:extLst>
      <p:ext uri="{BB962C8B-B14F-4D97-AF65-F5344CB8AC3E}">
        <p14:creationId xmlns:p14="http://schemas.microsoft.com/office/powerpoint/2010/main" val="1017695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linds(horizontal)">
                                      <p:cBhvr>
                                        <p:cTn id="7" dur="5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6"/>
                                        </p:tgtEl>
                                        <p:attrNameLst>
                                          <p:attrName>style.visibility</p:attrName>
                                        </p:attrNameLst>
                                      </p:cBhvr>
                                      <p:to>
                                        <p:strVal val="visible"/>
                                      </p:to>
                                    </p:set>
                                    <p:animEffect transition="in" filter="blinds(horizontal)">
                                      <p:cBhvr>
                                        <p:cTn id="12" dur="500"/>
                                        <p:tgtEl>
                                          <p:spTgt spid="2867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679"/>
                                        </p:tgtEl>
                                        <p:attrNameLst>
                                          <p:attrName>style.visibility</p:attrName>
                                        </p:attrNameLst>
                                      </p:cBhvr>
                                      <p:to>
                                        <p:strVal val="visible"/>
                                      </p:to>
                                    </p:set>
                                    <p:animEffect transition="in" filter="blinds(horizontal)">
                                      <p:cBhvr>
                                        <p:cTn id="17" dur="500"/>
                                        <p:tgtEl>
                                          <p:spTgt spid="2867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680"/>
                                        </p:tgtEl>
                                        <p:attrNameLst>
                                          <p:attrName>style.visibility</p:attrName>
                                        </p:attrNameLst>
                                      </p:cBhvr>
                                      <p:to>
                                        <p:strVal val="visible"/>
                                      </p:to>
                                    </p:set>
                                    <p:animEffect transition="in" filter="blinds(horizontal)">
                                      <p:cBhvr>
                                        <p:cTn id="22" dur="500"/>
                                        <p:tgtEl>
                                          <p:spTgt spid="2868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8681"/>
                                        </p:tgtEl>
                                        <p:attrNameLst>
                                          <p:attrName>style.visibility</p:attrName>
                                        </p:attrNameLst>
                                      </p:cBhvr>
                                      <p:to>
                                        <p:strVal val="visible"/>
                                      </p:to>
                                    </p:set>
                                    <p:animEffect transition="in" filter="blinds(horizontal)">
                                      <p:cBhvr>
                                        <p:cTn id="27" dur="500"/>
                                        <p:tgtEl>
                                          <p:spTgt spid="28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9" grpId="0"/>
      <p:bldP spid="28680"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2916238" y="476250"/>
            <a:ext cx="5848350" cy="1192213"/>
          </a:xfrm>
          <a:prstGeom prst="rect">
            <a:avLst/>
          </a:prstGeom>
          <a:noFill/>
          <a:ln w="9525" algn="ctr">
            <a:noFill/>
            <a:miter lim="800000"/>
            <a:headEnd/>
            <a:tailEnd/>
          </a:ln>
          <a:effectLst/>
        </p:spPr>
        <p:txBody>
          <a:bodyPr>
            <a:spAutoFit/>
          </a:bodyPr>
          <a:lstStyle/>
          <a:p>
            <a:pPr>
              <a:spcBef>
                <a:spcPct val="50000"/>
              </a:spcBef>
            </a:pPr>
            <a:r>
              <a:rPr lang="zh-CN" altLang="en-US" sz="3600" b="1">
                <a:solidFill>
                  <a:srgbClr val="6E747A"/>
                </a:solidFill>
                <a:latin typeface="黑体" pitchFamily="49" charset="-122"/>
                <a:ea typeface="黑体" pitchFamily="49" charset="-122"/>
              </a:rPr>
              <a:t>染色体的某一片段位置颠倒也可以引起变异</a:t>
            </a:r>
          </a:p>
        </p:txBody>
      </p:sp>
      <p:sp>
        <p:nvSpPr>
          <p:cNvPr id="22531" name="Rectangle 3"/>
          <p:cNvSpPr>
            <a:spLocks noChangeArrowheads="1"/>
          </p:cNvSpPr>
          <p:nvPr/>
        </p:nvSpPr>
        <p:spPr bwMode="auto">
          <a:xfrm>
            <a:off x="250825" y="404813"/>
            <a:ext cx="2598738" cy="792162"/>
          </a:xfrm>
          <a:prstGeom prst="rect">
            <a:avLst/>
          </a:prstGeom>
          <a:noFill/>
          <a:ln w="9525" algn="ctr">
            <a:noFill/>
            <a:miter lim="800000"/>
            <a:headEnd/>
            <a:tailEnd/>
          </a:ln>
          <a:effectLst/>
        </p:spPr>
        <p:txBody>
          <a:bodyPr anchor="b"/>
          <a:lstStyle/>
          <a:p>
            <a:pPr algn="ctr">
              <a:spcBef>
                <a:spcPct val="50000"/>
              </a:spcBef>
            </a:pPr>
            <a:r>
              <a:rPr lang="en-US" altLang="zh-CN" sz="4000" b="1">
                <a:solidFill>
                  <a:srgbClr val="FC2A2A"/>
                </a:solidFill>
                <a:latin typeface="黑体" pitchFamily="49" charset="-122"/>
                <a:ea typeface="黑体" pitchFamily="49" charset="-122"/>
              </a:rPr>
              <a:t>4</a:t>
            </a:r>
            <a:r>
              <a:rPr lang="zh-CN" altLang="en-US" sz="4000" b="1">
                <a:solidFill>
                  <a:srgbClr val="FC2A2A"/>
                </a:solidFill>
                <a:latin typeface="黑体" pitchFamily="49" charset="-122"/>
                <a:ea typeface="黑体" pitchFamily="49" charset="-122"/>
              </a:rPr>
              <a:t>、倒位</a:t>
            </a:r>
          </a:p>
        </p:txBody>
      </p:sp>
      <p:sp>
        <p:nvSpPr>
          <p:cNvPr id="22532" name="Line 4"/>
          <p:cNvSpPr>
            <a:spLocks noChangeShapeType="1"/>
          </p:cNvSpPr>
          <p:nvPr/>
        </p:nvSpPr>
        <p:spPr bwMode="auto">
          <a:xfrm flipH="1">
            <a:off x="3033713" y="5080000"/>
            <a:ext cx="0" cy="609600"/>
          </a:xfrm>
          <a:prstGeom prst="line">
            <a:avLst/>
          </a:prstGeom>
          <a:noFill/>
          <a:ln w="38100" cmpd="dbl">
            <a:solidFill>
              <a:schemeClr val="tx1"/>
            </a:solidFill>
            <a:round/>
            <a:headEnd/>
            <a:tailEnd type="triangle" w="med" len="med"/>
          </a:ln>
          <a:effectLst/>
        </p:spPr>
        <p:txBody>
          <a:bodyPr wrap="none" anchor="ctr"/>
          <a:lstStyle/>
          <a:p>
            <a:endParaRPr lang="zh-CN" altLang="en-US">
              <a:solidFill>
                <a:prstClr val="black"/>
              </a:solidFill>
              <a:latin typeface="Arial" pitchFamily="34" charset="0"/>
            </a:endParaRPr>
          </a:p>
        </p:txBody>
      </p:sp>
      <p:sp>
        <p:nvSpPr>
          <p:cNvPr id="22533" name="Line 5"/>
          <p:cNvSpPr>
            <a:spLocks noChangeShapeType="1"/>
          </p:cNvSpPr>
          <p:nvPr/>
        </p:nvSpPr>
        <p:spPr bwMode="auto">
          <a:xfrm>
            <a:off x="3033713" y="2946400"/>
            <a:ext cx="0" cy="609600"/>
          </a:xfrm>
          <a:prstGeom prst="line">
            <a:avLst/>
          </a:prstGeom>
          <a:noFill/>
          <a:ln w="38100" cmpd="dbl">
            <a:solidFill>
              <a:schemeClr val="tx1"/>
            </a:solidFill>
            <a:round/>
            <a:headEnd/>
            <a:tailEnd type="triangle" w="med" len="med"/>
          </a:ln>
          <a:effectLst/>
        </p:spPr>
        <p:txBody>
          <a:bodyPr wrap="none" anchor="ctr"/>
          <a:lstStyle/>
          <a:p>
            <a:endParaRPr lang="zh-CN" altLang="en-US">
              <a:solidFill>
                <a:prstClr val="black"/>
              </a:solidFill>
              <a:latin typeface="Arial" pitchFamily="34" charset="0"/>
            </a:endParaRPr>
          </a:p>
        </p:txBody>
      </p:sp>
      <p:grpSp>
        <p:nvGrpSpPr>
          <p:cNvPr id="22534" name="Group 6"/>
          <p:cNvGrpSpPr>
            <a:grpSpLocks/>
          </p:cNvGrpSpPr>
          <p:nvPr/>
        </p:nvGrpSpPr>
        <p:grpSpPr bwMode="auto">
          <a:xfrm>
            <a:off x="900113" y="2552700"/>
            <a:ext cx="3868737" cy="469900"/>
            <a:chOff x="567" y="1608"/>
            <a:chExt cx="2437" cy="296"/>
          </a:xfrm>
        </p:grpSpPr>
        <p:sp>
          <p:nvSpPr>
            <p:cNvPr id="22535" name="AutoShape 7"/>
            <p:cNvSpPr>
              <a:spLocks noChangeArrowheads="1"/>
            </p:cNvSpPr>
            <p:nvPr/>
          </p:nvSpPr>
          <p:spPr bwMode="auto">
            <a:xfrm rot="13152">
              <a:off x="567" y="1664"/>
              <a:ext cx="1249" cy="182"/>
            </a:xfrm>
            <a:prstGeom prst="flowChartTerminator">
              <a:avLst/>
            </a:prstGeom>
            <a:solidFill>
              <a:srgbClr val="CC99FF"/>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2536" name="AutoShape 8"/>
            <p:cNvSpPr>
              <a:spLocks noChangeArrowheads="1"/>
            </p:cNvSpPr>
            <p:nvPr/>
          </p:nvSpPr>
          <p:spPr bwMode="auto">
            <a:xfrm>
              <a:off x="1959" y="1664"/>
              <a:ext cx="1045" cy="181"/>
            </a:xfrm>
            <a:prstGeom prst="flowChartTerminator">
              <a:avLst/>
            </a:prstGeom>
            <a:solidFill>
              <a:srgbClr val="FFCCCC"/>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2537" name="Text Box 9"/>
            <p:cNvSpPr txBox="1">
              <a:spLocks noChangeArrowheads="1"/>
            </p:cNvSpPr>
            <p:nvPr/>
          </p:nvSpPr>
          <p:spPr bwMode="auto">
            <a:xfrm>
              <a:off x="711" y="1616"/>
              <a:ext cx="260"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a</a:t>
              </a:r>
            </a:p>
          </p:txBody>
        </p:sp>
        <p:sp>
          <p:nvSpPr>
            <p:cNvPr id="22538" name="Text Box 10"/>
            <p:cNvSpPr txBox="1">
              <a:spLocks noChangeArrowheads="1"/>
            </p:cNvSpPr>
            <p:nvPr/>
          </p:nvSpPr>
          <p:spPr bwMode="auto">
            <a:xfrm>
              <a:off x="1047" y="160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b</a:t>
              </a:r>
            </a:p>
          </p:txBody>
        </p:sp>
        <p:sp>
          <p:nvSpPr>
            <p:cNvPr id="22539" name="Text Box 11"/>
            <p:cNvSpPr txBox="1">
              <a:spLocks noChangeArrowheads="1"/>
            </p:cNvSpPr>
            <p:nvPr/>
          </p:nvSpPr>
          <p:spPr bwMode="auto">
            <a:xfrm>
              <a:off x="1383" y="160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c</a:t>
              </a:r>
            </a:p>
          </p:txBody>
        </p:sp>
        <p:sp>
          <p:nvSpPr>
            <p:cNvPr id="22540" name="Text Box 12"/>
            <p:cNvSpPr txBox="1">
              <a:spLocks noChangeArrowheads="1"/>
            </p:cNvSpPr>
            <p:nvPr/>
          </p:nvSpPr>
          <p:spPr bwMode="auto">
            <a:xfrm>
              <a:off x="2073" y="160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d</a:t>
              </a:r>
            </a:p>
          </p:txBody>
        </p:sp>
        <p:sp>
          <p:nvSpPr>
            <p:cNvPr id="22541" name="Text Box 13"/>
            <p:cNvSpPr txBox="1">
              <a:spLocks noChangeArrowheads="1"/>
            </p:cNvSpPr>
            <p:nvPr/>
          </p:nvSpPr>
          <p:spPr bwMode="auto">
            <a:xfrm>
              <a:off x="2385" y="160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e</a:t>
              </a:r>
            </a:p>
          </p:txBody>
        </p:sp>
        <p:sp>
          <p:nvSpPr>
            <p:cNvPr id="22542" name="Text Box 14"/>
            <p:cNvSpPr txBox="1">
              <a:spLocks noChangeArrowheads="1"/>
            </p:cNvSpPr>
            <p:nvPr/>
          </p:nvSpPr>
          <p:spPr bwMode="auto">
            <a:xfrm>
              <a:off x="2697" y="160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f</a:t>
              </a:r>
            </a:p>
          </p:txBody>
        </p:sp>
        <p:sp>
          <p:nvSpPr>
            <p:cNvPr id="22543" name="AutoShape 15"/>
            <p:cNvSpPr>
              <a:spLocks noChangeArrowheads="1"/>
            </p:cNvSpPr>
            <p:nvPr/>
          </p:nvSpPr>
          <p:spPr bwMode="auto">
            <a:xfrm>
              <a:off x="1815" y="1712"/>
              <a:ext cx="154"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grpSp>
      <p:grpSp>
        <p:nvGrpSpPr>
          <p:cNvPr id="22544" name="Group 16"/>
          <p:cNvGrpSpPr>
            <a:grpSpLocks/>
          </p:cNvGrpSpPr>
          <p:nvPr/>
        </p:nvGrpSpPr>
        <p:grpSpPr bwMode="auto">
          <a:xfrm>
            <a:off x="2424113" y="3632200"/>
            <a:ext cx="1192212" cy="1663700"/>
            <a:chOff x="1527" y="2288"/>
            <a:chExt cx="751" cy="1048"/>
          </a:xfrm>
        </p:grpSpPr>
        <p:sp>
          <p:nvSpPr>
            <p:cNvPr id="22545" name="AutoShape 17"/>
            <p:cNvSpPr>
              <a:spLocks noChangeArrowheads="1"/>
            </p:cNvSpPr>
            <p:nvPr/>
          </p:nvSpPr>
          <p:spPr bwMode="auto">
            <a:xfrm rot="-854165">
              <a:off x="1663" y="2341"/>
              <a:ext cx="336" cy="768"/>
            </a:xfrm>
            <a:prstGeom prst="moon">
              <a:avLst>
                <a:gd name="adj" fmla="val 55412"/>
              </a:avLst>
            </a:prstGeom>
            <a:solidFill>
              <a:srgbClr val="FFCCCC"/>
            </a:solidFill>
            <a:ln w="12700" cap="sq">
              <a:solidFill>
                <a:schemeClr val="tx1"/>
              </a:solidFill>
              <a:miter lim="800000"/>
              <a:headEnd type="none" w="sm" len="sm"/>
              <a:tailEnd type="none" w="sm" len="sm"/>
            </a:ln>
            <a:effectLst/>
          </p:spPr>
          <p:txBody>
            <a:bodyPr wrap="none" anchor="ctr"/>
            <a:lstStyle/>
            <a:p>
              <a:endParaRPr lang="zh-CN" altLang="en-US">
                <a:solidFill>
                  <a:prstClr val="black"/>
                </a:solidFill>
                <a:latin typeface="Arial" pitchFamily="34" charset="0"/>
              </a:endParaRPr>
            </a:p>
          </p:txBody>
        </p:sp>
        <p:sp>
          <p:nvSpPr>
            <p:cNvPr id="22546" name="AutoShape 18"/>
            <p:cNvSpPr>
              <a:spLocks noChangeArrowheads="1"/>
            </p:cNvSpPr>
            <p:nvPr/>
          </p:nvSpPr>
          <p:spPr bwMode="auto">
            <a:xfrm rot="12770826" flipH="1">
              <a:off x="1846" y="2959"/>
              <a:ext cx="432" cy="196"/>
            </a:xfrm>
            <a:prstGeom prst="flowChartDelay">
              <a:avLst/>
            </a:prstGeom>
            <a:solidFill>
              <a:srgbClr val="FFCCCC"/>
            </a:solidFill>
            <a:ln w="9525" algn="ctr">
              <a:solidFill>
                <a:srgbClr val="000080"/>
              </a:solidFill>
              <a:miter lim="800000"/>
              <a:headEnd/>
              <a:tailEnd/>
            </a:ln>
            <a:effectLst/>
          </p:spPr>
          <p:txBody>
            <a:bodyPr anchor="ctr">
              <a:spAutoFit/>
            </a:bodyPr>
            <a:lstStyle/>
            <a:p>
              <a:endParaRPr lang="zh-CN" altLang="en-US">
                <a:solidFill>
                  <a:prstClr val="black"/>
                </a:solidFill>
                <a:latin typeface="Arial" pitchFamily="34" charset="0"/>
              </a:endParaRPr>
            </a:p>
          </p:txBody>
        </p:sp>
        <p:sp>
          <p:nvSpPr>
            <p:cNvPr id="22547" name="AutoShape 19"/>
            <p:cNvSpPr>
              <a:spLocks noChangeArrowheads="1"/>
            </p:cNvSpPr>
            <p:nvPr/>
          </p:nvSpPr>
          <p:spPr bwMode="auto">
            <a:xfrm rot="12226436">
              <a:off x="1763" y="2336"/>
              <a:ext cx="285" cy="1000"/>
            </a:xfrm>
            <a:prstGeom prst="moon">
              <a:avLst>
                <a:gd name="adj" fmla="val 62560"/>
              </a:avLst>
            </a:prstGeom>
            <a:solidFill>
              <a:srgbClr val="CC99FF"/>
            </a:solidFill>
            <a:ln w="12700" cap="sq">
              <a:solidFill>
                <a:schemeClr val="tx1"/>
              </a:solidFill>
              <a:miter lim="800000"/>
              <a:headEnd type="none" w="sm" len="sm"/>
              <a:tailEnd type="none" w="sm" len="sm"/>
            </a:ln>
            <a:effectLst/>
          </p:spPr>
          <p:txBody>
            <a:bodyPr wrap="none" anchor="ctr"/>
            <a:lstStyle/>
            <a:p>
              <a:endParaRPr lang="zh-CN" altLang="en-US">
                <a:solidFill>
                  <a:prstClr val="black"/>
                </a:solidFill>
                <a:latin typeface="Arial" pitchFamily="34" charset="0"/>
              </a:endParaRPr>
            </a:p>
          </p:txBody>
        </p:sp>
        <p:sp>
          <p:nvSpPr>
            <p:cNvPr id="22548" name="AutoShape 20"/>
            <p:cNvSpPr>
              <a:spLocks noChangeArrowheads="1"/>
            </p:cNvSpPr>
            <p:nvPr/>
          </p:nvSpPr>
          <p:spPr bwMode="auto">
            <a:xfrm rot="19301533" flipH="1">
              <a:off x="1527" y="3077"/>
              <a:ext cx="324" cy="191"/>
            </a:xfrm>
            <a:prstGeom prst="flowChartDelay">
              <a:avLst/>
            </a:prstGeom>
            <a:solidFill>
              <a:srgbClr val="CC99FF"/>
            </a:solidFill>
            <a:ln w="9525" algn="ctr">
              <a:solidFill>
                <a:srgbClr val="333399"/>
              </a:solidFill>
              <a:miter lim="800000"/>
              <a:headEnd/>
              <a:tailEnd/>
            </a:ln>
            <a:effectLst/>
          </p:spPr>
          <p:txBody>
            <a:bodyPr anchor="ctr">
              <a:spAutoFit/>
            </a:bodyPr>
            <a:lstStyle/>
            <a:p>
              <a:pPr algn="ctr"/>
              <a:endParaRPr lang="zh-CN" altLang="zh-CN" sz="800" b="1">
                <a:solidFill>
                  <a:prstClr val="black"/>
                </a:solidFill>
                <a:latin typeface="黑体" pitchFamily="49" charset="-122"/>
                <a:ea typeface="黑体" pitchFamily="49" charset="-122"/>
              </a:endParaRPr>
            </a:p>
          </p:txBody>
        </p:sp>
        <p:sp>
          <p:nvSpPr>
            <p:cNvPr id="22549" name="Text Box 21"/>
            <p:cNvSpPr txBox="1">
              <a:spLocks noChangeArrowheads="1"/>
            </p:cNvSpPr>
            <p:nvPr/>
          </p:nvSpPr>
          <p:spPr bwMode="auto">
            <a:xfrm rot="-2258202">
              <a:off x="1620" y="2960"/>
              <a:ext cx="240"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a</a:t>
              </a:r>
            </a:p>
          </p:txBody>
        </p:sp>
        <p:sp>
          <p:nvSpPr>
            <p:cNvPr id="22550" name="Text Box 22"/>
            <p:cNvSpPr txBox="1">
              <a:spLocks noChangeArrowheads="1"/>
            </p:cNvSpPr>
            <p:nvPr/>
          </p:nvSpPr>
          <p:spPr bwMode="auto">
            <a:xfrm rot="-1648982">
              <a:off x="1808" y="2763"/>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b</a:t>
              </a:r>
            </a:p>
          </p:txBody>
        </p:sp>
        <p:sp>
          <p:nvSpPr>
            <p:cNvPr id="22551" name="Text Box 23"/>
            <p:cNvSpPr txBox="1">
              <a:spLocks noChangeArrowheads="1"/>
            </p:cNvSpPr>
            <p:nvPr/>
          </p:nvSpPr>
          <p:spPr bwMode="auto">
            <a:xfrm rot="-497102">
              <a:off x="1951" y="2424"/>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c</a:t>
              </a:r>
            </a:p>
          </p:txBody>
        </p:sp>
        <p:sp>
          <p:nvSpPr>
            <p:cNvPr id="22552" name="Text Box 24"/>
            <p:cNvSpPr txBox="1">
              <a:spLocks noChangeArrowheads="1"/>
            </p:cNvSpPr>
            <p:nvPr/>
          </p:nvSpPr>
          <p:spPr bwMode="auto">
            <a:xfrm rot="401789">
              <a:off x="1663" y="2384"/>
              <a:ext cx="240"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d</a:t>
              </a:r>
            </a:p>
          </p:txBody>
        </p:sp>
        <p:sp>
          <p:nvSpPr>
            <p:cNvPr id="22553" name="Text Box 25"/>
            <p:cNvSpPr txBox="1">
              <a:spLocks noChangeArrowheads="1"/>
            </p:cNvSpPr>
            <p:nvPr/>
          </p:nvSpPr>
          <p:spPr bwMode="auto">
            <a:xfrm>
              <a:off x="1667" y="2624"/>
              <a:ext cx="217"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e</a:t>
              </a:r>
            </a:p>
          </p:txBody>
        </p:sp>
        <p:sp>
          <p:nvSpPr>
            <p:cNvPr id="22554" name="Text Box 26"/>
            <p:cNvSpPr txBox="1">
              <a:spLocks noChangeArrowheads="1"/>
            </p:cNvSpPr>
            <p:nvPr/>
          </p:nvSpPr>
          <p:spPr bwMode="auto">
            <a:xfrm>
              <a:off x="1999" y="2952"/>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f</a:t>
              </a:r>
            </a:p>
          </p:txBody>
        </p:sp>
        <p:sp>
          <p:nvSpPr>
            <p:cNvPr id="22555" name="AutoShape 27"/>
            <p:cNvSpPr>
              <a:spLocks noChangeArrowheads="1"/>
            </p:cNvSpPr>
            <p:nvPr/>
          </p:nvSpPr>
          <p:spPr bwMode="auto">
            <a:xfrm>
              <a:off x="1863" y="2288"/>
              <a:ext cx="144" cy="96"/>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grpSp>
      <p:grpSp>
        <p:nvGrpSpPr>
          <p:cNvPr id="22556" name="Group 28"/>
          <p:cNvGrpSpPr>
            <a:grpSpLocks/>
          </p:cNvGrpSpPr>
          <p:nvPr/>
        </p:nvGrpSpPr>
        <p:grpSpPr bwMode="auto">
          <a:xfrm>
            <a:off x="976313" y="5600700"/>
            <a:ext cx="3943350" cy="469900"/>
            <a:chOff x="615" y="3528"/>
            <a:chExt cx="2484" cy="296"/>
          </a:xfrm>
        </p:grpSpPr>
        <p:sp>
          <p:nvSpPr>
            <p:cNvPr id="22557" name="AutoShape 29"/>
            <p:cNvSpPr>
              <a:spLocks noChangeArrowheads="1"/>
            </p:cNvSpPr>
            <p:nvPr/>
          </p:nvSpPr>
          <p:spPr bwMode="auto">
            <a:xfrm rot="13152">
              <a:off x="615" y="3584"/>
              <a:ext cx="1249" cy="182"/>
            </a:xfrm>
            <a:prstGeom prst="flowChartTerminator">
              <a:avLst/>
            </a:prstGeom>
            <a:solidFill>
              <a:srgbClr val="CC99FF"/>
            </a:solidFill>
            <a:ln w="9525">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2558" name="AutoShape 30"/>
            <p:cNvSpPr>
              <a:spLocks noChangeArrowheads="1"/>
            </p:cNvSpPr>
            <p:nvPr/>
          </p:nvSpPr>
          <p:spPr bwMode="auto">
            <a:xfrm>
              <a:off x="2007" y="3584"/>
              <a:ext cx="1045" cy="181"/>
            </a:xfrm>
            <a:prstGeom prst="flowChartTerminator">
              <a:avLst/>
            </a:prstGeom>
            <a:solidFill>
              <a:srgbClr val="CC99FF"/>
            </a:solidFill>
            <a:ln w="9525" algn="ctr">
              <a:solidFill>
                <a:schemeClr val="tx1"/>
              </a:solidFill>
              <a:miter lim="800000"/>
              <a:headEnd/>
              <a:tailEnd/>
            </a:ln>
            <a:effectLst/>
          </p:spPr>
          <p:txBody>
            <a:bodyPr wrap="none" anchor="ctr"/>
            <a:lstStyle/>
            <a:p>
              <a:endParaRPr lang="zh-CN" altLang="en-US">
                <a:solidFill>
                  <a:prstClr val="black"/>
                </a:solidFill>
                <a:latin typeface="Arial" pitchFamily="34" charset="0"/>
              </a:endParaRPr>
            </a:p>
          </p:txBody>
        </p:sp>
        <p:sp>
          <p:nvSpPr>
            <p:cNvPr id="22559" name="Text Box 31"/>
            <p:cNvSpPr txBox="1">
              <a:spLocks noChangeArrowheads="1"/>
            </p:cNvSpPr>
            <p:nvPr/>
          </p:nvSpPr>
          <p:spPr bwMode="auto">
            <a:xfrm>
              <a:off x="2439" y="352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b</a:t>
              </a:r>
            </a:p>
          </p:txBody>
        </p:sp>
        <p:sp>
          <p:nvSpPr>
            <p:cNvPr id="22560" name="Text Box 32"/>
            <p:cNvSpPr txBox="1">
              <a:spLocks noChangeArrowheads="1"/>
            </p:cNvSpPr>
            <p:nvPr/>
          </p:nvSpPr>
          <p:spPr bwMode="auto">
            <a:xfrm>
              <a:off x="2151" y="352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c</a:t>
              </a:r>
            </a:p>
          </p:txBody>
        </p:sp>
        <p:sp>
          <p:nvSpPr>
            <p:cNvPr id="22561" name="Text Box 33"/>
            <p:cNvSpPr txBox="1">
              <a:spLocks noChangeArrowheads="1"/>
            </p:cNvSpPr>
            <p:nvPr/>
          </p:nvSpPr>
          <p:spPr bwMode="auto">
            <a:xfrm>
              <a:off x="1431" y="352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d</a:t>
              </a:r>
            </a:p>
          </p:txBody>
        </p:sp>
        <p:sp>
          <p:nvSpPr>
            <p:cNvPr id="22562" name="Text Box 34"/>
            <p:cNvSpPr txBox="1">
              <a:spLocks noChangeArrowheads="1"/>
            </p:cNvSpPr>
            <p:nvPr/>
          </p:nvSpPr>
          <p:spPr bwMode="auto">
            <a:xfrm>
              <a:off x="1095" y="352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e</a:t>
              </a:r>
            </a:p>
          </p:txBody>
        </p:sp>
        <p:sp>
          <p:nvSpPr>
            <p:cNvPr id="22563" name="AutoShape 35"/>
            <p:cNvSpPr>
              <a:spLocks noChangeArrowheads="1"/>
            </p:cNvSpPr>
            <p:nvPr/>
          </p:nvSpPr>
          <p:spPr bwMode="auto">
            <a:xfrm>
              <a:off x="1863" y="3632"/>
              <a:ext cx="154" cy="110"/>
            </a:xfrm>
            <a:prstGeom prst="flowChartConnector">
              <a:avLst/>
            </a:prstGeom>
            <a:gradFill rotWithShape="0">
              <a:gsLst>
                <a:gs pos="0">
                  <a:srgbClr val="808080"/>
                </a:gs>
                <a:gs pos="100000">
                  <a:srgbClr val="808080">
                    <a:gamma/>
                    <a:shade val="46275"/>
                    <a:invGamma/>
                  </a:srgbClr>
                </a:gs>
              </a:gsLst>
              <a:path path="shape">
                <a:fillToRect l="50000" t="50000" r="50000" b="50000"/>
              </a:path>
            </a:gradFill>
            <a:ln w="9525" algn="ctr">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22564" name="AutoShape 36"/>
            <p:cNvSpPr>
              <a:spLocks noChangeArrowheads="1"/>
            </p:cNvSpPr>
            <p:nvPr/>
          </p:nvSpPr>
          <p:spPr bwMode="auto">
            <a:xfrm rot="10733368" flipH="1">
              <a:off x="2775" y="3583"/>
              <a:ext cx="324" cy="191"/>
            </a:xfrm>
            <a:prstGeom prst="flowChartDelay">
              <a:avLst/>
            </a:prstGeom>
            <a:solidFill>
              <a:srgbClr val="FFCCCC"/>
            </a:solidFill>
            <a:ln w="9525" algn="ctr">
              <a:solidFill>
                <a:srgbClr val="333399"/>
              </a:solidFill>
              <a:miter lim="800000"/>
              <a:headEnd/>
              <a:tailEnd/>
            </a:ln>
            <a:effectLst/>
          </p:spPr>
          <p:txBody>
            <a:bodyPr rot="10800000" anchor="ctr">
              <a:spAutoFit/>
            </a:bodyPr>
            <a:lstStyle/>
            <a:p>
              <a:pPr algn="ctr"/>
              <a:endParaRPr lang="zh-CN" altLang="zh-CN" sz="800" b="1">
                <a:solidFill>
                  <a:prstClr val="black"/>
                </a:solidFill>
                <a:latin typeface="黑体" pitchFamily="49" charset="-122"/>
                <a:ea typeface="黑体" pitchFamily="49" charset="-122"/>
              </a:endParaRPr>
            </a:p>
          </p:txBody>
        </p:sp>
        <p:sp>
          <p:nvSpPr>
            <p:cNvPr id="22565" name="AutoShape 37"/>
            <p:cNvSpPr>
              <a:spLocks noChangeArrowheads="1"/>
            </p:cNvSpPr>
            <p:nvPr/>
          </p:nvSpPr>
          <p:spPr bwMode="auto">
            <a:xfrm rot="45619" flipH="1">
              <a:off x="615" y="3576"/>
              <a:ext cx="324" cy="191"/>
            </a:xfrm>
            <a:prstGeom prst="flowChartDelay">
              <a:avLst/>
            </a:prstGeom>
            <a:solidFill>
              <a:srgbClr val="FFCCCC"/>
            </a:solidFill>
            <a:ln w="9525" algn="ctr">
              <a:solidFill>
                <a:srgbClr val="333399"/>
              </a:solidFill>
              <a:miter lim="800000"/>
              <a:headEnd/>
              <a:tailEnd/>
            </a:ln>
            <a:effectLst/>
          </p:spPr>
          <p:txBody>
            <a:bodyPr anchor="ctr">
              <a:spAutoFit/>
            </a:bodyPr>
            <a:lstStyle/>
            <a:p>
              <a:pPr algn="ctr"/>
              <a:endParaRPr lang="zh-CN" altLang="zh-CN" sz="800" b="1">
                <a:solidFill>
                  <a:prstClr val="black"/>
                </a:solidFill>
                <a:latin typeface="黑体" pitchFamily="49" charset="-122"/>
                <a:ea typeface="黑体" pitchFamily="49" charset="-122"/>
              </a:endParaRPr>
            </a:p>
          </p:txBody>
        </p:sp>
        <p:sp>
          <p:nvSpPr>
            <p:cNvPr id="22566" name="Text Box 38"/>
            <p:cNvSpPr txBox="1">
              <a:spLocks noChangeArrowheads="1"/>
            </p:cNvSpPr>
            <p:nvPr/>
          </p:nvSpPr>
          <p:spPr bwMode="auto">
            <a:xfrm>
              <a:off x="711" y="3536"/>
              <a:ext cx="260" cy="290"/>
            </a:xfrm>
            <a:prstGeom prst="rect">
              <a:avLst/>
            </a:prstGeom>
            <a:noFill/>
            <a:ln w="12700" cap="sq">
              <a:noFill/>
              <a:miter lim="800000"/>
              <a:headEnd type="none" w="sm" len="sm"/>
              <a:tailEnd type="none" w="sm" len="sm"/>
            </a:ln>
            <a:effectLst/>
          </p:spPr>
          <p:txBody>
            <a:bodyPr>
              <a:spAutoFit/>
            </a:bodyPr>
            <a:lstStyle/>
            <a:p>
              <a:r>
                <a:rPr lang="en-US" altLang="zh-CN" sz="2400" b="1">
                  <a:solidFill>
                    <a:srgbClr val="07080F"/>
                  </a:solidFill>
                  <a:latin typeface="黑体" pitchFamily="49" charset="-122"/>
                  <a:ea typeface="黑体" pitchFamily="49" charset="-122"/>
                </a:rPr>
                <a:t>a</a:t>
              </a:r>
            </a:p>
          </p:txBody>
        </p:sp>
        <p:sp>
          <p:nvSpPr>
            <p:cNvPr id="22567" name="Text Box 39"/>
            <p:cNvSpPr txBox="1">
              <a:spLocks noChangeArrowheads="1"/>
            </p:cNvSpPr>
            <p:nvPr/>
          </p:nvSpPr>
          <p:spPr bwMode="auto">
            <a:xfrm>
              <a:off x="2823" y="3528"/>
              <a:ext cx="214" cy="290"/>
            </a:xfrm>
            <a:prstGeom prst="rect">
              <a:avLst/>
            </a:prstGeom>
            <a:noFill/>
            <a:ln w="12700" cap="sq">
              <a:noFill/>
              <a:miter lim="800000"/>
              <a:headEnd type="none" w="sm" len="sm"/>
              <a:tailEnd type="none" w="sm" len="sm"/>
            </a:ln>
            <a:effectLst/>
          </p:spPr>
          <p:txBody>
            <a:bodyPr wrap="none">
              <a:spAutoFit/>
            </a:bodyPr>
            <a:lstStyle/>
            <a:p>
              <a:r>
                <a:rPr lang="en-US" altLang="zh-CN" sz="2400" b="1">
                  <a:solidFill>
                    <a:srgbClr val="07080F"/>
                  </a:solidFill>
                  <a:latin typeface="黑体" pitchFamily="49" charset="-122"/>
                  <a:ea typeface="黑体" pitchFamily="49" charset="-122"/>
                </a:rPr>
                <a:t>f</a:t>
              </a:r>
            </a:p>
          </p:txBody>
        </p:sp>
      </p:grpSp>
      <p:sp>
        <p:nvSpPr>
          <p:cNvPr id="22568" name="Text Box 40"/>
          <p:cNvSpPr txBox="1">
            <a:spLocks noChangeArrowheads="1"/>
          </p:cNvSpPr>
          <p:nvPr/>
        </p:nvSpPr>
        <p:spPr bwMode="auto">
          <a:xfrm>
            <a:off x="3856038" y="4105275"/>
            <a:ext cx="1096962" cy="642938"/>
          </a:xfrm>
          <a:prstGeom prst="rect">
            <a:avLst/>
          </a:prstGeom>
          <a:noFill/>
          <a:ln w="12700" cap="sq">
            <a:noFill/>
            <a:miter lim="800000"/>
            <a:headEnd type="none" w="sm" len="sm"/>
            <a:tailEnd type="none" w="sm" len="sm"/>
          </a:ln>
          <a:effectLst/>
        </p:spPr>
        <p:txBody>
          <a:bodyPr wrap="none">
            <a:spAutoFit/>
          </a:bodyPr>
          <a:lstStyle/>
          <a:p>
            <a:r>
              <a:rPr lang="zh-CN" altLang="en-US" sz="3600" b="1">
                <a:solidFill>
                  <a:prstClr val="black"/>
                </a:solidFill>
                <a:latin typeface="黑体" pitchFamily="49" charset="-122"/>
                <a:ea typeface="黑体" pitchFamily="49" charset="-122"/>
              </a:rPr>
              <a:t>颠倒</a:t>
            </a:r>
          </a:p>
        </p:txBody>
      </p:sp>
    </p:spTree>
    <p:extLst>
      <p:ext uri="{BB962C8B-B14F-4D97-AF65-F5344CB8AC3E}">
        <p14:creationId xmlns:p14="http://schemas.microsoft.com/office/powerpoint/2010/main" val="62266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left)">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2534"/>
                                        </p:tgtEl>
                                        <p:attrNameLst>
                                          <p:attrName>style.visibility</p:attrName>
                                        </p:attrNameLst>
                                      </p:cBhvr>
                                      <p:to>
                                        <p:strVal val="visible"/>
                                      </p:to>
                                    </p:set>
                                    <p:anim calcmode="lin" valueType="num">
                                      <p:cBhvr additive="base">
                                        <p:cTn id="12" dur="500" fill="hold"/>
                                        <p:tgtEl>
                                          <p:spTgt spid="22534"/>
                                        </p:tgtEl>
                                        <p:attrNameLst>
                                          <p:attrName>ppt_x</p:attrName>
                                        </p:attrNameLst>
                                      </p:cBhvr>
                                      <p:tavLst>
                                        <p:tav tm="0">
                                          <p:val>
                                            <p:strVal val="0-#ppt_w/2"/>
                                          </p:val>
                                        </p:tav>
                                        <p:tav tm="100000">
                                          <p:val>
                                            <p:strVal val="#ppt_x"/>
                                          </p:val>
                                        </p:tav>
                                      </p:tavLst>
                                    </p:anim>
                                    <p:anim calcmode="lin" valueType="num">
                                      <p:cBhvr additive="base">
                                        <p:cTn id="13" dur="500" fill="hold"/>
                                        <p:tgtEl>
                                          <p:spTgt spid="2253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22533"/>
                                        </p:tgtEl>
                                        <p:attrNameLst>
                                          <p:attrName>style.visibility</p:attrName>
                                        </p:attrNameLst>
                                      </p:cBhvr>
                                      <p:to>
                                        <p:strVal val="visible"/>
                                      </p:to>
                                    </p:set>
                                    <p:animEffect transition="in" filter="wipe(up)">
                                      <p:cBhvr>
                                        <p:cTn id="18" dur="500"/>
                                        <p:tgtEl>
                                          <p:spTgt spid="22533"/>
                                        </p:tgtEl>
                                      </p:cBhvr>
                                    </p:animEffect>
                                  </p:childTnLst>
                                </p:cTn>
                              </p:par>
                            </p:childTnLst>
                          </p:cTn>
                        </p:par>
                        <p:par>
                          <p:cTn id="19" fill="hold">
                            <p:stCondLst>
                              <p:cond delay="500"/>
                            </p:stCondLst>
                            <p:childTnLst>
                              <p:par>
                                <p:cTn id="20" presetID="22" presetClass="entr" presetSubtype="1" fill="hold" nodeType="afterEffect">
                                  <p:stCondLst>
                                    <p:cond delay="0"/>
                                  </p:stCondLst>
                                  <p:childTnLst>
                                    <p:set>
                                      <p:cBhvr>
                                        <p:cTn id="21" dur="1" fill="hold">
                                          <p:stCondLst>
                                            <p:cond delay="0"/>
                                          </p:stCondLst>
                                        </p:cTn>
                                        <p:tgtEl>
                                          <p:spTgt spid="22544"/>
                                        </p:tgtEl>
                                        <p:attrNameLst>
                                          <p:attrName>style.visibility</p:attrName>
                                        </p:attrNameLst>
                                      </p:cBhvr>
                                      <p:to>
                                        <p:strVal val="visible"/>
                                      </p:to>
                                    </p:set>
                                    <p:animEffect transition="in" filter="wipe(up)">
                                      <p:cBhvr>
                                        <p:cTn id="22" dur="500"/>
                                        <p:tgtEl>
                                          <p:spTgt spid="22544"/>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2568"/>
                                        </p:tgtEl>
                                        <p:attrNameLst>
                                          <p:attrName>style.visibility</p:attrName>
                                        </p:attrNameLst>
                                      </p:cBhvr>
                                      <p:to>
                                        <p:strVal val="visible"/>
                                      </p:to>
                                    </p:set>
                                    <p:animEffect transition="in" filter="diamond(in)">
                                      <p:cBhvr>
                                        <p:cTn id="27" dur="2000"/>
                                        <p:tgtEl>
                                          <p:spTgt spid="2256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2532"/>
                                        </p:tgtEl>
                                        <p:attrNameLst>
                                          <p:attrName>style.visibility</p:attrName>
                                        </p:attrNameLst>
                                      </p:cBhvr>
                                      <p:to>
                                        <p:strVal val="visible"/>
                                      </p:to>
                                    </p:set>
                                    <p:animEffect transition="in" filter="wipe(up)">
                                      <p:cBhvr>
                                        <p:cTn id="32" dur="500"/>
                                        <p:tgtEl>
                                          <p:spTgt spid="22532"/>
                                        </p:tgtEl>
                                      </p:cBhvr>
                                    </p:animEffect>
                                  </p:childTnLst>
                                </p:cTn>
                              </p:par>
                            </p:childTnLst>
                          </p:cTn>
                        </p:par>
                        <p:par>
                          <p:cTn id="33" fill="hold">
                            <p:stCondLst>
                              <p:cond delay="500"/>
                            </p:stCondLst>
                            <p:childTnLst>
                              <p:par>
                                <p:cTn id="34" presetID="22" presetClass="entr" presetSubtype="1" fill="hold" nodeType="afterEffect">
                                  <p:stCondLst>
                                    <p:cond delay="0"/>
                                  </p:stCondLst>
                                  <p:childTnLst>
                                    <p:set>
                                      <p:cBhvr>
                                        <p:cTn id="35" dur="1" fill="hold">
                                          <p:stCondLst>
                                            <p:cond delay="0"/>
                                          </p:stCondLst>
                                        </p:cTn>
                                        <p:tgtEl>
                                          <p:spTgt spid="22556"/>
                                        </p:tgtEl>
                                        <p:attrNameLst>
                                          <p:attrName>style.visibility</p:attrName>
                                        </p:attrNameLst>
                                      </p:cBhvr>
                                      <p:to>
                                        <p:strVal val="visible"/>
                                      </p:to>
                                    </p:set>
                                    <p:animEffect transition="in" filter="wipe(up)">
                                      <p:cBhvr>
                                        <p:cTn id="36" dur="500"/>
                                        <p:tgtEl>
                                          <p:spTgt spid="22556"/>
                                        </p:tgtEl>
                                      </p:cBhvr>
                                    </p:animEffect>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grpId="0" nodeType="clickEffect">
                                  <p:stCondLst>
                                    <p:cond delay="0"/>
                                  </p:stCondLst>
                                  <p:childTnLst>
                                    <p:set>
                                      <p:cBhvr>
                                        <p:cTn id="40" dur="1" fill="hold">
                                          <p:stCondLst>
                                            <p:cond delay="0"/>
                                          </p:stCondLst>
                                        </p:cTn>
                                        <p:tgtEl>
                                          <p:spTgt spid="22531"/>
                                        </p:tgtEl>
                                        <p:attrNameLst>
                                          <p:attrName>style.visibility</p:attrName>
                                        </p:attrNameLst>
                                      </p:cBhvr>
                                      <p:to>
                                        <p:strVal val="visible"/>
                                      </p:to>
                                    </p:set>
                                    <p:anim calcmode="lin" valueType="num">
                                      <p:cBhvr>
                                        <p:cTn id="41" dur="500" fill="hold"/>
                                        <p:tgtEl>
                                          <p:spTgt spid="22531"/>
                                        </p:tgtEl>
                                        <p:attrNameLst>
                                          <p:attrName>ppt_w</p:attrName>
                                        </p:attrNameLst>
                                      </p:cBhvr>
                                      <p:tavLst>
                                        <p:tav tm="0">
                                          <p:val>
                                            <p:fltVal val="0"/>
                                          </p:val>
                                        </p:tav>
                                        <p:tav tm="100000">
                                          <p:val>
                                            <p:strVal val="#ppt_w"/>
                                          </p:val>
                                        </p:tav>
                                      </p:tavLst>
                                    </p:anim>
                                    <p:anim calcmode="lin" valueType="num">
                                      <p:cBhvr>
                                        <p:cTn id="42" dur="500" fill="hold"/>
                                        <p:tgtEl>
                                          <p:spTgt spid="225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autoUpdateAnimBg="0"/>
      <p:bldP spid="22532" grpId="0" animBg="1"/>
      <p:bldP spid="22533" grpId="0" animBg="1"/>
      <p:bldP spid="2256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250825" y="404813"/>
            <a:ext cx="8277225" cy="1192212"/>
          </a:xfrm>
          <a:prstGeom prst="rect">
            <a:avLst/>
          </a:prstGeom>
          <a:noFill/>
          <a:ln w="9525">
            <a:noFill/>
            <a:miter lim="800000"/>
            <a:headEnd/>
            <a:tailEnd/>
          </a:ln>
          <a:effectLst/>
        </p:spPr>
        <p:txBody>
          <a:bodyPr>
            <a:spAutoFit/>
          </a:bodyPr>
          <a:lstStyle/>
          <a:p>
            <a:r>
              <a:rPr lang="en-US" altLang="zh-CN" sz="3600" b="1">
                <a:solidFill>
                  <a:prstClr val="black"/>
                </a:solidFill>
                <a:latin typeface="Arial" pitchFamily="34" charset="0"/>
                <a:ea typeface="黑体" pitchFamily="49" charset="-122"/>
              </a:rPr>
              <a:t>Q</a:t>
            </a:r>
            <a:r>
              <a:rPr lang="zh-CN" altLang="en-US" sz="3600" b="1">
                <a:solidFill>
                  <a:prstClr val="black"/>
                </a:solidFill>
                <a:latin typeface="Arial" pitchFamily="34" charset="0"/>
                <a:ea typeface="黑体" pitchFamily="49" charset="-122"/>
              </a:rPr>
              <a:t>：为什么染色体结构的改变会导致性状的发生改变</a:t>
            </a:r>
            <a:r>
              <a:rPr lang="en-US" altLang="zh-CN" sz="3600" b="1">
                <a:solidFill>
                  <a:prstClr val="black"/>
                </a:solidFill>
                <a:latin typeface="Arial" pitchFamily="34" charset="0"/>
                <a:ea typeface="黑体" pitchFamily="49" charset="-122"/>
              </a:rPr>
              <a:t>?</a:t>
            </a:r>
          </a:p>
        </p:txBody>
      </p:sp>
      <p:sp>
        <p:nvSpPr>
          <p:cNvPr id="29699" name="Text Box 3"/>
          <p:cNvSpPr txBox="1">
            <a:spLocks noChangeArrowheads="1"/>
          </p:cNvSpPr>
          <p:nvPr/>
        </p:nvSpPr>
        <p:spPr bwMode="auto">
          <a:xfrm>
            <a:off x="701675" y="2708275"/>
            <a:ext cx="8431213" cy="642938"/>
          </a:xfrm>
          <a:prstGeom prst="rect">
            <a:avLst/>
          </a:prstGeom>
          <a:noFill/>
          <a:ln w="9525">
            <a:noFill/>
            <a:miter lim="800000"/>
            <a:headEnd/>
            <a:tailEnd/>
          </a:ln>
          <a:effectLst/>
        </p:spPr>
        <p:txBody>
          <a:bodyPr wrap="none">
            <a:spAutoFit/>
          </a:bodyPr>
          <a:lstStyle/>
          <a:p>
            <a:r>
              <a:rPr lang="zh-CN" altLang="en-US" sz="3600" b="1">
                <a:solidFill>
                  <a:prstClr val="black"/>
                </a:solidFill>
                <a:latin typeface="Arial" pitchFamily="34" charset="0"/>
                <a:ea typeface="黑体" pitchFamily="49" charset="-122"/>
              </a:rPr>
              <a:t>染色体结构上的</a:t>
            </a:r>
            <a:r>
              <a:rPr lang="zh-CN" altLang="en-US" sz="3600" b="1">
                <a:solidFill>
                  <a:srgbClr val="FF0000"/>
                </a:solidFill>
                <a:latin typeface="Arial" pitchFamily="34" charset="0"/>
                <a:ea typeface="黑体" pitchFamily="49" charset="-122"/>
              </a:rPr>
              <a:t>缺失</a:t>
            </a:r>
            <a:r>
              <a:rPr lang="zh-CN" altLang="en-US" sz="3600" b="1">
                <a:solidFill>
                  <a:srgbClr val="6E747A"/>
                </a:solidFill>
                <a:latin typeface="Arial" pitchFamily="34" charset="0"/>
                <a:ea typeface="黑体" pitchFamily="49" charset="-122"/>
              </a:rPr>
              <a:t>、</a:t>
            </a:r>
            <a:r>
              <a:rPr lang="zh-CN" altLang="en-US" sz="3600" b="1">
                <a:solidFill>
                  <a:srgbClr val="FF0000"/>
                </a:solidFill>
                <a:latin typeface="Arial" pitchFamily="34" charset="0"/>
                <a:ea typeface="黑体" pitchFamily="49" charset="-122"/>
              </a:rPr>
              <a:t>重复</a:t>
            </a:r>
            <a:r>
              <a:rPr lang="zh-CN" altLang="en-US" sz="3600" b="1">
                <a:solidFill>
                  <a:srgbClr val="6E747A"/>
                </a:solidFill>
                <a:latin typeface="Arial" pitchFamily="34" charset="0"/>
                <a:ea typeface="黑体" pitchFamily="49" charset="-122"/>
              </a:rPr>
              <a:t>、</a:t>
            </a:r>
            <a:r>
              <a:rPr lang="zh-CN" altLang="en-US" sz="3600" b="1">
                <a:solidFill>
                  <a:srgbClr val="FF0000"/>
                </a:solidFill>
                <a:latin typeface="Arial" pitchFamily="34" charset="0"/>
                <a:ea typeface="黑体" pitchFamily="49" charset="-122"/>
              </a:rPr>
              <a:t>易位</a:t>
            </a:r>
            <a:r>
              <a:rPr lang="zh-CN" altLang="en-US" sz="3600" b="1">
                <a:solidFill>
                  <a:srgbClr val="6E747A"/>
                </a:solidFill>
                <a:latin typeface="Arial" pitchFamily="34" charset="0"/>
                <a:ea typeface="黑体" pitchFamily="49" charset="-122"/>
              </a:rPr>
              <a:t>和</a:t>
            </a:r>
            <a:r>
              <a:rPr lang="zh-CN" altLang="en-US" sz="3600" b="1">
                <a:solidFill>
                  <a:srgbClr val="FF0000"/>
                </a:solidFill>
                <a:latin typeface="Arial" pitchFamily="34" charset="0"/>
                <a:ea typeface="黑体" pitchFamily="49" charset="-122"/>
              </a:rPr>
              <a:t>倒位</a:t>
            </a:r>
          </a:p>
        </p:txBody>
      </p:sp>
      <p:grpSp>
        <p:nvGrpSpPr>
          <p:cNvPr id="29700" name="Group 4"/>
          <p:cNvGrpSpPr>
            <a:grpSpLocks/>
          </p:cNvGrpSpPr>
          <p:nvPr/>
        </p:nvGrpSpPr>
        <p:grpSpPr bwMode="auto">
          <a:xfrm>
            <a:off x="3635375" y="3429000"/>
            <a:ext cx="1354138" cy="746125"/>
            <a:chOff x="2290" y="2160"/>
            <a:chExt cx="853" cy="470"/>
          </a:xfrm>
        </p:grpSpPr>
        <p:sp>
          <p:nvSpPr>
            <p:cNvPr id="29701" name="Line 5"/>
            <p:cNvSpPr>
              <a:spLocks noChangeShapeType="1"/>
            </p:cNvSpPr>
            <p:nvPr/>
          </p:nvSpPr>
          <p:spPr bwMode="auto">
            <a:xfrm>
              <a:off x="2290" y="2198"/>
              <a:ext cx="0" cy="432"/>
            </a:xfrm>
            <a:prstGeom prst="line">
              <a:avLst/>
            </a:prstGeom>
            <a:noFill/>
            <a:ln w="9525">
              <a:solidFill>
                <a:schemeClr val="tx1"/>
              </a:solidFill>
              <a:round/>
              <a:headEnd/>
              <a:tailEnd type="triangle" w="med" len="med"/>
            </a:ln>
            <a:effectLst/>
          </p:spPr>
          <p:txBody>
            <a:bodyPr/>
            <a:lstStyle/>
            <a:p>
              <a:endParaRPr lang="zh-CN" altLang="en-US">
                <a:solidFill>
                  <a:prstClr val="black"/>
                </a:solidFill>
                <a:latin typeface="Arial" pitchFamily="34" charset="0"/>
              </a:endParaRPr>
            </a:p>
          </p:txBody>
        </p:sp>
        <p:sp>
          <p:nvSpPr>
            <p:cNvPr id="29702" name="Text Box 6"/>
            <p:cNvSpPr txBox="1">
              <a:spLocks noChangeArrowheads="1"/>
            </p:cNvSpPr>
            <p:nvPr/>
          </p:nvSpPr>
          <p:spPr bwMode="auto">
            <a:xfrm>
              <a:off x="2449" y="2160"/>
              <a:ext cx="691" cy="405"/>
            </a:xfrm>
            <a:prstGeom prst="rect">
              <a:avLst/>
            </a:prstGeom>
            <a:noFill/>
            <a:ln w="9525">
              <a:noFill/>
              <a:miter lim="800000"/>
              <a:headEnd/>
              <a:tailEnd/>
            </a:ln>
            <a:effectLst/>
          </p:spPr>
          <p:txBody>
            <a:bodyPr wrap="none">
              <a:spAutoFit/>
            </a:bodyPr>
            <a:lstStyle/>
            <a:p>
              <a:r>
                <a:rPr lang="zh-CN" altLang="en-US" sz="3600" b="1">
                  <a:solidFill>
                    <a:prstClr val="black"/>
                  </a:solidFill>
                  <a:latin typeface="Arial" pitchFamily="34" charset="0"/>
                  <a:ea typeface="黑体" pitchFamily="49" charset="-122"/>
                </a:rPr>
                <a:t>导致</a:t>
              </a:r>
            </a:p>
          </p:txBody>
        </p:sp>
      </p:grpSp>
      <p:sp>
        <p:nvSpPr>
          <p:cNvPr id="29703" name="Rectangle 7"/>
          <p:cNvSpPr>
            <a:spLocks noChangeArrowheads="1"/>
          </p:cNvSpPr>
          <p:nvPr/>
        </p:nvSpPr>
        <p:spPr bwMode="auto">
          <a:xfrm>
            <a:off x="1258888" y="4221163"/>
            <a:ext cx="7513637" cy="642937"/>
          </a:xfrm>
          <a:prstGeom prst="rect">
            <a:avLst/>
          </a:prstGeom>
          <a:noFill/>
          <a:ln w="9525">
            <a:noFill/>
            <a:miter lim="800000"/>
            <a:headEnd/>
            <a:tailEnd/>
          </a:ln>
          <a:effectLst/>
        </p:spPr>
        <p:txBody>
          <a:bodyPr wrap="none">
            <a:spAutoFit/>
          </a:bodyPr>
          <a:lstStyle/>
          <a:p>
            <a:r>
              <a:rPr lang="zh-CN" altLang="en-US" sz="3600" b="1">
                <a:solidFill>
                  <a:prstClr val="black"/>
                </a:solidFill>
                <a:effectLst>
                  <a:outerShdw blurRad="38100" dist="38100" dir="2700000" algn="tl">
                    <a:srgbClr val="C0C0C0"/>
                  </a:outerShdw>
                </a:effectLst>
                <a:latin typeface="Arial" pitchFamily="34" charset="0"/>
                <a:ea typeface="黑体" pitchFamily="49" charset="-122"/>
              </a:rPr>
              <a:t>染色体上</a:t>
            </a:r>
            <a:r>
              <a:rPr lang="zh-CN" altLang="en-US" sz="3600" b="1">
                <a:solidFill>
                  <a:srgbClr val="FF0000"/>
                </a:solidFill>
                <a:latin typeface="Arial" pitchFamily="34" charset="0"/>
                <a:ea typeface="黑体" pitchFamily="49" charset="-122"/>
              </a:rPr>
              <a:t>基因数量</a:t>
            </a:r>
            <a:r>
              <a:rPr lang="zh-CN" altLang="en-US" sz="3600" b="1">
                <a:solidFill>
                  <a:srgbClr val="6E747A"/>
                </a:solidFill>
                <a:effectLst>
                  <a:outerShdw blurRad="38100" dist="38100" dir="2700000" algn="tl">
                    <a:srgbClr val="C0C0C0"/>
                  </a:outerShdw>
                </a:effectLst>
                <a:latin typeface="Arial" pitchFamily="34" charset="0"/>
                <a:ea typeface="黑体" pitchFamily="49" charset="-122"/>
              </a:rPr>
              <a:t>、</a:t>
            </a:r>
            <a:r>
              <a:rPr lang="zh-CN" altLang="en-US" sz="3600" b="1">
                <a:solidFill>
                  <a:srgbClr val="FF0000"/>
                </a:solidFill>
                <a:latin typeface="Arial" pitchFamily="34" charset="0"/>
                <a:ea typeface="黑体" pitchFamily="49" charset="-122"/>
              </a:rPr>
              <a:t>排列顺序</a:t>
            </a:r>
            <a:r>
              <a:rPr lang="zh-CN" altLang="en-US" sz="3600" b="1">
                <a:solidFill>
                  <a:prstClr val="black"/>
                </a:solidFill>
                <a:effectLst>
                  <a:outerShdw blurRad="38100" dist="38100" dir="2700000" algn="tl">
                    <a:srgbClr val="C0C0C0"/>
                  </a:outerShdw>
                </a:effectLst>
                <a:latin typeface="Arial" pitchFamily="34" charset="0"/>
                <a:ea typeface="黑体" pitchFamily="49" charset="-122"/>
              </a:rPr>
              <a:t>的改变</a:t>
            </a:r>
          </a:p>
        </p:txBody>
      </p:sp>
      <p:grpSp>
        <p:nvGrpSpPr>
          <p:cNvPr id="29704" name="Group 8"/>
          <p:cNvGrpSpPr>
            <a:grpSpLocks/>
          </p:cNvGrpSpPr>
          <p:nvPr/>
        </p:nvGrpSpPr>
        <p:grpSpPr bwMode="auto">
          <a:xfrm>
            <a:off x="3708400" y="4941888"/>
            <a:ext cx="1354138" cy="746125"/>
            <a:chOff x="2336" y="3113"/>
            <a:chExt cx="853" cy="470"/>
          </a:xfrm>
        </p:grpSpPr>
        <p:sp>
          <p:nvSpPr>
            <p:cNvPr id="29705" name="Line 9"/>
            <p:cNvSpPr>
              <a:spLocks noChangeShapeType="1"/>
            </p:cNvSpPr>
            <p:nvPr/>
          </p:nvSpPr>
          <p:spPr bwMode="auto">
            <a:xfrm>
              <a:off x="2336" y="3151"/>
              <a:ext cx="0" cy="432"/>
            </a:xfrm>
            <a:prstGeom prst="line">
              <a:avLst/>
            </a:prstGeom>
            <a:noFill/>
            <a:ln w="9525">
              <a:solidFill>
                <a:schemeClr val="tx1"/>
              </a:solidFill>
              <a:round/>
              <a:headEnd/>
              <a:tailEnd type="triangle" w="med" len="med"/>
            </a:ln>
            <a:effectLst/>
          </p:spPr>
          <p:txBody>
            <a:bodyPr/>
            <a:lstStyle/>
            <a:p>
              <a:endParaRPr lang="zh-CN" altLang="en-US">
                <a:solidFill>
                  <a:prstClr val="black"/>
                </a:solidFill>
                <a:latin typeface="Arial" pitchFamily="34" charset="0"/>
              </a:endParaRPr>
            </a:p>
          </p:txBody>
        </p:sp>
        <p:sp>
          <p:nvSpPr>
            <p:cNvPr id="29706" name="Text Box 10"/>
            <p:cNvSpPr txBox="1">
              <a:spLocks noChangeArrowheads="1"/>
            </p:cNvSpPr>
            <p:nvPr/>
          </p:nvSpPr>
          <p:spPr bwMode="auto">
            <a:xfrm>
              <a:off x="2495" y="3113"/>
              <a:ext cx="691" cy="405"/>
            </a:xfrm>
            <a:prstGeom prst="rect">
              <a:avLst/>
            </a:prstGeom>
            <a:noFill/>
            <a:ln w="9525">
              <a:noFill/>
              <a:miter lim="800000"/>
              <a:headEnd/>
              <a:tailEnd/>
            </a:ln>
            <a:effectLst/>
          </p:spPr>
          <p:txBody>
            <a:bodyPr wrap="none">
              <a:spAutoFit/>
            </a:bodyPr>
            <a:lstStyle/>
            <a:p>
              <a:r>
                <a:rPr lang="zh-CN" altLang="en-US" sz="3600" b="1">
                  <a:solidFill>
                    <a:prstClr val="black"/>
                  </a:solidFill>
                  <a:latin typeface="Arial" pitchFamily="34" charset="0"/>
                  <a:ea typeface="黑体" pitchFamily="49" charset="-122"/>
                </a:rPr>
                <a:t>导致</a:t>
              </a:r>
            </a:p>
          </p:txBody>
        </p:sp>
      </p:grpSp>
      <p:sp>
        <p:nvSpPr>
          <p:cNvPr id="29707" name="Text Box 11"/>
          <p:cNvSpPr txBox="1">
            <a:spLocks noChangeArrowheads="1"/>
          </p:cNvSpPr>
          <p:nvPr/>
        </p:nvSpPr>
        <p:spPr bwMode="auto">
          <a:xfrm>
            <a:off x="1547813" y="5805488"/>
            <a:ext cx="6264275" cy="642937"/>
          </a:xfrm>
          <a:prstGeom prst="rect">
            <a:avLst/>
          </a:prstGeom>
          <a:noFill/>
          <a:ln w="9525">
            <a:noFill/>
            <a:miter lim="800000"/>
            <a:headEnd/>
            <a:tailEnd/>
          </a:ln>
          <a:effectLst/>
        </p:spPr>
        <p:txBody>
          <a:bodyPr>
            <a:spAutoFit/>
          </a:bodyPr>
          <a:lstStyle/>
          <a:p>
            <a:r>
              <a:rPr lang="zh-CN" altLang="en-US" sz="3600" b="1">
                <a:solidFill>
                  <a:srgbClr val="FF0000"/>
                </a:solidFill>
                <a:latin typeface="Arial" pitchFamily="34" charset="0"/>
                <a:ea typeface="黑体" pitchFamily="49" charset="-122"/>
              </a:rPr>
              <a:t>生物性状的改变</a:t>
            </a:r>
            <a:r>
              <a:rPr lang="zh-CN" altLang="en-US" sz="3600" b="1">
                <a:solidFill>
                  <a:prstClr val="black"/>
                </a:solidFill>
                <a:effectLst>
                  <a:outerShdw blurRad="38100" dist="38100" dir="2700000" algn="tl">
                    <a:srgbClr val="C0C0C0"/>
                  </a:outerShdw>
                </a:effectLst>
                <a:latin typeface="Arial" pitchFamily="34" charset="0"/>
                <a:ea typeface="黑体" pitchFamily="49" charset="-122"/>
              </a:rPr>
              <a:t>（</a:t>
            </a:r>
            <a:r>
              <a:rPr lang="zh-CN" altLang="en-US" sz="3600" b="1">
                <a:solidFill>
                  <a:srgbClr val="000099"/>
                </a:solidFill>
                <a:effectLst>
                  <a:outerShdw blurRad="38100" dist="38100" dir="2700000" algn="tl">
                    <a:srgbClr val="C0C0C0"/>
                  </a:outerShdw>
                </a:effectLst>
                <a:latin typeface="Arial" pitchFamily="34" charset="0"/>
                <a:ea typeface="黑体" pitchFamily="49" charset="-122"/>
              </a:rPr>
              <a:t>变异</a:t>
            </a:r>
            <a:r>
              <a:rPr lang="zh-CN" altLang="en-US" sz="3600" b="1">
                <a:solidFill>
                  <a:prstClr val="black"/>
                </a:solidFill>
                <a:effectLst>
                  <a:outerShdw blurRad="38100" dist="38100" dir="2700000" algn="tl">
                    <a:srgbClr val="C0C0C0"/>
                  </a:outerShdw>
                </a:effectLst>
                <a:latin typeface="Arial" pitchFamily="34" charset="0"/>
                <a:ea typeface="黑体" pitchFamily="49" charset="-122"/>
              </a:rPr>
              <a:t>）</a:t>
            </a:r>
          </a:p>
        </p:txBody>
      </p:sp>
    </p:spTree>
    <p:extLst>
      <p:ext uri="{BB962C8B-B14F-4D97-AF65-F5344CB8AC3E}">
        <p14:creationId xmlns:p14="http://schemas.microsoft.com/office/powerpoint/2010/main" val="2366019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linds(horizontal)">
                                      <p:cBhvr>
                                        <p:cTn id="7" dur="5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699"/>
                                        </p:tgtEl>
                                        <p:attrNameLst>
                                          <p:attrName>style.visibility</p:attrName>
                                        </p:attrNameLst>
                                      </p:cBhvr>
                                      <p:to>
                                        <p:strVal val="visible"/>
                                      </p:to>
                                    </p:set>
                                    <p:animEffect transition="in" filter="blinds(horizontal)">
                                      <p:cBhvr>
                                        <p:cTn id="12" dur="500"/>
                                        <p:tgtEl>
                                          <p:spTgt spid="2969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700"/>
                                        </p:tgtEl>
                                        <p:attrNameLst>
                                          <p:attrName>style.visibility</p:attrName>
                                        </p:attrNameLst>
                                      </p:cBhvr>
                                      <p:to>
                                        <p:strVal val="visible"/>
                                      </p:to>
                                    </p:set>
                                    <p:animEffect transition="in" filter="blinds(horizontal)">
                                      <p:cBhvr>
                                        <p:cTn id="17" dur="500"/>
                                        <p:tgtEl>
                                          <p:spTgt spid="297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703"/>
                                        </p:tgtEl>
                                        <p:attrNameLst>
                                          <p:attrName>style.visibility</p:attrName>
                                        </p:attrNameLst>
                                      </p:cBhvr>
                                      <p:to>
                                        <p:strVal val="visible"/>
                                      </p:to>
                                    </p:set>
                                    <p:animEffect transition="in" filter="blinds(horizontal)">
                                      <p:cBhvr>
                                        <p:cTn id="22" dur="500"/>
                                        <p:tgtEl>
                                          <p:spTgt spid="2970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9704"/>
                                        </p:tgtEl>
                                        <p:attrNameLst>
                                          <p:attrName>style.visibility</p:attrName>
                                        </p:attrNameLst>
                                      </p:cBhvr>
                                      <p:to>
                                        <p:strVal val="visible"/>
                                      </p:to>
                                    </p:set>
                                    <p:animEffect transition="in" filter="blinds(horizontal)">
                                      <p:cBhvr>
                                        <p:cTn id="27" dur="500"/>
                                        <p:tgtEl>
                                          <p:spTgt spid="2970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iterate type="lt">
                                    <p:tmPct val="0"/>
                                  </p:iterate>
                                  <p:childTnLst>
                                    <p:set>
                                      <p:cBhvr>
                                        <p:cTn id="31" dur="1" fill="hold">
                                          <p:stCondLst>
                                            <p:cond delay="0"/>
                                          </p:stCondLst>
                                        </p:cTn>
                                        <p:tgtEl>
                                          <p:spTgt spid="29707">
                                            <p:txEl>
                                              <p:pRg st="0" end="0"/>
                                            </p:txEl>
                                          </p:spTgt>
                                        </p:tgtEl>
                                        <p:attrNameLst>
                                          <p:attrName>style.visibility</p:attrName>
                                        </p:attrNameLst>
                                      </p:cBhvr>
                                      <p:to>
                                        <p:strVal val="visible"/>
                                      </p:to>
                                    </p:set>
                                    <p:animEffect transition="in" filter="blinds(horizontal)">
                                      <p:cBhvr>
                                        <p:cTn id="32" dur="500"/>
                                        <p:tgtEl>
                                          <p:spTgt spid="297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p:bldP spid="29703" grpId="0"/>
      <p:bldP spid="29707" grpId="0" build="allAtOnce"/>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1" name="Text Box 3"/>
          <p:cNvSpPr txBox="1">
            <a:spLocks noChangeArrowheads="1"/>
          </p:cNvSpPr>
          <p:nvPr/>
        </p:nvSpPr>
        <p:spPr bwMode="auto">
          <a:xfrm>
            <a:off x="838200" y="228600"/>
            <a:ext cx="2057400" cy="582613"/>
          </a:xfrm>
          <a:prstGeom prst="rect">
            <a:avLst/>
          </a:prstGeom>
          <a:solidFill>
            <a:schemeClr val="bg1"/>
          </a:solidFill>
          <a:ln w="9525">
            <a:noFill/>
            <a:miter lim="800000"/>
            <a:headEnd/>
            <a:tailEnd/>
          </a:ln>
          <a:effectLst/>
        </p:spPr>
        <p:txBody>
          <a:bodyPr>
            <a:spAutoFit/>
          </a:bodyPr>
          <a:lstStyle/>
          <a:p>
            <a:pPr>
              <a:spcBef>
                <a:spcPct val="50000"/>
              </a:spcBef>
            </a:pPr>
            <a:r>
              <a:rPr lang="zh-CN" altLang="en-US" sz="3200" b="1">
                <a:solidFill>
                  <a:srgbClr val="000000"/>
                </a:solidFill>
                <a:latin typeface="楷体_GB2312" pitchFamily="49" charset="-122"/>
                <a:ea typeface="楷体_GB2312" pitchFamily="49" charset="-122"/>
              </a:rPr>
              <a:t>请讨论：</a:t>
            </a:r>
          </a:p>
        </p:txBody>
      </p:sp>
      <p:sp>
        <p:nvSpPr>
          <p:cNvPr id="32772" name="Text Box 4"/>
          <p:cNvSpPr txBox="1">
            <a:spLocks noChangeArrowheads="1"/>
          </p:cNvSpPr>
          <p:nvPr/>
        </p:nvSpPr>
        <p:spPr bwMode="auto">
          <a:xfrm>
            <a:off x="0" y="1268413"/>
            <a:ext cx="8964613" cy="582612"/>
          </a:xfrm>
          <a:prstGeom prst="rect">
            <a:avLst/>
          </a:prstGeom>
          <a:noFill/>
          <a:ln w="9525">
            <a:noFill/>
            <a:miter lim="800000"/>
            <a:headEnd/>
            <a:tailEnd/>
          </a:ln>
          <a:effectLst/>
        </p:spPr>
        <p:txBody>
          <a:bodyPr>
            <a:spAutoFit/>
          </a:bodyPr>
          <a:lstStyle/>
          <a:p>
            <a:r>
              <a:rPr lang="en-US" altLang="zh-CN" sz="3200" b="1">
                <a:solidFill>
                  <a:prstClr val="black"/>
                </a:solidFill>
                <a:latin typeface="楷体_GB2312" pitchFamily="49" charset="-122"/>
                <a:ea typeface="楷体_GB2312" pitchFamily="49" charset="-122"/>
              </a:rPr>
              <a:t>Q1</a:t>
            </a:r>
            <a:r>
              <a:rPr lang="zh-CN" altLang="en-US" sz="3200" b="1">
                <a:solidFill>
                  <a:prstClr val="black"/>
                </a:solidFill>
                <a:latin typeface="楷体_GB2312" pitchFamily="49" charset="-122"/>
                <a:ea typeface="楷体_GB2312" pitchFamily="49" charset="-122"/>
              </a:rPr>
              <a:t>：染色体结构变异对生物都是有害的吗？</a:t>
            </a:r>
          </a:p>
        </p:txBody>
      </p:sp>
      <p:sp>
        <p:nvSpPr>
          <p:cNvPr id="32774" name="Text Box 6"/>
          <p:cNvSpPr txBox="1">
            <a:spLocks noChangeArrowheads="1"/>
          </p:cNvSpPr>
          <p:nvPr/>
        </p:nvSpPr>
        <p:spPr bwMode="auto">
          <a:xfrm>
            <a:off x="0" y="3789363"/>
            <a:ext cx="8839200" cy="1069975"/>
          </a:xfrm>
          <a:prstGeom prst="rect">
            <a:avLst/>
          </a:prstGeom>
          <a:noFill/>
          <a:ln w="9525">
            <a:noFill/>
            <a:miter lim="800000"/>
            <a:headEnd/>
            <a:tailEnd/>
          </a:ln>
          <a:effectLst/>
        </p:spPr>
        <p:txBody>
          <a:bodyPr>
            <a:spAutoFit/>
          </a:bodyPr>
          <a:lstStyle/>
          <a:p>
            <a:r>
              <a:rPr lang="en-US" altLang="zh-CN" sz="3200" b="1" dirty="0">
                <a:solidFill>
                  <a:prstClr val="black"/>
                </a:solidFill>
                <a:latin typeface="楷体_GB2312" pitchFamily="49" charset="-122"/>
                <a:ea typeface="楷体_GB2312" pitchFamily="49" charset="-122"/>
              </a:rPr>
              <a:t>Q2</a:t>
            </a:r>
            <a:r>
              <a:rPr lang="zh-CN" altLang="en-US" sz="3200" b="1" dirty="0">
                <a:solidFill>
                  <a:prstClr val="black"/>
                </a:solidFill>
                <a:latin typeface="楷体_GB2312" pitchFamily="49" charset="-122"/>
                <a:ea typeface="楷体_GB2312" pitchFamily="49" charset="-122"/>
              </a:rPr>
              <a:t>：染色体变异与基因突变相比，哪一种变异</a:t>
            </a:r>
          </a:p>
          <a:p>
            <a:r>
              <a:rPr lang="zh-CN" altLang="en-US" sz="3200" b="1" dirty="0">
                <a:solidFill>
                  <a:prstClr val="black"/>
                </a:solidFill>
                <a:latin typeface="楷体_GB2312" pitchFamily="49" charset="-122"/>
                <a:ea typeface="楷体_GB2312" pitchFamily="49" charset="-122"/>
              </a:rPr>
              <a:t>    引起的性状变化较大一些？为什么？</a:t>
            </a:r>
          </a:p>
        </p:txBody>
      </p:sp>
      <p:sp>
        <p:nvSpPr>
          <p:cNvPr id="32775" name="Text Box 7"/>
          <p:cNvSpPr txBox="1">
            <a:spLocks noChangeArrowheads="1"/>
          </p:cNvSpPr>
          <p:nvPr/>
        </p:nvSpPr>
        <p:spPr bwMode="auto">
          <a:xfrm>
            <a:off x="827088" y="5084763"/>
            <a:ext cx="7696200" cy="1557337"/>
          </a:xfrm>
          <a:prstGeom prst="rect">
            <a:avLst/>
          </a:prstGeom>
          <a:noFill/>
          <a:ln w="9525">
            <a:noFill/>
            <a:miter lim="800000"/>
            <a:headEnd/>
            <a:tailEnd/>
          </a:ln>
          <a:effectLst/>
        </p:spPr>
        <p:txBody>
          <a:bodyPr>
            <a:spAutoFit/>
          </a:bodyPr>
          <a:lstStyle/>
          <a:p>
            <a:pPr>
              <a:spcBef>
                <a:spcPct val="50000"/>
              </a:spcBef>
            </a:pPr>
            <a:r>
              <a:rPr lang="zh-CN" altLang="en-US" sz="3200" b="1" dirty="0">
                <a:solidFill>
                  <a:srgbClr val="6E747A"/>
                </a:solidFill>
                <a:latin typeface="楷体_GB2312" pitchFamily="49" charset="-122"/>
                <a:ea typeface="楷体_GB2312" pitchFamily="49" charset="-122"/>
              </a:rPr>
              <a:t>每条染色体上含有许多基因，染色体变异会引起多个基因的变化，所以引起的性状变化较大一些</a:t>
            </a:r>
          </a:p>
        </p:txBody>
      </p:sp>
      <p:sp>
        <p:nvSpPr>
          <p:cNvPr id="32776" name="Text Box 8"/>
          <p:cNvSpPr txBox="1">
            <a:spLocks noChangeArrowheads="1"/>
          </p:cNvSpPr>
          <p:nvPr/>
        </p:nvSpPr>
        <p:spPr bwMode="auto">
          <a:xfrm>
            <a:off x="346075" y="2133600"/>
            <a:ext cx="8797925" cy="1069975"/>
          </a:xfrm>
          <a:prstGeom prst="rect">
            <a:avLst/>
          </a:prstGeom>
          <a:noFill/>
          <a:ln w="9525">
            <a:noFill/>
            <a:miter lim="800000"/>
            <a:headEnd/>
            <a:tailEnd/>
          </a:ln>
          <a:effectLst/>
        </p:spPr>
        <p:txBody>
          <a:bodyPr>
            <a:spAutoFit/>
          </a:bodyPr>
          <a:lstStyle/>
          <a:p>
            <a:pPr>
              <a:spcBef>
                <a:spcPct val="50000"/>
              </a:spcBef>
            </a:pPr>
            <a:r>
              <a:rPr lang="zh-CN" altLang="en-US" sz="3200" b="1">
                <a:solidFill>
                  <a:srgbClr val="000099"/>
                </a:solidFill>
                <a:latin typeface="楷体_GB2312" pitchFamily="49" charset="-122"/>
                <a:ea typeface="楷体_GB2312" pitchFamily="49" charset="-122"/>
              </a:rPr>
              <a:t>大多数染色体结构变异对生物体是不利的，甚至导致死亡。少数有利。</a:t>
            </a:r>
          </a:p>
        </p:txBody>
      </p:sp>
    </p:spTree>
    <p:extLst>
      <p:ext uri="{BB962C8B-B14F-4D97-AF65-F5344CB8AC3E}">
        <p14:creationId xmlns:p14="http://schemas.microsoft.com/office/powerpoint/2010/main" val="2573199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p:cTn id="7" dur="500" fill="hold"/>
                                        <p:tgtEl>
                                          <p:spTgt spid="32772"/>
                                        </p:tgtEl>
                                        <p:attrNameLst>
                                          <p:attrName>ppt_w</p:attrName>
                                        </p:attrNameLst>
                                      </p:cBhvr>
                                      <p:tavLst>
                                        <p:tav tm="0">
                                          <p:val>
                                            <p:fltVal val="0"/>
                                          </p:val>
                                        </p:tav>
                                        <p:tav tm="100000">
                                          <p:val>
                                            <p:strVal val="#ppt_w"/>
                                          </p:val>
                                        </p:tav>
                                      </p:tavLst>
                                    </p:anim>
                                    <p:anim calcmode="lin" valueType="num">
                                      <p:cBhvr>
                                        <p:cTn id="8" dur="500" fill="hold"/>
                                        <p:tgtEl>
                                          <p:spTgt spid="3277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2776"/>
                                        </p:tgtEl>
                                        <p:attrNameLst>
                                          <p:attrName>style.visibility</p:attrName>
                                        </p:attrNameLst>
                                      </p:cBhvr>
                                      <p:to>
                                        <p:strVal val="visible"/>
                                      </p:to>
                                    </p:set>
                                    <p:animEffect transition="in" filter="wipe(left)">
                                      <p:cBhvr>
                                        <p:cTn id="13" dur="500"/>
                                        <p:tgtEl>
                                          <p:spTgt spid="32776"/>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32774"/>
                                        </p:tgtEl>
                                        <p:attrNameLst>
                                          <p:attrName>style.visibility</p:attrName>
                                        </p:attrNameLst>
                                      </p:cBhvr>
                                      <p:to>
                                        <p:strVal val="visible"/>
                                      </p:to>
                                    </p:set>
                                    <p:anim calcmode="lin" valueType="num">
                                      <p:cBhvr>
                                        <p:cTn id="18" dur="500" fill="hold"/>
                                        <p:tgtEl>
                                          <p:spTgt spid="32774"/>
                                        </p:tgtEl>
                                        <p:attrNameLst>
                                          <p:attrName>ppt_w</p:attrName>
                                        </p:attrNameLst>
                                      </p:cBhvr>
                                      <p:tavLst>
                                        <p:tav tm="0">
                                          <p:val>
                                            <p:fltVal val="0"/>
                                          </p:val>
                                        </p:tav>
                                        <p:tav tm="100000">
                                          <p:val>
                                            <p:strVal val="#ppt_w"/>
                                          </p:val>
                                        </p:tav>
                                      </p:tavLst>
                                    </p:anim>
                                    <p:anim calcmode="lin" valueType="num">
                                      <p:cBhvr>
                                        <p:cTn id="19" dur="500" fill="hold"/>
                                        <p:tgtEl>
                                          <p:spTgt spid="32774"/>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32775"/>
                                        </p:tgtEl>
                                        <p:attrNameLst>
                                          <p:attrName>style.visibility</p:attrName>
                                        </p:attrNameLst>
                                      </p:cBhvr>
                                      <p:to>
                                        <p:strVal val="visible"/>
                                      </p:to>
                                    </p:set>
                                    <p:anim calcmode="lin" valueType="num">
                                      <p:cBhvr>
                                        <p:cTn id="24" dur="500" fill="hold"/>
                                        <p:tgtEl>
                                          <p:spTgt spid="32775"/>
                                        </p:tgtEl>
                                        <p:attrNameLst>
                                          <p:attrName>ppt_w</p:attrName>
                                        </p:attrNameLst>
                                      </p:cBhvr>
                                      <p:tavLst>
                                        <p:tav tm="0">
                                          <p:val>
                                            <p:fltVal val="0"/>
                                          </p:val>
                                        </p:tav>
                                        <p:tav tm="100000">
                                          <p:val>
                                            <p:strVal val="#ppt_w"/>
                                          </p:val>
                                        </p:tav>
                                      </p:tavLst>
                                    </p:anim>
                                    <p:anim calcmode="lin" valueType="num">
                                      <p:cBhvr>
                                        <p:cTn id="25" dur="500" fill="hold"/>
                                        <p:tgtEl>
                                          <p:spTgt spid="327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4" grpId="0"/>
      <p:bldP spid="32775" grpId="0"/>
      <p:bldP spid="3277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4" name="Text Box 1028"/>
          <p:cNvSpPr txBox="1">
            <a:spLocks noChangeArrowheads="1"/>
          </p:cNvSpPr>
          <p:nvPr/>
        </p:nvSpPr>
        <p:spPr bwMode="auto">
          <a:xfrm>
            <a:off x="395288" y="333375"/>
            <a:ext cx="5638800" cy="703263"/>
          </a:xfrm>
          <a:prstGeom prst="rect">
            <a:avLst/>
          </a:prstGeom>
          <a:solidFill>
            <a:schemeClr val="bg1"/>
          </a:solidFill>
          <a:ln w="57150" cap="rnd">
            <a:solidFill>
              <a:schemeClr val="bg1"/>
            </a:solidFill>
            <a:prstDash val="sysDot"/>
            <a:miter lim="800000"/>
            <a:headEnd/>
            <a:tailEnd/>
          </a:ln>
          <a:effectLst/>
        </p:spPr>
        <p:txBody>
          <a:bodyPr>
            <a:spAutoFit/>
          </a:bodyPr>
          <a:lstStyle/>
          <a:p>
            <a:r>
              <a:rPr lang="zh-CN" altLang="en-US" sz="4000" b="1" dirty="0" smtClean="0">
                <a:solidFill>
                  <a:srgbClr val="FF0000"/>
                </a:solidFill>
                <a:effectLst>
                  <a:outerShdw blurRad="38100" dist="38100" dir="2700000" algn="tl">
                    <a:srgbClr val="C0C0C0"/>
                  </a:outerShdw>
                </a:effectLst>
                <a:latin typeface="Times New Roman" pitchFamily="18" charset="0"/>
              </a:rPr>
              <a:t>二、</a:t>
            </a:r>
            <a:r>
              <a:rPr lang="zh-CN" altLang="en-US" sz="4000" b="1" dirty="0">
                <a:solidFill>
                  <a:srgbClr val="FF0000"/>
                </a:solidFill>
                <a:effectLst>
                  <a:outerShdw blurRad="38100" dist="38100" dir="2700000" algn="tl">
                    <a:srgbClr val="C0C0C0"/>
                  </a:outerShdw>
                </a:effectLst>
                <a:latin typeface="Times New Roman" pitchFamily="18" charset="0"/>
              </a:rPr>
              <a:t>染色体数目的变异</a:t>
            </a:r>
          </a:p>
        </p:txBody>
      </p:sp>
      <p:sp>
        <p:nvSpPr>
          <p:cNvPr id="35845" name="Text Box 1029"/>
          <p:cNvSpPr txBox="1">
            <a:spLocks noChangeArrowheads="1"/>
          </p:cNvSpPr>
          <p:nvPr/>
        </p:nvSpPr>
        <p:spPr bwMode="auto">
          <a:xfrm>
            <a:off x="0" y="1196975"/>
            <a:ext cx="2971800" cy="582613"/>
          </a:xfrm>
          <a:prstGeom prst="rect">
            <a:avLst/>
          </a:prstGeom>
          <a:solidFill>
            <a:schemeClr val="bg1"/>
          </a:solidFill>
          <a:ln w="9525">
            <a:noFill/>
            <a:miter lim="800000"/>
            <a:headEnd/>
            <a:tailEnd/>
          </a:ln>
          <a:effectLst/>
        </p:spPr>
        <p:txBody>
          <a:bodyPr>
            <a:spAutoFit/>
          </a:bodyPr>
          <a:lstStyle/>
          <a:p>
            <a:r>
              <a:rPr lang="zh-CN" altLang="en-US" sz="3200" b="1">
                <a:solidFill>
                  <a:srgbClr val="0000FF"/>
                </a:solidFill>
                <a:effectLst>
                  <a:outerShdw blurRad="38100" dist="38100" dir="2700000" algn="tl">
                    <a:srgbClr val="C0C0C0"/>
                  </a:outerShdw>
                </a:effectLst>
                <a:latin typeface="Times New Roman" pitchFamily="18" charset="0"/>
              </a:rPr>
              <a:t>（一）概念：</a:t>
            </a:r>
          </a:p>
        </p:txBody>
      </p:sp>
      <p:sp>
        <p:nvSpPr>
          <p:cNvPr id="35846" name="Text Box 1030"/>
          <p:cNvSpPr txBox="1">
            <a:spLocks noChangeArrowheads="1"/>
          </p:cNvSpPr>
          <p:nvPr/>
        </p:nvSpPr>
        <p:spPr bwMode="auto">
          <a:xfrm>
            <a:off x="466725" y="1916113"/>
            <a:ext cx="8677275" cy="1069975"/>
          </a:xfrm>
          <a:prstGeom prst="rect">
            <a:avLst/>
          </a:prstGeom>
          <a:noFill/>
          <a:ln w="9525">
            <a:noFill/>
            <a:miter lim="800000"/>
            <a:headEnd/>
            <a:tailEnd/>
          </a:ln>
          <a:effectLst/>
        </p:spPr>
        <p:txBody>
          <a:bodyPr>
            <a:spAutoFit/>
          </a:bodyPr>
          <a:lstStyle/>
          <a:p>
            <a:r>
              <a:rPr lang="zh-CN" altLang="en-US" sz="3200" b="1">
                <a:solidFill>
                  <a:prstClr val="black"/>
                </a:solidFill>
                <a:effectLst>
                  <a:outerShdw blurRad="38100" dist="38100" dir="2700000" algn="tl">
                    <a:srgbClr val="C0C0C0"/>
                  </a:outerShdw>
                </a:effectLst>
                <a:latin typeface="楷体_GB2312" pitchFamily="49" charset="-122"/>
                <a:ea typeface="楷体_GB2312" pitchFamily="49" charset="-122"/>
              </a:rPr>
              <a:t>在某些特定的环境条件下，生物体的</a:t>
            </a:r>
            <a:r>
              <a:rPr lang="zh-CN" altLang="en-US" sz="3200" b="1">
                <a:solidFill>
                  <a:srgbClr val="FF0000"/>
                </a:solidFill>
                <a:effectLst>
                  <a:outerShdw blurRad="38100" dist="38100" dir="2700000" algn="tl">
                    <a:srgbClr val="C0C0C0"/>
                  </a:outerShdw>
                </a:effectLst>
                <a:latin typeface="楷体_GB2312" pitchFamily="49" charset="-122"/>
                <a:ea typeface="楷体_GB2312" pitchFamily="49" charset="-122"/>
              </a:rPr>
              <a:t>染色体数</a:t>
            </a:r>
          </a:p>
          <a:p>
            <a:r>
              <a:rPr lang="zh-CN" altLang="en-US" sz="3200" b="1">
                <a:solidFill>
                  <a:srgbClr val="FF0000"/>
                </a:solidFill>
                <a:effectLst>
                  <a:outerShdw blurRad="38100" dist="38100" dir="2700000" algn="tl">
                    <a:srgbClr val="C0C0C0"/>
                  </a:outerShdw>
                </a:effectLst>
                <a:latin typeface="楷体_GB2312" pitchFamily="49" charset="-122"/>
                <a:ea typeface="楷体_GB2312" pitchFamily="49" charset="-122"/>
              </a:rPr>
              <a:t>目</a:t>
            </a:r>
            <a:r>
              <a:rPr lang="zh-CN" altLang="en-US" sz="3200" b="1">
                <a:solidFill>
                  <a:prstClr val="black"/>
                </a:solidFill>
                <a:effectLst>
                  <a:outerShdw blurRad="38100" dist="38100" dir="2700000" algn="tl">
                    <a:srgbClr val="C0C0C0"/>
                  </a:outerShdw>
                </a:effectLst>
                <a:latin typeface="楷体_GB2312" pitchFamily="49" charset="-122"/>
                <a:ea typeface="楷体_GB2312" pitchFamily="49" charset="-122"/>
              </a:rPr>
              <a:t>会发生改变，从而产生的可遗传的变异。</a:t>
            </a:r>
          </a:p>
        </p:txBody>
      </p:sp>
      <p:sp>
        <p:nvSpPr>
          <p:cNvPr id="35847" name="Text Box 1031"/>
          <p:cNvSpPr txBox="1">
            <a:spLocks noChangeArrowheads="1"/>
          </p:cNvSpPr>
          <p:nvPr/>
        </p:nvSpPr>
        <p:spPr bwMode="auto">
          <a:xfrm>
            <a:off x="2916238" y="3357563"/>
            <a:ext cx="5884862" cy="582612"/>
          </a:xfrm>
          <a:prstGeom prst="rect">
            <a:avLst/>
          </a:prstGeom>
          <a:noFill/>
          <a:ln w="9525">
            <a:noFill/>
            <a:miter lim="800000"/>
            <a:headEnd/>
            <a:tailEnd/>
          </a:ln>
          <a:effectLst/>
        </p:spPr>
        <p:txBody>
          <a:bodyPr wrap="none">
            <a:spAutoFit/>
          </a:bodyPr>
          <a:lstStyle/>
          <a:p>
            <a:r>
              <a:rPr lang="zh-CN" altLang="en-US" sz="3200" b="1">
                <a:solidFill>
                  <a:srgbClr val="000066"/>
                </a:solidFill>
                <a:effectLst>
                  <a:outerShdw blurRad="38100" dist="38100" dir="2700000" algn="tl">
                    <a:srgbClr val="C0C0C0"/>
                  </a:outerShdw>
                </a:effectLst>
                <a:latin typeface="Times New Roman" pitchFamily="18" charset="0"/>
                <a:ea typeface="楷体_GB2312" pitchFamily="49" charset="-122"/>
              </a:rPr>
              <a:t>细胞内的</a:t>
            </a:r>
            <a:r>
              <a:rPr lang="zh-CN" altLang="en-US" sz="3200" b="1">
                <a:solidFill>
                  <a:srgbClr val="FF3300"/>
                </a:solidFill>
                <a:effectLst>
                  <a:outerShdw blurRad="38100" dist="38100" dir="2700000" algn="tl">
                    <a:srgbClr val="C0C0C0"/>
                  </a:outerShdw>
                </a:effectLst>
                <a:latin typeface="Times New Roman" pitchFamily="18" charset="0"/>
                <a:ea typeface="楷体_GB2312" pitchFamily="49" charset="-122"/>
              </a:rPr>
              <a:t>个别</a:t>
            </a:r>
            <a:r>
              <a:rPr lang="zh-CN" altLang="en-US" sz="3200" b="1">
                <a:solidFill>
                  <a:srgbClr val="000066"/>
                </a:solidFill>
                <a:effectLst>
                  <a:outerShdw blurRad="38100" dist="38100" dir="2700000" algn="tl">
                    <a:srgbClr val="C0C0C0"/>
                  </a:outerShdw>
                </a:effectLst>
                <a:latin typeface="Times New Roman" pitchFamily="18" charset="0"/>
                <a:ea typeface="楷体_GB2312" pitchFamily="49" charset="-122"/>
              </a:rPr>
              <a:t>染色体增加或减少</a:t>
            </a:r>
          </a:p>
        </p:txBody>
      </p:sp>
      <p:sp>
        <p:nvSpPr>
          <p:cNvPr id="35848" name="Text Box 1032"/>
          <p:cNvSpPr txBox="1">
            <a:spLocks noChangeArrowheads="1"/>
          </p:cNvSpPr>
          <p:nvPr/>
        </p:nvSpPr>
        <p:spPr bwMode="auto">
          <a:xfrm>
            <a:off x="2819400" y="5157788"/>
            <a:ext cx="6324600" cy="1069975"/>
          </a:xfrm>
          <a:prstGeom prst="rect">
            <a:avLst/>
          </a:prstGeom>
          <a:noFill/>
          <a:ln w="9525">
            <a:noFill/>
            <a:miter lim="800000"/>
            <a:headEnd/>
            <a:tailEnd/>
          </a:ln>
          <a:effectLst/>
        </p:spPr>
        <p:txBody>
          <a:bodyPr>
            <a:spAutoFit/>
          </a:bodyPr>
          <a:lstStyle/>
          <a:p>
            <a:r>
              <a:rPr lang="zh-CN" altLang="en-US" sz="3200" b="1">
                <a:solidFill>
                  <a:srgbClr val="000066"/>
                </a:solidFill>
                <a:effectLst>
                  <a:outerShdw blurRad="38100" dist="38100" dir="2700000" algn="tl">
                    <a:srgbClr val="C0C0C0"/>
                  </a:outerShdw>
                </a:effectLst>
                <a:latin typeface="Times New Roman" pitchFamily="18" charset="0"/>
                <a:ea typeface="楷体_GB2312" pitchFamily="49" charset="-122"/>
              </a:rPr>
              <a:t>细胞内的染色体数目以</a:t>
            </a:r>
            <a:r>
              <a:rPr lang="zh-CN" altLang="en-US" sz="3200" b="1">
                <a:solidFill>
                  <a:srgbClr val="FF3300"/>
                </a:solidFill>
                <a:effectLst>
                  <a:outerShdw blurRad="38100" dist="38100" dir="2700000" algn="tl">
                    <a:srgbClr val="C0C0C0"/>
                  </a:outerShdw>
                </a:effectLst>
                <a:latin typeface="Times New Roman" pitchFamily="18" charset="0"/>
                <a:ea typeface="楷体_GB2312" pitchFamily="49" charset="-122"/>
              </a:rPr>
              <a:t>染色体组</a:t>
            </a:r>
            <a:r>
              <a:rPr lang="zh-CN" altLang="en-US" sz="3200" b="1">
                <a:solidFill>
                  <a:srgbClr val="000066"/>
                </a:solidFill>
                <a:effectLst>
                  <a:outerShdw blurRad="38100" dist="38100" dir="2700000" algn="tl">
                    <a:srgbClr val="C0C0C0"/>
                  </a:outerShdw>
                </a:effectLst>
                <a:latin typeface="Times New Roman" pitchFamily="18" charset="0"/>
                <a:ea typeface="楷体_GB2312" pitchFamily="49" charset="-122"/>
              </a:rPr>
              <a:t>的形式</a:t>
            </a:r>
            <a:r>
              <a:rPr lang="zh-CN" altLang="en-US" sz="3200" b="1">
                <a:solidFill>
                  <a:srgbClr val="FF3300"/>
                </a:solidFill>
                <a:effectLst>
                  <a:outerShdw blurRad="38100" dist="38100" dir="2700000" algn="tl">
                    <a:srgbClr val="C0C0C0"/>
                  </a:outerShdw>
                </a:effectLst>
                <a:latin typeface="Times New Roman" pitchFamily="18" charset="0"/>
                <a:ea typeface="楷体_GB2312" pitchFamily="49" charset="-122"/>
              </a:rPr>
              <a:t>成倍</a:t>
            </a:r>
            <a:r>
              <a:rPr lang="zh-CN" altLang="en-US" sz="3200" b="1">
                <a:solidFill>
                  <a:srgbClr val="000066"/>
                </a:solidFill>
                <a:effectLst>
                  <a:outerShdw blurRad="38100" dist="38100" dir="2700000" algn="tl">
                    <a:srgbClr val="C0C0C0"/>
                  </a:outerShdw>
                </a:effectLst>
                <a:latin typeface="Times New Roman" pitchFamily="18" charset="0"/>
                <a:ea typeface="楷体_GB2312" pitchFamily="49" charset="-122"/>
              </a:rPr>
              <a:t>的增加或减少</a:t>
            </a:r>
          </a:p>
        </p:txBody>
      </p:sp>
      <p:sp>
        <p:nvSpPr>
          <p:cNvPr id="35849" name="AutoShape 1033"/>
          <p:cNvSpPr>
            <a:spLocks/>
          </p:cNvSpPr>
          <p:nvPr/>
        </p:nvSpPr>
        <p:spPr bwMode="auto">
          <a:xfrm>
            <a:off x="2339975" y="3573463"/>
            <a:ext cx="373063" cy="2232025"/>
          </a:xfrm>
          <a:prstGeom prst="leftBrace">
            <a:avLst>
              <a:gd name="adj1" fmla="val 49858"/>
              <a:gd name="adj2" fmla="val 50000"/>
            </a:avLst>
          </a:prstGeom>
          <a:noFill/>
          <a:ln w="38100">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35850" name="Text Box 1034"/>
          <p:cNvSpPr txBox="1">
            <a:spLocks noChangeArrowheads="1"/>
          </p:cNvSpPr>
          <p:nvPr/>
        </p:nvSpPr>
        <p:spPr bwMode="auto">
          <a:xfrm>
            <a:off x="0" y="4221088"/>
            <a:ext cx="2362200" cy="582612"/>
          </a:xfrm>
          <a:prstGeom prst="rect">
            <a:avLst/>
          </a:prstGeom>
          <a:solidFill>
            <a:schemeClr val="bg1"/>
          </a:solidFill>
          <a:ln w="9525">
            <a:noFill/>
            <a:miter lim="800000"/>
            <a:headEnd/>
            <a:tailEnd/>
          </a:ln>
          <a:effectLst/>
        </p:spPr>
        <p:txBody>
          <a:bodyPr>
            <a:spAutoFit/>
          </a:bodyPr>
          <a:lstStyle/>
          <a:p>
            <a:r>
              <a:rPr lang="zh-CN" altLang="en-US" sz="3200" b="1" dirty="0">
                <a:solidFill>
                  <a:srgbClr val="0000FF"/>
                </a:solidFill>
                <a:effectLst>
                  <a:outerShdw blurRad="38100" dist="38100" dir="2700000" algn="tl">
                    <a:srgbClr val="C0C0C0"/>
                  </a:outerShdw>
                </a:effectLst>
                <a:latin typeface="楷体_GB2312" pitchFamily="49" charset="-122"/>
                <a:ea typeface="楷体_GB2312" pitchFamily="49" charset="-122"/>
              </a:rPr>
              <a:t>（二）类型</a:t>
            </a:r>
          </a:p>
        </p:txBody>
      </p:sp>
    </p:spTree>
    <p:extLst>
      <p:ext uri="{BB962C8B-B14F-4D97-AF65-F5344CB8AC3E}">
        <p14:creationId xmlns:p14="http://schemas.microsoft.com/office/powerpoint/2010/main" val="701141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fade">
                                      <p:cBhvr>
                                        <p:cTn id="7" dur="1000"/>
                                        <p:tgtEl>
                                          <p:spTgt spid="35844"/>
                                        </p:tgtEl>
                                      </p:cBhvr>
                                    </p:animEffect>
                                    <p:anim calcmode="lin" valueType="num">
                                      <p:cBhvr>
                                        <p:cTn id="8" dur="1000" fill="hold"/>
                                        <p:tgtEl>
                                          <p:spTgt spid="35844"/>
                                        </p:tgtEl>
                                        <p:attrNameLst>
                                          <p:attrName>ppt_x</p:attrName>
                                        </p:attrNameLst>
                                      </p:cBhvr>
                                      <p:tavLst>
                                        <p:tav tm="0">
                                          <p:val>
                                            <p:strVal val="#ppt_x"/>
                                          </p:val>
                                        </p:tav>
                                        <p:tav tm="100000">
                                          <p:val>
                                            <p:strVal val="#ppt_x"/>
                                          </p:val>
                                        </p:tav>
                                      </p:tavLst>
                                    </p:anim>
                                    <p:anim calcmode="lin" valueType="num">
                                      <p:cBhvr>
                                        <p:cTn id="9" dur="1000" fill="hold"/>
                                        <p:tgtEl>
                                          <p:spTgt spid="358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35845"/>
                                        </p:tgtEl>
                                        <p:attrNameLst>
                                          <p:attrName>style.visibility</p:attrName>
                                        </p:attrNameLst>
                                      </p:cBhvr>
                                      <p:to>
                                        <p:strVal val="visible"/>
                                      </p:to>
                                    </p:set>
                                    <p:anim calcmode="lin" valueType="num">
                                      <p:cBhvr additive="base">
                                        <p:cTn id="14" dur="500" fill="hold"/>
                                        <p:tgtEl>
                                          <p:spTgt spid="35845"/>
                                        </p:tgtEl>
                                        <p:attrNameLst>
                                          <p:attrName>ppt_x</p:attrName>
                                        </p:attrNameLst>
                                      </p:cBhvr>
                                      <p:tavLst>
                                        <p:tav tm="0">
                                          <p:val>
                                            <p:strVal val="0-#ppt_w/2"/>
                                          </p:val>
                                        </p:tav>
                                        <p:tav tm="100000">
                                          <p:val>
                                            <p:strVal val="#ppt_x"/>
                                          </p:val>
                                        </p:tav>
                                      </p:tavLst>
                                    </p:anim>
                                    <p:anim calcmode="lin" valueType="num">
                                      <p:cBhvr additive="base">
                                        <p:cTn id="15" dur="500" fill="hold"/>
                                        <p:tgtEl>
                                          <p:spTgt spid="3584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5846"/>
                                        </p:tgtEl>
                                        <p:attrNameLst>
                                          <p:attrName>style.visibility</p:attrName>
                                        </p:attrNameLst>
                                      </p:cBhvr>
                                      <p:to>
                                        <p:strVal val="visible"/>
                                      </p:to>
                                    </p:set>
                                    <p:anim calcmode="lin" valueType="num">
                                      <p:cBhvr additive="base">
                                        <p:cTn id="20" dur="500" fill="hold"/>
                                        <p:tgtEl>
                                          <p:spTgt spid="35846"/>
                                        </p:tgtEl>
                                        <p:attrNameLst>
                                          <p:attrName>ppt_x</p:attrName>
                                        </p:attrNameLst>
                                      </p:cBhvr>
                                      <p:tavLst>
                                        <p:tav tm="0">
                                          <p:val>
                                            <p:strVal val="0-#ppt_w/2"/>
                                          </p:val>
                                        </p:tav>
                                        <p:tav tm="100000">
                                          <p:val>
                                            <p:strVal val="#ppt_x"/>
                                          </p:val>
                                        </p:tav>
                                      </p:tavLst>
                                    </p:anim>
                                    <p:anim calcmode="lin" valueType="num">
                                      <p:cBhvr additive="base">
                                        <p:cTn id="21" dur="500" fill="hold"/>
                                        <p:tgtEl>
                                          <p:spTgt spid="35846"/>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35850"/>
                                        </p:tgtEl>
                                        <p:attrNameLst>
                                          <p:attrName>style.visibility</p:attrName>
                                        </p:attrNameLst>
                                      </p:cBhvr>
                                      <p:to>
                                        <p:strVal val="visible"/>
                                      </p:to>
                                    </p:set>
                                    <p:anim calcmode="lin" valueType="num">
                                      <p:cBhvr additive="base">
                                        <p:cTn id="26" dur="500" fill="hold"/>
                                        <p:tgtEl>
                                          <p:spTgt spid="35850"/>
                                        </p:tgtEl>
                                        <p:attrNameLst>
                                          <p:attrName>ppt_x</p:attrName>
                                        </p:attrNameLst>
                                      </p:cBhvr>
                                      <p:tavLst>
                                        <p:tav tm="0">
                                          <p:val>
                                            <p:strVal val="0-#ppt_w/2"/>
                                          </p:val>
                                        </p:tav>
                                        <p:tav tm="100000">
                                          <p:val>
                                            <p:strVal val="#ppt_x"/>
                                          </p:val>
                                        </p:tav>
                                      </p:tavLst>
                                    </p:anim>
                                    <p:anim calcmode="lin" valueType="num">
                                      <p:cBhvr additive="base">
                                        <p:cTn id="27" dur="500" fill="hold"/>
                                        <p:tgtEl>
                                          <p:spTgt spid="3585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35849"/>
                                        </p:tgtEl>
                                        <p:attrNameLst>
                                          <p:attrName>style.visibility</p:attrName>
                                        </p:attrNameLst>
                                      </p:cBhvr>
                                      <p:to>
                                        <p:strVal val="visible"/>
                                      </p:to>
                                    </p:set>
                                    <p:animEffect transition="in" filter="fade">
                                      <p:cBhvr>
                                        <p:cTn id="32" dur="1000"/>
                                        <p:tgtEl>
                                          <p:spTgt spid="35849"/>
                                        </p:tgtEl>
                                      </p:cBhvr>
                                    </p:animEffect>
                                    <p:anim calcmode="lin" valueType="num">
                                      <p:cBhvr>
                                        <p:cTn id="33" dur="1000" fill="hold"/>
                                        <p:tgtEl>
                                          <p:spTgt spid="35849"/>
                                        </p:tgtEl>
                                        <p:attrNameLst>
                                          <p:attrName>ppt_x</p:attrName>
                                        </p:attrNameLst>
                                      </p:cBhvr>
                                      <p:tavLst>
                                        <p:tav tm="0">
                                          <p:val>
                                            <p:strVal val="#ppt_x"/>
                                          </p:val>
                                        </p:tav>
                                        <p:tav tm="100000">
                                          <p:val>
                                            <p:strVal val="#ppt_x"/>
                                          </p:val>
                                        </p:tav>
                                      </p:tavLst>
                                    </p:anim>
                                    <p:anim calcmode="lin" valueType="num">
                                      <p:cBhvr>
                                        <p:cTn id="34" dur="1000" fill="hold"/>
                                        <p:tgtEl>
                                          <p:spTgt spid="3584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35847"/>
                                        </p:tgtEl>
                                        <p:attrNameLst>
                                          <p:attrName>style.visibility</p:attrName>
                                        </p:attrNameLst>
                                      </p:cBhvr>
                                      <p:to>
                                        <p:strVal val="visible"/>
                                      </p:to>
                                    </p:set>
                                    <p:anim from="(-#ppt_w/2)" to="(#ppt_x)" calcmode="lin" valueType="num">
                                      <p:cBhvr>
                                        <p:cTn id="39" dur="600" fill="hold">
                                          <p:stCondLst>
                                            <p:cond delay="0"/>
                                          </p:stCondLst>
                                        </p:cTn>
                                        <p:tgtEl>
                                          <p:spTgt spid="35847"/>
                                        </p:tgtEl>
                                        <p:attrNameLst>
                                          <p:attrName>ppt_x</p:attrName>
                                        </p:attrNameLst>
                                      </p:cBhvr>
                                    </p:anim>
                                    <p:anim from="0" to="-1.0" calcmode="lin" valueType="num">
                                      <p:cBhvr>
                                        <p:cTn id="40" dur="200" decel="50000" autoRev="1" fill="hold">
                                          <p:stCondLst>
                                            <p:cond delay="600"/>
                                          </p:stCondLst>
                                        </p:cTn>
                                        <p:tgtEl>
                                          <p:spTgt spid="35847"/>
                                        </p:tgtEl>
                                        <p:attrNameLst>
                                          <p:attrName>xshear</p:attrName>
                                        </p:attrNameLst>
                                      </p:cBhvr>
                                    </p:anim>
                                    <p:animScale>
                                      <p:cBhvr>
                                        <p:cTn id="41" dur="200" decel="100000" autoRev="1" fill="hold">
                                          <p:stCondLst>
                                            <p:cond delay="600"/>
                                          </p:stCondLst>
                                        </p:cTn>
                                        <p:tgtEl>
                                          <p:spTgt spid="35847"/>
                                        </p:tgtEl>
                                      </p:cBhvr>
                                      <p:from x="100000" y="100000"/>
                                      <p:to x="80000" y="100000"/>
                                    </p:animScale>
                                    <p:anim by="(#ppt_h/3+#ppt_w*0.1)" calcmode="lin" valueType="num">
                                      <p:cBhvr additive="sum">
                                        <p:cTn id="42" dur="200" decel="100000" autoRev="1" fill="hold">
                                          <p:stCondLst>
                                            <p:cond delay="600"/>
                                          </p:stCondLst>
                                        </p:cTn>
                                        <p:tgtEl>
                                          <p:spTgt spid="35847"/>
                                        </p:tgtEl>
                                        <p:attrNameLst>
                                          <p:attrName>ppt_x</p:attrName>
                                        </p:attrNameLst>
                                      </p:cBhvr>
                                    </p:anim>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grpId="0" nodeType="clickEffect">
                                  <p:stCondLst>
                                    <p:cond delay="0"/>
                                  </p:stCondLst>
                                  <p:childTnLst>
                                    <p:set>
                                      <p:cBhvr>
                                        <p:cTn id="46" dur="1" fill="hold">
                                          <p:stCondLst>
                                            <p:cond delay="0"/>
                                          </p:stCondLst>
                                        </p:cTn>
                                        <p:tgtEl>
                                          <p:spTgt spid="35848"/>
                                        </p:tgtEl>
                                        <p:attrNameLst>
                                          <p:attrName>style.visibility</p:attrName>
                                        </p:attrNameLst>
                                      </p:cBhvr>
                                      <p:to>
                                        <p:strVal val="visible"/>
                                      </p:to>
                                    </p:set>
                                    <p:anim calcmode="discrete" valueType="clr">
                                      <p:cBhvr override="childStyle">
                                        <p:cTn id="47" dur="80"/>
                                        <p:tgtEl>
                                          <p:spTgt spid="35848"/>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35848"/>
                                        </p:tgtEl>
                                        <p:attrNameLst>
                                          <p:attrName>fillcolor</p:attrName>
                                        </p:attrNameLst>
                                      </p:cBhvr>
                                      <p:tavLst>
                                        <p:tav tm="0">
                                          <p:val>
                                            <p:clrVal>
                                              <a:schemeClr val="accent2"/>
                                            </p:clrVal>
                                          </p:val>
                                        </p:tav>
                                        <p:tav tm="50000">
                                          <p:val>
                                            <p:clrVal>
                                              <a:schemeClr val="hlink"/>
                                            </p:clrVal>
                                          </p:val>
                                        </p:tav>
                                      </p:tavLst>
                                    </p:anim>
                                    <p:set>
                                      <p:cBhvr>
                                        <p:cTn id="49" dur="80"/>
                                        <p:tgtEl>
                                          <p:spTgt spid="358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nimBg="1" autoUpdateAnimBg="0"/>
      <p:bldP spid="35845" grpId="0" animBg="1" autoUpdateAnimBg="0"/>
      <p:bldP spid="35846" grpId="0" autoUpdateAnimBg="0"/>
      <p:bldP spid="35847" grpId="0" autoUpdateAnimBg="0"/>
      <p:bldP spid="35848" grpId="0" autoUpdateAnimBg="0"/>
      <p:bldP spid="35849" grpId="0" animBg="1"/>
      <p:bldP spid="35850"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0" y="260350"/>
            <a:ext cx="6156325" cy="582613"/>
          </a:xfrm>
          <a:prstGeom prst="rect">
            <a:avLst/>
          </a:prstGeom>
          <a:noFill/>
          <a:ln w="9525">
            <a:noFill/>
            <a:miter lim="800000"/>
            <a:headEnd/>
            <a:tailEnd/>
          </a:ln>
          <a:effectLst/>
        </p:spPr>
        <p:txBody>
          <a:bodyPr>
            <a:spAutoFit/>
          </a:bodyPr>
          <a:lstStyle/>
          <a:p>
            <a:pPr>
              <a:spcBef>
                <a:spcPct val="50000"/>
              </a:spcBef>
            </a:pPr>
            <a:r>
              <a:rPr lang="zh-CN" altLang="en-US" sz="3200" b="1" dirty="0" smtClean="0">
                <a:solidFill>
                  <a:prstClr val="black"/>
                </a:solidFill>
                <a:latin typeface="Arial" pitchFamily="34" charset="0"/>
              </a:rPr>
              <a:t>（</a:t>
            </a:r>
            <a:r>
              <a:rPr lang="en-US" altLang="zh-CN" sz="3200" b="1" dirty="0" smtClean="0">
                <a:solidFill>
                  <a:prstClr val="black"/>
                </a:solidFill>
                <a:latin typeface="Arial" pitchFamily="34" charset="0"/>
              </a:rPr>
              <a:t>1</a:t>
            </a:r>
            <a:r>
              <a:rPr lang="zh-CN" altLang="en-US" sz="3200" b="1" dirty="0" smtClean="0">
                <a:solidFill>
                  <a:prstClr val="black"/>
                </a:solidFill>
                <a:latin typeface="Arial" pitchFamily="34" charset="0"/>
              </a:rPr>
              <a:t>）</a:t>
            </a:r>
            <a:r>
              <a:rPr lang="zh-CN" altLang="en-US" sz="3200" b="1" dirty="0">
                <a:solidFill>
                  <a:prstClr val="black"/>
                </a:solidFill>
                <a:latin typeface="Arial" pitchFamily="34" charset="0"/>
              </a:rPr>
              <a:t>个别染色体的增加或减少</a:t>
            </a:r>
          </a:p>
        </p:txBody>
      </p:sp>
      <p:sp>
        <p:nvSpPr>
          <p:cNvPr id="9220" name="Text Box 4"/>
          <p:cNvSpPr txBox="1">
            <a:spLocks noChangeArrowheads="1"/>
          </p:cNvSpPr>
          <p:nvPr/>
        </p:nvSpPr>
        <p:spPr bwMode="auto">
          <a:xfrm>
            <a:off x="323850" y="981075"/>
            <a:ext cx="5111750" cy="582613"/>
          </a:xfrm>
          <a:prstGeom prst="rect">
            <a:avLst/>
          </a:prstGeom>
          <a:noFill/>
          <a:ln w="9525">
            <a:noFill/>
            <a:miter lim="800000"/>
            <a:headEnd/>
            <a:tailEnd/>
          </a:ln>
          <a:effectLst/>
        </p:spPr>
        <p:txBody>
          <a:bodyPr>
            <a:spAutoFit/>
          </a:bodyPr>
          <a:lstStyle/>
          <a:p>
            <a:pPr>
              <a:spcBef>
                <a:spcPct val="50000"/>
              </a:spcBef>
            </a:pPr>
            <a:r>
              <a:rPr lang="en-US" altLang="zh-CN" sz="3200" b="1" dirty="0">
                <a:solidFill>
                  <a:srgbClr val="0000CC"/>
                </a:solidFill>
                <a:latin typeface="宋体" pitchFamily="2" charset="-122"/>
              </a:rPr>
              <a:t>①</a:t>
            </a:r>
            <a:r>
              <a:rPr lang="zh-CN" altLang="en-US" sz="3200" b="1" dirty="0">
                <a:solidFill>
                  <a:srgbClr val="0000CC"/>
                </a:solidFill>
                <a:latin typeface="Arial" pitchFamily="34" charset="0"/>
              </a:rPr>
              <a:t>个别染色体的增加：</a:t>
            </a:r>
          </a:p>
        </p:txBody>
      </p:sp>
      <p:sp>
        <p:nvSpPr>
          <p:cNvPr id="9222" name="Rectangle 6"/>
          <p:cNvSpPr>
            <a:spLocks noChangeArrowheads="1"/>
          </p:cNvSpPr>
          <p:nvPr/>
        </p:nvSpPr>
        <p:spPr bwMode="auto">
          <a:xfrm>
            <a:off x="323850" y="1960563"/>
            <a:ext cx="3671888" cy="582612"/>
          </a:xfrm>
          <a:prstGeom prst="rect">
            <a:avLst/>
          </a:prstGeom>
          <a:noFill/>
          <a:ln w="9525">
            <a:noFill/>
            <a:miter lim="800000"/>
            <a:headEnd/>
            <a:tailEnd/>
          </a:ln>
          <a:effectLst/>
        </p:spPr>
        <p:txBody>
          <a:bodyPr>
            <a:spAutoFit/>
          </a:bodyPr>
          <a:lstStyle/>
          <a:p>
            <a:r>
              <a:rPr lang="zh-CN" altLang="en-US" sz="3200" b="1" dirty="0">
                <a:solidFill>
                  <a:srgbClr val="0000CC"/>
                </a:solidFill>
                <a:latin typeface="Arial" pitchFamily="34" charset="0"/>
              </a:rPr>
              <a:t>如</a:t>
            </a:r>
            <a:r>
              <a:rPr lang="en-US" altLang="zh-CN" sz="3200" b="1" dirty="0">
                <a:solidFill>
                  <a:srgbClr val="0000CC"/>
                </a:solidFill>
                <a:latin typeface="Arial" pitchFamily="34" charset="0"/>
              </a:rPr>
              <a:t>21</a:t>
            </a:r>
            <a:r>
              <a:rPr lang="zh-CN" altLang="en-US" sz="3200" b="1" dirty="0">
                <a:solidFill>
                  <a:srgbClr val="0000CC"/>
                </a:solidFill>
                <a:latin typeface="Arial" pitchFamily="34" charset="0"/>
              </a:rPr>
              <a:t>三体综合征</a:t>
            </a:r>
          </a:p>
        </p:txBody>
      </p:sp>
      <p:sp>
        <p:nvSpPr>
          <p:cNvPr id="9223" name="Rectangle 7"/>
          <p:cNvSpPr>
            <a:spLocks noChangeArrowheads="1"/>
          </p:cNvSpPr>
          <p:nvPr/>
        </p:nvSpPr>
        <p:spPr bwMode="auto">
          <a:xfrm>
            <a:off x="0" y="2681288"/>
            <a:ext cx="5621338" cy="582612"/>
          </a:xfrm>
          <a:prstGeom prst="rect">
            <a:avLst/>
          </a:prstGeom>
          <a:noFill/>
          <a:ln w="9525">
            <a:noFill/>
            <a:miter lim="800000"/>
            <a:headEnd/>
            <a:tailEnd/>
          </a:ln>
          <a:effectLst/>
        </p:spPr>
        <p:txBody>
          <a:bodyPr wrap="none">
            <a:spAutoFit/>
          </a:bodyPr>
          <a:lstStyle/>
          <a:p>
            <a:r>
              <a:rPr lang="zh-CN" altLang="en-US" sz="3200" b="1" dirty="0">
                <a:solidFill>
                  <a:srgbClr val="FF0000"/>
                </a:solidFill>
                <a:latin typeface="Arial" pitchFamily="34" charset="0"/>
              </a:rPr>
              <a:t>（染色体数为：</a:t>
            </a:r>
            <a:r>
              <a:rPr lang="en-US" altLang="zh-CN" sz="3200" b="1" dirty="0">
                <a:solidFill>
                  <a:srgbClr val="FF0000"/>
                </a:solidFill>
                <a:latin typeface="Arial" pitchFamily="34" charset="0"/>
              </a:rPr>
              <a:t>45+XX</a:t>
            </a:r>
            <a:r>
              <a:rPr lang="zh-CN" altLang="en-US" sz="3200" b="1" dirty="0">
                <a:solidFill>
                  <a:srgbClr val="FF0000"/>
                </a:solidFill>
                <a:latin typeface="Arial" pitchFamily="34" charset="0"/>
              </a:rPr>
              <a:t>或</a:t>
            </a:r>
            <a:r>
              <a:rPr lang="en-US" altLang="zh-CN" sz="3200" b="1" dirty="0">
                <a:solidFill>
                  <a:srgbClr val="FF0000"/>
                </a:solidFill>
                <a:latin typeface="Arial" pitchFamily="34" charset="0"/>
              </a:rPr>
              <a:t>XY</a:t>
            </a:r>
            <a:r>
              <a:rPr lang="zh-CN" altLang="en-US" sz="3200" b="1" dirty="0">
                <a:solidFill>
                  <a:srgbClr val="FF0000"/>
                </a:solidFill>
                <a:latin typeface="Arial" pitchFamily="34" charset="0"/>
              </a:rPr>
              <a:t>）</a:t>
            </a:r>
          </a:p>
        </p:txBody>
      </p:sp>
      <p:grpSp>
        <p:nvGrpSpPr>
          <p:cNvPr id="9226" name="Group 10"/>
          <p:cNvGrpSpPr>
            <a:grpSpLocks/>
          </p:cNvGrpSpPr>
          <p:nvPr/>
        </p:nvGrpSpPr>
        <p:grpSpPr bwMode="auto">
          <a:xfrm>
            <a:off x="395288" y="3357563"/>
            <a:ext cx="4681537" cy="3268662"/>
            <a:chOff x="249" y="2115"/>
            <a:chExt cx="2949" cy="2059"/>
          </a:xfrm>
        </p:grpSpPr>
        <p:pic>
          <p:nvPicPr>
            <p:cNvPr id="9227" name="Picture 11" descr="woman chro"/>
            <p:cNvPicPr>
              <a:picLocks noChangeAspect="1" noChangeArrowheads="1"/>
            </p:cNvPicPr>
            <p:nvPr/>
          </p:nvPicPr>
          <p:blipFill>
            <a:blip r:embed="rId2" cstate="print">
              <a:lum bright="12000" contrast="66000"/>
            </a:blip>
            <a:srcRect/>
            <a:stretch>
              <a:fillRect/>
            </a:stretch>
          </p:blipFill>
          <p:spPr bwMode="auto">
            <a:xfrm>
              <a:off x="618" y="2115"/>
              <a:ext cx="2433" cy="1647"/>
            </a:xfrm>
            <a:prstGeom prst="rect">
              <a:avLst/>
            </a:prstGeom>
            <a:noFill/>
          </p:spPr>
        </p:pic>
        <p:sp>
          <p:nvSpPr>
            <p:cNvPr id="9228" name="Text Box 12"/>
            <p:cNvSpPr txBox="1">
              <a:spLocks noChangeArrowheads="1"/>
            </p:cNvSpPr>
            <p:nvPr/>
          </p:nvSpPr>
          <p:spPr bwMode="auto">
            <a:xfrm>
              <a:off x="249" y="3943"/>
              <a:ext cx="2949" cy="232"/>
            </a:xfrm>
            <a:prstGeom prst="rect">
              <a:avLst/>
            </a:prstGeom>
            <a:noFill/>
            <a:ln w="9525">
              <a:noFill/>
              <a:miter lim="800000"/>
              <a:headEnd/>
              <a:tailEnd/>
            </a:ln>
            <a:effectLst/>
          </p:spPr>
          <p:txBody>
            <a:bodyPr>
              <a:spAutoFit/>
            </a:bodyPr>
            <a:lstStyle/>
            <a:p>
              <a:pPr>
                <a:spcBef>
                  <a:spcPct val="50000"/>
                </a:spcBef>
              </a:pPr>
              <a:r>
                <a:rPr lang="en-US" altLang="zh-CN" b="1">
                  <a:solidFill>
                    <a:srgbClr val="0000FF"/>
                  </a:solidFill>
                  <a:latin typeface="黑体" pitchFamily="49" charset="-122"/>
                  <a:ea typeface="黑体" pitchFamily="49" charset="-122"/>
                </a:rPr>
                <a:t>21</a:t>
              </a:r>
              <a:r>
                <a:rPr lang="zh-CN" altLang="en-US" b="1">
                  <a:solidFill>
                    <a:srgbClr val="0000FF"/>
                  </a:solidFill>
                  <a:latin typeface="黑体" pitchFamily="49" charset="-122"/>
                  <a:ea typeface="黑体" pitchFamily="49" charset="-122"/>
                </a:rPr>
                <a:t>三体综合征的异常染色体</a:t>
              </a:r>
            </a:p>
          </p:txBody>
        </p:sp>
        <p:sp>
          <p:nvSpPr>
            <p:cNvPr id="9229" name="AutoShape 13"/>
            <p:cNvSpPr>
              <a:spLocks noChangeArrowheads="1"/>
            </p:cNvSpPr>
            <p:nvPr/>
          </p:nvSpPr>
          <p:spPr bwMode="auto">
            <a:xfrm>
              <a:off x="1527" y="3459"/>
              <a:ext cx="663" cy="318"/>
            </a:xfrm>
            <a:prstGeom prst="wedgeEllipseCallout">
              <a:avLst>
                <a:gd name="adj1" fmla="val -18981"/>
                <a:gd name="adj2" fmla="val 112894"/>
              </a:avLst>
            </a:prstGeom>
            <a:noFill/>
            <a:ln w="38100">
              <a:solidFill>
                <a:srgbClr val="FF0000"/>
              </a:solidFill>
              <a:miter lim="800000"/>
              <a:headEnd/>
              <a:tailEnd/>
            </a:ln>
            <a:effectLst/>
          </p:spPr>
          <p:txBody>
            <a:bodyPr/>
            <a:lstStyle/>
            <a:p>
              <a:pPr algn="ctr"/>
              <a:endParaRPr lang="zh-CN" altLang="zh-CN" sz="2400">
                <a:solidFill>
                  <a:prstClr val="black"/>
                </a:solidFill>
                <a:latin typeface="Times New Roman" pitchFamily="18" charset="0"/>
              </a:endParaRPr>
            </a:p>
          </p:txBody>
        </p:sp>
      </p:grpSp>
      <p:pic>
        <p:nvPicPr>
          <p:cNvPr id="9232" name="Picture 16" descr="59"/>
          <p:cNvPicPr>
            <a:picLocks noChangeAspect="1" noChangeArrowheads="1"/>
          </p:cNvPicPr>
          <p:nvPr/>
        </p:nvPicPr>
        <p:blipFill>
          <a:blip r:embed="rId3" cstate="print"/>
          <a:srcRect/>
          <a:stretch>
            <a:fillRect/>
          </a:stretch>
        </p:blipFill>
        <p:spPr bwMode="auto">
          <a:xfrm>
            <a:off x="6011863" y="404813"/>
            <a:ext cx="2525712" cy="3206750"/>
          </a:xfrm>
          <a:prstGeom prst="rect">
            <a:avLst/>
          </a:prstGeom>
          <a:noFill/>
        </p:spPr>
      </p:pic>
      <p:sp>
        <p:nvSpPr>
          <p:cNvPr id="9233" name="Rectangle 17"/>
          <p:cNvSpPr>
            <a:spLocks noChangeArrowheads="1"/>
          </p:cNvSpPr>
          <p:nvPr/>
        </p:nvSpPr>
        <p:spPr bwMode="auto">
          <a:xfrm>
            <a:off x="5029200" y="3933825"/>
            <a:ext cx="4114800" cy="2654300"/>
          </a:xfrm>
          <a:prstGeom prst="rect">
            <a:avLst/>
          </a:prstGeom>
          <a:noFill/>
          <a:ln w="9525">
            <a:noFill/>
            <a:miter lim="800000"/>
            <a:headEnd/>
            <a:tailEnd/>
          </a:ln>
          <a:effectLst/>
        </p:spPr>
        <p:txBody>
          <a:bodyPr>
            <a:spAutoFit/>
          </a:bodyPr>
          <a:lstStyle/>
          <a:p>
            <a:r>
              <a:rPr lang="en-US" altLang="zh-CN" sz="2800" b="1" dirty="0">
                <a:solidFill>
                  <a:srgbClr val="0000FF"/>
                </a:solidFill>
                <a:latin typeface="华文新魏" pitchFamily="2" charset="-122"/>
                <a:ea typeface="华文新魏" pitchFamily="2" charset="-122"/>
              </a:rPr>
              <a:t>         21</a:t>
            </a:r>
            <a:r>
              <a:rPr lang="zh-CN" altLang="en-US" sz="2800" b="1" dirty="0">
                <a:solidFill>
                  <a:srgbClr val="0000FF"/>
                </a:solidFill>
                <a:latin typeface="华文新魏" pitchFamily="2" charset="-122"/>
                <a:ea typeface="华文新魏" pitchFamily="2" charset="-122"/>
              </a:rPr>
              <a:t>三体综合征（先天愚型），患者比正常人多一条染色体</a:t>
            </a:r>
            <a:r>
              <a:rPr lang="en-US" altLang="zh-CN" sz="2800" b="1" dirty="0">
                <a:solidFill>
                  <a:srgbClr val="0000FF"/>
                </a:solidFill>
                <a:latin typeface="华文新魏" pitchFamily="2" charset="-122"/>
                <a:ea typeface="华文新魏" pitchFamily="2" charset="-122"/>
              </a:rPr>
              <a:t>--21</a:t>
            </a:r>
            <a:r>
              <a:rPr lang="zh-CN" altLang="en-US" sz="2800" b="1" dirty="0">
                <a:solidFill>
                  <a:srgbClr val="0000FF"/>
                </a:solidFill>
                <a:latin typeface="华文新魏" pitchFamily="2" charset="-122"/>
                <a:ea typeface="华文新魏" pitchFamily="2" charset="-122"/>
              </a:rPr>
              <a:t>号染色体是三条，其症状表现为智力低下，身体发育缓慢等。</a:t>
            </a:r>
            <a:r>
              <a:rPr lang="zh-CN" altLang="en-US" sz="2800" dirty="0">
                <a:solidFill>
                  <a:prstClr val="black"/>
                </a:solidFill>
                <a:latin typeface="Times New Roman" pitchFamily="18" charset="0"/>
                <a:ea typeface="华文中宋" pitchFamily="2" charset="-122"/>
              </a:rPr>
              <a:t> </a:t>
            </a:r>
          </a:p>
        </p:txBody>
      </p:sp>
    </p:spTree>
    <p:extLst>
      <p:ext uri="{BB962C8B-B14F-4D97-AF65-F5344CB8AC3E}">
        <p14:creationId xmlns:p14="http://schemas.microsoft.com/office/powerpoint/2010/main" val="3500562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223"/>
                                        </p:tgtEl>
                                        <p:attrNameLst>
                                          <p:attrName>style.visibility</p:attrName>
                                        </p:attrNameLst>
                                      </p:cBhvr>
                                      <p:to>
                                        <p:strVal val="visible"/>
                                      </p:to>
                                    </p:set>
                                  </p:childTnLst>
                                </p:cTn>
                              </p:par>
                              <p:par>
                                <p:cTn id="9" presetID="22" presetClass="entr" presetSubtype="8" fill="hold" nodeType="withEffect">
                                  <p:stCondLst>
                                    <p:cond delay="0"/>
                                  </p:stCondLst>
                                  <p:childTnLst>
                                    <p:set>
                                      <p:cBhvr>
                                        <p:cTn id="10" dur="1" fill="hold">
                                          <p:stCondLst>
                                            <p:cond delay="0"/>
                                          </p:stCondLst>
                                        </p:cTn>
                                        <p:tgtEl>
                                          <p:spTgt spid="9226"/>
                                        </p:tgtEl>
                                        <p:attrNameLst>
                                          <p:attrName>style.visibility</p:attrName>
                                        </p:attrNameLst>
                                      </p:cBhvr>
                                      <p:to>
                                        <p:strVal val="visible"/>
                                      </p:to>
                                    </p:set>
                                    <p:animEffect transition="in" filter="wipe(left)">
                                      <p:cBhvr>
                                        <p:cTn id="11" dur="200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P spid="922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2" name="Rectangle 4"/>
          <p:cNvSpPr>
            <a:spLocks noChangeArrowheads="1"/>
          </p:cNvSpPr>
          <p:nvPr/>
        </p:nvSpPr>
        <p:spPr bwMode="auto">
          <a:xfrm>
            <a:off x="323850" y="4652963"/>
            <a:ext cx="8135938" cy="1557337"/>
          </a:xfrm>
          <a:prstGeom prst="rect">
            <a:avLst/>
          </a:prstGeom>
          <a:noFill/>
          <a:ln w="9525">
            <a:noFill/>
            <a:miter lim="800000"/>
            <a:headEnd/>
            <a:tailEnd/>
          </a:ln>
          <a:effectLst/>
        </p:spPr>
        <p:txBody>
          <a:bodyPr>
            <a:spAutoFit/>
          </a:bodyPr>
          <a:lstStyle/>
          <a:p>
            <a:pPr algn="just">
              <a:tabLst>
                <a:tab pos="495300" algn="l"/>
              </a:tabLst>
            </a:pPr>
            <a:r>
              <a:rPr lang="en-US" altLang="zh-CN" sz="3200" b="1">
                <a:solidFill>
                  <a:srgbClr val="0000FF"/>
                </a:solidFill>
                <a:latin typeface="华文新魏" pitchFamily="2" charset="-122"/>
                <a:ea typeface="华文新魏" pitchFamily="2" charset="-122"/>
              </a:rPr>
              <a:t>     </a:t>
            </a:r>
            <a:r>
              <a:rPr lang="en-US" altLang="zh-CN" sz="3200" b="1">
                <a:solidFill>
                  <a:srgbClr val="0000FF"/>
                </a:solidFill>
                <a:latin typeface="Times New Roman"/>
                <a:ea typeface="华文新魏" pitchFamily="2" charset="-122"/>
              </a:rPr>
              <a:t> </a:t>
            </a:r>
            <a:r>
              <a:rPr lang="en-US" altLang="zh-CN" sz="3200" b="1">
                <a:solidFill>
                  <a:srgbClr val="0000FF"/>
                </a:solidFill>
                <a:latin typeface="华文新魏" pitchFamily="2" charset="-122"/>
                <a:ea typeface="华文新魏" pitchFamily="2" charset="-122"/>
              </a:rPr>
              <a:t> </a:t>
            </a:r>
            <a:r>
              <a:rPr lang="zh-CN" altLang="en-US" sz="3200" b="1">
                <a:solidFill>
                  <a:srgbClr val="0000FF"/>
                </a:solidFill>
                <a:latin typeface="华文新魏" pitchFamily="2" charset="-122"/>
                <a:ea typeface="华文新魏" pitchFamily="2" charset="-122"/>
              </a:rPr>
              <a:t>性腺发育不良（</a:t>
            </a:r>
            <a:r>
              <a:rPr lang="en-US" altLang="zh-CN" sz="3200" b="1">
                <a:solidFill>
                  <a:srgbClr val="0000FF"/>
                </a:solidFill>
                <a:latin typeface="华文新魏" pitchFamily="2" charset="-122"/>
                <a:ea typeface="华文新魏" pitchFamily="2" charset="-122"/>
              </a:rPr>
              <a:t>Turner</a:t>
            </a:r>
            <a:r>
              <a:rPr lang="zh-CN" altLang="en-US" sz="3200" b="1">
                <a:solidFill>
                  <a:srgbClr val="0000FF"/>
                </a:solidFill>
                <a:latin typeface="华文新魏" pitchFamily="2" charset="-122"/>
                <a:ea typeface="华文新魏" pitchFamily="2" charset="-122"/>
              </a:rPr>
              <a:t>综合征），女性患者少了一条</a:t>
            </a:r>
            <a:r>
              <a:rPr lang="en-US" altLang="zh-CN" sz="3200" b="1">
                <a:solidFill>
                  <a:srgbClr val="0000FF"/>
                </a:solidFill>
                <a:latin typeface="华文新魏" pitchFamily="2" charset="-122"/>
                <a:ea typeface="华文新魏" pitchFamily="2" charset="-122"/>
              </a:rPr>
              <a:t>X</a:t>
            </a:r>
            <a:r>
              <a:rPr lang="zh-CN" altLang="en-US" sz="3200" b="1">
                <a:solidFill>
                  <a:srgbClr val="0000FF"/>
                </a:solidFill>
                <a:latin typeface="华文新魏" pitchFamily="2" charset="-122"/>
                <a:ea typeface="华文新魏" pitchFamily="2" charset="-122"/>
              </a:rPr>
              <a:t>染色体，外观表现为女性，但性腺发育不良，没有生育能力。</a:t>
            </a:r>
          </a:p>
        </p:txBody>
      </p:sp>
      <p:sp>
        <p:nvSpPr>
          <p:cNvPr id="37893" name="AutoShape 5">
            <a:hlinkClick r:id="" action="ppaction://noaction" highlightClick="1"/>
          </p:cNvPr>
          <p:cNvSpPr>
            <a:spLocks noChangeArrowheads="1"/>
          </p:cNvSpPr>
          <p:nvPr/>
        </p:nvSpPr>
        <p:spPr bwMode="auto">
          <a:xfrm>
            <a:off x="7543800" y="6019800"/>
            <a:ext cx="838200" cy="304800"/>
          </a:xfrm>
          <a:prstGeom prst="actionButtonBlank">
            <a:avLst/>
          </a:prstGeom>
          <a:noFill/>
          <a:ln w="9525">
            <a:noFill/>
            <a:miter lim="800000"/>
            <a:headEnd/>
            <a:tailEnd/>
          </a:ln>
          <a:effectLst/>
        </p:spPr>
        <p:txBody>
          <a:bodyPr wrap="none" anchor="ctr"/>
          <a:lstStyle/>
          <a:p>
            <a:endParaRPr lang="zh-CN" altLang="en-US">
              <a:solidFill>
                <a:prstClr val="black"/>
              </a:solidFill>
              <a:latin typeface="Arial" pitchFamily="34" charset="0"/>
            </a:endParaRPr>
          </a:p>
        </p:txBody>
      </p:sp>
      <p:pic>
        <p:nvPicPr>
          <p:cNvPr id="37894" name="Picture 6" descr="a"/>
          <p:cNvPicPr>
            <a:picLocks noChangeAspect="1" noChangeArrowheads="1"/>
          </p:cNvPicPr>
          <p:nvPr/>
        </p:nvPicPr>
        <p:blipFill>
          <a:blip r:embed="rId2" cstate="print"/>
          <a:srcRect/>
          <a:stretch>
            <a:fillRect/>
          </a:stretch>
        </p:blipFill>
        <p:spPr bwMode="auto">
          <a:xfrm>
            <a:off x="6011863" y="1484313"/>
            <a:ext cx="2324100" cy="3143250"/>
          </a:xfrm>
          <a:prstGeom prst="rect">
            <a:avLst/>
          </a:prstGeom>
          <a:noFill/>
        </p:spPr>
      </p:pic>
      <p:sp>
        <p:nvSpPr>
          <p:cNvPr id="37895" name="AutoShape 7">
            <a:hlinkClick r:id="rId3" action="ppaction://hlinksldjump" highlightClick="1"/>
          </p:cNvPr>
          <p:cNvSpPr>
            <a:spLocks noChangeArrowheads="1"/>
          </p:cNvSpPr>
          <p:nvPr/>
        </p:nvSpPr>
        <p:spPr bwMode="auto">
          <a:xfrm>
            <a:off x="7772400" y="6096000"/>
            <a:ext cx="914400" cy="457200"/>
          </a:xfrm>
          <a:prstGeom prst="actionButtonBlank">
            <a:avLst/>
          </a:prstGeom>
          <a:noFill/>
          <a:ln w="9525">
            <a:noFill/>
            <a:miter lim="800000"/>
            <a:headEnd/>
            <a:tailEnd/>
          </a:ln>
          <a:effectLst/>
        </p:spPr>
        <p:txBody>
          <a:bodyPr wrap="none" anchor="ctr"/>
          <a:lstStyle/>
          <a:p>
            <a:endParaRPr lang="zh-CN" altLang="en-US">
              <a:solidFill>
                <a:prstClr val="black"/>
              </a:solidFill>
              <a:latin typeface="Arial" pitchFamily="34" charset="0"/>
            </a:endParaRPr>
          </a:p>
        </p:txBody>
      </p:sp>
      <p:sp>
        <p:nvSpPr>
          <p:cNvPr id="37899" name="Text Box 11"/>
          <p:cNvSpPr txBox="1">
            <a:spLocks noChangeArrowheads="1"/>
          </p:cNvSpPr>
          <p:nvPr/>
        </p:nvSpPr>
        <p:spPr bwMode="auto">
          <a:xfrm>
            <a:off x="611188" y="765175"/>
            <a:ext cx="4608512" cy="582613"/>
          </a:xfrm>
          <a:prstGeom prst="rect">
            <a:avLst/>
          </a:prstGeom>
          <a:noFill/>
          <a:ln w="9525">
            <a:noFill/>
            <a:miter lim="800000"/>
            <a:headEnd/>
            <a:tailEnd/>
          </a:ln>
          <a:effectLst/>
        </p:spPr>
        <p:txBody>
          <a:bodyPr>
            <a:spAutoFit/>
          </a:bodyPr>
          <a:lstStyle/>
          <a:p>
            <a:pPr>
              <a:spcBef>
                <a:spcPct val="50000"/>
              </a:spcBef>
            </a:pPr>
            <a:r>
              <a:rPr lang="en-US" altLang="zh-CN" sz="3200" b="1">
                <a:solidFill>
                  <a:srgbClr val="0000CC"/>
                </a:solidFill>
                <a:latin typeface="宋体" pitchFamily="2" charset="-122"/>
              </a:rPr>
              <a:t>②</a:t>
            </a:r>
            <a:r>
              <a:rPr lang="zh-CN" altLang="en-US" sz="3200" b="1">
                <a:solidFill>
                  <a:srgbClr val="0000CC"/>
                </a:solidFill>
                <a:latin typeface="Arial" pitchFamily="34" charset="0"/>
              </a:rPr>
              <a:t>个别染色体的减少：</a:t>
            </a:r>
          </a:p>
        </p:txBody>
      </p:sp>
      <p:sp>
        <p:nvSpPr>
          <p:cNvPr id="37900" name="Rectangle 12"/>
          <p:cNvSpPr>
            <a:spLocks noChangeArrowheads="1"/>
          </p:cNvSpPr>
          <p:nvPr/>
        </p:nvSpPr>
        <p:spPr bwMode="auto">
          <a:xfrm>
            <a:off x="684213" y="1739900"/>
            <a:ext cx="3032125" cy="582613"/>
          </a:xfrm>
          <a:prstGeom prst="rect">
            <a:avLst/>
          </a:prstGeom>
          <a:noFill/>
          <a:ln w="9525">
            <a:noFill/>
            <a:miter lim="800000"/>
            <a:headEnd/>
            <a:tailEnd/>
          </a:ln>
          <a:effectLst/>
        </p:spPr>
        <p:txBody>
          <a:bodyPr wrap="none">
            <a:spAutoFit/>
          </a:bodyPr>
          <a:lstStyle/>
          <a:p>
            <a:pPr>
              <a:spcBef>
                <a:spcPct val="50000"/>
              </a:spcBef>
            </a:pPr>
            <a:r>
              <a:rPr lang="zh-CN" altLang="en-US" sz="3200" b="1">
                <a:solidFill>
                  <a:srgbClr val="0000CC"/>
                </a:solidFill>
                <a:latin typeface="Arial" pitchFamily="34" charset="0"/>
              </a:rPr>
              <a:t>如性腺发育不良</a:t>
            </a:r>
          </a:p>
        </p:txBody>
      </p:sp>
      <p:sp>
        <p:nvSpPr>
          <p:cNvPr id="37901" name="Rectangle 13"/>
          <p:cNvSpPr>
            <a:spLocks noChangeArrowheads="1"/>
          </p:cNvSpPr>
          <p:nvPr/>
        </p:nvSpPr>
        <p:spPr bwMode="auto">
          <a:xfrm>
            <a:off x="323850" y="2997200"/>
            <a:ext cx="4400550" cy="582613"/>
          </a:xfrm>
          <a:prstGeom prst="rect">
            <a:avLst/>
          </a:prstGeom>
          <a:noFill/>
          <a:ln w="9525">
            <a:noFill/>
            <a:miter lim="800000"/>
            <a:headEnd/>
            <a:tailEnd/>
          </a:ln>
          <a:effectLst/>
        </p:spPr>
        <p:txBody>
          <a:bodyPr wrap="none">
            <a:spAutoFit/>
          </a:bodyPr>
          <a:lstStyle/>
          <a:p>
            <a:r>
              <a:rPr lang="zh-CN" altLang="en-US" sz="3200" b="1">
                <a:solidFill>
                  <a:srgbClr val="FF0000"/>
                </a:solidFill>
                <a:latin typeface="Arial" pitchFamily="34" charset="0"/>
              </a:rPr>
              <a:t>（染色体数为：</a:t>
            </a:r>
            <a:r>
              <a:rPr lang="en-US" altLang="zh-CN" sz="3200" b="1">
                <a:solidFill>
                  <a:srgbClr val="FF0000"/>
                </a:solidFill>
                <a:latin typeface="Arial" pitchFamily="34" charset="0"/>
              </a:rPr>
              <a:t>44+X</a:t>
            </a:r>
            <a:r>
              <a:rPr lang="zh-CN" altLang="en-US" sz="3200" b="1">
                <a:solidFill>
                  <a:srgbClr val="FF0000"/>
                </a:solidFill>
                <a:latin typeface="Arial" pitchFamily="34" charset="0"/>
              </a:rPr>
              <a:t>）</a:t>
            </a:r>
          </a:p>
        </p:txBody>
      </p:sp>
    </p:spTree>
    <p:extLst>
      <p:ext uri="{BB962C8B-B14F-4D97-AF65-F5344CB8AC3E}">
        <p14:creationId xmlns:p14="http://schemas.microsoft.com/office/powerpoint/2010/main" val="7215909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9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90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7892"/>
                                        </p:tgtEl>
                                        <p:attrNameLst>
                                          <p:attrName>style.visibility</p:attrName>
                                        </p:attrNameLst>
                                      </p:cBhvr>
                                      <p:to>
                                        <p:strVal val="visible"/>
                                      </p:to>
                                    </p:set>
                                    <p:animEffect transition="in" filter="blinds(horizontal)">
                                      <p:cBhvr>
                                        <p:cTn id="13" dur="500"/>
                                        <p:tgtEl>
                                          <p:spTgt spid="37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900" grpId="0"/>
      <p:bldP spid="3790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38" name="Picture 2" descr="小麦穗型变异（密穗）"/>
          <p:cNvPicPr>
            <a:picLocks noChangeAspect="1" noChangeArrowheads="1"/>
          </p:cNvPicPr>
          <p:nvPr/>
        </p:nvPicPr>
        <p:blipFill>
          <a:blip r:embed="rId2" cstate="print"/>
          <a:srcRect/>
          <a:stretch>
            <a:fillRect/>
          </a:stretch>
        </p:blipFill>
        <p:spPr bwMode="auto">
          <a:xfrm>
            <a:off x="0" y="1371600"/>
            <a:ext cx="4267200" cy="3016250"/>
          </a:xfrm>
          <a:prstGeom prst="rect">
            <a:avLst/>
          </a:prstGeom>
          <a:noFill/>
        </p:spPr>
      </p:pic>
      <p:pic>
        <p:nvPicPr>
          <p:cNvPr id="39939" name="Picture 3" descr="小麦穗型变异（无芒）"/>
          <p:cNvPicPr>
            <a:picLocks noChangeAspect="1" noChangeArrowheads="1"/>
          </p:cNvPicPr>
          <p:nvPr/>
        </p:nvPicPr>
        <p:blipFill>
          <a:blip r:embed="rId3" cstate="print"/>
          <a:srcRect/>
          <a:stretch>
            <a:fillRect/>
          </a:stretch>
        </p:blipFill>
        <p:spPr bwMode="auto">
          <a:xfrm>
            <a:off x="4572000" y="1371600"/>
            <a:ext cx="4343400" cy="3054350"/>
          </a:xfrm>
          <a:prstGeom prst="rect">
            <a:avLst/>
          </a:prstGeom>
          <a:noFill/>
        </p:spPr>
      </p:pic>
      <p:sp>
        <p:nvSpPr>
          <p:cNvPr id="39940" name="Text Box 4"/>
          <p:cNvSpPr txBox="1">
            <a:spLocks noChangeArrowheads="1"/>
          </p:cNvSpPr>
          <p:nvPr/>
        </p:nvSpPr>
        <p:spPr bwMode="auto">
          <a:xfrm>
            <a:off x="609600" y="4419600"/>
            <a:ext cx="7772400" cy="2044700"/>
          </a:xfrm>
          <a:prstGeom prst="rect">
            <a:avLst/>
          </a:prstGeom>
          <a:noFill/>
          <a:ln w="9525">
            <a:noFill/>
            <a:miter lim="800000"/>
            <a:headEnd/>
            <a:tailEnd/>
          </a:ln>
          <a:effectLst/>
        </p:spPr>
        <p:txBody>
          <a:bodyPr>
            <a:spAutoFit/>
          </a:bodyPr>
          <a:lstStyle/>
          <a:p>
            <a:pPr>
              <a:spcBef>
                <a:spcPct val="50000"/>
              </a:spcBef>
            </a:pPr>
            <a:r>
              <a:rPr lang="en-US" altLang="zh-CN" sz="3200" b="1" dirty="0">
                <a:latin typeface="宋体" pitchFamily="2" charset="-122"/>
              </a:rPr>
              <a:t>    </a:t>
            </a:r>
            <a:r>
              <a:rPr lang="zh-CN" altLang="en-US" sz="3200" b="1" dirty="0">
                <a:latin typeface="宋体" pitchFamily="2" charset="-122"/>
              </a:rPr>
              <a:t>普通的小麦种子种植在肥沃的土壤中，给予充足的阳光和水分，结出的是粒多饱满的种子，但是</a:t>
            </a:r>
            <a:r>
              <a:rPr lang="zh-CN" altLang="en-US" sz="3200" b="1" dirty="0">
                <a:solidFill>
                  <a:srgbClr val="FF0000"/>
                </a:solidFill>
                <a:latin typeface="宋体" pitchFamily="2" charset="-122"/>
              </a:rPr>
              <a:t>再把这些种子种下去结出的仍就是普通的种子</a:t>
            </a:r>
            <a:r>
              <a:rPr lang="zh-CN" altLang="en-US" sz="3200" b="1" dirty="0">
                <a:solidFill>
                  <a:srgbClr val="FF0000"/>
                </a:solidFill>
                <a:latin typeface="Times New Roman" pitchFamily="18" charset="0"/>
              </a:rPr>
              <a:t> </a:t>
            </a:r>
          </a:p>
        </p:txBody>
      </p:sp>
      <p:sp>
        <p:nvSpPr>
          <p:cNvPr id="39941" name="Rectangle 5"/>
          <p:cNvSpPr>
            <a:spLocks noChangeArrowheads="1"/>
          </p:cNvSpPr>
          <p:nvPr/>
        </p:nvSpPr>
        <p:spPr bwMode="auto">
          <a:xfrm>
            <a:off x="2735263" y="460375"/>
            <a:ext cx="4046537" cy="703263"/>
          </a:xfrm>
          <a:prstGeom prst="rect">
            <a:avLst/>
          </a:prstGeom>
          <a:noFill/>
          <a:ln w="9525">
            <a:noFill/>
            <a:miter lim="800000"/>
            <a:headEnd/>
            <a:tailEnd/>
          </a:ln>
          <a:effectLst/>
        </p:spPr>
        <p:txBody>
          <a:bodyPr>
            <a:spAutoFit/>
          </a:bodyPr>
          <a:lstStyle/>
          <a:p>
            <a:pPr>
              <a:spcBef>
                <a:spcPct val="50000"/>
              </a:spcBef>
            </a:pPr>
            <a:r>
              <a:rPr lang="zh-CN" altLang="en-US" sz="4000" b="1" dirty="0">
                <a:latin typeface="Times New Roman" pitchFamily="18" charset="0"/>
              </a:rPr>
              <a:t>不可遗传的变异</a:t>
            </a:r>
          </a:p>
        </p:txBody>
      </p:sp>
      <p:sp>
        <p:nvSpPr>
          <p:cNvPr id="39942" name="Text Box 6"/>
          <p:cNvSpPr txBox="1">
            <a:spLocks noChangeArrowheads="1"/>
          </p:cNvSpPr>
          <p:nvPr/>
        </p:nvSpPr>
        <p:spPr bwMode="gray">
          <a:xfrm>
            <a:off x="7620000" y="6483350"/>
            <a:ext cx="1143000" cy="368300"/>
          </a:xfrm>
          <a:prstGeom prst="rect">
            <a:avLst/>
          </a:prstGeom>
          <a:solidFill>
            <a:schemeClr val="bg1"/>
          </a:solidFill>
          <a:ln w="9525">
            <a:noFill/>
            <a:miter lim="800000"/>
            <a:headEnd/>
            <a:tailEnd/>
          </a:ln>
          <a:effectLst/>
        </p:spPr>
        <p:txBody>
          <a:bodyPr>
            <a:spAutoFit/>
          </a:bodyPr>
          <a:lstStyle/>
          <a:p>
            <a:pPr>
              <a:spcBef>
                <a:spcPct val="50000"/>
              </a:spcBef>
            </a:pPr>
            <a:endParaRPr lang="zh-CN" altLang="zh-CN"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941"/>
                                        </p:tgtEl>
                                        <p:attrNameLst>
                                          <p:attrName>style.visibility</p:attrName>
                                        </p:attrNameLst>
                                      </p:cBhvr>
                                      <p:to>
                                        <p:strVal val="visible"/>
                                      </p:to>
                                    </p:set>
                                    <p:animEffect transition="in" filter="dissolve">
                                      <p:cBhvr>
                                        <p:cTn id="7" dur="500"/>
                                        <p:tgtEl>
                                          <p:spTgt spid="39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914" name="Picture 2" descr="雌雄果蝇体细胞的染色体图解"/>
          <p:cNvPicPr>
            <a:picLocks noChangeAspect="1" noChangeArrowheads="1"/>
          </p:cNvPicPr>
          <p:nvPr/>
        </p:nvPicPr>
        <p:blipFill>
          <a:blip r:embed="rId3" cstate="print"/>
          <a:srcRect/>
          <a:stretch>
            <a:fillRect/>
          </a:stretch>
        </p:blipFill>
        <p:spPr bwMode="auto">
          <a:xfrm>
            <a:off x="4191000" y="0"/>
            <a:ext cx="4953000" cy="2663825"/>
          </a:xfrm>
          <a:prstGeom prst="rect">
            <a:avLst/>
          </a:prstGeom>
          <a:noFill/>
        </p:spPr>
      </p:pic>
      <p:sp>
        <p:nvSpPr>
          <p:cNvPr id="38915" name="Text Box 3"/>
          <p:cNvSpPr txBox="1">
            <a:spLocks noChangeArrowheads="1"/>
          </p:cNvSpPr>
          <p:nvPr/>
        </p:nvSpPr>
        <p:spPr bwMode="auto">
          <a:xfrm>
            <a:off x="0" y="1700213"/>
            <a:ext cx="2057400" cy="582612"/>
          </a:xfrm>
          <a:prstGeom prst="rect">
            <a:avLst/>
          </a:prstGeom>
          <a:noFill/>
          <a:ln w="9525">
            <a:noFill/>
            <a:miter lim="800000"/>
            <a:headEnd/>
            <a:tailEnd/>
          </a:ln>
          <a:effectLst/>
        </p:spPr>
        <p:txBody>
          <a:bodyPr>
            <a:spAutoFit/>
          </a:bodyPr>
          <a:lstStyle/>
          <a:p>
            <a:pPr>
              <a:spcBef>
                <a:spcPct val="50000"/>
              </a:spcBef>
            </a:pPr>
            <a:r>
              <a:rPr lang="zh-CN" altLang="en-US" sz="3200" b="1" dirty="0">
                <a:solidFill>
                  <a:srgbClr val="000000"/>
                </a:solidFill>
                <a:latin typeface="楷体_GB2312" pitchFamily="49" charset="-122"/>
                <a:ea typeface="楷体_GB2312" pitchFamily="49" charset="-122"/>
              </a:rPr>
              <a:t>请思考：</a:t>
            </a:r>
          </a:p>
        </p:txBody>
      </p:sp>
      <p:sp>
        <p:nvSpPr>
          <p:cNvPr id="38916" name="Rectangle 4"/>
          <p:cNvSpPr>
            <a:spLocks noChangeArrowheads="1"/>
          </p:cNvSpPr>
          <p:nvPr/>
        </p:nvSpPr>
        <p:spPr bwMode="auto">
          <a:xfrm>
            <a:off x="76200" y="2528888"/>
            <a:ext cx="5638800" cy="520700"/>
          </a:xfrm>
          <a:prstGeom prst="rect">
            <a:avLst/>
          </a:prstGeom>
          <a:noFill/>
          <a:ln w="9525">
            <a:noFill/>
            <a:miter lim="800000"/>
            <a:headEnd/>
            <a:tailEnd/>
          </a:ln>
          <a:effectLst/>
        </p:spPr>
        <p:txBody>
          <a:bodyPr>
            <a:spAutoFit/>
          </a:bodyPr>
          <a:lstStyle/>
          <a:p>
            <a:r>
              <a:rPr lang="en-US" altLang="zh-CN" sz="2800" b="1" dirty="0">
                <a:solidFill>
                  <a:prstClr val="black"/>
                </a:solidFill>
                <a:latin typeface="楷体_GB2312" pitchFamily="49" charset="-122"/>
                <a:ea typeface="楷体_GB2312" pitchFamily="49" charset="-122"/>
              </a:rPr>
              <a:t>Q1:</a:t>
            </a:r>
            <a:r>
              <a:rPr lang="zh-CN" altLang="en-US" sz="2800" b="1" dirty="0">
                <a:solidFill>
                  <a:prstClr val="black"/>
                </a:solidFill>
                <a:latin typeface="楷体_GB2312" pitchFamily="49" charset="-122"/>
                <a:ea typeface="楷体_GB2312" pitchFamily="49" charset="-122"/>
              </a:rPr>
              <a:t>果蝇体细胞有几条染色体？</a:t>
            </a:r>
          </a:p>
        </p:txBody>
      </p:sp>
      <p:sp>
        <p:nvSpPr>
          <p:cNvPr id="38917" name="Text Box 5"/>
          <p:cNvSpPr txBox="1">
            <a:spLocks noChangeArrowheads="1"/>
          </p:cNvSpPr>
          <p:nvPr/>
        </p:nvSpPr>
        <p:spPr bwMode="auto">
          <a:xfrm>
            <a:off x="685800" y="3048000"/>
            <a:ext cx="2590800" cy="520700"/>
          </a:xfrm>
          <a:prstGeom prst="rect">
            <a:avLst/>
          </a:prstGeom>
          <a:noFill/>
          <a:ln w="9525">
            <a:noFill/>
            <a:miter lim="800000"/>
            <a:headEnd/>
            <a:tailEnd/>
          </a:ln>
          <a:effectLst/>
        </p:spPr>
        <p:txBody>
          <a:bodyPr>
            <a:spAutoFit/>
          </a:bodyPr>
          <a:lstStyle/>
          <a:p>
            <a:pPr>
              <a:spcBef>
                <a:spcPct val="50000"/>
              </a:spcBef>
            </a:pPr>
            <a:r>
              <a:rPr lang="en-US" altLang="zh-CN" sz="2800" b="1">
                <a:solidFill>
                  <a:srgbClr val="FF0066"/>
                </a:solidFill>
                <a:latin typeface="楷体_GB2312" pitchFamily="49" charset="-122"/>
                <a:ea typeface="楷体_GB2312" pitchFamily="49" charset="-122"/>
              </a:rPr>
              <a:t>8</a:t>
            </a:r>
            <a:r>
              <a:rPr lang="zh-CN" altLang="en-US" sz="2800" b="1">
                <a:solidFill>
                  <a:srgbClr val="FF0066"/>
                </a:solidFill>
                <a:latin typeface="楷体_GB2312" pitchFamily="49" charset="-122"/>
                <a:ea typeface="楷体_GB2312" pitchFamily="49" charset="-122"/>
              </a:rPr>
              <a:t>条</a:t>
            </a:r>
          </a:p>
        </p:txBody>
      </p:sp>
      <p:sp>
        <p:nvSpPr>
          <p:cNvPr id="38918" name="Rectangle 6"/>
          <p:cNvSpPr>
            <a:spLocks noChangeArrowheads="1"/>
          </p:cNvSpPr>
          <p:nvPr/>
        </p:nvSpPr>
        <p:spPr bwMode="auto">
          <a:xfrm>
            <a:off x="76200" y="3900488"/>
            <a:ext cx="8534400" cy="520700"/>
          </a:xfrm>
          <a:prstGeom prst="rect">
            <a:avLst/>
          </a:prstGeom>
          <a:noFill/>
          <a:ln w="9525">
            <a:noFill/>
            <a:miter lim="800000"/>
            <a:headEnd/>
            <a:tailEnd/>
          </a:ln>
          <a:effectLst/>
        </p:spPr>
        <p:txBody>
          <a:bodyPr>
            <a:spAutoFit/>
          </a:bodyPr>
          <a:lstStyle/>
          <a:p>
            <a:r>
              <a:rPr lang="en-US" altLang="zh-CN" sz="2800" b="1">
                <a:solidFill>
                  <a:prstClr val="black"/>
                </a:solidFill>
                <a:latin typeface="楷体_GB2312" pitchFamily="49" charset="-122"/>
                <a:ea typeface="楷体_GB2312" pitchFamily="49" charset="-122"/>
              </a:rPr>
              <a:t>Q2:Ⅱ</a:t>
            </a:r>
            <a:r>
              <a:rPr lang="zh-CN" altLang="en-US" sz="2800" b="1">
                <a:solidFill>
                  <a:prstClr val="black"/>
                </a:solidFill>
                <a:latin typeface="楷体_GB2312" pitchFamily="49" charset="-122"/>
                <a:ea typeface="楷体_GB2312" pitchFamily="49" charset="-122"/>
              </a:rPr>
              <a:t>号和</a:t>
            </a:r>
            <a:r>
              <a:rPr lang="en-US" altLang="zh-CN" sz="2800" b="1">
                <a:solidFill>
                  <a:prstClr val="black"/>
                </a:solidFill>
                <a:latin typeface="楷体_GB2312" pitchFamily="49" charset="-122"/>
                <a:ea typeface="楷体_GB2312" pitchFamily="49" charset="-122"/>
              </a:rPr>
              <a:t>Ⅱ</a:t>
            </a:r>
            <a:r>
              <a:rPr lang="zh-CN" altLang="en-US" sz="2800" b="1">
                <a:solidFill>
                  <a:prstClr val="black"/>
                </a:solidFill>
                <a:latin typeface="楷体_GB2312" pitchFamily="49" charset="-122"/>
                <a:ea typeface="楷体_GB2312" pitchFamily="49" charset="-122"/>
              </a:rPr>
              <a:t>号染色体是什么关系</a:t>
            </a:r>
            <a:r>
              <a:rPr lang="en-US" altLang="zh-CN" sz="2800" b="1">
                <a:solidFill>
                  <a:prstClr val="black"/>
                </a:solidFill>
                <a:latin typeface="楷体_GB2312" pitchFamily="49" charset="-122"/>
                <a:ea typeface="楷体_GB2312" pitchFamily="49" charset="-122"/>
              </a:rPr>
              <a:t>?Ⅲ</a:t>
            </a:r>
            <a:r>
              <a:rPr lang="zh-CN" altLang="en-US" sz="2800" b="1">
                <a:solidFill>
                  <a:prstClr val="black"/>
                </a:solidFill>
                <a:latin typeface="楷体_GB2312" pitchFamily="49" charset="-122"/>
                <a:ea typeface="楷体_GB2312" pitchFamily="49" charset="-122"/>
              </a:rPr>
              <a:t>号和</a:t>
            </a:r>
            <a:r>
              <a:rPr lang="en-US" altLang="zh-CN" sz="2800" b="1">
                <a:solidFill>
                  <a:prstClr val="black"/>
                </a:solidFill>
                <a:latin typeface="楷体_GB2312" pitchFamily="49" charset="-122"/>
                <a:ea typeface="楷体_GB2312" pitchFamily="49" charset="-122"/>
              </a:rPr>
              <a:t>Ⅳ</a:t>
            </a:r>
            <a:r>
              <a:rPr lang="zh-CN" altLang="en-US" sz="2800" b="1">
                <a:solidFill>
                  <a:prstClr val="black"/>
                </a:solidFill>
                <a:latin typeface="楷体_GB2312" pitchFamily="49" charset="-122"/>
                <a:ea typeface="楷体_GB2312" pitchFamily="49" charset="-122"/>
              </a:rPr>
              <a:t>号呢</a:t>
            </a:r>
            <a:r>
              <a:rPr lang="en-US" altLang="zh-CN" sz="2800" b="1">
                <a:solidFill>
                  <a:prstClr val="black"/>
                </a:solidFill>
                <a:latin typeface="楷体_GB2312" pitchFamily="49" charset="-122"/>
                <a:ea typeface="楷体_GB2312" pitchFamily="49" charset="-122"/>
              </a:rPr>
              <a:t>?</a:t>
            </a:r>
          </a:p>
        </p:txBody>
      </p:sp>
      <p:sp>
        <p:nvSpPr>
          <p:cNvPr id="38919" name="Text Box 7"/>
          <p:cNvSpPr txBox="1">
            <a:spLocks noChangeArrowheads="1"/>
          </p:cNvSpPr>
          <p:nvPr/>
        </p:nvSpPr>
        <p:spPr bwMode="auto">
          <a:xfrm>
            <a:off x="685800" y="4419600"/>
            <a:ext cx="3200400" cy="520700"/>
          </a:xfrm>
          <a:prstGeom prst="rect">
            <a:avLst/>
          </a:prstGeom>
          <a:noFill/>
          <a:ln w="9525">
            <a:noFill/>
            <a:miter lim="800000"/>
            <a:headEnd/>
            <a:tailEnd/>
          </a:ln>
          <a:effectLst/>
        </p:spPr>
        <p:txBody>
          <a:bodyPr>
            <a:spAutoFit/>
          </a:bodyPr>
          <a:lstStyle/>
          <a:p>
            <a:pPr>
              <a:spcBef>
                <a:spcPct val="50000"/>
              </a:spcBef>
            </a:pPr>
            <a:r>
              <a:rPr lang="zh-CN" altLang="en-US" sz="2800" b="1">
                <a:solidFill>
                  <a:srgbClr val="FF0066"/>
                </a:solidFill>
                <a:latin typeface="楷体_GB2312" pitchFamily="49" charset="-122"/>
                <a:ea typeface="楷体_GB2312" pitchFamily="49" charset="-122"/>
              </a:rPr>
              <a:t>同源染色体</a:t>
            </a:r>
          </a:p>
        </p:txBody>
      </p:sp>
      <p:sp>
        <p:nvSpPr>
          <p:cNvPr id="38920" name="Text Box 8"/>
          <p:cNvSpPr txBox="1">
            <a:spLocks noChangeArrowheads="1"/>
          </p:cNvSpPr>
          <p:nvPr/>
        </p:nvSpPr>
        <p:spPr bwMode="auto">
          <a:xfrm>
            <a:off x="5562600" y="4419600"/>
            <a:ext cx="3429000" cy="520700"/>
          </a:xfrm>
          <a:prstGeom prst="rect">
            <a:avLst/>
          </a:prstGeom>
          <a:noFill/>
          <a:ln w="9525">
            <a:noFill/>
            <a:miter lim="800000"/>
            <a:headEnd/>
            <a:tailEnd/>
          </a:ln>
          <a:effectLst/>
        </p:spPr>
        <p:txBody>
          <a:bodyPr>
            <a:spAutoFit/>
          </a:bodyPr>
          <a:lstStyle/>
          <a:p>
            <a:pPr>
              <a:spcBef>
                <a:spcPct val="50000"/>
              </a:spcBef>
            </a:pPr>
            <a:r>
              <a:rPr lang="zh-CN" altLang="en-US" sz="2800" b="1">
                <a:solidFill>
                  <a:srgbClr val="FF0066"/>
                </a:solidFill>
                <a:latin typeface="楷体_GB2312" pitchFamily="49" charset="-122"/>
                <a:ea typeface="楷体_GB2312" pitchFamily="49" charset="-122"/>
              </a:rPr>
              <a:t>非同源染色体</a:t>
            </a:r>
          </a:p>
        </p:txBody>
      </p:sp>
      <p:sp>
        <p:nvSpPr>
          <p:cNvPr id="38921" name="Rectangle 9"/>
          <p:cNvSpPr>
            <a:spLocks noChangeArrowheads="1"/>
          </p:cNvSpPr>
          <p:nvPr/>
        </p:nvSpPr>
        <p:spPr bwMode="auto">
          <a:xfrm>
            <a:off x="76200" y="5272088"/>
            <a:ext cx="8534400" cy="520700"/>
          </a:xfrm>
          <a:prstGeom prst="rect">
            <a:avLst/>
          </a:prstGeom>
          <a:noFill/>
          <a:ln w="9525">
            <a:noFill/>
            <a:miter lim="800000"/>
            <a:headEnd/>
            <a:tailEnd/>
          </a:ln>
          <a:effectLst/>
        </p:spPr>
        <p:txBody>
          <a:bodyPr>
            <a:spAutoFit/>
          </a:bodyPr>
          <a:lstStyle/>
          <a:p>
            <a:r>
              <a:rPr lang="en-US" altLang="zh-CN" sz="2800" b="1">
                <a:solidFill>
                  <a:prstClr val="black"/>
                </a:solidFill>
                <a:latin typeface="楷体_GB2312" pitchFamily="49" charset="-122"/>
                <a:ea typeface="楷体_GB2312" pitchFamily="49" charset="-122"/>
              </a:rPr>
              <a:t>Q3:</a:t>
            </a:r>
            <a:r>
              <a:rPr lang="zh-CN" altLang="en-US" sz="2800" b="1">
                <a:solidFill>
                  <a:prstClr val="black"/>
                </a:solidFill>
                <a:latin typeface="楷体_GB2312" pitchFamily="49" charset="-122"/>
                <a:ea typeface="楷体_GB2312" pitchFamily="49" charset="-122"/>
              </a:rPr>
              <a:t>雄果蝇的体细胞中共有哪几对同源染色体</a:t>
            </a:r>
            <a:r>
              <a:rPr lang="en-US" altLang="zh-CN" sz="2800" b="1">
                <a:solidFill>
                  <a:prstClr val="black"/>
                </a:solidFill>
                <a:latin typeface="楷体_GB2312" pitchFamily="49" charset="-122"/>
                <a:ea typeface="楷体_GB2312" pitchFamily="49" charset="-122"/>
              </a:rPr>
              <a:t>?</a:t>
            </a:r>
          </a:p>
        </p:txBody>
      </p:sp>
      <p:sp>
        <p:nvSpPr>
          <p:cNvPr id="38922" name="Rectangle 10"/>
          <p:cNvSpPr>
            <a:spLocks noChangeArrowheads="1"/>
          </p:cNvSpPr>
          <p:nvPr/>
        </p:nvSpPr>
        <p:spPr bwMode="auto">
          <a:xfrm>
            <a:off x="593725" y="5867400"/>
            <a:ext cx="5730875" cy="520700"/>
          </a:xfrm>
          <a:prstGeom prst="rect">
            <a:avLst/>
          </a:prstGeom>
          <a:noFill/>
          <a:ln w="9525">
            <a:noFill/>
            <a:miter lim="800000"/>
            <a:headEnd/>
            <a:tailEnd/>
          </a:ln>
          <a:effectLst/>
        </p:spPr>
        <p:txBody>
          <a:bodyPr>
            <a:spAutoFit/>
          </a:bodyPr>
          <a:lstStyle/>
          <a:p>
            <a:r>
              <a:rPr lang="en-US" altLang="zh-CN" sz="2800" b="1">
                <a:solidFill>
                  <a:srgbClr val="FF0066"/>
                </a:solidFill>
                <a:latin typeface="华文新魏" pitchFamily="2" charset="-122"/>
                <a:ea typeface="华文新魏" pitchFamily="2" charset="-122"/>
              </a:rPr>
              <a:t>Ⅱ</a:t>
            </a:r>
            <a:r>
              <a:rPr lang="zh-CN" altLang="en-US" sz="2800" b="1">
                <a:solidFill>
                  <a:srgbClr val="FF0066"/>
                </a:solidFill>
                <a:latin typeface="华文新魏" pitchFamily="2" charset="-122"/>
                <a:ea typeface="华文新魏" pitchFamily="2" charset="-122"/>
              </a:rPr>
              <a:t>和</a:t>
            </a:r>
            <a:r>
              <a:rPr lang="en-US" altLang="zh-CN" sz="2800" b="1">
                <a:solidFill>
                  <a:srgbClr val="FF0066"/>
                </a:solidFill>
                <a:latin typeface="华文新魏" pitchFamily="2" charset="-122"/>
                <a:ea typeface="华文新魏" pitchFamily="2" charset="-122"/>
              </a:rPr>
              <a:t>Ⅱ</a:t>
            </a:r>
            <a:r>
              <a:rPr lang="zh-CN" altLang="en-US" sz="2800" b="1">
                <a:solidFill>
                  <a:srgbClr val="FF0066"/>
                </a:solidFill>
                <a:latin typeface="华文新魏" pitchFamily="2" charset="-122"/>
                <a:ea typeface="华文新魏" pitchFamily="2" charset="-122"/>
              </a:rPr>
              <a:t>、</a:t>
            </a:r>
            <a:r>
              <a:rPr lang="en-US" altLang="zh-CN" sz="2800" b="1">
                <a:solidFill>
                  <a:srgbClr val="FF0066"/>
                </a:solidFill>
                <a:latin typeface="华文新魏" pitchFamily="2" charset="-122"/>
                <a:ea typeface="华文新魏" pitchFamily="2" charset="-122"/>
              </a:rPr>
              <a:t>Ⅲ</a:t>
            </a:r>
            <a:r>
              <a:rPr lang="zh-CN" altLang="en-US" sz="2800" b="1">
                <a:solidFill>
                  <a:srgbClr val="FF0066"/>
                </a:solidFill>
                <a:latin typeface="华文新魏" pitchFamily="2" charset="-122"/>
                <a:ea typeface="华文新魏" pitchFamily="2" charset="-122"/>
              </a:rPr>
              <a:t>和</a:t>
            </a:r>
            <a:r>
              <a:rPr lang="en-US" altLang="zh-CN" sz="2800" b="1">
                <a:solidFill>
                  <a:srgbClr val="FF0066"/>
                </a:solidFill>
                <a:latin typeface="华文新魏" pitchFamily="2" charset="-122"/>
                <a:ea typeface="华文新魏" pitchFamily="2" charset="-122"/>
              </a:rPr>
              <a:t>Ⅲ</a:t>
            </a:r>
            <a:r>
              <a:rPr lang="zh-CN" altLang="en-US" sz="2800" b="1">
                <a:solidFill>
                  <a:srgbClr val="FF0066"/>
                </a:solidFill>
                <a:latin typeface="华文新魏" pitchFamily="2" charset="-122"/>
                <a:ea typeface="华文新魏" pitchFamily="2" charset="-122"/>
              </a:rPr>
              <a:t>、</a:t>
            </a:r>
            <a:r>
              <a:rPr lang="en-US" altLang="zh-CN" sz="2800" b="1">
                <a:solidFill>
                  <a:srgbClr val="FF0066"/>
                </a:solidFill>
                <a:latin typeface="华文新魏" pitchFamily="2" charset="-122"/>
                <a:ea typeface="华文新魏" pitchFamily="2" charset="-122"/>
              </a:rPr>
              <a:t>Ⅳ</a:t>
            </a:r>
            <a:r>
              <a:rPr lang="zh-CN" altLang="en-US" sz="2800" b="1">
                <a:solidFill>
                  <a:srgbClr val="FF0066"/>
                </a:solidFill>
                <a:latin typeface="华文新魏" pitchFamily="2" charset="-122"/>
                <a:ea typeface="华文新魏" pitchFamily="2" charset="-122"/>
              </a:rPr>
              <a:t>和</a:t>
            </a:r>
            <a:r>
              <a:rPr lang="en-US" altLang="zh-CN" sz="2800" b="1">
                <a:solidFill>
                  <a:srgbClr val="FF0066"/>
                </a:solidFill>
                <a:latin typeface="华文新魏" pitchFamily="2" charset="-122"/>
                <a:ea typeface="华文新魏" pitchFamily="2" charset="-122"/>
              </a:rPr>
              <a:t>Ⅳ</a:t>
            </a:r>
            <a:r>
              <a:rPr lang="zh-CN" altLang="en-US" sz="2800" b="1">
                <a:solidFill>
                  <a:srgbClr val="FF0066"/>
                </a:solidFill>
                <a:latin typeface="华文新魏" pitchFamily="2" charset="-122"/>
                <a:ea typeface="华文新魏" pitchFamily="2" charset="-122"/>
              </a:rPr>
              <a:t>、</a:t>
            </a:r>
            <a:r>
              <a:rPr lang="en-US" altLang="zh-CN" sz="2800" b="1">
                <a:solidFill>
                  <a:srgbClr val="FF0066"/>
                </a:solidFill>
                <a:latin typeface="华文新魏" pitchFamily="2" charset="-122"/>
                <a:ea typeface="华文新魏" pitchFamily="2" charset="-122"/>
              </a:rPr>
              <a:t>X</a:t>
            </a:r>
            <a:r>
              <a:rPr lang="zh-CN" altLang="en-US" sz="2800" b="1">
                <a:solidFill>
                  <a:srgbClr val="FF0066"/>
                </a:solidFill>
                <a:latin typeface="华文新魏" pitchFamily="2" charset="-122"/>
                <a:ea typeface="华文新魏" pitchFamily="2" charset="-122"/>
              </a:rPr>
              <a:t>和</a:t>
            </a:r>
            <a:r>
              <a:rPr lang="en-US" altLang="zh-CN" sz="2800" b="1">
                <a:solidFill>
                  <a:srgbClr val="FF0066"/>
                </a:solidFill>
                <a:latin typeface="华文新魏" pitchFamily="2" charset="-122"/>
                <a:ea typeface="华文新魏" pitchFamily="2" charset="-122"/>
              </a:rPr>
              <a:t>Y</a:t>
            </a:r>
            <a:r>
              <a:rPr lang="en-US" altLang="zh-CN" sz="2800" b="1">
                <a:solidFill>
                  <a:srgbClr val="085296"/>
                </a:solidFill>
                <a:latin typeface="华文新魏" pitchFamily="2" charset="-122"/>
                <a:ea typeface="华文新魏" pitchFamily="2" charset="-122"/>
              </a:rPr>
              <a:t> </a:t>
            </a:r>
          </a:p>
        </p:txBody>
      </p:sp>
      <p:sp>
        <p:nvSpPr>
          <p:cNvPr id="12" name="Text Box 1027"/>
          <p:cNvSpPr txBox="1">
            <a:spLocks noChangeArrowheads="1"/>
          </p:cNvSpPr>
          <p:nvPr/>
        </p:nvSpPr>
        <p:spPr bwMode="auto">
          <a:xfrm>
            <a:off x="323850" y="476250"/>
            <a:ext cx="3209925" cy="642938"/>
          </a:xfrm>
          <a:prstGeom prst="rect">
            <a:avLst/>
          </a:prstGeom>
          <a:noFill/>
          <a:ln w="9525">
            <a:noFill/>
            <a:miter lim="800000"/>
            <a:headEnd/>
            <a:tailEnd/>
          </a:ln>
          <a:effectLst/>
        </p:spPr>
        <p:txBody>
          <a:bodyPr>
            <a:spAutoFit/>
          </a:bodyPr>
          <a:lstStyle/>
          <a:p>
            <a:pPr>
              <a:spcBef>
                <a:spcPct val="50000"/>
              </a:spcBef>
            </a:pPr>
            <a:r>
              <a:rPr lang="en-US" altLang="zh-CN" sz="3600" dirty="0">
                <a:solidFill>
                  <a:prstClr val="black"/>
                </a:solidFill>
                <a:latin typeface="Arial" pitchFamily="34" charset="0"/>
                <a:ea typeface="黑体" pitchFamily="49" charset="-122"/>
              </a:rPr>
              <a:t>1.</a:t>
            </a:r>
            <a:r>
              <a:rPr lang="zh-CN" altLang="en-US" sz="3600" dirty="0">
                <a:solidFill>
                  <a:prstClr val="black"/>
                </a:solidFill>
                <a:latin typeface="Arial" pitchFamily="34" charset="0"/>
                <a:ea typeface="黑体" pitchFamily="49" charset="-122"/>
              </a:rPr>
              <a:t>染色体组</a:t>
            </a:r>
          </a:p>
        </p:txBody>
      </p:sp>
    </p:spTree>
    <p:extLst>
      <p:ext uri="{BB962C8B-B14F-4D97-AF65-F5344CB8AC3E}">
        <p14:creationId xmlns:p14="http://schemas.microsoft.com/office/powerpoint/2010/main" val="31145246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p:cTn id="7" dur="500" fill="hold"/>
                                        <p:tgtEl>
                                          <p:spTgt spid="38915"/>
                                        </p:tgtEl>
                                        <p:attrNameLst>
                                          <p:attrName>ppt_w</p:attrName>
                                        </p:attrNameLst>
                                      </p:cBhvr>
                                      <p:tavLst>
                                        <p:tav tm="0">
                                          <p:val>
                                            <p:fltVal val="0"/>
                                          </p:val>
                                        </p:tav>
                                        <p:tav tm="100000">
                                          <p:val>
                                            <p:strVal val="#ppt_w"/>
                                          </p:val>
                                        </p:tav>
                                      </p:tavLst>
                                    </p:anim>
                                    <p:anim calcmode="lin" valueType="num">
                                      <p:cBhvr>
                                        <p:cTn id="8" dur="500" fill="hold"/>
                                        <p:tgtEl>
                                          <p:spTgt spid="3891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38914"/>
                                        </p:tgtEl>
                                        <p:attrNameLst>
                                          <p:attrName>style.visibility</p:attrName>
                                        </p:attrNameLst>
                                      </p:cBhvr>
                                      <p:to>
                                        <p:strVal val="visible"/>
                                      </p:to>
                                    </p:set>
                                    <p:anim calcmode="lin" valueType="num">
                                      <p:cBhvr>
                                        <p:cTn id="13" dur="500" fill="hold"/>
                                        <p:tgtEl>
                                          <p:spTgt spid="38914"/>
                                        </p:tgtEl>
                                        <p:attrNameLst>
                                          <p:attrName>ppt_w</p:attrName>
                                        </p:attrNameLst>
                                      </p:cBhvr>
                                      <p:tavLst>
                                        <p:tav tm="0">
                                          <p:val>
                                            <p:fltVal val="0"/>
                                          </p:val>
                                        </p:tav>
                                        <p:tav tm="100000">
                                          <p:val>
                                            <p:strVal val="#ppt_w"/>
                                          </p:val>
                                        </p:tav>
                                      </p:tavLst>
                                    </p:anim>
                                    <p:anim calcmode="lin" valueType="num">
                                      <p:cBhvr>
                                        <p:cTn id="14" dur="500" fill="hold"/>
                                        <p:tgtEl>
                                          <p:spTgt spid="3891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8916"/>
                                        </p:tgtEl>
                                        <p:attrNameLst>
                                          <p:attrName>style.visibility</p:attrName>
                                        </p:attrNameLst>
                                      </p:cBhvr>
                                      <p:to>
                                        <p:strVal val="visible"/>
                                      </p:to>
                                    </p:set>
                                    <p:anim calcmode="lin" valueType="num">
                                      <p:cBhvr>
                                        <p:cTn id="19" dur="500" fill="hold"/>
                                        <p:tgtEl>
                                          <p:spTgt spid="38916"/>
                                        </p:tgtEl>
                                        <p:attrNameLst>
                                          <p:attrName>ppt_w</p:attrName>
                                        </p:attrNameLst>
                                      </p:cBhvr>
                                      <p:tavLst>
                                        <p:tav tm="0">
                                          <p:val>
                                            <p:fltVal val="0"/>
                                          </p:val>
                                        </p:tav>
                                        <p:tav tm="100000">
                                          <p:val>
                                            <p:strVal val="#ppt_w"/>
                                          </p:val>
                                        </p:tav>
                                      </p:tavLst>
                                    </p:anim>
                                    <p:anim calcmode="lin" valueType="num">
                                      <p:cBhvr>
                                        <p:cTn id="20" dur="500" fill="hold"/>
                                        <p:tgtEl>
                                          <p:spTgt spid="38916"/>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8917"/>
                                        </p:tgtEl>
                                        <p:attrNameLst>
                                          <p:attrName>style.visibility</p:attrName>
                                        </p:attrNameLst>
                                      </p:cBhvr>
                                      <p:to>
                                        <p:strVal val="visible"/>
                                      </p:to>
                                    </p:set>
                                    <p:anim calcmode="lin" valueType="num">
                                      <p:cBhvr>
                                        <p:cTn id="25" dur="500" fill="hold"/>
                                        <p:tgtEl>
                                          <p:spTgt spid="38917"/>
                                        </p:tgtEl>
                                        <p:attrNameLst>
                                          <p:attrName>ppt_w</p:attrName>
                                        </p:attrNameLst>
                                      </p:cBhvr>
                                      <p:tavLst>
                                        <p:tav tm="0">
                                          <p:val>
                                            <p:fltVal val="0"/>
                                          </p:val>
                                        </p:tav>
                                        <p:tav tm="100000">
                                          <p:val>
                                            <p:strVal val="#ppt_w"/>
                                          </p:val>
                                        </p:tav>
                                      </p:tavLst>
                                    </p:anim>
                                    <p:anim calcmode="lin" valueType="num">
                                      <p:cBhvr>
                                        <p:cTn id="26" dur="500" fill="hold"/>
                                        <p:tgtEl>
                                          <p:spTgt spid="38917"/>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38918"/>
                                        </p:tgtEl>
                                        <p:attrNameLst>
                                          <p:attrName>style.visibility</p:attrName>
                                        </p:attrNameLst>
                                      </p:cBhvr>
                                      <p:to>
                                        <p:strVal val="visible"/>
                                      </p:to>
                                    </p:set>
                                    <p:anim calcmode="lin" valueType="num">
                                      <p:cBhvr>
                                        <p:cTn id="31" dur="500" fill="hold"/>
                                        <p:tgtEl>
                                          <p:spTgt spid="38918"/>
                                        </p:tgtEl>
                                        <p:attrNameLst>
                                          <p:attrName>ppt_w</p:attrName>
                                        </p:attrNameLst>
                                      </p:cBhvr>
                                      <p:tavLst>
                                        <p:tav tm="0">
                                          <p:val>
                                            <p:fltVal val="0"/>
                                          </p:val>
                                        </p:tav>
                                        <p:tav tm="100000">
                                          <p:val>
                                            <p:strVal val="#ppt_w"/>
                                          </p:val>
                                        </p:tav>
                                      </p:tavLst>
                                    </p:anim>
                                    <p:anim calcmode="lin" valueType="num">
                                      <p:cBhvr>
                                        <p:cTn id="32" dur="500" fill="hold"/>
                                        <p:tgtEl>
                                          <p:spTgt spid="38918"/>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38919"/>
                                        </p:tgtEl>
                                        <p:attrNameLst>
                                          <p:attrName>style.visibility</p:attrName>
                                        </p:attrNameLst>
                                      </p:cBhvr>
                                      <p:to>
                                        <p:strVal val="visible"/>
                                      </p:to>
                                    </p:set>
                                    <p:anim calcmode="lin" valueType="num">
                                      <p:cBhvr>
                                        <p:cTn id="37" dur="500" fill="hold"/>
                                        <p:tgtEl>
                                          <p:spTgt spid="38919"/>
                                        </p:tgtEl>
                                        <p:attrNameLst>
                                          <p:attrName>ppt_w</p:attrName>
                                        </p:attrNameLst>
                                      </p:cBhvr>
                                      <p:tavLst>
                                        <p:tav tm="0">
                                          <p:val>
                                            <p:fltVal val="0"/>
                                          </p:val>
                                        </p:tav>
                                        <p:tav tm="100000">
                                          <p:val>
                                            <p:strVal val="#ppt_w"/>
                                          </p:val>
                                        </p:tav>
                                      </p:tavLst>
                                    </p:anim>
                                    <p:anim calcmode="lin" valueType="num">
                                      <p:cBhvr>
                                        <p:cTn id="38" dur="500" fill="hold"/>
                                        <p:tgtEl>
                                          <p:spTgt spid="38919"/>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38920"/>
                                        </p:tgtEl>
                                        <p:attrNameLst>
                                          <p:attrName>style.visibility</p:attrName>
                                        </p:attrNameLst>
                                      </p:cBhvr>
                                      <p:to>
                                        <p:strVal val="visible"/>
                                      </p:to>
                                    </p:set>
                                    <p:anim calcmode="lin" valueType="num">
                                      <p:cBhvr>
                                        <p:cTn id="43" dur="500" fill="hold"/>
                                        <p:tgtEl>
                                          <p:spTgt spid="38920"/>
                                        </p:tgtEl>
                                        <p:attrNameLst>
                                          <p:attrName>ppt_w</p:attrName>
                                        </p:attrNameLst>
                                      </p:cBhvr>
                                      <p:tavLst>
                                        <p:tav tm="0">
                                          <p:val>
                                            <p:fltVal val="0"/>
                                          </p:val>
                                        </p:tav>
                                        <p:tav tm="100000">
                                          <p:val>
                                            <p:strVal val="#ppt_w"/>
                                          </p:val>
                                        </p:tav>
                                      </p:tavLst>
                                    </p:anim>
                                    <p:anim calcmode="lin" valueType="num">
                                      <p:cBhvr>
                                        <p:cTn id="44" dur="500" fill="hold"/>
                                        <p:tgtEl>
                                          <p:spTgt spid="38920"/>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38921"/>
                                        </p:tgtEl>
                                        <p:attrNameLst>
                                          <p:attrName>style.visibility</p:attrName>
                                        </p:attrNameLst>
                                      </p:cBhvr>
                                      <p:to>
                                        <p:strVal val="visible"/>
                                      </p:to>
                                    </p:set>
                                    <p:anim calcmode="lin" valueType="num">
                                      <p:cBhvr>
                                        <p:cTn id="49" dur="500" fill="hold"/>
                                        <p:tgtEl>
                                          <p:spTgt spid="38921"/>
                                        </p:tgtEl>
                                        <p:attrNameLst>
                                          <p:attrName>ppt_w</p:attrName>
                                        </p:attrNameLst>
                                      </p:cBhvr>
                                      <p:tavLst>
                                        <p:tav tm="0">
                                          <p:val>
                                            <p:fltVal val="0"/>
                                          </p:val>
                                        </p:tav>
                                        <p:tav tm="100000">
                                          <p:val>
                                            <p:strVal val="#ppt_w"/>
                                          </p:val>
                                        </p:tav>
                                      </p:tavLst>
                                    </p:anim>
                                    <p:anim calcmode="lin" valueType="num">
                                      <p:cBhvr>
                                        <p:cTn id="50" dur="500" fill="hold"/>
                                        <p:tgtEl>
                                          <p:spTgt spid="38921"/>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38922"/>
                                        </p:tgtEl>
                                        <p:attrNameLst>
                                          <p:attrName>style.visibility</p:attrName>
                                        </p:attrNameLst>
                                      </p:cBhvr>
                                      <p:to>
                                        <p:strVal val="visible"/>
                                      </p:to>
                                    </p:set>
                                    <p:anim calcmode="lin" valueType="num">
                                      <p:cBhvr>
                                        <p:cTn id="55" dur="500" fill="hold"/>
                                        <p:tgtEl>
                                          <p:spTgt spid="38922"/>
                                        </p:tgtEl>
                                        <p:attrNameLst>
                                          <p:attrName>ppt_w</p:attrName>
                                        </p:attrNameLst>
                                      </p:cBhvr>
                                      <p:tavLst>
                                        <p:tav tm="0">
                                          <p:val>
                                            <p:fltVal val="0"/>
                                          </p:val>
                                        </p:tav>
                                        <p:tav tm="100000">
                                          <p:val>
                                            <p:strVal val="#ppt_w"/>
                                          </p:val>
                                        </p:tav>
                                      </p:tavLst>
                                    </p:anim>
                                    <p:anim calcmode="lin" valueType="num">
                                      <p:cBhvr>
                                        <p:cTn id="56" dur="500" fill="hold"/>
                                        <p:tgtEl>
                                          <p:spTgt spid="389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6" grpId="0"/>
      <p:bldP spid="38917" grpId="0"/>
      <p:bldP spid="38918" grpId="0"/>
      <p:bldP spid="38919" grpId="0"/>
      <p:bldP spid="38920" grpId="0"/>
      <p:bldP spid="38921" grpId="0"/>
      <p:bldP spid="3892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9330" name="Picture 2050" descr="11"/>
          <p:cNvPicPr>
            <a:picLocks noChangeAspect="1" noChangeArrowheads="1"/>
          </p:cNvPicPr>
          <p:nvPr/>
        </p:nvPicPr>
        <p:blipFill>
          <a:blip r:embed="rId3" cstate="print">
            <a:lum bright="-12000"/>
          </a:blip>
          <a:srcRect/>
          <a:stretch>
            <a:fillRect/>
          </a:stretch>
        </p:blipFill>
        <p:spPr bwMode="auto">
          <a:xfrm>
            <a:off x="5410200" y="2057400"/>
            <a:ext cx="1752600" cy="1474788"/>
          </a:xfrm>
          <a:prstGeom prst="rect">
            <a:avLst/>
          </a:prstGeom>
          <a:noFill/>
        </p:spPr>
      </p:pic>
      <p:sp>
        <p:nvSpPr>
          <p:cNvPr id="99331" name="Line 2051"/>
          <p:cNvSpPr>
            <a:spLocks noChangeShapeType="1"/>
          </p:cNvSpPr>
          <p:nvPr/>
        </p:nvSpPr>
        <p:spPr bwMode="auto">
          <a:xfrm rot="92917" flipH="1">
            <a:off x="6178550" y="2130425"/>
            <a:ext cx="0" cy="611188"/>
          </a:xfrm>
          <a:prstGeom prst="line">
            <a:avLst/>
          </a:prstGeom>
          <a:noFill/>
          <a:ln w="9525" cap="rnd">
            <a:solidFill>
              <a:schemeClr val="bg2"/>
            </a:solidFill>
            <a:prstDash val="sysDot"/>
            <a:round/>
            <a:headEnd/>
            <a:tailEnd/>
          </a:ln>
          <a:effectLst/>
        </p:spPr>
        <p:txBody>
          <a:bodyPr/>
          <a:lstStyle/>
          <a:p>
            <a:endParaRPr lang="zh-CN" altLang="en-US">
              <a:solidFill>
                <a:prstClr val="black"/>
              </a:solidFill>
              <a:latin typeface="Arial" pitchFamily="34" charset="0"/>
            </a:endParaRPr>
          </a:p>
        </p:txBody>
      </p:sp>
      <p:sp>
        <p:nvSpPr>
          <p:cNvPr id="99332" name="Line 2052"/>
          <p:cNvSpPr>
            <a:spLocks noChangeShapeType="1"/>
          </p:cNvSpPr>
          <p:nvPr/>
        </p:nvSpPr>
        <p:spPr bwMode="auto">
          <a:xfrm rot="222439">
            <a:off x="6181725" y="1978025"/>
            <a:ext cx="152400" cy="685800"/>
          </a:xfrm>
          <a:prstGeom prst="line">
            <a:avLst/>
          </a:prstGeom>
          <a:noFill/>
          <a:ln w="9525" cap="rnd">
            <a:solidFill>
              <a:schemeClr val="bg2"/>
            </a:solidFill>
            <a:prstDash val="sysDot"/>
            <a:round/>
            <a:headEnd/>
            <a:tailEnd/>
          </a:ln>
          <a:effectLst/>
        </p:spPr>
        <p:txBody>
          <a:bodyPr/>
          <a:lstStyle/>
          <a:p>
            <a:endParaRPr lang="zh-CN" altLang="en-US">
              <a:solidFill>
                <a:prstClr val="black"/>
              </a:solidFill>
              <a:latin typeface="Arial" pitchFamily="34" charset="0"/>
            </a:endParaRPr>
          </a:p>
        </p:txBody>
      </p:sp>
      <p:sp>
        <p:nvSpPr>
          <p:cNvPr id="99333" name="Text Box 2053"/>
          <p:cNvSpPr txBox="1">
            <a:spLocks noChangeArrowheads="1"/>
          </p:cNvSpPr>
          <p:nvPr/>
        </p:nvSpPr>
        <p:spPr bwMode="auto">
          <a:xfrm>
            <a:off x="5951538" y="1752600"/>
            <a:ext cx="533400" cy="460375"/>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Ⅳ</a:t>
            </a:r>
          </a:p>
        </p:txBody>
      </p:sp>
      <p:sp>
        <p:nvSpPr>
          <p:cNvPr id="99334" name="Text Box 2054"/>
          <p:cNvSpPr txBox="1">
            <a:spLocks noChangeArrowheads="1"/>
          </p:cNvSpPr>
          <p:nvPr/>
        </p:nvSpPr>
        <p:spPr bwMode="auto">
          <a:xfrm>
            <a:off x="4960938" y="2514600"/>
            <a:ext cx="533400" cy="460375"/>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Ⅱ</a:t>
            </a:r>
          </a:p>
        </p:txBody>
      </p:sp>
      <p:sp>
        <p:nvSpPr>
          <p:cNvPr id="99335" name="Text Box 2055"/>
          <p:cNvSpPr txBox="1">
            <a:spLocks noChangeArrowheads="1"/>
          </p:cNvSpPr>
          <p:nvPr/>
        </p:nvSpPr>
        <p:spPr bwMode="auto">
          <a:xfrm>
            <a:off x="6858000" y="2438400"/>
            <a:ext cx="685800" cy="460375"/>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 Ⅲ</a:t>
            </a:r>
          </a:p>
        </p:txBody>
      </p:sp>
      <p:sp>
        <p:nvSpPr>
          <p:cNvPr id="99336" name="Text Box 2056"/>
          <p:cNvSpPr txBox="1">
            <a:spLocks noChangeArrowheads="1"/>
          </p:cNvSpPr>
          <p:nvPr/>
        </p:nvSpPr>
        <p:spPr bwMode="auto">
          <a:xfrm>
            <a:off x="5189538" y="2895600"/>
            <a:ext cx="533400" cy="460375"/>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Ⅱ</a:t>
            </a:r>
          </a:p>
        </p:txBody>
      </p:sp>
      <p:sp>
        <p:nvSpPr>
          <p:cNvPr id="99337" name="Text Box 2057"/>
          <p:cNvSpPr txBox="1">
            <a:spLocks noChangeArrowheads="1"/>
          </p:cNvSpPr>
          <p:nvPr/>
        </p:nvSpPr>
        <p:spPr bwMode="auto">
          <a:xfrm>
            <a:off x="6484938" y="2895600"/>
            <a:ext cx="685800" cy="460375"/>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 Ⅲ</a:t>
            </a:r>
          </a:p>
        </p:txBody>
      </p:sp>
      <p:sp>
        <p:nvSpPr>
          <p:cNvPr id="99338" name="Text Box 2058"/>
          <p:cNvSpPr txBox="1">
            <a:spLocks noChangeArrowheads="1"/>
          </p:cNvSpPr>
          <p:nvPr/>
        </p:nvSpPr>
        <p:spPr bwMode="auto">
          <a:xfrm>
            <a:off x="5808663" y="3416300"/>
            <a:ext cx="457200" cy="460375"/>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X</a:t>
            </a:r>
          </a:p>
        </p:txBody>
      </p:sp>
      <p:sp>
        <p:nvSpPr>
          <p:cNvPr id="99339" name="Text Box 2059"/>
          <p:cNvSpPr txBox="1">
            <a:spLocks noChangeArrowheads="1"/>
          </p:cNvSpPr>
          <p:nvPr/>
        </p:nvSpPr>
        <p:spPr bwMode="auto">
          <a:xfrm>
            <a:off x="6332538" y="3429000"/>
            <a:ext cx="457200" cy="460375"/>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Y</a:t>
            </a:r>
          </a:p>
        </p:txBody>
      </p:sp>
      <p:grpSp>
        <p:nvGrpSpPr>
          <p:cNvPr id="99340" name="Group 2060"/>
          <p:cNvGrpSpPr>
            <a:grpSpLocks/>
          </p:cNvGrpSpPr>
          <p:nvPr/>
        </p:nvGrpSpPr>
        <p:grpSpPr bwMode="auto">
          <a:xfrm>
            <a:off x="6789738" y="4648200"/>
            <a:ext cx="2209800" cy="1752600"/>
            <a:chOff x="4277" y="2928"/>
            <a:chExt cx="1392" cy="1104"/>
          </a:xfrm>
        </p:grpSpPr>
        <p:pic>
          <p:nvPicPr>
            <p:cNvPr id="99341" name="Picture 2061" descr="22"/>
            <p:cNvPicPr>
              <a:picLocks noChangeAspect="1" noChangeArrowheads="1"/>
            </p:cNvPicPr>
            <p:nvPr/>
          </p:nvPicPr>
          <p:blipFill>
            <a:blip r:embed="rId4" cstate="print">
              <a:lum bright="-6000"/>
            </a:blip>
            <a:srcRect/>
            <a:stretch>
              <a:fillRect/>
            </a:stretch>
          </p:blipFill>
          <p:spPr bwMode="auto">
            <a:xfrm>
              <a:off x="4565" y="2976"/>
              <a:ext cx="885" cy="960"/>
            </a:xfrm>
            <a:prstGeom prst="rect">
              <a:avLst/>
            </a:prstGeom>
            <a:noFill/>
          </p:spPr>
        </p:pic>
        <p:sp>
          <p:nvSpPr>
            <p:cNvPr id="99342" name="Text Box 2062"/>
            <p:cNvSpPr txBox="1">
              <a:spLocks noChangeArrowheads="1"/>
            </p:cNvSpPr>
            <p:nvPr/>
          </p:nvSpPr>
          <p:spPr bwMode="auto">
            <a:xfrm>
              <a:off x="5333" y="3264"/>
              <a:ext cx="336" cy="290"/>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Ⅲ</a:t>
              </a:r>
            </a:p>
          </p:txBody>
        </p:sp>
        <p:sp>
          <p:nvSpPr>
            <p:cNvPr id="99343" name="Line 2063"/>
            <p:cNvSpPr>
              <a:spLocks noChangeShapeType="1"/>
            </p:cNvSpPr>
            <p:nvPr/>
          </p:nvSpPr>
          <p:spPr bwMode="auto">
            <a:xfrm>
              <a:off x="4997" y="2928"/>
              <a:ext cx="48" cy="480"/>
            </a:xfrm>
            <a:prstGeom prst="line">
              <a:avLst/>
            </a:prstGeom>
            <a:noFill/>
            <a:ln w="9525" cap="rnd">
              <a:solidFill>
                <a:schemeClr val="bg2"/>
              </a:solidFill>
              <a:prstDash val="sysDot"/>
              <a:round/>
              <a:headEnd/>
              <a:tailEnd/>
            </a:ln>
            <a:effectLst/>
          </p:spPr>
          <p:txBody>
            <a:bodyPr/>
            <a:lstStyle/>
            <a:p>
              <a:endParaRPr lang="zh-CN" altLang="en-US">
                <a:solidFill>
                  <a:prstClr val="black"/>
                </a:solidFill>
                <a:latin typeface="Arial" pitchFamily="34" charset="0"/>
              </a:endParaRPr>
            </a:p>
          </p:txBody>
        </p:sp>
        <p:sp>
          <p:nvSpPr>
            <p:cNvPr id="99344" name="Text Box 2064"/>
            <p:cNvSpPr txBox="1">
              <a:spLocks noChangeArrowheads="1"/>
            </p:cNvSpPr>
            <p:nvPr/>
          </p:nvSpPr>
          <p:spPr bwMode="auto">
            <a:xfrm>
              <a:off x="5045" y="3744"/>
              <a:ext cx="288" cy="290"/>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Y</a:t>
              </a:r>
            </a:p>
          </p:txBody>
        </p:sp>
        <p:sp>
          <p:nvSpPr>
            <p:cNvPr id="99345" name="Text Box 2065"/>
            <p:cNvSpPr txBox="1">
              <a:spLocks noChangeArrowheads="1"/>
            </p:cNvSpPr>
            <p:nvPr/>
          </p:nvSpPr>
          <p:spPr bwMode="auto">
            <a:xfrm>
              <a:off x="4277" y="3312"/>
              <a:ext cx="336" cy="290"/>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Ⅱ</a:t>
              </a:r>
            </a:p>
          </p:txBody>
        </p:sp>
      </p:grpSp>
      <p:grpSp>
        <p:nvGrpSpPr>
          <p:cNvPr id="99346" name="Group 2066"/>
          <p:cNvGrpSpPr>
            <a:grpSpLocks/>
          </p:cNvGrpSpPr>
          <p:nvPr/>
        </p:nvGrpSpPr>
        <p:grpSpPr bwMode="auto">
          <a:xfrm>
            <a:off x="3492500" y="4365625"/>
            <a:ext cx="2209800" cy="2057400"/>
            <a:chOff x="2200" y="2750"/>
            <a:chExt cx="1392" cy="1296"/>
          </a:xfrm>
        </p:grpSpPr>
        <p:pic>
          <p:nvPicPr>
            <p:cNvPr id="99347" name="Picture 2067" descr="33"/>
            <p:cNvPicPr>
              <a:picLocks noChangeAspect="1" noChangeArrowheads="1"/>
            </p:cNvPicPr>
            <p:nvPr/>
          </p:nvPicPr>
          <p:blipFill>
            <a:blip r:embed="rId5" cstate="print">
              <a:lum bright="-6000"/>
            </a:blip>
            <a:srcRect/>
            <a:stretch>
              <a:fillRect/>
            </a:stretch>
          </p:blipFill>
          <p:spPr bwMode="auto">
            <a:xfrm>
              <a:off x="2440" y="2990"/>
              <a:ext cx="868" cy="960"/>
            </a:xfrm>
            <a:prstGeom prst="rect">
              <a:avLst/>
            </a:prstGeom>
            <a:noFill/>
          </p:spPr>
        </p:pic>
        <p:sp>
          <p:nvSpPr>
            <p:cNvPr id="99348" name="Text Box 2068"/>
            <p:cNvSpPr txBox="1">
              <a:spLocks noChangeArrowheads="1"/>
            </p:cNvSpPr>
            <p:nvPr/>
          </p:nvSpPr>
          <p:spPr bwMode="auto">
            <a:xfrm>
              <a:off x="2200" y="3326"/>
              <a:ext cx="336" cy="290"/>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Ⅱ</a:t>
              </a:r>
            </a:p>
          </p:txBody>
        </p:sp>
        <p:sp>
          <p:nvSpPr>
            <p:cNvPr id="99349" name="Text Box 2069"/>
            <p:cNvSpPr txBox="1">
              <a:spLocks noChangeArrowheads="1"/>
            </p:cNvSpPr>
            <p:nvPr/>
          </p:nvSpPr>
          <p:spPr bwMode="auto">
            <a:xfrm>
              <a:off x="3256" y="3326"/>
              <a:ext cx="336" cy="290"/>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Ⅲ</a:t>
              </a:r>
            </a:p>
          </p:txBody>
        </p:sp>
        <p:sp>
          <p:nvSpPr>
            <p:cNvPr id="99350" name="Text Box 2070"/>
            <p:cNvSpPr txBox="1">
              <a:spLocks noChangeArrowheads="1"/>
            </p:cNvSpPr>
            <p:nvPr/>
          </p:nvSpPr>
          <p:spPr bwMode="auto">
            <a:xfrm>
              <a:off x="2872" y="3758"/>
              <a:ext cx="288" cy="290"/>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X</a:t>
              </a:r>
            </a:p>
          </p:txBody>
        </p:sp>
        <p:sp>
          <p:nvSpPr>
            <p:cNvPr id="99351" name="Line 2071"/>
            <p:cNvSpPr>
              <a:spLocks noChangeShapeType="1"/>
            </p:cNvSpPr>
            <p:nvPr/>
          </p:nvSpPr>
          <p:spPr bwMode="auto">
            <a:xfrm flipH="1" flipV="1">
              <a:off x="2872" y="2990"/>
              <a:ext cx="48" cy="480"/>
            </a:xfrm>
            <a:prstGeom prst="line">
              <a:avLst/>
            </a:prstGeom>
            <a:noFill/>
            <a:ln w="9525" cap="rnd">
              <a:solidFill>
                <a:schemeClr val="bg2"/>
              </a:solidFill>
              <a:prstDash val="sysDot"/>
              <a:round/>
              <a:headEnd/>
              <a:tailEnd/>
            </a:ln>
            <a:effectLst/>
          </p:spPr>
          <p:txBody>
            <a:bodyPr/>
            <a:lstStyle/>
            <a:p>
              <a:endParaRPr lang="zh-CN" altLang="en-US">
                <a:solidFill>
                  <a:prstClr val="black"/>
                </a:solidFill>
                <a:latin typeface="Arial" pitchFamily="34" charset="0"/>
              </a:endParaRPr>
            </a:p>
          </p:txBody>
        </p:sp>
        <p:sp>
          <p:nvSpPr>
            <p:cNvPr id="99352" name="Text Box 2072"/>
            <p:cNvSpPr txBox="1">
              <a:spLocks noChangeArrowheads="1"/>
            </p:cNvSpPr>
            <p:nvPr/>
          </p:nvSpPr>
          <p:spPr bwMode="auto">
            <a:xfrm>
              <a:off x="2728" y="2750"/>
              <a:ext cx="336" cy="290"/>
            </a:xfrm>
            <a:prstGeom prst="rect">
              <a:avLst/>
            </a:prstGeom>
            <a:noFill/>
            <a:ln w="952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Ⅳ</a:t>
              </a:r>
            </a:p>
          </p:txBody>
        </p:sp>
      </p:grpSp>
      <p:sp>
        <p:nvSpPr>
          <p:cNvPr id="99353" name="Text Box 2073"/>
          <p:cNvSpPr txBox="1">
            <a:spLocks noChangeArrowheads="1"/>
          </p:cNvSpPr>
          <p:nvPr/>
        </p:nvSpPr>
        <p:spPr bwMode="auto">
          <a:xfrm>
            <a:off x="304800" y="228600"/>
            <a:ext cx="8991600" cy="1374775"/>
          </a:xfrm>
          <a:prstGeom prst="rect">
            <a:avLst/>
          </a:prstGeom>
          <a:noFill/>
          <a:ln w="9525">
            <a:noFill/>
            <a:miter lim="800000"/>
            <a:headEnd/>
            <a:tailEnd/>
          </a:ln>
          <a:effectLst/>
        </p:spPr>
        <p:txBody>
          <a:bodyPr>
            <a:spAutoFit/>
          </a:bodyPr>
          <a:lstStyle/>
          <a:p>
            <a:r>
              <a:rPr lang="en-US" altLang="zh-CN" sz="2800" b="1">
                <a:solidFill>
                  <a:srgbClr val="000000"/>
                </a:solidFill>
                <a:latin typeface="楷体_GB2312" pitchFamily="49" charset="-122"/>
                <a:ea typeface="楷体_GB2312" pitchFamily="49" charset="-122"/>
              </a:rPr>
              <a:t>Q4</a:t>
            </a:r>
            <a:r>
              <a:rPr lang="zh-CN" altLang="en-US" sz="2800" b="1">
                <a:solidFill>
                  <a:srgbClr val="000000"/>
                </a:solidFill>
                <a:latin typeface="楷体_GB2312" pitchFamily="49" charset="-122"/>
                <a:ea typeface="楷体_GB2312" pitchFamily="49" charset="-122"/>
              </a:rPr>
              <a:t>：雄果蝇产生的精子中有哪几条染色体？这些染色体</a:t>
            </a:r>
          </a:p>
          <a:p>
            <a:r>
              <a:rPr lang="zh-CN" altLang="en-US" sz="2800" b="1">
                <a:solidFill>
                  <a:srgbClr val="000000"/>
                </a:solidFill>
                <a:latin typeface="楷体_GB2312" pitchFamily="49" charset="-122"/>
                <a:ea typeface="楷体_GB2312" pitchFamily="49" charset="-122"/>
              </a:rPr>
              <a:t>  在形态、结构和功能上有什么特点？这些染色体之间</a:t>
            </a:r>
          </a:p>
          <a:p>
            <a:r>
              <a:rPr lang="zh-CN" altLang="en-US" sz="2800" b="1">
                <a:solidFill>
                  <a:srgbClr val="000000"/>
                </a:solidFill>
                <a:latin typeface="楷体_GB2312" pitchFamily="49" charset="-122"/>
                <a:ea typeface="楷体_GB2312" pitchFamily="49" charset="-122"/>
              </a:rPr>
              <a:t>  是什么关系？</a:t>
            </a:r>
          </a:p>
        </p:txBody>
      </p:sp>
      <p:grpSp>
        <p:nvGrpSpPr>
          <p:cNvPr id="99354" name="Group 2074"/>
          <p:cNvGrpSpPr>
            <a:grpSpLocks/>
          </p:cNvGrpSpPr>
          <p:nvPr/>
        </p:nvGrpSpPr>
        <p:grpSpPr bwMode="auto">
          <a:xfrm>
            <a:off x="4198938" y="3581400"/>
            <a:ext cx="4038600" cy="1143000"/>
            <a:chOff x="2645" y="2256"/>
            <a:chExt cx="2544" cy="720"/>
          </a:xfrm>
        </p:grpSpPr>
        <p:sp>
          <p:nvSpPr>
            <p:cNvPr id="99355" name="Text Box 2075"/>
            <p:cNvSpPr txBox="1">
              <a:spLocks noChangeArrowheads="1"/>
            </p:cNvSpPr>
            <p:nvPr/>
          </p:nvSpPr>
          <p:spPr bwMode="auto">
            <a:xfrm>
              <a:off x="4853" y="2688"/>
              <a:ext cx="336" cy="290"/>
            </a:xfrm>
            <a:prstGeom prst="rect">
              <a:avLst/>
            </a:prstGeom>
            <a:noFill/>
            <a:ln w="28575">
              <a:noFill/>
              <a:miter lim="800000"/>
              <a:headEnd/>
              <a:tailEnd/>
            </a:ln>
            <a:effectLst/>
          </p:spPr>
          <p:txBody>
            <a:bodyPr>
              <a:spAutoFit/>
            </a:bodyPr>
            <a:lstStyle/>
            <a:p>
              <a:pPr>
                <a:spcBef>
                  <a:spcPct val="50000"/>
                </a:spcBef>
              </a:pPr>
              <a:r>
                <a:rPr lang="en-US" altLang="zh-CN" sz="2400" b="1">
                  <a:solidFill>
                    <a:srgbClr val="000000"/>
                  </a:solidFill>
                  <a:latin typeface="华文新魏" pitchFamily="2" charset="-122"/>
                  <a:ea typeface="华文新魏" pitchFamily="2" charset="-122"/>
                </a:rPr>
                <a:t>Ⅳ</a:t>
              </a:r>
            </a:p>
          </p:txBody>
        </p:sp>
        <p:sp>
          <p:nvSpPr>
            <p:cNvPr id="99356" name="Text Box 2076"/>
            <p:cNvSpPr txBox="1">
              <a:spLocks noChangeArrowheads="1"/>
            </p:cNvSpPr>
            <p:nvPr/>
          </p:nvSpPr>
          <p:spPr bwMode="auto">
            <a:xfrm>
              <a:off x="3509" y="2400"/>
              <a:ext cx="912" cy="290"/>
            </a:xfrm>
            <a:prstGeom prst="rect">
              <a:avLst/>
            </a:prstGeom>
            <a:noFill/>
            <a:ln w="28575">
              <a:noFill/>
              <a:miter lim="800000"/>
              <a:headEnd/>
              <a:tailEnd/>
            </a:ln>
            <a:effectLst/>
          </p:spPr>
          <p:txBody>
            <a:bodyPr>
              <a:spAutoFit/>
            </a:bodyPr>
            <a:lstStyle/>
            <a:p>
              <a:pPr>
                <a:spcBef>
                  <a:spcPct val="50000"/>
                </a:spcBef>
              </a:pPr>
              <a:r>
                <a:rPr lang="zh-CN" altLang="en-US" sz="2400" b="1">
                  <a:solidFill>
                    <a:srgbClr val="000000"/>
                  </a:solidFill>
                  <a:latin typeface="华文新魏" pitchFamily="2" charset="-122"/>
                  <a:ea typeface="华文新魏" pitchFamily="2" charset="-122"/>
                </a:rPr>
                <a:t>减数分裂</a:t>
              </a:r>
            </a:p>
          </p:txBody>
        </p:sp>
        <p:sp>
          <p:nvSpPr>
            <p:cNvPr id="99357" name="Line 2077"/>
            <p:cNvSpPr>
              <a:spLocks noChangeShapeType="1"/>
            </p:cNvSpPr>
            <p:nvPr/>
          </p:nvSpPr>
          <p:spPr bwMode="auto">
            <a:xfrm>
              <a:off x="2645" y="2688"/>
              <a:ext cx="864" cy="0"/>
            </a:xfrm>
            <a:prstGeom prst="line">
              <a:avLst/>
            </a:prstGeom>
            <a:noFill/>
            <a:ln w="28575">
              <a:solidFill>
                <a:schemeClr val="tx1"/>
              </a:solidFill>
              <a:miter lim="800000"/>
              <a:headEnd/>
              <a:tailEnd/>
            </a:ln>
            <a:effectLst/>
          </p:spPr>
          <p:txBody>
            <a:bodyPr wrap="none"/>
            <a:lstStyle/>
            <a:p>
              <a:endParaRPr lang="zh-CN" altLang="en-US">
                <a:solidFill>
                  <a:prstClr val="black"/>
                </a:solidFill>
                <a:latin typeface="Arial" pitchFamily="34" charset="0"/>
              </a:endParaRPr>
            </a:p>
          </p:txBody>
        </p:sp>
        <p:sp>
          <p:nvSpPr>
            <p:cNvPr id="99358" name="Line 2078"/>
            <p:cNvSpPr>
              <a:spLocks noChangeShapeType="1"/>
            </p:cNvSpPr>
            <p:nvPr/>
          </p:nvSpPr>
          <p:spPr bwMode="auto">
            <a:xfrm>
              <a:off x="5189" y="2688"/>
              <a:ext cx="0" cy="240"/>
            </a:xfrm>
            <a:prstGeom prst="line">
              <a:avLst/>
            </a:prstGeom>
            <a:noFill/>
            <a:ln w="28575">
              <a:solidFill>
                <a:schemeClr val="tx1"/>
              </a:solidFill>
              <a:miter lim="800000"/>
              <a:headEnd/>
              <a:tailEnd/>
            </a:ln>
            <a:effectLst/>
          </p:spPr>
          <p:txBody>
            <a:bodyPr wrap="none"/>
            <a:lstStyle/>
            <a:p>
              <a:endParaRPr lang="zh-CN" altLang="en-US">
                <a:solidFill>
                  <a:prstClr val="black"/>
                </a:solidFill>
                <a:latin typeface="Arial" pitchFamily="34" charset="0"/>
              </a:endParaRPr>
            </a:p>
          </p:txBody>
        </p:sp>
        <p:sp>
          <p:nvSpPr>
            <p:cNvPr id="99359" name="Line 2079"/>
            <p:cNvSpPr>
              <a:spLocks noChangeShapeType="1"/>
            </p:cNvSpPr>
            <p:nvPr/>
          </p:nvSpPr>
          <p:spPr bwMode="auto">
            <a:xfrm>
              <a:off x="2645" y="2688"/>
              <a:ext cx="0" cy="240"/>
            </a:xfrm>
            <a:prstGeom prst="line">
              <a:avLst/>
            </a:prstGeom>
            <a:noFill/>
            <a:ln w="28575">
              <a:solidFill>
                <a:schemeClr val="tx1"/>
              </a:solidFill>
              <a:miter lim="800000"/>
              <a:headEnd/>
              <a:tailEnd/>
            </a:ln>
            <a:effectLst/>
          </p:spPr>
          <p:txBody>
            <a:bodyPr wrap="none"/>
            <a:lstStyle/>
            <a:p>
              <a:endParaRPr lang="zh-CN" altLang="en-US">
                <a:solidFill>
                  <a:prstClr val="black"/>
                </a:solidFill>
                <a:latin typeface="Arial" pitchFamily="34" charset="0"/>
              </a:endParaRPr>
            </a:p>
          </p:txBody>
        </p:sp>
        <p:sp>
          <p:nvSpPr>
            <p:cNvPr id="99360" name="Line 2080"/>
            <p:cNvSpPr>
              <a:spLocks noChangeShapeType="1"/>
            </p:cNvSpPr>
            <p:nvPr/>
          </p:nvSpPr>
          <p:spPr bwMode="auto">
            <a:xfrm>
              <a:off x="3941" y="2256"/>
              <a:ext cx="0" cy="432"/>
            </a:xfrm>
            <a:prstGeom prst="line">
              <a:avLst/>
            </a:prstGeom>
            <a:noFill/>
            <a:ln w="28575">
              <a:solidFill>
                <a:schemeClr val="tx1"/>
              </a:solidFill>
              <a:miter lim="800000"/>
              <a:headEnd/>
              <a:tailEnd/>
            </a:ln>
            <a:effectLst/>
          </p:spPr>
          <p:txBody>
            <a:bodyPr wrap="none"/>
            <a:lstStyle/>
            <a:p>
              <a:endParaRPr lang="zh-CN" altLang="en-US">
                <a:solidFill>
                  <a:prstClr val="black"/>
                </a:solidFill>
                <a:latin typeface="Arial" pitchFamily="34" charset="0"/>
              </a:endParaRPr>
            </a:p>
          </p:txBody>
        </p:sp>
        <p:sp>
          <p:nvSpPr>
            <p:cNvPr id="56350" name="Line 30"/>
            <p:cNvSpPr>
              <a:spLocks noChangeShapeType="1"/>
            </p:cNvSpPr>
            <p:nvPr/>
          </p:nvSpPr>
          <p:spPr bwMode="auto">
            <a:xfrm>
              <a:off x="3509" y="2688"/>
              <a:ext cx="912" cy="0"/>
            </a:xfrm>
            <a:prstGeom prst="line">
              <a:avLst/>
            </a:prstGeom>
            <a:noFill/>
            <a:ln w="28575">
              <a:solidFill>
                <a:schemeClr val="tx1"/>
              </a:solidFill>
              <a:miter lim="800000"/>
              <a:headEnd/>
              <a:tailEnd/>
            </a:ln>
            <a:effectLst/>
          </p:spPr>
          <p:txBody>
            <a:bodyPr wrap="none"/>
            <a:lstStyle/>
            <a:p>
              <a:endParaRPr lang="zh-CN" altLang="en-US">
                <a:solidFill>
                  <a:prstClr val="black"/>
                </a:solidFill>
                <a:latin typeface="Arial" pitchFamily="34" charset="0"/>
              </a:endParaRPr>
            </a:p>
          </p:txBody>
        </p:sp>
        <p:sp>
          <p:nvSpPr>
            <p:cNvPr id="56351" name="Line 31"/>
            <p:cNvSpPr>
              <a:spLocks noChangeShapeType="1"/>
            </p:cNvSpPr>
            <p:nvPr/>
          </p:nvSpPr>
          <p:spPr bwMode="auto">
            <a:xfrm>
              <a:off x="4421" y="2688"/>
              <a:ext cx="432" cy="0"/>
            </a:xfrm>
            <a:prstGeom prst="line">
              <a:avLst/>
            </a:prstGeom>
            <a:noFill/>
            <a:ln w="28575">
              <a:solidFill>
                <a:schemeClr val="tx1"/>
              </a:solidFill>
              <a:miter lim="800000"/>
              <a:headEnd/>
              <a:tailEnd/>
            </a:ln>
            <a:effectLst/>
          </p:spPr>
          <p:txBody>
            <a:bodyPr wrap="none"/>
            <a:lstStyle/>
            <a:p>
              <a:endParaRPr lang="zh-CN" altLang="en-US">
                <a:solidFill>
                  <a:prstClr val="black"/>
                </a:solidFill>
                <a:latin typeface="Arial" pitchFamily="34" charset="0"/>
              </a:endParaRPr>
            </a:p>
          </p:txBody>
        </p:sp>
        <p:sp>
          <p:nvSpPr>
            <p:cNvPr id="56353" name="Line 33"/>
            <p:cNvSpPr>
              <a:spLocks noChangeShapeType="1"/>
            </p:cNvSpPr>
            <p:nvPr/>
          </p:nvSpPr>
          <p:spPr bwMode="auto">
            <a:xfrm>
              <a:off x="4853" y="2688"/>
              <a:ext cx="336" cy="0"/>
            </a:xfrm>
            <a:prstGeom prst="line">
              <a:avLst/>
            </a:prstGeom>
            <a:noFill/>
            <a:ln w="28575">
              <a:solidFill>
                <a:schemeClr val="tx1"/>
              </a:solidFill>
              <a:miter lim="800000"/>
              <a:headEnd/>
              <a:tailEnd/>
            </a:ln>
            <a:effectLst/>
          </p:spPr>
          <p:txBody>
            <a:bodyPr wrap="none"/>
            <a:lstStyle/>
            <a:p>
              <a:endParaRPr lang="zh-CN" altLang="en-US">
                <a:solidFill>
                  <a:prstClr val="black"/>
                </a:solidFill>
                <a:latin typeface="Arial" pitchFamily="34" charset="0"/>
              </a:endParaRPr>
            </a:p>
          </p:txBody>
        </p:sp>
      </p:grpSp>
      <p:sp>
        <p:nvSpPr>
          <p:cNvPr id="99361" name="Text Box 2081"/>
          <p:cNvSpPr txBox="1">
            <a:spLocks noChangeArrowheads="1"/>
          </p:cNvSpPr>
          <p:nvPr/>
        </p:nvSpPr>
        <p:spPr bwMode="auto">
          <a:xfrm>
            <a:off x="304800" y="1600200"/>
            <a:ext cx="3733800" cy="1374775"/>
          </a:xfrm>
          <a:prstGeom prst="rect">
            <a:avLst/>
          </a:prstGeom>
          <a:noFill/>
          <a:ln w="9525">
            <a:noFill/>
            <a:miter lim="800000"/>
            <a:headEnd/>
            <a:tailEnd/>
          </a:ln>
          <a:effectLst/>
        </p:spPr>
        <p:txBody>
          <a:bodyPr>
            <a:spAutoFit/>
          </a:bodyPr>
          <a:lstStyle/>
          <a:p>
            <a:pPr>
              <a:spcBef>
                <a:spcPct val="50000"/>
              </a:spcBef>
            </a:pPr>
            <a:r>
              <a:rPr lang="zh-CN" altLang="en-US" sz="2800" b="1" dirty="0">
                <a:solidFill>
                  <a:srgbClr val="5347EB"/>
                </a:solidFill>
                <a:effectLst>
                  <a:outerShdw blurRad="38100" dist="38100" dir="2700000" algn="tl">
                    <a:srgbClr val="C0C0C0"/>
                  </a:outerShdw>
                </a:effectLst>
                <a:latin typeface="宋体" pitchFamily="2" charset="-122"/>
              </a:rPr>
              <a:t>由此可见，雄果蝇有</a:t>
            </a:r>
            <a:r>
              <a:rPr lang="en-US" altLang="zh-CN" sz="2800" b="1" dirty="0">
                <a:solidFill>
                  <a:srgbClr val="5347EB"/>
                </a:solidFill>
                <a:effectLst>
                  <a:outerShdw blurRad="38100" dist="38100" dir="2700000" algn="tl">
                    <a:srgbClr val="C0C0C0"/>
                  </a:outerShdw>
                </a:effectLst>
                <a:latin typeface="宋体" pitchFamily="2" charset="-122"/>
              </a:rPr>
              <a:t>____</a:t>
            </a:r>
            <a:r>
              <a:rPr lang="zh-CN" altLang="en-US" sz="2800" b="1" dirty="0">
                <a:solidFill>
                  <a:srgbClr val="5347EB"/>
                </a:solidFill>
                <a:effectLst>
                  <a:outerShdw blurRad="38100" dist="38100" dir="2700000" algn="tl">
                    <a:srgbClr val="C0C0C0"/>
                  </a:outerShdw>
                </a:effectLst>
                <a:latin typeface="宋体" pitchFamily="2" charset="-122"/>
              </a:rPr>
              <a:t>种精子</a:t>
            </a:r>
            <a:r>
              <a:rPr lang="en-US" altLang="zh-CN" sz="2800" b="1" dirty="0">
                <a:solidFill>
                  <a:srgbClr val="5347EB"/>
                </a:solidFill>
                <a:effectLst>
                  <a:outerShdw blurRad="38100" dist="38100" dir="2700000" algn="tl">
                    <a:srgbClr val="C0C0C0"/>
                  </a:outerShdw>
                </a:effectLst>
                <a:latin typeface="宋体" pitchFamily="2" charset="-122"/>
              </a:rPr>
              <a:t>,</a:t>
            </a:r>
            <a:r>
              <a:rPr lang="zh-CN" altLang="en-US" sz="2800" b="1" dirty="0">
                <a:solidFill>
                  <a:srgbClr val="5347EB"/>
                </a:solidFill>
                <a:effectLst>
                  <a:outerShdw blurRad="38100" dist="38100" dir="2700000" algn="tl">
                    <a:srgbClr val="C0C0C0"/>
                  </a:outerShdw>
                </a:effectLst>
                <a:latin typeface="宋体" pitchFamily="2" charset="-122"/>
              </a:rPr>
              <a:t>精子内</a:t>
            </a:r>
            <a:r>
              <a:rPr lang="zh-CN" altLang="en-US" sz="2800" b="1" dirty="0">
                <a:solidFill>
                  <a:srgbClr val="FC4936"/>
                </a:solidFill>
                <a:effectLst>
                  <a:outerShdw blurRad="38100" dist="38100" dir="2700000" algn="tl">
                    <a:srgbClr val="C0C0C0"/>
                  </a:outerShdw>
                </a:effectLst>
                <a:latin typeface="宋体" pitchFamily="2" charset="-122"/>
              </a:rPr>
              <a:t>染色体组成</a:t>
            </a:r>
            <a:r>
              <a:rPr lang="zh-CN" altLang="en-US" sz="2800" b="1" dirty="0">
                <a:solidFill>
                  <a:srgbClr val="5347EB"/>
                </a:solidFill>
                <a:effectLst>
                  <a:outerShdw blurRad="38100" dist="38100" dir="2700000" algn="tl">
                    <a:srgbClr val="C0C0C0"/>
                  </a:outerShdw>
                </a:effectLst>
                <a:latin typeface="宋体" pitchFamily="2" charset="-122"/>
              </a:rPr>
              <a:t>可表示为：</a:t>
            </a:r>
          </a:p>
        </p:txBody>
      </p:sp>
      <p:sp>
        <p:nvSpPr>
          <p:cNvPr id="99362" name="Text Box 2082"/>
          <p:cNvSpPr txBox="1">
            <a:spLocks noChangeArrowheads="1"/>
          </p:cNvSpPr>
          <p:nvPr/>
        </p:nvSpPr>
        <p:spPr bwMode="auto">
          <a:xfrm>
            <a:off x="609600" y="1981200"/>
            <a:ext cx="387350" cy="582613"/>
          </a:xfrm>
          <a:prstGeom prst="rect">
            <a:avLst/>
          </a:prstGeom>
          <a:noFill/>
          <a:ln w="9525">
            <a:noFill/>
            <a:miter lim="800000"/>
            <a:headEnd/>
            <a:tailEnd/>
          </a:ln>
          <a:effectLst/>
        </p:spPr>
        <p:txBody>
          <a:bodyPr>
            <a:spAutoFit/>
          </a:bodyPr>
          <a:lstStyle/>
          <a:p>
            <a:r>
              <a:rPr lang="en-US" altLang="zh-CN" sz="3200" b="1">
                <a:solidFill>
                  <a:srgbClr val="FC4936"/>
                </a:solidFill>
                <a:effectLst>
                  <a:outerShdw blurRad="38100" dist="38100" dir="2700000" algn="tl">
                    <a:srgbClr val="C0C0C0"/>
                  </a:outerShdw>
                </a:effectLst>
                <a:latin typeface="Times New Roman" pitchFamily="18" charset="0"/>
              </a:rPr>
              <a:t>2</a:t>
            </a:r>
          </a:p>
        </p:txBody>
      </p:sp>
      <p:sp>
        <p:nvSpPr>
          <p:cNvPr id="99363" name="Text Box 2083"/>
          <p:cNvSpPr txBox="1">
            <a:spLocks noChangeArrowheads="1"/>
          </p:cNvSpPr>
          <p:nvPr/>
        </p:nvSpPr>
        <p:spPr bwMode="auto">
          <a:xfrm>
            <a:off x="304800" y="2895600"/>
            <a:ext cx="3563938" cy="642938"/>
          </a:xfrm>
          <a:prstGeom prst="rect">
            <a:avLst/>
          </a:prstGeom>
          <a:noFill/>
          <a:ln w="9525">
            <a:noFill/>
            <a:miter lim="800000"/>
            <a:headEnd/>
            <a:tailEnd/>
          </a:ln>
          <a:effectLst/>
        </p:spPr>
        <p:txBody>
          <a:bodyPr>
            <a:spAutoFit/>
          </a:bodyPr>
          <a:lstStyle/>
          <a:p>
            <a:pPr>
              <a:spcBef>
                <a:spcPct val="50000"/>
              </a:spcBef>
            </a:pPr>
            <a:r>
              <a:rPr lang="en-US" altLang="zh-CN" sz="3600" b="1">
                <a:solidFill>
                  <a:prstClr val="black"/>
                </a:solidFill>
                <a:effectLst>
                  <a:outerShdw blurRad="38100" dist="38100" dir="2700000" algn="tl">
                    <a:srgbClr val="C0C0C0"/>
                  </a:outerShdw>
                </a:effectLst>
                <a:latin typeface="Arial" pitchFamily="34" charset="0"/>
              </a:rPr>
              <a:t>Ⅱ</a:t>
            </a:r>
            <a:r>
              <a:rPr lang="zh-CN" altLang="en-US" sz="3600" b="1">
                <a:solidFill>
                  <a:srgbClr val="FC4936"/>
                </a:solidFill>
                <a:effectLst>
                  <a:outerShdw blurRad="38100" dist="38100" dir="2700000" algn="tl">
                    <a:srgbClr val="C0C0C0"/>
                  </a:outerShdw>
                </a:effectLst>
                <a:latin typeface="黑体" pitchFamily="49" charset="-122"/>
                <a:ea typeface="黑体" pitchFamily="49" charset="-122"/>
              </a:rPr>
              <a:t>，</a:t>
            </a:r>
            <a:r>
              <a:rPr lang="en-US" altLang="zh-CN" sz="3600" b="1">
                <a:solidFill>
                  <a:prstClr val="black"/>
                </a:solidFill>
                <a:effectLst>
                  <a:outerShdw blurRad="38100" dist="38100" dir="2700000" algn="tl">
                    <a:srgbClr val="C0C0C0"/>
                  </a:outerShdw>
                </a:effectLst>
                <a:latin typeface="Arial" pitchFamily="34" charset="0"/>
              </a:rPr>
              <a:t>Ⅲ</a:t>
            </a:r>
            <a:r>
              <a:rPr lang="zh-CN" altLang="en-US" sz="3600" b="1">
                <a:solidFill>
                  <a:srgbClr val="FC4936"/>
                </a:solidFill>
                <a:effectLst>
                  <a:outerShdw blurRad="38100" dist="38100" dir="2700000" algn="tl">
                    <a:srgbClr val="C0C0C0"/>
                  </a:outerShdw>
                </a:effectLst>
                <a:latin typeface="黑体" pitchFamily="49" charset="-122"/>
                <a:ea typeface="黑体" pitchFamily="49" charset="-122"/>
              </a:rPr>
              <a:t>，</a:t>
            </a:r>
            <a:r>
              <a:rPr lang="en-US" altLang="zh-CN" sz="3600" b="1">
                <a:solidFill>
                  <a:prstClr val="black"/>
                </a:solidFill>
                <a:effectLst>
                  <a:outerShdw blurRad="38100" dist="38100" dir="2700000" algn="tl">
                    <a:srgbClr val="C0C0C0"/>
                  </a:outerShdw>
                </a:effectLst>
                <a:latin typeface="Arial" pitchFamily="34" charset="0"/>
              </a:rPr>
              <a:t>Ⅳ</a:t>
            </a:r>
            <a:r>
              <a:rPr lang="zh-CN" altLang="en-US" sz="3600" b="1">
                <a:solidFill>
                  <a:srgbClr val="FC4936"/>
                </a:solidFill>
                <a:effectLst>
                  <a:outerShdw blurRad="38100" dist="38100" dir="2700000" algn="tl">
                    <a:srgbClr val="C0C0C0"/>
                  </a:outerShdw>
                </a:effectLst>
                <a:latin typeface="黑体" pitchFamily="49" charset="-122"/>
                <a:ea typeface="黑体" pitchFamily="49" charset="-122"/>
              </a:rPr>
              <a:t>，</a:t>
            </a:r>
            <a:r>
              <a:rPr lang="en-US" altLang="zh-CN" sz="3600" b="1">
                <a:solidFill>
                  <a:srgbClr val="FC4936"/>
                </a:solidFill>
                <a:effectLst>
                  <a:outerShdw blurRad="38100" dist="38100" dir="2700000" algn="tl">
                    <a:srgbClr val="C0C0C0"/>
                  </a:outerShdw>
                </a:effectLst>
                <a:latin typeface="黑体" pitchFamily="49" charset="-122"/>
                <a:ea typeface="黑体" pitchFamily="49" charset="-122"/>
              </a:rPr>
              <a:t>X</a:t>
            </a:r>
          </a:p>
        </p:txBody>
      </p:sp>
      <p:sp>
        <p:nvSpPr>
          <p:cNvPr id="99364" name="Text Box 2084"/>
          <p:cNvSpPr txBox="1">
            <a:spLocks noChangeArrowheads="1"/>
          </p:cNvSpPr>
          <p:nvPr/>
        </p:nvSpPr>
        <p:spPr bwMode="auto">
          <a:xfrm>
            <a:off x="381000" y="3581400"/>
            <a:ext cx="3527425" cy="642938"/>
          </a:xfrm>
          <a:prstGeom prst="rect">
            <a:avLst/>
          </a:prstGeom>
          <a:noFill/>
          <a:ln w="9525">
            <a:noFill/>
            <a:miter lim="800000"/>
            <a:headEnd/>
            <a:tailEnd/>
          </a:ln>
          <a:effectLst/>
        </p:spPr>
        <p:txBody>
          <a:bodyPr>
            <a:spAutoFit/>
          </a:bodyPr>
          <a:lstStyle/>
          <a:p>
            <a:pPr>
              <a:spcBef>
                <a:spcPct val="50000"/>
              </a:spcBef>
            </a:pPr>
            <a:r>
              <a:rPr lang="en-US" altLang="zh-CN" sz="3600" b="1">
                <a:solidFill>
                  <a:prstClr val="black"/>
                </a:solidFill>
                <a:effectLst>
                  <a:outerShdw blurRad="38100" dist="38100" dir="2700000" algn="tl">
                    <a:srgbClr val="C0C0C0"/>
                  </a:outerShdw>
                </a:effectLst>
                <a:latin typeface="Arial" pitchFamily="34" charset="0"/>
              </a:rPr>
              <a:t>Ⅱ</a:t>
            </a:r>
            <a:r>
              <a:rPr lang="zh-CN" altLang="en-US" sz="3600" b="1">
                <a:solidFill>
                  <a:srgbClr val="FC4936"/>
                </a:solidFill>
                <a:effectLst>
                  <a:outerShdw blurRad="38100" dist="38100" dir="2700000" algn="tl">
                    <a:srgbClr val="C0C0C0"/>
                  </a:outerShdw>
                </a:effectLst>
                <a:latin typeface="黑体" pitchFamily="49" charset="-122"/>
                <a:ea typeface="黑体" pitchFamily="49" charset="-122"/>
              </a:rPr>
              <a:t>，</a:t>
            </a:r>
            <a:r>
              <a:rPr lang="en-US" altLang="zh-CN" sz="3600" b="1">
                <a:solidFill>
                  <a:prstClr val="black"/>
                </a:solidFill>
                <a:effectLst>
                  <a:outerShdw blurRad="38100" dist="38100" dir="2700000" algn="tl">
                    <a:srgbClr val="C0C0C0"/>
                  </a:outerShdw>
                </a:effectLst>
                <a:latin typeface="Arial" pitchFamily="34" charset="0"/>
              </a:rPr>
              <a:t>Ⅲ</a:t>
            </a:r>
            <a:r>
              <a:rPr lang="zh-CN" altLang="en-US" sz="3600" b="1">
                <a:solidFill>
                  <a:srgbClr val="FC4936"/>
                </a:solidFill>
                <a:effectLst>
                  <a:outerShdw blurRad="38100" dist="38100" dir="2700000" algn="tl">
                    <a:srgbClr val="C0C0C0"/>
                  </a:outerShdw>
                </a:effectLst>
                <a:latin typeface="黑体" pitchFamily="49" charset="-122"/>
                <a:ea typeface="黑体" pitchFamily="49" charset="-122"/>
              </a:rPr>
              <a:t>，</a:t>
            </a:r>
            <a:r>
              <a:rPr lang="en-US" altLang="zh-CN" sz="3600" b="1">
                <a:solidFill>
                  <a:prstClr val="black"/>
                </a:solidFill>
                <a:effectLst>
                  <a:outerShdw blurRad="38100" dist="38100" dir="2700000" algn="tl">
                    <a:srgbClr val="C0C0C0"/>
                  </a:outerShdw>
                </a:effectLst>
                <a:latin typeface="Arial" pitchFamily="34" charset="0"/>
              </a:rPr>
              <a:t>Ⅳ</a:t>
            </a:r>
            <a:r>
              <a:rPr lang="zh-CN" altLang="en-US" sz="3600" b="1">
                <a:solidFill>
                  <a:srgbClr val="FC4936"/>
                </a:solidFill>
                <a:effectLst>
                  <a:outerShdw blurRad="38100" dist="38100" dir="2700000" algn="tl">
                    <a:srgbClr val="C0C0C0"/>
                  </a:outerShdw>
                </a:effectLst>
                <a:latin typeface="黑体" pitchFamily="49" charset="-122"/>
                <a:ea typeface="黑体" pitchFamily="49" charset="-122"/>
              </a:rPr>
              <a:t>，</a:t>
            </a:r>
            <a:r>
              <a:rPr lang="en-US" altLang="zh-CN" sz="3600" b="1">
                <a:solidFill>
                  <a:srgbClr val="FC4936"/>
                </a:solidFill>
                <a:effectLst>
                  <a:outerShdw blurRad="38100" dist="38100" dir="2700000" algn="tl">
                    <a:srgbClr val="C0C0C0"/>
                  </a:outerShdw>
                </a:effectLst>
                <a:latin typeface="Arial" pitchFamily="34" charset="0"/>
              </a:rPr>
              <a:t>Y</a:t>
            </a:r>
          </a:p>
        </p:txBody>
      </p:sp>
      <p:sp>
        <p:nvSpPr>
          <p:cNvPr id="99365" name="Text Box 2085"/>
          <p:cNvSpPr txBox="1">
            <a:spLocks noChangeArrowheads="1"/>
          </p:cNvSpPr>
          <p:nvPr/>
        </p:nvSpPr>
        <p:spPr bwMode="auto">
          <a:xfrm>
            <a:off x="152400" y="4191000"/>
            <a:ext cx="3336925" cy="1374775"/>
          </a:xfrm>
          <a:prstGeom prst="rect">
            <a:avLst/>
          </a:prstGeom>
          <a:solidFill>
            <a:schemeClr val="bg1"/>
          </a:solidFill>
          <a:ln w="9525">
            <a:solidFill>
              <a:schemeClr val="hlink"/>
            </a:solidFill>
            <a:miter lim="800000"/>
            <a:headEnd/>
            <a:tailEnd/>
          </a:ln>
          <a:effectLst/>
        </p:spPr>
        <p:txBody>
          <a:bodyPr>
            <a:spAutoFit/>
          </a:bodyPr>
          <a:lstStyle/>
          <a:p>
            <a:r>
              <a:rPr lang="zh-CN" altLang="en-US" sz="2800" b="1" dirty="0">
                <a:solidFill>
                  <a:srgbClr val="000000"/>
                </a:solidFill>
                <a:latin typeface="楷体_GB2312" pitchFamily="49" charset="-122"/>
                <a:ea typeface="楷体_GB2312" pitchFamily="49" charset="-122"/>
              </a:rPr>
              <a:t>这些染色体在形态、结构和功能上</a:t>
            </a:r>
            <a:r>
              <a:rPr lang="zh-CN" altLang="en-US" sz="2800" b="1" dirty="0">
                <a:solidFill>
                  <a:srgbClr val="FF0066"/>
                </a:solidFill>
                <a:latin typeface="Arial" pitchFamily="34" charset="0"/>
              </a:rPr>
              <a:t>各不相同</a:t>
            </a:r>
          </a:p>
        </p:txBody>
      </p:sp>
      <p:sp>
        <p:nvSpPr>
          <p:cNvPr id="99366" name="Text Box 2086"/>
          <p:cNvSpPr txBox="1">
            <a:spLocks noChangeArrowheads="1"/>
          </p:cNvSpPr>
          <p:nvPr/>
        </p:nvSpPr>
        <p:spPr bwMode="auto">
          <a:xfrm>
            <a:off x="381000" y="5638800"/>
            <a:ext cx="2438400" cy="947738"/>
          </a:xfrm>
          <a:prstGeom prst="rect">
            <a:avLst/>
          </a:prstGeom>
          <a:solidFill>
            <a:schemeClr val="bg1"/>
          </a:solidFill>
          <a:ln w="9525">
            <a:solidFill>
              <a:schemeClr val="hlink"/>
            </a:solidFill>
            <a:miter lim="800000"/>
            <a:headEnd/>
            <a:tailEnd/>
          </a:ln>
          <a:effectLst/>
        </p:spPr>
        <p:txBody>
          <a:bodyPr>
            <a:spAutoFit/>
          </a:bodyPr>
          <a:lstStyle/>
          <a:p>
            <a:pPr>
              <a:spcBef>
                <a:spcPct val="50000"/>
              </a:spcBef>
            </a:pPr>
            <a:r>
              <a:rPr lang="zh-CN" altLang="en-US" sz="2800" b="1">
                <a:solidFill>
                  <a:srgbClr val="FF0066"/>
                </a:solidFill>
                <a:latin typeface="Arial" pitchFamily="34" charset="0"/>
              </a:rPr>
              <a:t>它们是非同源染色体</a:t>
            </a:r>
          </a:p>
        </p:txBody>
      </p:sp>
    </p:spTree>
    <p:extLst>
      <p:ext uri="{BB962C8B-B14F-4D97-AF65-F5344CB8AC3E}">
        <p14:creationId xmlns:p14="http://schemas.microsoft.com/office/powerpoint/2010/main" val="28650073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99353"/>
                                        </p:tgtEl>
                                        <p:attrNameLst>
                                          <p:attrName>style.visibility</p:attrName>
                                        </p:attrNameLst>
                                      </p:cBhvr>
                                      <p:to>
                                        <p:strVal val="visible"/>
                                      </p:to>
                                    </p:set>
                                    <p:anim calcmode="lin" valueType="num">
                                      <p:cBhvr>
                                        <p:cTn id="7" dur="500" fill="hold"/>
                                        <p:tgtEl>
                                          <p:spTgt spid="99353"/>
                                        </p:tgtEl>
                                        <p:attrNameLst>
                                          <p:attrName>ppt_x</p:attrName>
                                        </p:attrNameLst>
                                      </p:cBhvr>
                                      <p:tavLst>
                                        <p:tav tm="0">
                                          <p:val>
                                            <p:strVal val="#ppt_x"/>
                                          </p:val>
                                        </p:tav>
                                        <p:tav tm="100000">
                                          <p:val>
                                            <p:strVal val="#ppt_x"/>
                                          </p:val>
                                        </p:tav>
                                      </p:tavLst>
                                    </p:anim>
                                    <p:anim calcmode="lin" valueType="num">
                                      <p:cBhvr>
                                        <p:cTn id="8" dur="500" fill="hold"/>
                                        <p:tgtEl>
                                          <p:spTgt spid="99353"/>
                                        </p:tgtEl>
                                        <p:attrNameLst>
                                          <p:attrName>ppt_y</p:attrName>
                                        </p:attrNameLst>
                                      </p:cBhvr>
                                      <p:tavLst>
                                        <p:tav tm="0">
                                          <p:val>
                                            <p:strVal val="#ppt_y-#ppt_h/2"/>
                                          </p:val>
                                        </p:tav>
                                        <p:tav tm="100000">
                                          <p:val>
                                            <p:strVal val="#ppt_y"/>
                                          </p:val>
                                        </p:tav>
                                      </p:tavLst>
                                    </p:anim>
                                    <p:anim calcmode="lin" valueType="num">
                                      <p:cBhvr>
                                        <p:cTn id="9" dur="500" fill="hold"/>
                                        <p:tgtEl>
                                          <p:spTgt spid="99353"/>
                                        </p:tgtEl>
                                        <p:attrNameLst>
                                          <p:attrName>ppt_w</p:attrName>
                                        </p:attrNameLst>
                                      </p:cBhvr>
                                      <p:tavLst>
                                        <p:tav tm="0">
                                          <p:val>
                                            <p:strVal val="#ppt_w"/>
                                          </p:val>
                                        </p:tav>
                                        <p:tav tm="100000">
                                          <p:val>
                                            <p:strVal val="#ppt_w"/>
                                          </p:val>
                                        </p:tav>
                                      </p:tavLst>
                                    </p:anim>
                                    <p:anim calcmode="lin" valueType="num">
                                      <p:cBhvr>
                                        <p:cTn id="10" dur="500" fill="hold"/>
                                        <p:tgtEl>
                                          <p:spTgt spid="99353"/>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99361"/>
                                        </p:tgtEl>
                                        <p:attrNameLst>
                                          <p:attrName>style.visibility</p:attrName>
                                        </p:attrNameLst>
                                      </p:cBhvr>
                                      <p:to>
                                        <p:strVal val="visible"/>
                                      </p:to>
                                    </p:set>
                                    <p:animEffect transition="in" filter="dissolve">
                                      <p:cBhvr>
                                        <p:cTn id="15" dur="500"/>
                                        <p:tgtEl>
                                          <p:spTgt spid="99361"/>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grpId="0" nodeType="clickEffect">
                                  <p:stCondLst>
                                    <p:cond delay="0"/>
                                  </p:stCondLst>
                                  <p:childTnLst>
                                    <p:set>
                                      <p:cBhvr>
                                        <p:cTn id="19" dur="1" fill="hold">
                                          <p:stCondLst>
                                            <p:cond delay="0"/>
                                          </p:stCondLst>
                                        </p:cTn>
                                        <p:tgtEl>
                                          <p:spTgt spid="99362"/>
                                        </p:tgtEl>
                                        <p:attrNameLst>
                                          <p:attrName>style.visibility</p:attrName>
                                        </p:attrNameLst>
                                      </p:cBhvr>
                                      <p:to>
                                        <p:strVal val="visible"/>
                                      </p:to>
                                    </p:set>
                                    <p:anim calcmode="lin" valueType="num">
                                      <p:cBhvr additive="base">
                                        <p:cTn id="20" dur="500" fill="hold"/>
                                        <p:tgtEl>
                                          <p:spTgt spid="99362"/>
                                        </p:tgtEl>
                                        <p:attrNameLst>
                                          <p:attrName>ppt_x</p:attrName>
                                        </p:attrNameLst>
                                      </p:cBhvr>
                                      <p:tavLst>
                                        <p:tav tm="0">
                                          <p:val>
                                            <p:strVal val="#ppt_x"/>
                                          </p:val>
                                        </p:tav>
                                        <p:tav tm="100000">
                                          <p:val>
                                            <p:strVal val="#ppt_x"/>
                                          </p:val>
                                        </p:tav>
                                      </p:tavLst>
                                    </p:anim>
                                    <p:anim calcmode="lin" valueType="num">
                                      <p:cBhvr additive="base">
                                        <p:cTn id="21" dur="500" fill="hold"/>
                                        <p:tgtEl>
                                          <p:spTgt spid="99362"/>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99363"/>
                                        </p:tgtEl>
                                        <p:attrNameLst>
                                          <p:attrName>style.visibility</p:attrName>
                                        </p:attrNameLst>
                                      </p:cBhvr>
                                      <p:to>
                                        <p:strVal val="visible"/>
                                      </p:to>
                                    </p:set>
                                    <p:anim calcmode="lin" valueType="num">
                                      <p:cBhvr additive="base">
                                        <p:cTn id="26" dur="500" fill="hold"/>
                                        <p:tgtEl>
                                          <p:spTgt spid="99363"/>
                                        </p:tgtEl>
                                        <p:attrNameLst>
                                          <p:attrName>ppt_x</p:attrName>
                                        </p:attrNameLst>
                                      </p:cBhvr>
                                      <p:tavLst>
                                        <p:tav tm="0">
                                          <p:val>
                                            <p:strVal val="#ppt_x"/>
                                          </p:val>
                                        </p:tav>
                                        <p:tav tm="100000">
                                          <p:val>
                                            <p:strVal val="#ppt_x"/>
                                          </p:val>
                                        </p:tav>
                                      </p:tavLst>
                                    </p:anim>
                                    <p:anim calcmode="lin" valueType="num">
                                      <p:cBhvr additive="base">
                                        <p:cTn id="27" dur="500" fill="hold"/>
                                        <p:tgtEl>
                                          <p:spTgt spid="9936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9364"/>
                                        </p:tgtEl>
                                        <p:attrNameLst>
                                          <p:attrName>style.visibility</p:attrName>
                                        </p:attrNameLst>
                                      </p:cBhvr>
                                      <p:to>
                                        <p:strVal val="visible"/>
                                      </p:to>
                                    </p:set>
                                    <p:anim calcmode="lin" valueType="num">
                                      <p:cBhvr additive="base">
                                        <p:cTn id="32" dur="500" fill="hold"/>
                                        <p:tgtEl>
                                          <p:spTgt spid="99364"/>
                                        </p:tgtEl>
                                        <p:attrNameLst>
                                          <p:attrName>ppt_x</p:attrName>
                                        </p:attrNameLst>
                                      </p:cBhvr>
                                      <p:tavLst>
                                        <p:tav tm="0">
                                          <p:val>
                                            <p:strVal val="#ppt_x"/>
                                          </p:val>
                                        </p:tav>
                                        <p:tav tm="100000">
                                          <p:val>
                                            <p:strVal val="#ppt_x"/>
                                          </p:val>
                                        </p:tav>
                                      </p:tavLst>
                                    </p:anim>
                                    <p:anim calcmode="lin" valueType="num">
                                      <p:cBhvr additive="base">
                                        <p:cTn id="33" dur="500" fill="hold"/>
                                        <p:tgtEl>
                                          <p:spTgt spid="9936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99365"/>
                                        </p:tgtEl>
                                        <p:attrNameLst>
                                          <p:attrName>style.visibility</p:attrName>
                                        </p:attrNameLst>
                                      </p:cBhvr>
                                      <p:to>
                                        <p:strVal val="visible"/>
                                      </p:to>
                                    </p:set>
                                    <p:anim calcmode="lin" valueType="num">
                                      <p:cBhvr additive="base">
                                        <p:cTn id="38" dur="500" fill="hold"/>
                                        <p:tgtEl>
                                          <p:spTgt spid="99365"/>
                                        </p:tgtEl>
                                        <p:attrNameLst>
                                          <p:attrName>ppt_x</p:attrName>
                                        </p:attrNameLst>
                                      </p:cBhvr>
                                      <p:tavLst>
                                        <p:tav tm="0">
                                          <p:val>
                                            <p:strVal val="#ppt_x"/>
                                          </p:val>
                                        </p:tav>
                                        <p:tav tm="100000">
                                          <p:val>
                                            <p:strVal val="#ppt_x"/>
                                          </p:val>
                                        </p:tav>
                                      </p:tavLst>
                                    </p:anim>
                                    <p:anim calcmode="lin" valueType="num">
                                      <p:cBhvr additive="base">
                                        <p:cTn id="39" dur="500" fill="hold"/>
                                        <p:tgtEl>
                                          <p:spTgt spid="9936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99366"/>
                                        </p:tgtEl>
                                        <p:attrNameLst>
                                          <p:attrName>style.visibility</p:attrName>
                                        </p:attrNameLst>
                                      </p:cBhvr>
                                      <p:to>
                                        <p:strVal val="visible"/>
                                      </p:to>
                                    </p:set>
                                    <p:anim calcmode="lin" valueType="num">
                                      <p:cBhvr additive="base">
                                        <p:cTn id="44" dur="500" fill="hold"/>
                                        <p:tgtEl>
                                          <p:spTgt spid="99366"/>
                                        </p:tgtEl>
                                        <p:attrNameLst>
                                          <p:attrName>ppt_x</p:attrName>
                                        </p:attrNameLst>
                                      </p:cBhvr>
                                      <p:tavLst>
                                        <p:tav tm="0">
                                          <p:val>
                                            <p:strVal val="#ppt_x"/>
                                          </p:val>
                                        </p:tav>
                                        <p:tav tm="100000">
                                          <p:val>
                                            <p:strVal val="#ppt_x"/>
                                          </p:val>
                                        </p:tav>
                                      </p:tavLst>
                                    </p:anim>
                                    <p:anim calcmode="lin" valueType="num">
                                      <p:cBhvr additive="base">
                                        <p:cTn id="45" dur="500" fill="hold"/>
                                        <p:tgtEl>
                                          <p:spTgt spid="993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53" grpId="0" autoUpdateAnimBg="0"/>
      <p:bldP spid="99361" grpId="0" autoUpdateAnimBg="0"/>
      <p:bldP spid="99362" grpId="0" autoUpdateAnimBg="0"/>
      <p:bldP spid="99363" grpId="0" autoUpdateAnimBg="0"/>
      <p:bldP spid="99364" grpId="0" autoUpdateAnimBg="0"/>
      <p:bldP spid="99365" grpId="0" animBg="1" autoUpdateAnimBg="0"/>
      <p:bldP spid="99366"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Oval 2"/>
          <p:cNvSpPr>
            <a:spLocks noChangeArrowheads="1"/>
          </p:cNvSpPr>
          <p:nvPr/>
        </p:nvSpPr>
        <p:spPr bwMode="auto">
          <a:xfrm>
            <a:off x="301625" y="3282950"/>
            <a:ext cx="2058988" cy="2203450"/>
          </a:xfrm>
          <a:prstGeom prst="ellipse">
            <a:avLst/>
          </a:prstGeom>
          <a:solidFill>
            <a:schemeClr val="bg1">
              <a:alpha val="0"/>
            </a:schemeClr>
          </a:solidFill>
          <a:ln w="38100" algn="ctr">
            <a:solidFill>
              <a:srgbClr val="FF0000"/>
            </a:solidFill>
            <a:round/>
            <a:headEnd/>
            <a:tailEnd/>
          </a:ln>
          <a:effectLst/>
        </p:spPr>
        <p:txBody>
          <a:bodyPr wrap="none" anchor="ctr"/>
          <a:lstStyle/>
          <a:p>
            <a:endParaRPr lang="zh-CN" altLang="en-US">
              <a:solidFill>
                <a:prstClr val="black"/>
              </a:solidFill>
              <a:latin typeface="Arial" pitchFamily="34" charset="0"/>
            </a:endParaRPr>
          </a:p>
        </p:txBody>
      </p:sp>
      <p:pic>
        <p:nvPicPr>
          <p:cNvPr id="74756" name="Picture 4" descr="图6—45 雄果蝇染色体组图解"/>
          <p:cNvPicPr>
            <a:picLocks noChangeAspect="1" noChangeArrowheads="1"/>
          </p:cNvPicPr>
          <p:nvPr/>
        </p:nvPicPr>
        <p:blipFill>
          <a:blip r:embed="rId2" cstate="print">
            <a:clrChange>
              <a:clrFrom>
                <a:srgbClr val="F1F1F1"/>
              </a:clrFrom>
              <a:clrTo>
                <a:srgbClr val="F1F1F1">
                  <a:alpha val="0"/>
                </a:srgbClr>
              </a:clrTo>
            </a:clrChange>
          </a:blip>
          <a:srcRect l="16057" r="17419" b="52000"/>
          <a:stretch>
            <a:fillRect/>
          </a:stretch>
        </p:blipFill>
        <p:spPr bwMode="auto">
          <a:xfrm>
            <a:off x="563563" y="-203200"/>
            <a:ext cx="3662362" cy="3175000"/>
          </a:xfrm>
          <a:prstGeom prst="rect">
            <a:avLst/>
          </a:prstGeom>
          <a:noFill/>
        </p:spPr>
      </p:pic>
      <p:pic>
        <p:nvPicPr>
          <p:cNvPr id="74757" name="Picture 5" descr="图6—45 雄果蝇染色体组图解"/>
          <p:cNvPicPr>
            <a:picLocks noChangeAspect="1" noChangeArrowheads="1"/>
          </p:cNvPicPr>
          <p:nvPr/>
        </p:nvPicPr>
        <p:blipFill>
          <a:blip r:embed="rId2" cstate="print">
            <a:clrChange>
              <a:clrFrom>
                <a:srgbClr val="F1F1F1"/>
              </a:clrFrom>
              <a:clrTo>
                <a:srgbClr val="F1F1F1">
                  <a:alpha val="0"/>
                </a:srgbClr>
              </a:clrTo>
            </a:clrChange>
          </a:blip>
          <a:srcRect t="53760"/>
          <a:stretch>
            <a:fillRect/>
          </a:stretch>
        </p:blipFill>
        <p:spPr bwMode="auto">
          <a:xfrm>
            <a:off x="287338" y="3124200"/>
            <a:ext cx="4364037" cy="2779713"/>
          </a:xfrm>
          <a:prstGeom prst="rect">
            <a:avLst/>
          </a:prstGeom>
          <a:noFill/>
        </p:spPr>
      </p:pic>
      <p:sp>
        <p:nvSpPr>
          <p:cNvPr id="74759" name="Text Box 7"/>
          <p:cNvSpPr txBox="1">
            <a:spLocks noChangeArrowheads="1"/>
          </p:cNvSpPr>
          <p:nvPr/>
        </p:nvSpPr>
        <p:spPr bwMode="auto">
          <a:xfrm>
            <a:off x="4876800" y="2667000"/>
            <a:ext cx="3768725" cy="947738"/>
          </a:xfrm>
          <a:prstGeom prst="rect">
            <a:avLst/>
          </a:prstGeom>
          <a:noFill/>
          <a:ln w="9525">
            <a:noFill/>
            <a:miter lim="800000"/>
            <a:headEnd/>
            <a:tailEnd/>
          </a:ln>
          <a:effectLst/>
        </p:spPr>
        <p:txBody>
          <a:bodyPr>
            <a:spAutoFit/>
          </a:bodyPr>
          <a:lstStyle/>
          <a:p>
            <a:r>
              <a:rPr lang="zh-CN" altLang="en-US" sz="2800" b="1">
                <a:solidFill>
                  <a:srgbClr val="085296"/>
                </a:solidFill>
                <a:latin typeface="Arial" pitchFamily="34" charset="0"/>
                <a:ea typeface="黑体" pitchFamily="49" charset="-122"/>
              </a:rPr>
              <a:t>携带着控制果蝇生长发育的全部遗传信息</a:t>
            </a:r>
          </a:p>
        </p:txBody>
      </p:sp>
      <p:sp>
        <p:nvSpPr>
          <p:cNvPr id="74760" name="Text Box 8"/>
          <p:cNvSpPr txBox="1">
            <a:spLocks noChangeArrowheads="1"/>
          </p:cNvSpPr>
          <p:nvPr/>
        </p:nvSpPr>
        <p:spPr bwMode="auto">
          <a:xfrm>
            <a:off x="395288" y="6021388"/>
            <a:ext cx="8328025" cy="582612"/>
          </a:xfrm>
          <a:prstGeom prst="rect">
            <a:avLst/>
          </a:prstGeom>
          <a:noFill/>
          <a:ln w="9525">
            <a:noFill/>
            <a:miter lim="800000"/>
            <a:headEnd/>
            <a:tailEnd/>
          </a:ln>
          <a:effectLst/>
        </p:spPr>
        <p:txBody>
          <a:bodyPr wrap="none">
            <a:spAutoFit/>
          </a:bodyPr>
          <a:lstStyle/>
          <a:p>
            <a:r>
              <a:rPr lang="zh-CN" altLang="en-US" sz="3200" b="1">
                <a:solidFill>
                  <a:srgbClr val="000000"/>
                </a:solidFill>
                <a:latin typeface="Arial" pitchFamily="34" charset="0"/>
                <a:ea typeface="黑体" pitchFamily="49" charset="-122"/>
              </a:rPr>
              <a:t>雄果蝇精子中的</a:t>
            </a:r>
            <a:r>
              <a:rPr lang="zh-CN" altLang="en-US" sz="3200" b="1">
                <a:solidFill>
                  <a:srgbClr val="000099"/>
                </a:solidFill>
                <a:latin typeface="Arial" pitchFamily="34" charset="0"/>
                <a:ea typeface="黑体" pitchFamily="49" charset="-122"/>
              </a:rPr>
              <a:t>一组染色体</a:t>
            </a:r>
            <a:r>
              <a:rPr lang="zh-CN" altLang="en-US" sz="3200" b="1">
                <a:solidFill>
                  <a:srgbClr val="000000"/>
                </a:solidFill>
                <a:latin typeface="Arial" pitchFamily="34" charset="0"/>
                <a:ea typeface="黑体" pitchFamily="49" charset="-122"/>
              </a:rPr>
              <a:t>就是一个</a:t>
            </a:r>
            <a:r>
              <a:rPr lang="zh-CN" altLang="en-US" sz="3200" b="1">
                <a:solidFill>
                  <a:srgbClr val="E40000"/>
                </a:solidFill>
                <a:latin typeface="Arial" pitchFamily="34" charset="0"/>
                <a:ea typeface="黑体" pitchFamily="49" charset="-122"/>
              </a:rPr>
              <a:t>染色体组</a:t>
            </a:r>
          </a:p>
        </p:txBody>
      </p:sp>
      <p:sp>
        <p:nvSpPr>
          <p:cNvPr id="74761" name="Oval 9"/>
          <p:cNvSpPr>
            <a:spLocks noChangeArrowheads="1"/>
          </p:cNvSpPr>
          <p:nvPr/>
        </p:nvSpPr>
        <p:spPr bwMode="auto">
          <a:xfrm>
            <a:off x="2466975" y="3270250"/>
            <a:ext cx="2058988" cy="2203450"/>
          </a:xfrm>
          <a:prstGeom prst="ellipse">
            <a:avLst/>
          </a:prstGeom>
          <a:solidFill>
            <a:schemeClr val="bg1">
              <a:alpha val="0"/>
            </a:schemeClr>
          </a:solidFill>
          <a:ln w="38100" algn="ctr">
            <a:solidFill>
              <a:srgbClr val="FF0000"/>
            </a:solidFill>
            <a:round/>
            <a:headEnd/>
            <a:tailEnd/>
          </a:ln>
          <a:effectLst/>
        </p:spPr>
        <p:txBody>
          <a:bodyPr wrap="none" anchor="ctr"/>
          <a:lstStyle/>
          <a:p>
            <a:endParaRPr lang="zh-CN" altLang="en-US">
              <a:solidFill>
                <a:prstClr val="black"/>
              </a:solidFill>
              <a:latin typeface="Arial" pitchFamily="34" charset="0"/>
            </a:endParaRPr>
          </a:p>
        </p:txBody>
      </p:sp>
      <p:sp>
        <p:nvSpPr>
          <p:cNvPr id="74762" name="Text Box 10"/>
          <p:cNvSpPr txBox="1">
            <a:spLocks noChangeArrowheads="1"/>
          </p:cNvSpPr>
          <p:nvPr/>
        </p:nvSpPr>
        <p:spPr bwMode="auto">
          <a:xfrm>
            <a:off x="4114800" y="0"/>
            <a:ext cx="5029200" cy="2654300"/>
          </a:xfrm>
          <a:prstGeom prst="rect">
            <a:avLst/>
          </a:prstGeom>
          <a:noFill/>
          <a:ln w="9525">
            <a:noFill/>
            <a:miter lim="800000"/>
            <a:headEnd/>
            <a:tailEnd/>
          </a:ln>
          <a:effectLst/>
        </p:spPr>
        <p:txBody>
          <a:bodyPr>
            <a:spAutoFit/>
          </a:bodyPr>
          <a:lstStyle/>
          <a:p>
            <a:r>
              <a:rPr lang="en-US" altLang="zh-CN" sz="2800" b="1">
                <a:solidFill>
                  <a:srgbClr val="000000"/>
                </a:solidFill>
                <a:latin typeface="楷体_GB2312" pitchFamily="49" charset="-122"/>
                <a:ea typeface="楷体_GB2312" pitchFamily="49" charset="-122"/>
              </a:rPr>
              <a:t>Q4</a:t>
            </a:r>
            <a:r>
              <a:rPr lang="zh-CN" altLang="en-US" sz="2800" b="1">
                <a:solidFill>
                  <a:srgbClr val="000000"/>
                </a:solidFill>
                <a:latin typeface="楷体_GB2312" pitchFamily="49" charset="-122"/>
                <a:ea typeface="楷体_GB2312" pitchFamily="49" charset="-122"/>
              </a:rPr>
              <a:t>：雄果蝇产生的精子中有哪几条染色体？这些染色体在形态、结构和功能上有什么特点？这些染色体之间是什么关系？</a:t>
            </a:r>
            <a:r>
              <a:rPr lang="zh-CN" altLang="en-US" sz="2800" b="1">
                <a:solidFill>
                  <a:srgbClr val="6E747A"/>
                </a:solidFill>
                <a:latin typeface="楷体_GB2312" pitchFamily="49" charset="-122"/>
                <a:ea typeface="楷体_GB2312" pitchFamily="49" charset="-122"/>
              </a:rPr>
              <a:t>它们是否</a:t>
            </a:r>
            <a:r>
              <a:rPr lang="zh-CN" altLang="en-US" sz="2800" b="1">
                <a:solidFill>
                  <a:srgbClr val="6E747A"/>
                </a:solidFill>
                <a:latin typeface="Arial" pitchFamily="34" charset="0"/>
                <a:ea typeface="楷体_GB2312" pitchFamily="49" charset="-122"/>
              </a:rPr>
              <a:t>携带着控制生物生长发育的全部遗传信息？</a:t>
            </a:r>
          </a:p>
        </p:txBody>
      </p:sp>
      <p:sp>
        <p:nvSpPr>
          <p:cNvPr id="74763" name="Text Box 11"/>
          <p:cNvSpPr txBox="1">
            <a:spLocks noChangeArrowheads="1"/>
          </p:cNvSpPr>
          <p:nvPr/>
        </p:nvSpPr>
        <p:spPr bwMode="auto">
          <a:xfrm>
            <a:off x="4572000" y="3581400"/>
            <a:ext cx="4343400" cy="1801813"/>
          </a:xfrm>
          <a:prstGeom prst="rect">
            <a:avLst/>
          </a:prstGeom>
          <a:noFill/>
          <a:ln w="9525">
            <a:noFill/>
            <a:miter lim="800000"/>
            <a:headEnd/>
            <a:tailEnd/>
          </a:ln>
          <a:effectLst/>
        </p:spPr>
        <p:txBody>
          <a:bodyPr>
            <a:spAutoFit/>
          </a:bodyPr>
          <a:lstStyle/>
          <a:p>
            <a:pPr>
              <a:spcBef>
                <a:spcPct val="50000"/>
              </a:spcBef>
            </a:pPr>
            <a:r>
              <a:rPr lang="en-US" altLang="zh-CN" sz="2800" b="1">
                <a:solidFill>
                  <a:srgbClr val="000000"/>
                </a:solidFill>
                <a:latin typeface="楷体_GB2312" pitchFamily="49" charset="-122"/>
                <a:ea typeface="楷体_GB2312" pitchFamily="49" charset="-122"/>
              </a:rPr>
              <a:t>Q5</a:t>
            </a:r>
            <a:r>
              <a:rPr lang="zh-CN" altLang="en-US" sz="2800" b="1">
                <a:solidFill>
                  <a:srgbClr val="000000"/>
                </a:solidFill>
                <a:latin typeface="楷体_GB2312" pitchFamily="49" charset="-122"/>
                <a:ea typeface="楷体_GB2312" pitchFamily="49" charset="-122"/>
              </a:rPr>
              <a:t>：如果将果蝇的精子的染色体看成一组，那么果蝇的体细胞中有几组染色体？</a:t>
            </a:r>
          </a:p>
        </p:txBody>
      </p:sp>
      <p:sp>
        <p:nvSpPr>
          <p:cNvPr id="74764" name="Text Box 12"/>
          <p:cNvSpPr txBox="1">
            <a:spLocks noChangeArrowheads="1"/>
          </p:cNvSpPr>
          <p:nvPr/>
        </p:nvSpPr>
        <p:spPr bwMode="auto">
          <a:xfrm>
            <a:off x="5486400" y="4953000"/>
            <a:ext cx="1219200" cy="520700"/>
          </a:xfrm>
          <a:prstGeom prst="rect">
            <a:avLst/>
          </a:prstGeom>
          <a:noFill/>
          <a:ln w="9525">
            <a:noFill/>
            <a:miter lim="800000"/>
            <a:headEnd/>
            <a:tailEnd/>
          </a:ln>
          <a:effectLst/>
        </p:spPr>
        <p:txBody>
          <a:bodyPr>
            <a:spAutoFit/>
          </a:bodyPr>
          <a:lstStyle/>
          <a:p>
            <a:pPr>
              <a:spcBef>
                <a:spcPct val="50000"/>
              </a:spcBef>
            </a:pPr>
            <a:r>
              <a:rPr lang="zh-CN" altLang="en-US" sz="2800" b="1">
                <a:solidFill>
                  <a:srgbClr val="6E747A"/>
                </a:solidFill>
                <a:latin typeface="Arial" pitchFamily="34" charset="0"/>
              </a:rPr>
              <a:t>两组</a:t>
            </a:r>
          </a:p>
        </p:txBody>
      </p:sp>
    </p:spTree>
    <p:extLst>
      <p:ext uri="{BB962C8B-B14F-4D97-AF65-F5344CB8AC3E}">
        <p14:creationId xmlns:p14="http://schemas.microsoft.com/office/powerpoint/2010/main" val="36981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47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74759"/>
                                        </p:tgtEl>
                                        <p:attrNameLst>
                                          <p:attrName>style.visibility</p:attrName>
                                        </p:attrNameLst>
                                      </p:cBhvr>
                                      <p:to>
                                        <p:strVal val="visible"/>
                                      </p:to>
                                    </p:set>
                                    <p:anim calcmode="lin" valueType="num">
                                      <p:cBhvr additive="base">
                                        <p:cTn id="11" dur="500" fill="hold"/>
                                        <p:tgtEl>
                                          <p:spTgt spid="74759"/>
                                        </p:tgtEl>
                                        <p:attrNameLst>
                                          <p:attrName>ppt_x</p:attrName>
                                        </p:attrNameLst>
                                      </p:cBhvr>
                                      <p:tavLst>
                                        <p:tav tm="0">
                                          <p:val>
                                            <p:strVal val="0-#ppt_w/2"/>
                                          </p:val>
                                        </p:tav>
                                        <p:tav tm="100000">
                                          <p:val>
                                            <p:strVal val="#ppt_x"/>
                                          </p:val>
                                        </p:tav>
                                      </p:tavLst>
                                    </p:anim>
                                    <p:anim calcmode="lin" valueType="num">
                                      <p:cBhvr additive="base">
                                        <p:cTn id="12" dur="500" fill="hold"/>
                                        <p:tgtEl>
                                          <p:spTgt spid="7475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74763"/>
                                        </p:tgtEl>
                                        <p:attrNameLst>
                                          <p:attrName>style.visibility</p:attrName>
                                        </p:attrNameLst>
                                      </p:cBhvr>
                                      <p:to>
                                        <p:strVal val="visible"/>
                                      </p:to>
                                    </p:set>
                                    <p:anim calcmode="lin" valueType="num">
                                      <p:cBhvr additive="base">
                                        <p:cTn id="17" dur="500" fill="hold"/>
                                        <p:tgtEl>
                                          <p:spTgt spid="74763"/>
                                        </p:tgtEl>
                                        <p:attrNameLst>
                                          <p:attrName>ppt_x</p:attrName>
                                        </p:attrNameLst>
                                      </p:cBhvr>
                                      <p:tavLst>
                                        <p:tav tm="0">
                                          <p:val>
                                            <p:strVal val="0-#ppt_w/2"/>
                                          </p:val>
                                        </p:tav>
                                        <p:tav tm="100000">
                                          <p:val>
                                            <p:strVal val="#ppt_x"/>
                                          </p:val>
                                        </p:tav>
                                      </p:tavLst>
                                    </p:anim>
                                    <p:anim calcmode="lin" valueType="num">
                                      <p:cBhvr additive="base">
                                        <p:cTn id="18" dur="500" fill="hold"/>
                                        <p:tgtEl>
                                          <p:spTgt spid="7476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74764"/>
                                        </p:tgtEl>
                                        <p:attrNameLst>
                                          <p:attrName>style.visibility</p:attrName>
                                        </p:attrNameLst>
                                      </p:cBhvr>
                                      <p:to>
                                        <p:strVal val="visible"/>
                                      </p:to>
                                    </p:set>
                                    <p:anim calcmode="lin" valueType="num">
                                      <p:cBhvr additive="base">
                                        <p:cTn id="23" dur="500" fill="hold"/>
                                        <p:tgtEl>
                                          <p:spTgt spid="74764"/>
                                        </p:tgtEl>
                                        <p:attrNameLst>
                                          <p:attrName>ppt_x</p:attrName>
                                        </p:attrNameLst>
                                      </p:cBhvr>
                                      <p:tavLst>
                                        <p:tav tm="0">
                                          <p:val>
                                            <p:strVal val="0-#ppt_w/2"/>
                                          </p:val>
                                        </p:tav>
                                        <p:tav tm="100000">
                                          <p:val>
                                            <p:strVal val="#ppt_x"/>
                                          </p:val>
                                        </p:tav>
                                      </p:tavLst>
                                    </p:anim>
                                    <p:anim calcmode="lin" valueType="num">
                                      <p:cBhvr additive="base">
                                        <p:cTn id="24" dur="500" fill="hold"/>
                                        <p:tgtEl>
                                          <p:spTgt spid="7476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74760"/>
                                        </p:tgtEl>
                                        <p:attrNameLst>
                                          <p:attrName>style.visibility</p:attrName>
                                        </p:attrNameLst>
                                      </p:cBhvr>
                                      <p:to>
                                        <p:strVal val="visible"/>
                                      </p:to>
                                    </p:set>
                                    <p:anim calcmode="lin" valueType="num">
                                      <p:cBhvr additive="base">
                                        <p:cTn id="29" dur="500" fill="hold"/>
                                        <p:tgtEl>
                                          <p:spTgt spid="74760"/>
                                        </p:tgtEl>
                                        <p:attrNameLst>
                                          <p:attrName>ppt_x</p:attrName>
                                        </p:attrNameLst>
                                      </p:cBhvr>
                                      <p:tavLst>
                                        <p:tav tm="0">
                                          <p:val>
                                            <p:strVal val="0-#ppt_w/2"/>
                                          </p:val>
                                        </p:tav>
                                        <p:tav tm="100000">
                                          <p:val>
                                            <p:strVal val="#ppt_x"/>
                                          </p:val>
                                        </p:tav>
                                      </p:tavLst>
                                    </p:anim>
                                    <p:anim calcmode="lin" valueType="num">
                                      <p:cBhvr additive="base">
                                        <p:cTn id="30" dur="500" fill="hold"/>
                                        <p:tgtEl>
                                          <p:spTgt spid="747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9" grpId="0" autoUpdateAnimBg="0"/>
      <p:bldP spid="74760" grpId="0" autoUpdateAnimBg="0"/>
      <p:bldP spid="74762" grpId="0" autoUpdateAnimBg="0"/>
      <p:bldP spid="74763" grpId="0" autoUpdateAnimBg="0"/>
      <p:bldP spid="74764"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Text Box 1026"/>
          <p:cNvSpPr txBox="1">
            <a:spLocks noGrp="1" noChangeArrowheads="1"/>
          </p:cNvSpPr>
          <p:nvPr>
            <p:ph idx="1"/>
          </p:nvPr>
        </p:nvSpPr>
        <p:spPr>
          <a:xfrm>
            <a:off x="0" y="1196975"/>
            <a:ext cx="8964613" cy="2376488"/>
          </a:xfrm>
          <a:noFill/>
          <a:ln/>
        </p:spPr>
        <p:txBody>
          <a:bodyPr/>
          <a:lstStyle/>
          <a:p>
            <a:pPr>
              <a:spcBef>
                <a:spcPct val="50000"/>
              </a:spcBef>
              <a:buFont typeface="Wingdings" pitchFamily="2" charset="2"/>
              <a:buNone/>
            </a:pPr>
            <a:r>
              <a:rPr lang="en-US" altLang="zh-CN" sz="3600" b="1" dirty="0">
                <a:solidFill>
                  <a:srgbClr val="000000"/>
                </a:solidFill>
                <a:latin typeface="黑体" pitchFamily="49" charset="-122"/>
                <a:ea typeface="黑体" pitchFamily="49" charset="-122"/>
              </a:rPr>
              <a:t>    </a:t>
            </a:r>
            <a:r>
              <a:rPr lang="zh-CN" altLang="en-US" sz="3600" b="1" dirty="0">
                <a:solidFill>
                  <a:srgbClr val="000000"/>
                </a:solidFill>
                <a:latin typeface="黑体" pitchFamily="49" charset="-122"/>
                <a:ea typeface="黑体" pitchFamily="49" charset="-122"/>
              </a:rPr>
              <a:t>细胞中的一组</a:t>
            </a:r>
            <a:r>
              <a:rPr lang="zh-CN" altLang="en-US" sz="3600" b="1" dirty="0">
                <a:solidFill>
                  <a:srgbClr val="FF0000"/>
                </a:solidFill>
                <a:latin typeface="黑体" pitchFamily="49" charset="-122"/>
                <a:ea typeface="黑体" pitchFamily="49" charset="-122"/>
              </a:rPr>
              <a:t>非同源染色体</a:t>
            </a:r>
            <a:r>
              <a:rPr lang="zh-CN" altLang="en-US" sz="3600" b="1" dirty="0">
                <a:solidFill>
                  <a:srgbClr val="000000"/>
                </a:solidFill>
                <a:latin typeface="黑体" pitchFamily="49" charset="-122"/>
                <a:ea typeface="黑体" pitchFamily="49" charset="-122"/>
              </a:rPr>
              <a:t>，在</a:t>
            </a:r>
            <a:r>
              <a:rPr lang="zh-CN" altLang="en-US" sz="3600" b="1" u="sng" dirty="0">
                <a:solidFill>
                  <a:srgbClr val="FF0000"/>
                </a:solidFill>
                <a:latin typeface="黑体" pitchFamily="49" charset="-122"/>
                <a:ea typeface="黑体" pitchFamily="49" charset="-122"/>
              </a:rPr>
              <a:t>形态和功能</a:t>
            </a:r>
            <a:r>
              <a:rPr lang="zh-CN" altLang="en-US" sz="3600" b="1" dirty="0">
                <a:solidFill>
                  <a:srgbClr val="000000"/>
                </a:solidFill>
                <a:latin typeface="黑体" pitchFamily="49" charset="-122"/>
                <a:ea typeface="黑体" pitchFamily="49" charset="-122"/>
              </a:rPr>
              <a:t>上各不相同，但又互相协调，共同控制生物</a:t>
            </a:r>
            <a:r>
              <a:rPr lang="zh-CN" altLang="en-US" sz="3600" b="1" dirty="0">
                <a:solidFill>
                  <a:srgbClr val="E40000"/>
                </a:solidFill>
                <a:latin typeface="黑体" pitchFamily="49" charset="-122"/>
                <a:ea typeface="黑体" pitchFamily="49" charset="-122"/>
              </a:rPr>
              <a:t>生长、发育、遗传和变异</a:t>
            </a:r>
            <a:r>
              <a:rPr lang="zh-CN" altLang="en-US" sz="3600" b="1" dirty="0">
                <a:solidFill>
                  <a:srgbClr val="000000"/>
                </a:solidFill>
                <a:latin typeface="黑体" pitchFamily="49" charset="-122"/>
                <a:ea typeface="黑体" pitchFamily="49" charset="-122"/>
              </a:rPr>
              <a:t>，这样的一组染色体，称为一个染色体组。</a:t>
            </a:r>
          </a:p>
        </p:txBody>
      </p:sp>
      <p:sp>
        <p:nvSpPr>
          <p:cNvPr id="75780" name="Text Box 1028"/>
          <p:cNvSpPr txBox="1">
            <a:spLocks noChangeArrowheads="1"/>
          </p:cNvSpPr>
          <p:nvPr/>
        </p:nvSpPr>
        <p:spPr bwMode="auto">
          <a:xfrm>
            <a:off x="179388" y="3644900"/>
            <a:ext cx="8474075" cy="2868613"/>
          </a:xfrm>
          <a:prstGeom prst="rect">
            <a:avLst/>
          </a:prstGeom>
          <a:noFill/>
          <a:ln w="9525">
            <a:noFill/>
            <a:miter lim="800000"/>
            <a:headEnd/>
            <a:tailEnd/>
          </a:ln>
          <a:effectLst/>
        </p:spPr>
        <p:txBody>
          <a:bodyPr>
            <a:spAutoFit/>
          </a:bodyPr>
          <a:lstStyle/>
          <a:p>
            <a:pPr>
              <a:lnSpc>
                <a:spcPct val="130000"/>
              </a:lnSpc>
            </a:pPr>
            <a:r>
              <a:rPr lang="zh-CN" altLang="en-US" sz="2800" b="1">
                <a:solidFill>
                  <a:srgbClr val="085296"/>
                </a:solidFill>
                <a:latin typeface="Times New Roman" pitchFamily="18" charset="0"/>
              </a:rPr>
              <a:t>特点：</a:t>
            </a:r>
            <a:r>
              <a:rPr lang="zh-CN" altLang="en-US" sz="2800" b="1">
                <a:solidFill>
                  <a:prstClr val="black"/>
                </a:solidFill>
                <a:latin typeface="Times New Roman" pitchFamily="18" charset="0"/>
              </a:rPr>
              <a:t>①一个染色体组中</a:t>
            </a:r>
            <a:r>
              <a:rPr lang="zh-CN" altLang="en-US" sz="2800" b="1">
                <a:solidFill>
                  <a:srgbClr val="085296"/>
                </a:solidFill>
                <a:latin typeface="Times New Roman" pitchFamily="18" charset="0"/>
              </a:rPr>
              <a:t>无同源染色体</a:t>
            </a:r>
          </a:p>
          <a:p>
            <a:pPr>
              <a:lnSpc>
                <a:spcPct val="130000"/>
              </a:lnSpc>
            </a:pPr>
            <a:r>
              <a:rPr lang="zh-CN" altLang="en-US" sz="2800" b="1">
                <a:solidFill>
                  <a:srgbClr val="6E747A"/>
                </a:solidFill>
                <a:latin typeface="Times New Roman" pitchFamily="18" charset="0"/>
              </a:rPr>
              <a:t>            </a:t>
            </a:r>
            <a:r>
              <a:rPr lang="zh-CN" altLang="en-US" sz="2800" b="1">
                <a:solidFill>
                  <a:prstClr val="black"/>
                </a:solidFill>
                <a:latin typeface="Times New Roman" pitchFamily="18" charset="0"/>
              </a:rPr>
              <a:t>②一个染色体组中所含的染色体在形态、大小        和功能上</a:t>
            </a:r>
            <a:r>
              <a:rPr lang="zh-CN" altLang="en-US" sz="2800" b="1">
                <a:solidFill>
                  <a:srgbClr val="085296"/>
                </a:solidFill>
                <a:latin typeface="Times New Roman" pitchFamily="18" charset="0"/>
              </a:rPr>
              <a:t>各不相同</a:t>
            </a:r>
          </a:p>
          <a:p>
            <a:pPr>
              <a:lnSpc>
                <a:spcPct val="130000"/>
              </a:lnSpc>
            </a:pPr>
            <a:r>
              <a:rPr lang="zh-CN" altLang="en-US" sz="2800" b="1">
                <a:solidFill>
                  <a:srgbClr val="6E747A"/>
                </a:solidFill>
                <a:latin typeface="Arial Black" pitchFamily="34" charset="0"/>
              </a:rPr>
              <a:t>         </a:t>
            </a:r>
            <a:r>
              <a:rPr lang="zh-CN" altLang="en-US" sz="2800" b="1">
                <a:solidFill>
                  <a:prstClr val="black"/>
                </a:solidFill>
                <a:latin typeface="Arial Black" pitchFamily="34" charset="0"/>
              </a:rPr>
              <a:t>③一个染色体组中含有控制生物性状的</a:t>
            </a:r>
            <a:r>
              <a:rPr lang="zh-CN" altLang="en-US" sz="2800" b="1">
                <a:solidFill>
                  <a:srgbClr val="085296"/>
                </a:solidFill>
                <a:latin typeface="Arial Black" pitchFamily="34" charset="0"/>
              </a:rPr>
              <a:t>一整套遗传信息</a:t>
            </a:r>
            <a:r>
              <a:rPr lang="zh-CN" altLang="en-US" sz="2800" b="1">
                <a:solidFill>
                  <a:srgbClr val="6E747A"/>
                </a:solidFill>
                <a:latin typeface="Arial Black" pitchFamily="34" charset="0"/>
              </a:rPr>
              <a:t>，不能重复， 不能缺少。 </a:t>
            </a:r>
          </a:p>
        </p:txBody>
      </p:sp>
      <p:sp>
        <p:nvSpPr>
          <p:cNvPr id="5" name="Text Box 1027"/>
          <p:cNvSpPr txBox="1">
            <a:spLocks noChangeArrowheads="1"/>
          </p:cNvSpPr>
          <p:nvPr/>
        </p:nvSpPr>
        <p:spPr bwMode="auto">
          <a:xfrm>
            <a:off x="323850" y="476250"/>
            <a:ext cx="3209925" cy="642938"/>
          </a:xfrm>
          <a:prstGeom prst="rect">
            <a:avLst/>
          </a:prstGeom>
          <a:noFill/>
          <a:ln w="9525">
            <a:noFill/>
            <a:miter lim="800000"/>
            <a:headEnd/>
            <a:tailEnd/>
          </a:ln>
          <a:effectLst/>
        </p:spPr>
        <p:txBody>
          <a:bodyPr>
            <a:spAutoFit/>
          </a:bodyPr>
          <a:lstStyle/>
          <a:p>
            <a:pPr>
              <a:spcBef>
                <a:spcPct val="50000"/>
              </a:spcBef>
            </a:pPr>
            <a:r>
              <a:rPr lang="zh-CN" altLang="en-US" sz="3600" dirty="0" smtClean="0">
                <a:solidFill>
                  <a:prstClr val="black"/>
                </a:solidFill>
                <a:latin typeface="Arial" pitchFamily="34" charset="0"/>
                <a:ea typeface="黑体" pitchFamily="49" charset="-122"/>
              </a:rPr>
              <a:t>染色体组：</a:t>
            </a:r>
            <a:endParaRPr lang="zh-CN" altLang="en-US" sz="3600" dirty="0">
              <a:solidFill>
                <a:prstClr val="black"/>
              </a:solidFill>
              <a:latin typeface="Arial" pitchFamily="34" charset="0"/>
              <a:ea typeface="黑体" pitchFamily="49" charset="-122"/>
            </a:endParaRPr>
          </a:p>
        </p:txBody>
      </p:sp>
    </p:spTree>
    <p:extLst>
      <p:ext uri="{BB962C8B-B14F-4D97-AF65-F5344CB8AC3E}">
        <p14:creationId xmlns:p14="http://schemas.microsoft.com/office/powerpoint/2010/main" val="1516161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blinds(vertical)">
                                      <p:cBhvr>
                                        <p:cTn id="7" dur="500"/>
                                        <p:tgtEl>
                                          <p:spTgt spid="7577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5780"/>
                                        </p:tgtEl>
                                        <p:attrNameLst>
                                          <p:attrName>style.visibility</p:attrName>
                                        </p:attrNameLst>
                                      </p:cBhvr>
                                      <p:to>
                                        <p:strVal val="visible"/>
                                      </p:to>
                                    </p:set>
                                    <p:animEffect transition="in" filter="box(out)">
                                      <p:cBhvr>
                                        <p:cTn id="12" dur="500"/>
                                        <p:tgtEl>
                                          <p:spTgt spid="75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nimBg="1"/>
      <p:bldP spid="75780"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2124075" y="115888"/>
            <a:ext cx="5356225" cy="1069975"/>
          </a:xfrm>
          <a:prstGeom prst="rect">
            <a:avLst/>
          </a:prstGeom>
          <a:noFill/>
          <a:ln w="9525">
            <a:noFill/>
            <a:miter lim="800000"/>
            <a:headEnd/>
            <a:tailEnd/>
          </a:ln>
          <a:effectLst/>
        </p:spPr>
        <p:txBody>
          <a:bodyPr>
            <a:spAutoFit/>
          </a:bodyPr>
          <a:lstStyle/>
          <a:p>
            <a:pPr algn="just"/>
            <a:r>
              <a:rPr lang="zh-CN" altLang="en-US" sz="3200" b="1">
                <a:solidFill>
                  <a:prstClr val="black"/>
                </a:solidFill>
                <a:effectLst>
                  <a:outerShdw blurRad="38100" dist="38100" dir="2700000" algn="tl">
                    <a:srgbClr val="C0C0C0"/>
                  </a:outerShdw>
                </a:effectLst>
                <a:latin typeface="宋体" pitchFamily="2" charset="-122"/>
              </a:rPr>
              <a:t>染色体组数目及一个染色体组中染色体数目的判别方法</a:t>
            </a:r>
          </a:p>
        </p:txBody>
      </p:sp>
      <p:grpSp>
        <p:nvGrpSpPr>
          <p:cNvPr id="56324" name="Group 4"/>
          <p:cNvGrpSpPr>
            <a:grpSpLocks/>
          </p:cNvGrpSpPr>
          <p:nvPr/>
        </p:nvGrpSpPr>
        <p:grpSpPr bwMode="auto">
          <a:xfrm>
            <a:off x="4876800" y="2895600"/>
            <a:ext cx="2209800" cy="2209800"/>
            <a:chOff x="3072" y="1824"/>
            <a:chExt cx="1392" cy="1392"/>
          </a:xfrm>
        </p:grpSpPr>
        <p:sp>
          <p:nvSpPr>
            <p:cNvPr id="56325" name="Oval 5"/>
            <p:cNvSpPr>
              <a:spLocks noChangeArrowheads="1"/>
            </p:cNvSpPr>
            <p:nvPr/>
          </p:nvSpPr>
          <p:spPr bwMode="auto">
            <a:xfrm>
              <a:off x="3072" y="1824"/>
              <a:ext cx="1392" cy="1392"/>
            </a:xfrm>
            <a:prstGeom prst="ellipse">
              <a:avLst/>
            </a:prstGeom>
            <a:noFill/>
            <a:ln w="57150">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56326" name="Line 6"/>
            <p:cNvSpPr>
              <a:spLocks noChangeShapeType="1"/>
            </p:cNvSpPr>
            <p:nvPr/>
          </p:nvSpPr>
          <p:spPr bwMode="auto">
            <a:xfrm>
              <a:off x="3312" y="2064"/>
              <a:ext cx="0" cy="864"/>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27" name="Line 7"/>
            <p:cNvSpPr>
              <a:spLocks noChangeShapeType="1"/>
            </p:cNvSpPr>
            <p:nvPr/>
          </p:nvSpPr>
          <p:spPr bwMode="auto">
            <a:xfrm>
              <a:off x="3408" y="2064"/>
              <a:ext cx="0" cy="864"/>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28" name="Line 8"/>
            <p:cNvSpPr>
              <a:spLocks noChangeShapeType="1"/>
            </p:cNvSpPr>
            <p:nvPr/>
          </p:nvSpPr>
          <p:spPr bwMode="auto">
            <a:xfrm>
              <a:off x="3504" y="2064"/>
              <a:ext cx="0" cy="864"/>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29" name="Line 9"/>
            <p:cNvSpPr>
              <a:spLocks noChangeShapeType="1"/>
            </p:cNvSpPr>
            <p:nvPr/>
          </p:nvSpPr>
          <p:spPr bwMode="auto">
            <a:xfrm>
              <a:off x="3600" y="2064"/>
              <a:ext cx="0" cy="864"/>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30" name="Line 10"/>
            <p:cNvSpPr>
              <a:spLocks noChangeShapeType="1"/>
            </p:cNvSpPr>
            <p:nvPr/>
          </p:nvSpPr>
          <p:spPr bwMode="auto">
            <a:xfrm>
              <a:off x="3936" y="2208"/>
              <a:ext cx="0" cy="48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31" name="Line 11"/>
            <p:cNvSpPr>
              <a:spLocks noChangeShapeType="1"/>
            </p:cNvSpPr>
            <p:nvPr/>
          </p:nvSpPr>
          <p:spPr bwMode="auto">
            <a:xfrm>
              <a:off x="4032" y="2208"/>
              <a:ext cx="0" cy="48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32" name="Line 12"/>
            <p:cNvSpPr>
              <a:spLocks noChangeShapeType="1"/>
            </p:cNvSpPr>
            <p:nvPr/>
          </p:nvSpPr>
          <p:spPr bwMode="auto">
            <a:xfrm>
              <a:off x="4128" y="2208"/>
              <a:ext cx="0" cy="48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33" name="Line 13"/>
            <p:cNvSpPr>
              <a:spLocks noChangeShapeType="1"/>
            </p:cNvSpPr>
            <p:nvPr/>
          </p:nvSpPr>
          <p:spPr bwMode="auto">
            <a:xfrm>
              <a:off x="4224" y="2208"/>
              <a:ext cx="0" cy="48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grpSp>
      <p:grpSp>
        <p:nvGrpSpPr>
          <p:cNvPr id="56334" name="Group 14"/>
          <p:cNvGrpSpPr>
            <a:grpSpLocks/>
          </p:cNvGrpSpPr>
          <p:nvPr/>
        </p:nvGrpSpPr>
        <p:grpSpPr bwMode="auto">
          <a:xfrm>
            <a:off x="762000" y="2895600"/>
            <a:ext cx="2209800" cy="2209800"/>
            <a:chOff x="480" y="1824"/>
            <a:chExt cx="1392" cy="1392"/>
          </a:xfrm>
        </p:grpSpPr>
        <p:sp>
          <p:nvSpPr>
            <p:cNvPr id="56335" name="Oval 15"/>
            <p:cNvSpPr>
              <a:spLocks noChangeArrowheads="1"/>
            </p:cNvSpPr>
            <p:nvPr/>
          </p:nvSpPr>
          <p:spPr bwMode="auto">
            <a:xfrm>
              <a:off x="480" y="1824"/>
              <a:ext cx="1392" cy="1392"/>
            </a:xfrm>
            <a:prstGeom prst="ellipse">
              <a:avLst/>
            </a:prstGeom>
            <a:noFill/>
            <a:ln w="57150">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56336" name="Line 16"/>
            <p:cNvSpPr>
              <a:spLocks noChangeShapeType="1"/>
            </p:cNvSpPr>
            <p:nvPr/>
          </p:nvSpPr>
          <p:spPr bwMode="auto">
            <a:xfrm>
              <a:off x="816" y="2112"/>
              <a:ext cx="0" cy="864"/>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37" name="Line 17"/>
            <p:cNvSpPr>
              <a:spLocks noChangeShapeType="1"/>
            </p:cNvSpPr>
            <p:nvPr/>
          </p:nvSpPr>
          <p:spPr bwMode="auto">
            <a:xfrm>
              <a:off x="912" y="2112"/>
              <a:ext cx="0" cy="864"/>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38" name="Line 18"/>
            <p:cNvSpPr>
              <a:spLocks noChangeShapeType="1"/>
            </p:cNvSpPr>
            <p:nvPr/>
          </p:nvSpPr>
          <p:spPr bwMode="auto">
            <a:xfrm>
              <a:off x="1008" y="2112"/>
              <a:ext cx="0" cy="864"/>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39" name="Line 19"/>
            <p:cNvSpPr>
              <a:spLocks noChangeShapeType="1"/>
            </p:cNvSpPr>
            <p:nvPr/>
          </p:nvSpPr>
          <p:spPr bwMode="auto">
            <a:xfrm>
              <a:off x="1392" y="2304"/>
              <a:ext cx="0" cy="48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40" name="Line 20"/>
            <p:cNvSpPr>
              <a:spLocks noChangeShapeType="1"/>
            </p:cNvSpPr>
            <p:nvPr/>
          </p:nvSpPr>
          <p:spPr bwMode="auto">
            <a:xfrm>
              <a:off x="1488" y="2304"/>
              <a:ext cx="0" cy="48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6341" name="Line 21"/>
            <p:cNvSpPr>
              <a:spLocks noChangeShapeType="1"/>
            </p:cNvSpPr>
            <p:nvPr/>
          </p:nvSpPr>
          <p:spPr bwMode="auto">
            <a:xfrm>
              <a:off x="1584" y="2304"/>
              <a:ext cx="0" cy="48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grpSp>
      <p:sp>
        <p:nvSpPr>
          <p:cNvPr id="56342" name="Text Box 22"/>
          <p:cNvSpPr txBox="1">
            <a:spLocks noChangeArrowheads="1"/>
          </p:cNvSpPr>
          <p:nvPr/>
        </p:nvSpPr>
        <p:spPr bwMode="auto">
          <a:xfrm>
            <a:off x="5105400" y="5410200"/>
            <a:ext cx="2141538" cy="520700"/>
          </a:xfrm>
          <a:prstGeom prst="rect">
            <a:avLst/>
          </a:prstGeom>
          <a:noFill/>
          <a:ln w="57150">
            <a:solidFill>
              <a:schemeClr val="tx1"/>
            </a:solidFill>
            <a:miter lim="800000"/>
            <a:headEnd/>
            <a:tailEnd/>
          </a:ln>
          <a:effectLst/>
        </p:spPr>
        <p:txBody>
          <a:bodyPr wrap="none">
            <a:spAutoFit/>
          </a:bodyPr>
          <a:lstStyle/>
          <a:p>
            <a:r>
              <a:rPr lang="en-US" altLang="zh-CN" sz="2800" b="1">
                <a:solidFill>
                  <a:srgbClr val="FF3300"/>
                </a:solidFill>
                <a:effectLst>
                  <a:outerShdw blurRad="38100" dist="38100" dir="2700000" algn="tl">
                    <a:srgbClr val="C0C0C0"/>
                  </a:outerShdw>
                </a:effectLst>
                <a:latin typeface="Times New Roman" pitchFamily="18" charset="0"/>
              </a:rPr>
              <a:t>4</a:t>
            </a:r>
            <a:r>
              <a:rPr lang="zh-CN" altLang="en-US" sz="2800" b="1">
                <a:solidFill>
                  <a:srgbClr val="FF3300"/>
                </a:solidFill>
                <a:effectLst>
                  <a:outerShdw blurRad="38100" dist="38100" dir="2700000" algn="tl">
                    <a:srgbClr val="C0C0C0"/>
                  </a:outerShdw>
                </a:effectLst>
                <a:latin typeface="Times New Roman" pitchFamily="18" charset="0"/>
              </a:rPr>
              <a:t>个染色体组</a:t>
            </a:r>
          </a:p>
        </p:txBody>
      </p:sp>
      <p:sp>
        <p:nvSpPr>
          <p:cNvPr id="56343" name="Text Box 23"/>
          <p:cNvSpPr txBox="1">
            <a:spLocks noChangeArrowheads="1"/>
          </p:cNvSpPr>
          <p:nvPr/>
        </p:nvSpPr>
        <p:spPr bwMode="auto">
          <a:xfrm>
            <a:off x="838200" y="5562600"/>
            <a:ext cx="2141538" cy="520700"/>
          </a:xfrm>
          <a:prstGeom prst="rect">
            <a:avLst/>
          </a:prstGeom>
          <a:noFill/>
          <a:ln w="57150">
            <a:solidFill>
              <a:schemeClr val="tx1"/>
            </a:solidFill>
            <a:miter lim="800000"/>
            <a:headEnd/>
            <a:tailEnd/>
          </a:ln>
          <a:effectLst/>
        </p:spPr>
        <p:txBody>
          <a:bodyPr wrap="none">
            <a:spAutoFit/>
          </a:bodyPr>
          <a:lstStyle/>
          <a:p>
            <a:r>
              <a:rPr lang="en-US" altLang="zh-CN" sz="2800" b="1">
                <a:solidFill>
                  <a:srgbClr val="FF3300"/>
                </a:solidFill>
                <a:effectLst>
                  <a:outerShdw blurRad="38100" dist="38100" dir="2700000" algn="tl">
                    <a:srgbClr val="C0C0C0"/>
                  </a:outerShdw>
                </a:effectLst>
                <a:latin typeface="Times New Roman" pitchFamily="18" charset="0"/>
              </a:rPr>
              <a:t>3</a:t>
            </a:r>
            <a:r>
              <a:rPr lang="zh-CN" altLang="en-US" sz="2800" b="1">
                <a:solidFill>
                  <a:srgbClr val="FF3300"/>
                </a:solidFill>
                <a:effectLst>
                  <a:outerShdw blurRad="38100" dist="38100" dir="2700000" algn="tl">
                    <a:srgbClr val="C0C0C0"/>
                  </a:outerShdw>
                </a:effectLst>
                <a:latin typeface="Times New Roman" pitchFamily="18" charset="0"/>
              </a:rPr>
              <a:t>个染色体组</a:t>
            </a:r>
          </a:p>
        </p:txBody>
      </p:sp>
      <p:sp>
        <p:nvSpPr>
          <p:cNvPr id="56344" name="Text Box 24"/>
          <p:cNvSpPr txBox="1">
            <a:spLocks noChangeArrowheads="1"/>
          </p:cNvSpPr>
          <p:nvPr/>
        </p:nvSpPr>
        <p:spPr bwMode="auto">
          <a:xfrm>
            <a:off x="76200" y="1219200"/>
            <a:ext cx="8672513" cy="1557338"/>
          </a:xfrm>
          <a:prstGeom prst="rect">
            <a:avLst/>
          </a:prstGeom>
          <a:noFill/>
          <a:ln w="9525">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宋体" pitchFamily="2" charset="-122"/>
              </a:rPr>
              <a:t>a.</a:t>
            </a:r>
            <a:r>
              <a:rPr lang="zh-CN" altLang="en-US" sz="3200" b="1">
                <a:solidFill>
                  <a:srgbClr val="6E747A"/>
                </a:solidFill>
                <a:latin typeface="Arial" pitchFamily="34" charset="0"/>
              </a:rPr>
              <a:t>根据染色体</a:t>
            </a:r>
            <a:r>
              <a:rPr lang="zh-CN" altLang="en-US" sz="3200" b="1">
                <a:solidFill>
                  <a:srgbClr val="085296"/>
                </a:solidFill>
                <a:latin typeface="Arial" pitchFamily="34" charset="0"/>
              </a:rPr>
              <a:t>形态</a:t>
            </a:r>
            <a:r>
              <a:rPr lang="zh-CN" altLang="en-US" sz="3200" b="1">
                <a:solidFill>
                  <a:srgbClr val="6E747A"/>
                </a:solidFill>
                <a:latin typeface="Arial" pitchFamily="34" charset="0"/>
              </a:rPr>
              <a:t>判断</a:t>
            </a:r>
            <a:r>
              <a:rPr lang="en-US" altLang="zh-CN" sz="3200" b="1">
                <a:solidFill>
                  <a:srgbClr val="6E747A"/>
                </a:solidFill>
                <a:latin typeface="Arial" pitchFamily="34" charset="0"/>
              </a:rPr>
              <a:t>:</a:t>
            </a:r>
          </a:p>
          <a:p>
            <a:r>
              <a:rPr lang="zh-CN" altLang="en-US" sz="3200" b="1">
                <a:solidFill>
                  <a:srgbClr val="FF0000"/>
                </a:solidFill>
                <a:effectLst>
                  <a:outerShdw blurRad="38100" dist="38100" dir="2700000" algn="tl">
                    <a:srgbClr val="C0C0C0"/>
                  </a:outerShdw>
                </a:effectLst>
                <a:latin typeface="宋体" pitchFamily="2" charset="-122"/>
              </a:rPr>
              <a:t>细胞中形态相同的染色体（</a:t>
            </a:r>
            <a:r>
              <a:rPr lang="zh-CN" altLang="en-US" sz="3200" b="1">
                <a:solidFill>
                  <a:srgbClr val="3D76F5"/>
                </a:solidFill>
                <a:effectLst>
                  <a:outerShdw blurRad="38100" dist="38100" dir="2700000" algn="tl">
                    <a:srgbClr val="C0C0C0"/>
                  </a:outerShdw>
                </a:effectLst>
                <a:latin typeface="宋体" pitchFamily="2" charset="-122"/>
              </a:rPr>
              <a:t>即同源染色体</a:t>
            </a:r>
            <a:r>
              <a:rPr lang="zh-CN" altLang="en-US" sz="3200" b="1">
                <a:solidFill>
                  <a:srgbClr val="FF0000"/>
                </a:solidFill>
                <a:effectLst>
                  <a:outerShdw blurRad="38100" dist="38100" dir="2700000" algn="tl">
                    <a:srgbClr val="C0C0C0"/>
                  </a:outerShdw>
                </a:effectLst>
                <a:latin typeface="宋体" pitchFamily="2" charset="-122"/>
              </a:rPr>
              <a:t>）有几条，则含有几个染色体组。</a:t>
            </a:r>
          </a:p>
        </p:txBody>
      </p:sp>
      <p:sp>
        <p:nvSpPr>
          <p:cNvPr id="56345" name="WordArt 25"/>
          <p:cNvSpPr>
            <a:spLocks noChangeArrowheads="1" noChangeShapeType="1" noTextEdit="1"/>
          </p:cNvSpPr>
          <p:nvPr/>
        </p:nvSpPr>
        <p:spPr bwMode="auto">
          <a:xfrm>
            <a:off x="539750" y="115888"/>
            <a:ext cx="914400" cy="1028700"/>
          </a:xfrm>
          <a:prstGeom prst="rect">
            <a:avLst/>
          </a:prstGeom>
        </p:spPr>
        <p:txBody>
          <a:bodyPr wrap="none" fromWordArt="1">
            <a:prstTxWarp prst="textSlantUp">
              <a:avLst>
                <a:gd name="adj" fmla="val 32056"/>
              </a:avLst>
            </a:prstTxWarp>
          </a:bodyPr>
          <a:lstStyle/>
          <a:p>
            <a:pPr algn="ctr"/>
            <a:r>
              <a:rPr lang="zh-CN" altLang="en-US" sz="3600" kern="10">
                <a:ln w="9525">
                  <a:solidFill>
                    <a:prstClr val="black"/>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a:ea typeface="宋体"/>
              </a:rPr>
              <a:t>注意</a:t>
            </a:r>
          </a:p>
        </p:txBody>
      </p:sp>
    </p:spTree>
    <p:extLst>
      <p:ext uri="{BB962C8B-B14F-4D97-AF65-F5344CB8AC3E}">
        <p14:creationId xmlns:p14="http://schemas.microsoft.com/office/powerpoint/2010/main" val="4015847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0-#ppt_w/2"/>
                                          </p:val>
                                        </p:tav>
                                        <p:tav tm="100000">
                                          <p:val>
                                            <p:strVal val="#ppt_x"/>
                                          </p:val>
                                        </p:tav>
                                      </p:tavLst>
                                    </p:anim>
                                    <p:anim calcmode="lin" valueType="num">
                                      <p:cBhvr additive="base">
                                        <p:cTn id="8" dur="500" fill="hold"/>
                                        <p:tgtEl>
                                          <p:spTgt spid="563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6344"/>
                                        </p:tgtEl>
                                        <p:attrNameLst>
                                          <p:attrName>style.visibility</p:attrName>
                                        </p:attrNameLst>
                                      </p:cBhvr>
                                      <p:to>
                                        <p:strVal val="visible"/>
                                      </p:to>
                                    </p:set>
                                    <p:anim calcmode="lin" valueType="num">
                                      <p:cBhvr additive="base">
                                        <p:cTn id="13" dur="500" fill="hold"/>
                                        <p:tgtEl>
                                          <p:spTgt spid="56344"/>
                                        </p:tgtEl>
                                        <p:attrNameLst>
                                          <p:attrName>ppt_x</p:attrName>
                                        </p:attrNameLst>
                                      </p:cBhvr>
                                      <p:tavLst>
                                        <p:tav tm="0">
                                          <p:val>
                                            <p:strVal val="0-#ppt_w/2"/>
                                          </p:val>
                                        </p:tav>
                                        <p:tav tm="100000">
                                          <p:val>
                                            <p:strVal val="#ppt_x"/>
                                          </p:val>
                                        </p:tav>
                                      </p:tavLst>
                                    </p:anim>
                                    <p:anim calcmode="lin" valueType="num">
                                      <p:cBhvr additive="base">
                                        <p:cTn id="14" dur="500" fill="hold"/>
                                        <p:tgtEl>
                                          <p:spTgt spid="5634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6334"/>
                                        </p:tgtEl>
                                        <p:attrNameLst>
                                          <p:attrName>style.visibility</p:attrName>
                                        </p:attrNameLst>
                                      </p:cBhvr>
                                      <p:to>
                                        <p:strVal val="visible"/>
                                      </p:to>
                                    </p:set>
                                    <p:anim calcmode="lin" valueType="num">
                                      <p:cBhvr additive="base">
                                        <p:cTn id="19" dur="500" fill="hold"/>
                                        <p:tgtEl>
                                          <p:spTgt spid="56334"/>
                                        </p:tgtEl>
                                        <p:attrNameLst>
                                          <p:attrName>ppt_x</p:attrName>
                                        </p:attrNameLst>
                                      </p:cBhvr>
                                      <p:tavLst>
                                        <p:tav tm="0">
                                          <p:val>
                                            <p:strVal val="0-#ppt_w/2"/>
                                          </p:val>
                                        </p:tav>
                                        <p:tav tm="100000">
                                          <p:val>
                                            <p:strVal val="#ppt_x"/>
                                          </p:val>
                                        </p:tav>
                                      </p:tavLst>
                                    </p:anim>
                                    <p:anim calcmode="lin" valueType="num">
                                      <p:cBhvr additive="base">
                                        <p:cTn id="20" dur="500" fill="hold"/>
                                        <p:tgtEl>
                                          <p:spTgt spid="5633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6343"/>
                                        </p:tgtEl>
                                        <p:attrNameLst>
                                          <p:attrName>style.visibility</p:attrName>
                                        </p:attrNameLst>
                                      </p:cBhvr>
                                      <p:to>
                                        <p:strVal val="visible"/>
                                      </p:to>
                                    </p:set>
                                    <p:anim calcmode="lin" valueType="num">
                                      <p:cBhvr additive="base">
                                        <p:cTn id="25" dur="500" fill="hold"/>
                                        <p:tgtEl>
                                          <p:spTgt spid="56343"/>
                                        </p:tgtEl>
                                        <p:attrNameLst>
                                          <p:attrName>ppt_x</p:attrName>
                                        </p:attrNameLst>
                                      </p:cBhvr>
                                      <p:tavLst>
                                        <p:tav tm="0">
                                          <p:val>
                                            <p:strVal val="0-#ppt_w/2"/>
                                          </p:val>
                                        </p:tav>
                                        <p:tav tm="100000">
                                          <p:val>
                                            <p:strVal val="#ppt_x"/>
                                          </p:val>
                                        </p:tav>
                                      </p:tavLst>
                                    </p:anim>
                                    <p:anim calcmode="lin" valueType="num">
                                      <p:cBhvr additive="base">
                                        <p:cTn id="26" dur="500" fill="hold"/>
                                        <p:tgtEl>
                                          <p:spTgt spid="5634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56324"/>
                                        </p:tgtEl>
                                        <p:attrNameLst>
                                          <p:attrName>style.visibility</p:attrName>
                                        </p:attrNameLst>
                                      </p:cBhvr>
                                      <p:to>
                                        <p:strVal val="visible"/>
                                      </p:to>
                                    </p:set>
                                    <p:anim calcmode="lin" valueType="num">
                                      <p:cBhvr additive="base">
                                        <p:cTn id="31" dur="500" fill="hold"/>
                                        <p:tgtEl>
                                          <p:spTgt spid="56324"/>
                                        </p:tgtEl>
                                        <p:attrNameLst>
                                          <p:attrName>ppt_x</p:attrName>
                                        </p:attrNameLst>
                                      </p:cBhvr>
                                      <p:tavLst>
                                        <p:tav tm="0">
                                          <p:val>
                                            <p:strVal val="0-#ppt_w/2"/>
                                          </p:val>
                                        </p:tav>
                                        <p:tav tm="100000">
                                          <p:val>
                                            <p:strVal val="#ppt_x"/>
                                          </p:val>
                                        </p:tav>
                                      </p:tavLst>
                                    </p:anim>
                                    <p:anim calcmode="lin" valueType="num">
                                      <p:cBhvr additive="base">
                                        <p:cTn id="32" dur="500" fill="hold"/>
                                        <p:tgtEl>
                                          <p:spTgt spid="5632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6342"/>
                                        </p:tgtEl>
                                        <p:attrNameLst>
                                          <p:attrName>style.visibility</p:attrName>
                                        </p:attrNameLst>
                                      </p:cBhvr>
                                      <p:to>
                                        <p:strVal val="visible"/>
                                      </p:to>
                                    </p:set>
                                    <p:anim calcmode="lin" valueType="num">
                                      <p:cBhvr additive="base">
                                        <p:cTn id="37" dur="500" fill="hold"/>
                                        <p:tgtEl>
                                          <p:spTgt spid="56342"/>
                                        </p:tgtEl>
                                        <p:attrNameLst>
                                          <p:attrName>ppt_x</p:attrName>
                                        </p:attrNameLst>
                                      </p:cBhvr>
                                      <p:tavLst>
                                        <p:tav tm="0">
                                          <p:val>
                                            <p:strVal val="0-#ppt_w/2"/>
                                          </p:val>
                                        </p:tav>
                                        <p:tav tm="100000">
                                          <p:val>
                                            <p:strVal val="#ppt_x"/>
                                          </p:val>
                                        </p:tav>
                                      </p:tavLst>
                                    </p:anim>
                                    <p:anim calcmode="lin" valueType="num">
                                      <p:cBhvr additive="base">
                                        <p:cTn id="38" dur="500" fill="hold"/>
                                        <p:tgtEl>
                                          <p:spTgt spid="56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autoUpdateAnimBg="0"/>
      <p:bldP spid="56342" grpId="0" animBg="1" autoUpdateAnimBg="0"/>
      <p:bldP spid="56343" grpId="0" animBg="1" autoUpdateAnimBg="0"/>
      <p:bldP spid="56344"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0" y="2924175"/>
            <a:ext cx="5219700" cy="3630613"/>
          </a:xfrm>
          <a:prstGeom prst="rect">
            <a:avLst/>
          </a:prstGeom>
          <a:noFill/>
          <a:ln w="9525">
            <a:noFill/>
            <a:miter lim="800000"/>
            <a:headEnd/>
            <a:tailEnd/>
          </a:ln>
          <a:effectLst/>
        </p:spPr>
        <p:txBody>
          <a:bodyPr>
            <a:spAutoFit/>
          </a:bodyPr>
          <a:lstStyle/>
          <a:p>
            <a:pPr algn="just">
              <a:spcBef>
                <a:spcPct val="50000"/>
              </a:spcBef>
            </a:pPr>
            <a:endParaRPr lang="en-US" altLang="zh-CN" sz="3200" b="1">
              <a:solidFill>
                <a:prstClr val="black"/>
              </a:solidFill>
              <a:effectLst>
                <a:outerShdw blurRad="38100" dist="38100" dir="2700000" algn="tl">
                  <a:srgbClr val="C0C0C0"/>
                </a:outerShdw>
              </a:effectLst>
              <a:latin typeface="宋体" pitchFamily="2" charset="-122"/>
            </a:endParaRPr>
          </a:p>
          <a:p>
            <a:pPr algn="just">
              <a:spcBef>
                <a:spcPct val="50000"/>
              </a:spcBef>
            </a:pPr>
            <a:r>
              <a:rPr lang="zh-CN" altLang="en-US" sz="3200" b="1">
                <a:solidFill>
                  <a:prstClr val="black"/>
                </a:solidFill>
                <a:effectLst>
                  <a:outerShdw blurRad="38100" dist="38100" dir="2700000" algn="tl">
                    <a:srgbClr val="C0C0C0"/>
                  </a:outerShdw>
                </a:effectLst>
                <a:latin typeface="宋体" pitchFamily="2" charset="-122"/>
              </a:rPr>
              <a:t>如图：基因型为</a:t>
            </a:r>
            <a:r>
              <a:rPr lang="en-US" altLang="zh-CN" sz="3200" b="1">
                <a:solidFill>
                  <a:prstClr val="black"/>
                </a:solidFill>
                <a:effectLst>
                  <a:outerShdw blurRad="38100" dist="38100" dir="2700000" algn="tl">
                    <a:srgbClr val="C0C0C0"/>
                  </a:outerShdw>
                </a:effectLst>
                <a:latin typeface="宋体" pitchFamily="2" charset="-122"/>
              </a:rPr>
              <a:t>Aaaabbbb</a:t>
            </a:r>
          </a:p>
          <a:p>
            <a:pPr algn="just">
              <a:spcBef>
                <a:spcPct val="50000"/>
              </a:spcBef>
            </a:pPr>
            <a:r>
              <a:rPr lang="zh-CN" altLang="en-US" sz="3200" b="1">
                <a:solidFill>
                  <a:prstClr val="black"/>
                </a:solidFill>
                <a:effectLst>
                  <a:outerShdw blurRad="38100" dist="38100" dir="2700000" algn="tl">
                    <a:srgbClr val="C0C0C0"/>
                  </a:outerShdw>
                </a:effectLst>
                <a:latin typeface="宋体" pitchFamily="2" charset="-122"/>
              </a:rPr>
              <a:t>的细胞中有</a:t>
            </a:r>
            <a:r>
              <a:rPr lang="zh-CN" altLang="en-US" sz="3200" b="1" u="sng">
                <a:solidFill>
                  <a:prstClr val="black"/>
                </a:solidFill>
                <a:effectLst>
                  <a:outerShdw blurRad="38100" dist="38100" dir="2700000" algn="tl">
                    <a:srgbClr val="C0C0C0"/>
                  </a:outerShdw>
                </a:effectLst>
                <a:latin typeface="宋体" pitchFamily="2" charset="-122"/>
              </a:rPr>
              <a:t>   </a:t>
            </a:r>
            <a:r>
              <a:rPr lang="zh-CN" altLang="en-US" sz="3200" b="1">
                <a:solidFill>
                  <a:prstClr val="black"/>
                </a:solidFill>
                <a:effectLst>
                  <a:outerShdw blurRad="38100" dist="38100" dir="2700000" algn="tl">
                    <a:srgbClr val="C0C0C0"/>
                  </a:outerShdw>
                </a:effectLst>
                <a:latin typeface="Times New Roman" pitchFamily="18" charset="0"/>
              </a:rPr>
              <a:t>个染色体组</a:t>
            </a:r>
          </a:p>
          <a:p>
            <a:r>
              <a:rPr lang="zh-CN" altLang="en-US" sz="4000" b="1">
                <a:solidFill>
                  <a:prstClr val="black"/>
                </a:solidFill>
                <a:effectLst>
                  <a:outerShdw blurRad="38100" dist="38100" dir="2700000" algn="tl">
                    <a:srgbClr val="C0C0C0"/>
                  </a:outerShdw>
                </a:effectLst>
                <a:latin typeface="宋体" pitchFamily="2" charset="-122"/>
              </a:rPr>
              <a:t>    </a:t>
            </a:r>
          </a:p>
          <a:p>
            <a:r>
              <a:rPr lang="zh-CN" altLang="en-US" sz="3200" b="1">
                <a:solidFill>
                  <a:prstClr val="black"/>
                </a:solidFill>
                <a:effectLst>
                  <a:outerShdw blurRad="38100" dist="38100" dir="2700000" algn="tl">
                    <a:srgbClr val="C0C0C0"/>
                  </a:outerShdw>
                </a:effectLst>
                <a:latin typeface="宋体" pitchFamily="2" charset="-122"/>
              </a:rPr>
              <a:t>基因型为</a:t>
            </a:r>
            <a:r>
              <a:rPr lang="en-US" altLang="zh-CN" sz="3200" b="1">
                <a:solidFill>
                  <a:prstClr val="black"/>
                </a:solidFill>
                <a:effectLst>
                  <a:outerShdw blurRad="38100" dist="38100" dir="2700000" algn="tl">
                    <a:srgbClr val="C0C0C0"/>
                  </a:outerShdw>
                </a:effectLst>
                <a:latin typeface="宋体" pitchFamily="2" charset="-122"/>
              </a:rPr>
              <a:t>AAabbb</a:t>
            </a:r>
            <a:r>
              <a:rPr lang="zh-CN" altLang="en-US" sz="3200" b="1">
                <a:solidFill>
                  <a:prstClr val="black"/>
                </a:solidFill>
                <a:effectLst>
                  <a:outerShdw blurRad="38100" dist="38100" dir="2700000" algn="tl">
                    <a:srgbClr val="C0C0C0"/>
                  </a:outerShdw>
                </a:effectLst>
                <a:latin typeface="Times New Roman" pitchFamily="18" charset="0"/>
              </a:rPr>
              <a:t>的细胞中有</a:t>
            </a:r>
            <a:r>
              <a:rPr lang="zh-CN" altLang="en-US" sz="3200" b="1" u="sng">
                <a:solidFill>
                  <a:prstClr val="black"/>
                </a:solidFill>
                <a:effectLst>
                  <a:outerShdw blurRad="38100" dist="38100" dir="2700000" algn="tl">
                    <a:srgbClr val="C0C0C0"/>
                  </a:outerShdw>
                </a:effectLst>
                <a:latin typeface="Times New Roman" pitchFamily="18" charset="0"/>
              </a:rPr>
              <a:t>      </a:t>
            </a:r>
            <a:r>
              <a:rPr lang="zh-CN" altLang="en-US" sz="3200" b="1">
                <a:solidFill>
                  <a:prstClr val="black"/>
                </a:solidFill>
                <a:effectLst>
                  <a:outerShdw blurRad="38100" dist="38100" dir="2700000" algn="tl">
                    <a:srgbClr val="C0C0C0"/>
                  </a:outerShdw>
                </a:effectLst>
                <a:latin typeface="Times New Roman" pitchFamily="18" charset="0"/>
              </a:rPr>
              <a:t>个</a:t>
            </a:r>
            <a:r>
              <a:rPr lang="zh-CN" altLang="en-US" sz="3200" b="1" u="sng">
                <a:solidFill>
                  <a:prstClr val="black"/>
                </a:solidFill>
                <a:effectLst>
                  <a:outerShdw blurRad="38100" dist="38100" dir="2700000" algn="tl">
                    <a:srgbClr val="C0C0C0"/>
                  </a:outerShdw>
                </a:effectLst>
                <a:latin typeface="Times New Roman" pitchFamily="18" charset="0"/>
              </a:rPr>
              <a:t>        </a:t>
            </a:r>
            <a:r>
              <a:rPr lang="zh-CN" altLang="en-US" sz="3200" b="1">
                <a:solidFill>
                  <a:prstClr val="black"/>
                </a:solidFill>
                <a:effectLst>
                  <a:outerShdw blurRad="38100" dist="38100" dir="2700000" algn="tl">
                    <a:srgbClr val="C0C0C0"/>
                  </a:outerShdw>
                </a:effectLst>
                <a:latin typeface="Times New Roman" pitchFamily="18" charset="0"/>
              </a:rPr>
              <a:t>染色体组</a:t>
            </a:r>
          </a:p>
        </p:txBody>
      </p:sp>
      <p:grpSp>
        <p:nvGrpSpPr>
          <p:cNvPr id="57382" name="Group 38"/>
          <p:cNvGrpSpPr>
            <a:grpSpLocks/>
          </p:cNvGrpSpPr>
          <p:nvPr/>
        </p:nvGrpSpPr>
        <p:grpSpPr bwMode="auto">
          <a:xfrm>
            <a:off x="5791200" y="609600"/>
            <a:ext cx="2967038" cy="5876925"/>
            <a:chOff x="3648" y="384"/>
            <a:chExt cx="1869" cy="3702"/>
          </a:xfrm>
        </p:grpSpPr>
        <p:grpSp>
          <p:nvGrpSpPr>
            <p:cNvPr id="57348" name="Group 4"/>
            <p:cNvGrpSpPr>
              <a:grpSpLocks/>
            </p:cNvGrpSpPr>
            <p:nvPr/>
          </p:nvGrpSpPr>
          <p:grpSpPr bwMode="auto">
            <a:xfrm>
              <a:off x="3693" y="384"/>
              <a:ext cx="1824" cy="1728"/>
              <a:chOff x="3693" y="384"/>
              <a:chExt cx="1824" cy="1728"/>
            </a:xfrm>
          </p:grpSpPr>
          <p:sp>
            <p:nvSpPr>
              <p:cNvPr id="57349" name="Oval 5"/>
              <p:cNvSpPr>
                <a:spLocks noChangeArrowheads="1"/>
              </p:cNvSpPr>
              <p:nvPr/>
            </p:nvSpPr>
            <p:spPr bwMode="auto">
              <a:xfrm>
                <a:off x="3693" y="384"/>
                <a:ext cx="1824" cy="1728"/>
              </a:xfrm>
              <a:prstGeom prst="ellipse">
                <a:avLst/>
              </a:prstGeom>
              <a:solidFill>
                <a:schemeClr val="bg1"/>
              </a:solidFill>
              <a:ln w="57150">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57350" name="Line 6"/>
              <p:cNvSpPr>
                <a:spLocks noChangeShapeType="1"/>
              </p:cNvSpPr>
              <p:nvPr/>
            </p:nvSpPr>
            <p:spPr bwMode="auto">
              <a:xfrm>
                <a:off x="4010" y="670"/>
                <a:ext cx="1"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51" name="Line 7"/>
              <p:cNvSpPr>
                <a:spLocks noChangeShapeType="1"/>
              </p:cNvSpPr>
              <p:nvPr/>
            </p:nvSpPr>
            <p:spPr bwMode="auto">
              <a:xfrm>
                <a:off x="4168" y="670"/>
                <a:ext cx="1"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52" name="Line 8"/>
              <p:cNvSpPr>
                <a:spLocks noChangeShapeType="1"/>
              </p:cNvSpPr>
              <p:nvPr/>
            </p:nvSpPr>
            <p:spPr bwMode="auto">
              <a:xfrm>
                <a:off x="4327" y="670"/>
                <a:ext cx="0"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53" name="Line 9"/>
              <p:cNvSpPr>
                <a:spLocks noChangeShapeType="1"/>
              </p:cNvSpPr>
              <p:nvPr/>
            </p:nvSpPr>
            <p:spPr bwMode="auto">
              <a:xfrm>
                <a:off x="4486" y="670"/>
                <a:ext cx="1"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54" name="Line 10"/>
              <p:cNvSpPr>
                <a:spLocks noChangeShapeType="1"/>
              </p:cNvSpPr>
              <p:nvPr/>
            </p:nvSpPr>
            <p:spPr bwMode="auto">
              <a:xfrm>
                <a:off x="4723" y="853"/>
                <a:ext cx="1"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55" name="Line 11"/>
              <p:cNvSpPr>
                <a:spLocks noChangeShapeType="1"/>
              </p:cNvSpPr>
              <p:nvPr/>
            </p:nvSpPr>
            <p:spPr bwMode="auto">
              <a:xfrm>
                <a:off x="4921" y="853"/>
                <a:ext cx="1"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56" name="Line 12"/>
              <p:cNvSpPr>
                <a:spLocks noChangeShapeType="1"/>
              </p:cNvSpPr>
              <p:nvPr/>
            </p:nvSpPr>
            <p:spPr bwMode="auto">
              <a:xfrm>
                <a:off x="5120" y="853"/>
                <a:ext cx="0"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57" name="Line 13"/>
              <p:cNvSpPr>
                <a:spLocks noChangeShapeType="1"/>
              </p:cNvSpPr>
              <p:nvPr/>
            </p:nvSpPr>
            <p:spPr bwMode="auto">
              <a:xfrm>
                <a:off x="5319" y="853"/>
                <a:ext cx="1"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58" name="Text Box 14"/>
              <p:cNvSpPr txBox="1">
                <a:spLocks noChangeArrowheads="1"/>
              </p:cNvSpPr>
              <p:nvPr/>
            </p:nvSpPr>
            <p:spPr bwMode="auto">
              <a:xfrm>
                <a:off x="3839" y="855"/>
                <a:ext cx="253"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57359" name="Text Box 15"/>
              <p:cNvSpPr txBox="1">
                <a:spLocks noChangeArrowheads="1"/>
              </p:cNvSpPr>
              <p:nvPr/>
            </p:nvSpPr>
            <p:spPr bwMode="auto">
              <a:xfrm>
                <a:off x="4350" y="855"/>
                <a:ext cx="210"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57360" name="Text Box 16"/>
              <p:cNvSpPr txBox="1">
                <a:spLocks noChangeArrowheads="1"/>
              </p:cNvSpPr>
              <p:nvPr/>
            </p:nvSpPr>
            <p:spPr bwMode="auto">
              <a:xfrm>
                <a:off x="4192" y="855"/>
                <a:ext cx="210"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57361" name="Text Box 17"/>
              <p:cNvSpPr txBox="1">
                <a:spLocks noChangeArrowheads="1"/>
              </p:cNvSpPr>
              <p:nvPr/>
            </p:nvSpPr>
            <p:spPr bwMode="auto">
              <a:xfrm>
                <a:off x="4033" y="855"/>
                <a:ext cx="210"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57362" name="Text Box 18"/>
              <p:cNvSpPr txBox="1">
                <a:spLocks noChangeArrowheads="1"/>
              </p:cNvSpPr>
              <p:nvPr/>
            </p:nvSpPr>
            <p:spPr bwMode="auto">
              <a:xfrm>
                <a:off x="5174" y="1209"/>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57363" name="Text Box 19"/>
              <p:cNvSpPr txBox="1">
                <a:spLocks noChangeArrowheads="1"/>
              </p:cNvSpPr>
              <p:nvPr/>
            </p:nvSpPr>
            <p:spPr bwMode="auto">
              <a:xfrm>
                <a:off x="4976" y="1209"/>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57364" name="Text Box 20"/>
              <p:cNvSpPr txBox="1">
                <a:spLocks noChangeArrowheads="1"/>
              </p:cNvSpPr>
              <p:nvPr/>
            </p:nvSpPr>
            <p:spPr bwMode="auto">
              <a:xfrm>
                <a:off x="4778" y="1209"/>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57365" name="Text Box 21"/>
              <p:cNvSpPr txBox="1">
                <a:spLocks noChangeArrowheads="1"/>
              </p:cNvSpPr>
              <p:nvPr/>
            </p:nvSpPr>
            <p:spPr bwMode="auto">
              <a:xfrm>
                <a:off x="4579" y="1209"/>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grpSp>
        <p:sp>
          <p:nvSpPr>
            <p:cNvPr id="57366" name="Oval 22"/>
            <p:cNvSpPr>
              <a:spLocks noChangeArrowheads="1"/>
            </p:cNvSpPr>
            <p:nvPr/>
          </p:nvSpPr>
          <p:spPr bwMode="auto">
            <a:xfrm>
              <a:off x="3648" y="2358"/>
              <a:ext cx="1824" cy="1728"/>
            </a:xfrm>
            <a:prstGeom prst="ellipse">
              <a:avLst/>
            </a:prstGeom>
            <a:solidFill>
              <a:schemeClr val="bg1"/>
            </a:solidFill>
            <a:ln w="57150">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57367" name="Line 23"/>
            <p:cNvSpPr>
              <a:spLocks noChangeShapeType="1"/>
            </p:cNvSpPr>
            <p:nvPr/>
          </p:nvSpPr>
          <p:spPr bwMode="auto">
            <a:xfrm>
              <a:off x="3941" y="2644"/>
              <a:ext cx="1"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68" name="Line 24"/>
            <p:cNvSpPr>
              <a:spLocks noChangeShapeType="1"/>
            </p:cNvSpPr>
            <p:nvPr/>
          </p:nvSpPr>
          <p:spPr bwMode="auto">
            <a:xfrm>
              <a:off x="4128" y="2644"/>
              <a:ext cx="1"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69" name="Line 25"/>
            <p:cNvSpPr>
              <a:spLocks noChangeShapeType="1"/>
            </p:cNvSpPr>
            <p:nvPr/>
          </p:nvSpPr>
          <p:spPr bwMode="auto">
            <a:xfrm>
              <a:off x="4287" y="2644"/>
              <a:ext cx="0"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70" name="Line 26"/>
            <p:cNvSpPr>
              <a:spLocks noChangeShapeType="1"/>
            </p:cNvSpPr>
            <p:nvPr/>
          </p:nvSpPr>
          <p:spPr bwMode="auto">
            <a:xfrm>
              <a:off x="4683" y="2827"/>
              <a:ext cx="1"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71" name="Line 27"/>
            <p:cNvSpPr>
              <a:spLocks noChangeShapeType="1"/>
            </p:cNvSpPr>
            <p:nvPr/>
          </p:nvSpPr>
          <p:spPr bwMode="auto">
            <a:xfrm>
              <a:off x="4881" y="2827"/>
              <a:ext cx="1"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72" name="Line 28"/>
            <p:cNvSpPr>
              <a:spLocks noChangeShapeType="1"/>
            </p:cNvSpPr>
            <p:nvPr/>
          </p:nvSpPr>
          <p:spPr bwMode="auto">
            <a:xfrm>
              <a:off x="5080" y="2827"/>
              <a:ext cx="0"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7373" name="Text Box 29"/>
            <p:cNvSpPr txBox="1">
              <a:spLocks noChangeArrowheads="1"/>
            </p:cNvSpPr>
            <p:nvPr/>
          </p:nvSpPr>
          <p:spPr bwMode="auto">
            <a:xfrm>
              <a:off x="3749" y="2829"/>
              <a:ext cx="253"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57374" name="Text Box 30"/>
            <p:cNvSpPr txBox="1">
              <a:spLocks noChangeArrowheads="1"/>
            </p:cNvSpPr>
            <p:nvPr/>
          </p:nvSpPr>
          <p:spPr bwMode="auto">
            <a:xfrm>
              <a:off x="4152" y="2829"/>
              <a:ext cx="210"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57375" name="Text Box 31"/>
            <p:cNvSpPr txBox="1">
              <a:spLocks noChangeArrowheads="1"/>
            </p:cNvSpPr>
            <p:nvPr/>
          </p:nvSpPr>
          <p:spPr bwMode="auto">
            <a:xfrm>
              <a:off x="3965" y="2833"/>
              <a:ext cx="253"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57376" name="Text Box 32"/>
            <p:cNvSpPr txBox="1">
              <a:spLocks noChangeArrowheads="1"/>
            </p:cNvSpPr>
            <p:nvPr/>
          </p:nvSpPr>
          <p:spPr bwMode="auto">
            <a:xfrm>
              <a:off x="4936" y="3183"/>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57377" name="Text Box 33"/>
            <p:cNvSpPr txBox="1">
              <a:spLocks noChangeArrowheads="1"/>
            </p:cNvSpPr>
            <p:nvPr/>
          </p:nvSpPr>
          <p:spPr bwMode="auto">
            <a:xfrm>
              <a:off x="4738" y="3183"/>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57378" name="Text Box 34"/>
            <p:cNvSpPr txBox="1">
              <a:spLocks noChangeArrowheads="1"/>
            </p:cNvSpPr>
            <p:nvPr/>
          </p:nvSpPr>
          <p:spPr bwMode="auto">
            <a:xfrm>
              <a:off x="4539" y="3183"/>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grpSp>
      <p:sp>
        <p:nvSpPr>
          <p:cNvPr id="57379" name="Text Box 35"/>
          <p:cNvSpPr txBox="1">
            <a:spLocks noChangeArrowheads="1"/>
          </p:cNvSpPr>
          <p:nvPr/>
        </p:nvSpPr>
        <p:spPr bwMode="auto">
          <a:xfrm>
            <a:off x="0" y="0"/>
            <a:ext cx="5508625" cy="3021013"/>
          </a:xfrm>
          <a:prstGeom prst="rect">
            <a:avLst/>
          </a:prstGeom>
          <a:noFill/>
          <a:ln w="9525">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宋体" pitchFamily="2" charset="-122"/>
              </a:rPr>
              <a:t>b.</a:t>
            </a:r>
            <a:r>
              <a:rPr lang="zh-CN" altLang="en-US" sz="3200" b="1">
                <a:solidFill>
                  <a:srgbClr val="6E747A"/>
                </a:solidFill>
                <a:latin typeface="Arial" pitchFamily="34" charset="0"/>
              </a:rPr>
              <a:t>根据基因型判断：</a:t>
            </a:r>
          </a:p>
          <a:p>
            <a:r>
              <a:rPr lang="zh-CN" altLang="en-US" sz="3200" b="1">
                <a:solidFill>
                  <a:srgbClr val="085296"/>
                </a:solidFill>
                <a:latin typeface="Arial" pitchFamily="34" charset="0"/>
              </a:rPr>
              <a:t>控制同一性状的相同或等位基因出现几次，就含有几个染色体组；</a:t>
            </a:r>
          </a:p>
          <a:p>
            <a:r>
              <a:rPr lang="zh-CN" altLang="en-US" sz="3200" b="1">
                <a:solidFill>
                  <a:srgbClr val="085296"/>
                </a:solidFill>
                <a:latin typeface="Arial" pitchFamily="34" charset="0"/>
              </a:rPr>
              <a:t>即：一种字母（大小写）有几个就为几组</a:t>
            </a:r>
          </a:p>
        </p:txBody>
      </p:sp>
      <p:sp>
        <p:nvSpPr>
          <p:cNvPr id="57380" name="Rectangle 36"/>
          <p:cNvSpPr>
            <a:spLocks noChangeArrowheads="1"/>
          </p:cNvSpPr>
          <p:nvPr/>
        </p:nvSpPr>
        <p:spPr bwMode="auto">
          <a:xfrm>
            <a:off x="2195513" y="4292600"/>
            <a:ext cx="647700" cy="765175"/>
          </a:xfrm>
          <a:prstGeom prst="rect">
            <a:avLst/>
          </a:prstGeom>
          <a:noFill/>
          <a:ln w="9525">
            <a:noFill/>
            <a:miter lim="800000"/>
            <a:headEnd/>
            <a:tailEnd/>
          </a:ln>
          <a:effectLst/>
        </p:spPr>
        <p:txBody>
          <a:bodyPr>
            <a:spAutoFit/>
          </a:bodyPr>
          <a:lstStyle/>
          <a:p>
            <a:r>
              <a:rPr lang="en-US" altLang="zh-CN" sz="4400" b="1">
                <a:solidFill>
                  <a:srgbClr val="FF3300"/>
                </a:solidFill>
                <a:effectLst>
                  <a:outerShdw blurRad="38100" dist="38100" dir="2700000" algn="tl">
                    <a:srgbClr val="C0C0C0"/>
                  </a:outerShdw>
                </a:effectLst>
                <a:latin typeface="Times New Roman" pitchFamily="18" charset="0"/>
              </a:rPr>
              <a:t>4</a:t>
            </a:r>
          </a:p>
        </p:txBody>
      </p:sp>
      <p:sp>
        <p:nvSpPr>
          <p:cNvPr id="57381" name="Rectangle 37"/>
          <p:cNvSpPr>
            <a:spLocks noChangeArrowheads="1"/>
          </p:cNvSpPr>
          <p:nvPr/>
        </p:nvSpPr>
        <p:spPr bwMode="auto">
          <a:xfrm>
            <a:off x="684213" y="5734050"/>
            <a:ext cx="485775" cy="825500"/>
          </a:xfrm>
          <a:prstGeom prst="rect">
            <a:avLst/>
          </a:prstGeom>
          <a:noFill/>
          <a:ln w="9525">
            <a:noFill/>
            <a:miter lim="800000"/>
            <a:headEnd/>
            <a:tailEnd/>
          </a:ln>
          <a:effectLst/>
        </p:spPr>
        <p:txBody>
          <a:bodyPr wrap="none">
            <a:spAutoFit/>
          </a:bodyPr>
          <a:lstStyle/>
          <a:p>
            <a:r>
              <a:rPr lang="en-US" altLang="zh-CN" sz="4800" b="1">
                <a:solidFill>
                  <a:srgbClr val="FF3300"/>
                </a:solidFill>
                <a:effectLst>
                  <a:outerShdw blurRad="38100" dist="38100" dir="2700000" algn="tl">
                    <a:srgbClr val="C0C0C0"/>
                  </a:outerShdw>
                </a:effectLst>
                <a:latin typeface="Times New Roman" pitchFamily="18" charset="0"/>
              </a:rPr>
              <a:t>3</a:t>
            </a:r>
          </a:p>
        </p:txBody>
      </p:sp>
    </p:spTree>
    <p:extLst>
      <p:ext uri="{BB962C8B-B14F-4D97-AF65-F5344CB8AC3E}">
        <p14:creationId xmlns:p14="http://schemas.microsoft.com/office/powerpoint/2010/main" val="1503257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73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73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0" grpId="0" autoUpdateAnimBg="0"/>
      <p:bldP spid="57381"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3" name="Text Box 2053"/>
          <p:cNvSpPr txBox="1">
            <a:spLocks noChangeArrowheads="1"/>
          </p:cNvSpPr>
          <p:nvPr/>
        </p:nvSpPr>
        <p:spPr bwMode="auto">
          <a:xfrm>
            <a:off x="304800" y="685800"/>
            <a:ext cx="4176713" cy="2630488"/>
          </a:xfrm>
          <a:prstGeom prst="rect">
            <a:avLst/>
          </a:prstGeom>
          <a:noFill/>
          <a:ln w="9525">
            <a:noFill/>
            <a:miter lim="800000"/>
            <a:headEnd/>
            <a:tailEnd/>
          </a:ln>
          <a:effectLst/>
        </p:spPr>
        <p:txBody>
          <a:bodyPr>
            <a:spAutoFit/>
          </a:bodyPr>
          <a:lstStyle/>
          <a:p>
            <a:pPr>
              <a:lnSpc>
                <a:spcPct val="130000"/>
              </a:lnSpc>
            </a:pPr>
            <a:r>
              <a:rPr lang="en-US" altLang="zh-CN" sz="3200" b="1">
                <a:solidFill>
                  <a:srgbClr val="6E747A"/>
                </a:solidFill>
                <a:latin typeface="Arial Black" pitchFamily="34" charset="0"/>
              </a:rPr>
              <a:t>c</a:t>
            </a:r>
            <a:r>
              <a:rPr lang="zh-CN" altLang="en-US" sz="3200" b="1">
                <a:solidFill>
                  <a:srgbClr val="6E747A"/>
                </a:solidFill>
                <a:latin typeface="Arial Black" pitchFamily="34" charset="0"/>
              </a:rPr>
              <a:t>、根据染色体的数目和形态数来推算：</a:t>
            </a:r>
          </a:p>
          <a:p>
            <a:pPr>
              <a:lnSpc>
                <a:spcPct val="130000"/>
              </a:lnSpc>
            </a:pPr>
            <a:r>
              <a:rPr lang="zh-CN" altLang="en-US" sz="3200" b="1">
                <a:solidFill>
                  <a:srgbClr val="085296"/>
                </a:solidFill>
                <a:latin typeface="Arial Black" pitchFamily="34" charset="0"/>
              </a:rPr>
              <a:t>染色体组的数目</a:t>
            </a:r>
            <a:r>
              <a:rPr lang="en-US" altLang="zh-CN" sz="3200" b="1">
                <a:solidFill>
                  <a:srgbClr val="085296"/>
                </a:solidFill>
                <a:latin typeface="Arial Black" pitchFamily="34" charset="0"/>
              </a:rPr>
              <a:t>=</a:t>
            </a:r>
            <a:r>
              <a:rPr lang="zh-CN" altLang="en-US" sz="3200" b="1">
                <a:solidFill>
                  <a:srgbClr val="085296"/>
                </a:solidFill>
                <a:latin typeface="Arial Black" pitchFamily="34" charset="0"/>
              </a:rPr>
              <a:t>染色体数</a:t>
            </a:r>
            <a:r>
              <a:rPr lang="en-US" altLang="zh-CN" sz="3200" b="1">
                <a:solidFill>
                  <a:srgbClr val="085296"/>
                </a:solidFill>
                <a:latin typeface="Arial Black" pitchFamily="34" charset="0"/>
              </a:rPr>
              <a:t>/</a:t>
            </a:r>
            <a:r>
              <a:rPr lang="zh-CN" altLang="en-US" sz="3200" b="1">
                <a:solidFill>
                  <a:srgbClr val="085296"/>
                </a:solidFill>
                <a:latin typeface="Arial Black" pitchFamily="34" charset="0"/>
              </a:rPr>
              <a:t>染色体形态数。</a:t>
            </a:r>
          </a:p>
        </p:txBody>
      </p:sp>
      <p:grpSp>
        <p:nvGrpSpPr>
          <p:cNvPr id="78854" name="Group 2054"/>
          <p:cNvGrpSpPr>
            <a:grpSpLocks/>
          </p:cNvGrpSpPr>
          <p:nvPr/>
        </p:nvGrpSpPr>
        <p:grpSpPr bwMode="auto">
          <a:xfrm>
            <a:off x="4953000" y="152400"/>
            <a:ext cx="2967038" cy="5876925"/>
            <a:chOff x="3120" y="96"/>
            <a:chExt cx="1869" cy="3702"/>
          </a:xfrm>
        </p:grpSpPr>
        <p:grpSp>
          <p:nvGrpSpPr>
            <p:cNvPr id="78855" name="Group 2055"/>
            <p:cNvGrpSpPr>
              <a:grpSpLocks/>
            </p:cNvGrpSpPr>
            <p:nvPr/>
          </p:nvGrpSpPr>
          <p:grpSpPr bwMode="auto">
            <a:xfrm>
              <a:off x="3165" y="96"/>
              <a:ext cx="1824" cy="1728"/>
              <a:chOff x="3165" y="96"/>
              <a:chExt cx="1824" cy="1728"/>
            </a:xfrm>
          </p:grpSpPr>
          <p:sp>
            <p:nvSpPr>
              <p:cNvPr id="78856" name="Oval 2056"/>
              <p:cNvSpPr>
                <a:spLocks noChangeArrowheads="1"/>
              </p:cNvSpPr>
              <p:nvPr/>
            </p:nvSpPr>
            <p:spPr bwMode="auto">
              <a:xfrm>
                <a:off x="3165" y="96"/>
                <a:ext cx="1824" cy="1728"/>
              </a:xfrm>
              <a:prstGeom prst="ellipse">
                <a:avLst/>
              </a:prstGeom>
              <a:solidFill>
                <a:schemeClr val="bg1"/>
              </a:solidFill>
              <a:ln w="57150">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78857" name="Line 2057"/>
              <p:cNvSpPr>
                <a:spLocks noChangeShapeType="1"/>
              </p:cNvSpPr>
              <p:nvPr/>
            </p:nvSpPr>
            <p:spPr bwMode="auto">
              <a:xfrm>
                <a:off x="3482" y="382"/>
                <a:ext cx="1"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58" name="Line 2058"/>
              <p:cNvSpPr>
                <a:spLocks noChangeShapeType="1"/>
              </p:cNvSpPr>
              <p:nvPr/>
            </p:nvSpPr>
            <p:spPr bwMode="auto">
              <a:xfrm>
                <a:off x="3640" y="382"/>
                <a:ext cx="1"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59" name="Line 2059"/>
              <p:cNvSpPr>
                <a:spLocks noChangeShapeType="1"/>
              </p:cNvSpPr>
              <p:nvPr/>
            </p:nvSpPr>
            <p:spPr bwMode="auto">
              <a:xfrm>
                <a:off x="3799" y="382"/>
                <a:ext cx="0"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60" name="Line 2060"/>
              <p:cNvSpPr>
                <a:spLocks noChangeShapeType="1"/>
              </p:cNvSpPr>
              <p:nvPr/>
            </p:nvSpPr>
            <p:spPr bwMode="auto">
              <a:xfrm>
                <a:off x="3958" y="382"/>
                <a:ext cx="1"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61" name="Line 2061"/>
              <p:cNvSpPr>
                <a:spLocks noChangeShapeType="1"/>
              </p:cNvSpPr>
              <p:nvPr/>
            </p:nvSpPr>
            <p:spPr bwMode="auto">
              <a:xfrm>
                <a:off x="4195" y="565"/>
                <a:ext cx="1"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62" name="Line 2062"/>
              <p:cNvSpPr>
                <a:spLocks noChangeShapeType="1"/>
              </p:cNvSpPr>
              <p:nvPr/>
            </p:nvSpPr>
            <p:spPr bwMode="auto">
              <a:xfrm>
                <a:off x="4393" y="565"/>
                <a:ext cx="1"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63" name="Line 2063"/>
              <p:cNvSpPr>
                <a:spLocks noChangeShapeType="1"/>
              </p:cNvSpPr>
              <p:nvPr/>
            </p:nvSpPr>
            <p:spPr bwMode="auto">
              <a:xfrm>
                <a:off x="4592" y="565"/>
                <a:ext cx="0"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64" name="Line 2064"/>
              <p:cNvSpPr>
                <a:spLocks noChangeShapeType="1"/>
              </p:cNvSpPr>
              <p:nvPr/>
            </p:nvSpPr>
            <p:spPr bwMode="auto">
              <a:xfrm>
                <a:off x="4791" y="565"/>
                <a:ext cx="1"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65" name="Text Box 2065"/>
              <p:cNvSpPr txBox="1">
                <a:spLocks noChangeArrowheads="1"/>
              </p:cNvSpPr>
              <p:nvPr/>
            </p:nvSpPr>
            <p:spPr bwMode="auto">
              <a:xfrm>
                <a:off x="3311" y="567"/>
                <a:ext cx="253"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78866" name="Text Box 2066"/>
              <p:cNvSpPr txBox="1">
                <a:spLocks noChangeArrowheads="1"/>
              </p:cNvSpPr>
              <p:nvPr/>
            </p:nvSpPr>
            <p:spPr bwMode="auto">
              <a:xfrm>
                <a:off x="3822" y="567"/>
                <a:ext cx="210"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78867" name="Text Box 2067"/>
              <p:cNvSpPr txBox="1">
                <a:spLocks noChangeArrowheads="1"/>
              </p:cNvSpPr>
              <p:nvPr/>
            </p:nvSpPr>
            <p:spPr bwMode="auto">
              <a:xfrm>
                <a:off x="3664" y="567"/>
                <a:ext cx="210"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78868" name="Text Box 2068"/>
              <p:cNvSpPr txBox="1">
                <a:spLocks noChangeArrowheads="1"/>
              </p:cNvSpPr>
              <p:nvPr/>
            </p:nvSpPr>
            <p:spPr bwMode="auto">
              <a:xfrm>
                <a:off x="3505" y="567"/>
                <a:ext cx="210"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78869" name="Text Box 2069"/>
              <p:cNvSpPr txBox="1">
                <a:spLocks noChangeArrowheads="1"/>
              </p:cNvSpPr>
              <p:nvPr/>
            </p:nvSpPr>
            <p:spPr bwMode="auto">
              <a:xfrm>
                <a:off x="4646" y="921"/>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78870" name="Text Box 2070"/>
              <p:cNvSpPr txBox="1">
                <a:spLocks noChangeArrowheads="1"/>
              </p:cNvSpPr>
              <p:nvPr/>
            </p:nvSpPr>
            <p:spPr bwMode="auto">
              <a:xfrm>
                <a:off x="4448" y="921"/>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78871" name="Text Box 2071"/>
              <p:cNvSpPr txBox="1">
                <a:spLocks noChangeArrowheads="1"/>
              </p:cNvSpPr>
              <p:nvPr/>
            </p:nvSpPr>
            <p:spPr bwMode="auto">
              <a:xfrm>
                <a:off x="4250" y="921"/>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78872" name="Text Box 2072"/>
              <p:cNvSpPr txBox="1">
                <a:spLocks noChangeArrowheads="1"/>
              </p:cNvSpPr>
              <p:nvPr/>
            </p:nvSpPr>
            <p:spPr bwMode="auto">
              <a:xfrm>
                <a:off x="4051" y="921"/>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grpSp>
        <p:sp>
          <p:nvSpPr>
            <p:cNvPr id="78873" name="Oval 2073"/>
            <p:cNvSpPr>
              <a:spLocks noChangeArrowheads="1"/>
            </p:cNvSpPr>
            <p:nvPr/>
          </p:nvSpPr>
          <p:spPr bwMode="auto">
            <a:xfrm>
              <a:off x="3120" y="2070"/>
              <a:ext cx="1824" cy="1728"/>
            </a:xfrm>
            <a:prstGeom prst="ellipse">
              <a:avLst/>
            </a:prstGeom>
            <a:solidFill>
              <a:schemeClr val="bg1"/>
            </a:solidFill>
            <a:ln w="57150">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78874" name="Line 2074"/>
            <p:cNvSpPr>
              <a:spLocks noChangeShapeType="1"/>
            </p:cNvSpPr>
            <p:nvPr/>
          </p:nvSpPr>
          <p:spPr bwMode="auto">
            <a:xfrm>
              <a:off x="3413" y="2356"/>
              <a:ext cx="1"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75" name="Line 2075"/>
            <p:cNvSpPr>
              <a:spLocks noChangeShapeType="1"/>
            </p:cNvSpPr>
            <p:nvPr/>
          </p:nvSpPr>
          <p:spPr bwMode="auto">
            <a:xfrm>
              <a:off x="3600" y="2356"/>
              <a:ext cx="1"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76" name="Line 2076"/>
            <p:cNvSpPr>
              <a:spLocks noChangeShapeType="1"/>
            </p:cNvSpPr>
            <p:nvPr/>
          </p:nvSpPr>
          <p:spPr bwMode="auto">
            <a:xfrm>
              <a:off x="3759" y="2356"/>
              <a:ext cx="0" cy="107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77" name="Line 2077"/>
            <p:cNvSpPr>
              <a:spLocks noChangeShapeType="1"/>
            </p:cNvSpPr>
            <p:nvPr/>
          </p:nvSpPr>
          <p:spPr bwMode="auto">
            <a:xfrm>
              <a:off x="4155" y="2539"/>
              <a:ext cx="1"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78" name="Line 2078"/>
            <p:cNvSpPr>
              <a:spLocks noChangeShapeType="1"/>
            </p:cNvSpPr>
            <p:nvPr/>
          </p:nvSpPr>
          <p:spPr bwMode="auto">
            <a:xfrm>
              <a:off x="4353" y="2539"/>
              <a:ext cx="1"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79" name="Line 2079"/>
            <p:cNvSpPr>
              <a:spLocks noChangeShapeType="1"/>
            </p:cNvSpPr>
            <p:nvPr/>
          </p:nvSpPr>
          <p:spPr bwMode="auto">
            <a:xfrm>
              <a:off x="4552" y="2539"/>
              <a:ext cx="0" cy="595"/>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78880" name="Text Box 2080"/>
            <p:cNvSpPr txBox="1">
              <a:spLocks noChangeArrowheads="1"/>
            </p:cNvSpPr>
            <p:nvPr/>
          </p:nvSpPr>
          <p:spPr bwMode="auto">
            <a:xfrm>
              <a:off x="3221" y="2541"/>
              <a:ext cx="253"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78881" name="Text Box 2081"/>
            <p:cNvSpPr txBox="1">
              <a:spLocks noChangeArrowheads="1"/>
            </p:cNvSpPr>
            <p:nvPr/>
          </p:nvSpPr>
          <p:spPr bwMode="auto">
            <a:xfrm>
              <a:off x="3624" y="2541"/>
              <a:ext cx="210"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78882" name="Text Box 2082"/>
            <p:cNvSpPr txBox="1">
              <a:spLocks noChangeArrowheads="1"/>
            </p:cNvSpPr>
            <p:nvPr/>
          </p:nvSpPr>
          <p:spPr bwMode="auto">
            <a:xfrm>
              <a:off x="3437" y="2545"/>
              <a:ext cx="253"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78883" name="Text Box 2083"/>
            <p:cNvSpPr txBox="1">
              <a:spLocks noChangeArrowheads="1"/>
            </p:cNvSpPr>
            <p:nvPr/>
          </p:nvSpPr>
          <p:spPr bwMode="auto">
            <a:xfrm>
              <a:off x="4408" y="2895"/>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78884" name="Text Box 2084"/>
            <p:cNvSpPr txBox="1">
              <a:spLocks noChangeArrowheads="1"/>
            </p:cNvSpPr>
            <p:nvPr/>
          </p:nvSpPr>
          <p:spPr bwMode="auto">
            <a:xfrm>
              <a:off x="4210" y="2895"/>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78885" name="Text Box 2085"/>
            <p:cNvSpPr txBox="1">
              <a:spLocks noChangeArrowheads="1"/>
            </p:cNvSpPr>
            <p:nvPr/>
          </p:nvSpPr>
          <p:spPr bwMode="auto">
            <a:xfrm>
              <a:off x="4011" y="2895"/>
              <a:ext cx="221" cy="290"/>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grpSp>
    </p:spTree>
    <p:extLst>
      <p:ext uri="{BB962C8B-B14F-4D97-AF65-F5344CB8AC3E}">
        <p14:creationId xmlns:p14="http://schemas.microsoft.com/office/powerpoint/2010/main" val="213864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8853"/>
                                        </p:tgtEl>
                                        <p:attrNameLst>
                                          <p:attrName>style.visibility</p:attrName>
                                        </p:attrNameLst>
                                      </p:cBhvr>
                                      <p:to>
                                        <p:strVal val="visible"/>
                                      </p:to>
                                    </p:set>
                                    <p:anim calcmode="lin" valueType="num">
                                      <p:cBhvr additive="base">
                                        <p:cTn id="7" dur="500" fill="hold"/>
                                        <p:tgtEl>
                                          <p:spTgt spid="78853"/>
                                        </p:tgtEl>
                                        <p:attrNameLst>
                                          <p:attrName>ppt_x</p:attrName>
                                        </p:attrNameLst>
                                      </p:cBhvr>
                                      <p:tavLst>
                                        <p:tav tm="0">
                                          <p:val>
                                            <p:strVal val="0-#ppt_w/2"/>
                                          </p:val>
                                        </p:tav>
                                        <p:tav tm="100000">
                                          <p:val>
                                            <p:strVal val="#ppt_x"/>
                                          </p:val>
                                        </p:tav>
                                      </p:tavLst>
                                    </p:anim>
                                    <p:anim calcmode="lin" valueType="num">
                                      <p:cBhvr additive="base">
                                        <p:cTn id="8" dur="500" fill="hold"/>
                                        <p:tgtEl>
                                          <p:spTgt spid="7885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78854"/>
                                        </p:tgtEl>
                                        <p:attrNameLst>
                                          <p:attrName>style.visibility</p:attrName>
                                        </p:attrNameLst>
                                      </p:cBhvr>
                                      <p:to>
                                        <p:strVal val="visible"/>
                                      </p:to>
                                    </p:set>
                                    <p:animEffect transition="in" filter="blinds(horizontal)">
                                      <p:cBhvr>
                                        <p:cTn id="13" dur="500"/>
                                        <p:tgtEl>
                                          <p:spTgt spid="78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5794375" y="1890713"/>
            <a:ext cx="401638" cy="460375"/>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58371" name="Text Box 3"/>
          <p:cNvSpPr txBox="1">
            <a:spLocks noChangeArrowheads="1"/>
          </p:cNvSpPr>
          <p:nvPr/>
        </p:nvSpPr>
        <p:spPr bwMode="auto">
          <a:xfrm>
            <a:off x="6605588" y="1890713"/>
            <a:ext cx="333375" cy="460375"/>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58372" name="Oval 4"/>
          <p:cNvSpPr>
            <a:spLocks noChangeArrowheads="1"/>
          </p:cNvSpPr>
          <p:nvPr/>
        </p:nvSpPr>
        <p:spPr bwMode="auto">
          <a:xfrm>
            <a:off x="5562600" y="1143000"/>
            <a:ext cx="2895600" cy="2743200"/>
          </a:xfrm>
          <a:prstGeom prst="ellipse">
            <a:avLst/>
          </a:prstGeom>
          <a:solidFill>
            <a:schemeClr val="bg1"/>
          </a:solidFill>
          <a:ln w="57150">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58373" name="Line 5"/>
          <p:cNvSpPr>
            <a:spLocks noChangeShapeType="1"/>
          </p:cNvSpPr>
          <p:nvPr/>
        </p:nvSpPr>
        <p:spPr bwMode="auto">
          <a:xfrm>
            <a:off x="6065838" y="1597025"/>
            <a:ext cx="1587" cy="170180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74" name="Line 6"/>
          <p:cNvSpPr>
            <a:spLocks noChangeShapeType="1"/>
          </p:cNvSpPr>
          <p:nvPr/>
        </p:nvSpPr>
        <p:spPr bwMode="auto">
          <a:xfrm>
            <a:off x="6316663" y="1597025"/>
            <a:ext cx="1587" cy="170180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75" name="Line 7"/>
          <p:cNvSpPr>
            <a:spLocks noChangeShapeType="1"/>
          </p:cNvSpPr>
          <p:nvPr/>
        </p:nvSpPr>
        <p:spPr bwMode="auto">
          <a:xfrm>
            <a:off x="6569075" y="1597025"/>
            <a:ext cx="0" cy="170180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76" name="Line 8"/>
          <p:cNvSpPr>
            <a:spLocks noChangeShapeType="1"/>
          </p:cNvSpPr>
          <p:nvPr/>
        </p:nvSpPr>
        <p:spPr bwMode="auto">
          <a:xfrm>
            <a:off x="6821488" y="1597025"/>
            <a:ext cx="1587" cy="170180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77" name="Line 9"/>
          <p:cNvSpPr>
            <a:spLocks noChangeShapeType="1"/>
          </p:cNvSpPr>
          <p:nvPr/>
        </p:nvSpPr>
        <p:spPr bwMode="auto">
          <a:xfrm>
            <a:off x="7197725" y="1887538"/>
            <a:ext cx="1588" cy="94456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78" name="Line 10"/>
          <p:cNvSpPr>
            <a:spLocks noChangeShapeType="1"/>
          </p:cNvSpPr>
          <p:nvPr/>
        </p:nvSpPr>
        <p:spPr bwMode="auto">
          <a:xfrm>
            <a:off x="7512050" y="1887538"/>
            <a:ext cx="1588" cy="94456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79" name="Line 11"/>
          <p:cNvSpPr>
            <a:spLocks noChangeShapeType="1"/>
          </p:cNvSpPr>
          <p:nvPr/>
        </p:nvSpPr>
        <p:spPr bwMode="auto">
          <a:xfrm>
            <a:off x="7827963" y="1887538"/>
            <a:ext cx="0" cy="94456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80" name="Line 12"/>
          <p:cNvSpPr>
            <a:spLocks noChangeShapeType="1"/>
          </p:cNvSpPr>
          <p:nvPr/>
        </p:nvSpPr>
        <p:spPr bwMode="auto">
          <a:xfrm>
            <a:off x="8143875" y="1887538"/>
            <a:ext cx="1588" cy="94456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81" name="Text Box 13"/>
          <p:cNvSpPr txBox="1">
            <a:spLocks noChangeArrowheads="1"/>
          </p:cNvSpPr>
          <p:nvPr/>
        </p:nvSpPr>
        <p:spPr bwMode="auto">
          <a:xfrm>
            <a:off x="7913688" y="2452688"/>
            <a:ext cx="350837" cy="460375"/>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58382" name="Text Box 14"/>
          <p:cNvSpPr txBox="1">
            <a:spLocks noChangeArrowheads="1"/>
          </p:cNvSpPr>
          <p:nvPr/>
        </p:nvSpPr>
        <p:spPr bwMode="auto">
          <a:xfrm>
            <a:off x="7599363" y="2452688"/>
            <a:ext cx="350837" cy="460375"/>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58383" name="Text Box 15"/>
          <p:cNvSpPr txBox="1">
            <a:spLocks noChangeArrowheads="1"/>
          </p:cNvSpPr>
          <p:nvPr/>
        </p:nvSpPr>
        <p:spPr bwMode="auto">
          <a:xfrm>
            <a:off x="7285038" y="2452688"/>
            <a:ext cx="350837" cy="460375"/>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58384" name="Text Box 16"/>
          <p:cNvSpPr txBox="1">
            <a:spLocks noChangeArrowheads="1"/>
          </p:cNvSpPr>
          <p:nvPr/>
        </p:nvSpPr>
        <p:spPr bwMode="auto">
          <a:xfrm>
            <a:off x="6969125" y="2452688"/>
            <a:ext cx="350838" cy="460375"/>
          </a:xfrm>
          <a:prstGeom prst="rect">
            <a:avLst/>
          </a:prstGeom>
          <a:solidFill>
            <a:schemeClr val="bg1"/>
          </a:solid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58385" name="Oval 17"/>
          <p:cNvSpPr>
            <a:spLocks noChangeArrowheads="1"/>
          </p:cNvSpPr>
          <p:nvPr/>
        </p:nvSpPr>
        <p:spPr bwMode="auto">
          <a:xfrm>
            <a:off x="5724525" y="4114800"/>
            <a:ext cx="2895600" cy="2743200"/>
          </a:xfrm>
          <a:prstGeom prst="ellipse">
            <a:avLst/>
          </a:prstGeom>
          <a:solidFill>
            <a:schemeClr val="bg1"/>
          </a:solidFill>
          <a:ln w="57150">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58386" name="Line 18"/>
          <p:cNvSpPr>
            <a:spLocks noChangeShapeType="1"/>
          </p:cNvSpPr>
          <p:nvPr/>
        </p:nvSpPr>
        <p:spPr bwMode="auto">
          <a:xfrm>
            <a:off x="6172200" y="4492625"/>
            <a:ext cx="1588" cy="170180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87" name="Line 19"/>
          <p:cNvSpPr>
            <a:spLocks noChangeShapeType="1"/>
          </p:cNvSpPr>
          <p:nvPr/>
        </p:nvSpPr>
        <p:spPr bwMode="auto">
          <a:xfrm>
            <a:off x="6469063" y="4492625"/>
            <a:ext cx="1587" cy="170180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88" name="Line 20"/>
          <p:cNvSpPr>
            <a:spLocks noChangeShapeType="1"/>
          </p:cNvSpPr>
          <p:nvPr/>
        </p:nvSpPr>
        <p:spPr bwMode="auto">
          <a:xfrm flipH="1">
            <a:off x="6721475" y="5876925"/>
            <a:ext cx="730250" cy="317500"/>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89" name="Line 21"/>
          <p:cNvSpPr>
            <a:spLocks noChangeShapeType="1"/>
          </p:cNvSpPr>
          <p:nvPr/>
        </p:nvSpPr>
        <p:spPr bwMode="auto">
          <a:xfrm>
            <a:off x="7350125" y="4783138"/>
            <a:ext cx="1588" cy="94456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90" name="Line 22"/>
          <p:cNvSpPr>
            <a:spLocks noChangeShapeType="1"/>
          </p:cNvSpPr>
          <p:nvPr/>
        </p:nvSpPr>
        <p:spPr bwMode="auto">
          <a:xfrm>
            <a:off x="7664450" y="4783138"/>
            <a:ext cx="1588" cy="94456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91" name="Line 23"/>
          <p:cNvSpPr>
            <a:spLocks noChangeShapeType="1"/>
          </p:cNvSpPr>
          <p:nvPr/>
        </p:nvSpPr>
        <p:spPr bwMode="auto">
          <a:xfrm flipH="1">
            <a:off x="6877050" y="6021388"/>
            <a:ext cx="790575" cy="360362"/>
          </a:xfrm>
          <a:prstGeom prst="line">
            <a:avLst/>
          </a:prstGeom>
          <a:noFill/>
          <a:ln w="57150">
            <a:solidFill>
              <a:srgbClr val="FF3300"/>
            </a:solidFill>
            <a:round/>
            <a:headEnd/>
            <a:tailEnd/>
          </a:ln>
          <a:effectLst/>
        </p:spPr>
        <p:txBody>
          <a:bodyPr wrap="none"/>
          <a:lstStyle/>
          <a:p>
            <a:endParaRPr lang="zh-CN" altLang="en-US">
              <a:solidFill>
                <a:prstClr val="black"/>
              </a:solidFill>
              <a:latin typeface="Arial" pitchFamily="34" charset="0"/>
            </a:endParaRPr>
          </a:p>
        </p:txBody>
      </p:sp>
      <p:sp>
        <p:nvSpPr>
          <p:cNvPr id="58392" name="Text Box 24"/>
          <p:cNvSpPr txBox="1">
            <a:spLocks noChangeArrowheads="1"/>
          </p:cNvSpPr>
          <p:nvPr/>
        </p:nvSpPr>
        <p:spPr bwMode="auto">
          <a:xfrm>
            <a:off x="5867400" y="4786313"/>
            <a:ext cx="401638" cy="460375"/>
          </a:xfrm>
          <a:prstGeom prst="rect">
            <a:avLst/>
          </a:prstGeom>
          <a:no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58393" name="Text Box 25"/>
          <p:cNvSpPr txBox="1">
            <a:spLocks noChangeArrowheads="1"/>
          </p:cNvSpPr>
          <p:nvPr/>
        </p:nvSpPr>
        <p:spPr bwMode="auto">
          <a:xfrm>
            <a:off x="6683375" y="5584825"/>
            <a:ext cx="438150" cy="520700"/>
          </a:xfrm>
          <a:prstGeom prst="rect">
            <a:avLst/>
          </a:prstGeom>
          <a:noFill/>
          <a:ln w="9525">
            <a:noFill/>
            <a:miter lim="800000"/>
            <a:headEnd/>
            <a:tailEnd/>
          </a:ln>
          <a:effectLst/>
        </p:spPr>
        <p:txBody>
          <a:bodyPr wrap="none">
            <a:spAutoFit/>
          </a:bodyPr>
          <a:lstStyle/>
          <a:p>
            <a:r>
              <a:rPr lang="en-US" altLang="zh-CN" sz="2800" b="1">
                <a:solidFill>
                  <a:prstClr val="black"/>
                </a:solidFill>
                <a:effectLst>
                  <a:outerShdw blurRad="38100" dist="38100" dir="2700000" algn="tl">
                    <a:srgbClr val="C0C0C0"/>
                  </a:outerShdw>
                </a:effectLst>
                <a:latin typeface="Times New Roman" pitchFamily="18" charset="0"/>
              </a:rPr>
              <a:t>C</a:t>
            </a:r>
          </a:p>
        </p:txBody>
      </p:sp>
      <p:sp>
        <p:nvSpPr>
          <p:cNvPr id="58394" name="Text Box 26"/>
          <p:cNvSpPr txBox="1">
            <a:spLocks noChangeArrowheads="1"/>
          </p:cNvSpPr>
          <p:nvPr/>
        </p:nvSpPr>
        <p:spPr bwMode="auto">
          <a:xfrm>
            <a:off x="6472238" y="4786313"/>
            <a:ext cx="401637" cy="460375"/>
          </a:xfrm>
          <a:prstGeom prst="rect">
            <a:avLst/>
          </a:prstGeom>
          <a:no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A</a:t>
            </a:r>
          </a:p>
        </p:txBody>
      </p:sp>
      <p:sp>
        <p:nvSpPr>
          <p:cNvPr id="58395" name="Text Box 27"/>
          <p:cNvSpPr txBox="1">
            <a:spLocks noChangeArrowheads="1"/>
          </p:cNvSpPr>
          <p:nvPr/>
        </p:nvSpPr>
        <p:spPr bwMode="auto">
          <a:xfrm>
            <a:off x="7164388" y="6016625"/>
            <a:ext cx="338137" cy="520700"/>
          </a:xfrm>
          <a:prstGeom prst="rect">
            <a:avLst/>
          </a:prstGeom>
          <a:noFill/>
          <a:ln w="9525">
            <a:noFill/>
            <a:miter lim="800000"/>
            <a:headEnd/>
            <a:tailEnd/>
          </a:ln>
          <a:effectLst/>
        </p:spPr>
        <p:txBody>
          <a:bodyPr wrap="none">
            <a:spAutoFit/>
          </a:bodyPr>
          <a:lstStyle/>
          <a:p>
            <a:r>
              <a:rPr lang="en-US" altLang="zh-CN" sz="2800" b="1">
                <a:solidFill>
                  <a:prstClr val="black"/>
                </a:solidFill>
                <a:effectLst>
                  <a:outerShdw blurRad="38100" dist="38100" dir="2700000" algn="tl">
                    <a:srgbClr val="C0C0C0"/>
                  </a:outerShdw>
                </a:effectLst>
                <a:latin typeface="Times New Roman" pitchFamily="18" charset="0"/>
              </a:rPr>
              <a:t>c</a:t>
            </a:r>
          </a:p>
        </p:txBody>
      </p:sp>
      <p:sp>
        <p:nvSpPr>
          <p:cNvPr id="58396" name="Text Box 28"/>
          <p:cNvSpPr txBox="1">
            <a:spLocks noChangeArrowheads="1"/>
          </p:cNvSpPr>
          <p:nvPr/>
        </p:nvSpPr>
        <p:spPr bwMode="auto">
          <a:xfrm>
            <a:off x="7673975" y="5157788"/>
            <a:ext cx="350838" cy="460375"/>
          </a:xfrm>
          <a:prstGeom prst="rect">
            <a:avLst/>
          </a:prstGeom>
          <a:no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58397" name="Text Box 29"/>
          <p:cNvSpPr txBox="1">
            <a:spLocks noChangeArrowheads="1"/>
          </p:cNvSpPr>
          <p:nvPr/>
        </p:nvSpPr>
        <p:spPr bwMode="auto">
          <a:xfrm>
            <a:off x="7019925" y="5157788"/>
            <a:ext cx="350838" cy="460375"/>
          </a:xfrm>
          <a:prstGeom prst="rect">
            <a:avLst/>
          </a:prstGeom>
          <a:noFill/>
          <a:ln w="9525">
            <a:noFill/>
            <a:miter lim="800000"/>
            <a:headEnd/>
            <a:tailEnd/>
          </a:ln>
          <a:effectLst/>
        </p:spPr>
        <p:txBody>
          <a:bodyPr wrap="none">
            <a:spAutoFit/>
          </a:bodyPr>
          <a:lstStyle/>
          <a:p>
            <a:r>
              <a:rPr lang="en-US" altLang="zh-CN" sz="2400" b="1">
                <a:solidFill>
                  <a:prstClr val="black"/>
                </a:solidFill>
                <a:effectLst>
                  <a:outerShdw blurRad="38100" dist="38100" dir="2700000" algn="tl">
                    <a:srgbClr val="C0C0C0"/>
                  </a:outerShdw>
                </a:effectLst>
                <a:latin typeface="Times New Roman" pitchFamily="18" charset="0"/>
              </a:rPr>
              <a:t>b</a:t>
            </a:r>
          </a:p>
        </p:txBody>
      </p:sp>
      <p:sp>
        <p:nvSpPr>
          <p:cNvPr id="58398" name="Text Box 30"/>
          <p:cNvSpPr txBox="1">
            <a:spLocks noChangeArrowheads="1"/>
          </p:cNvSpPr>
          <p:nvPr/>
        </p:nvSpPr>
        <p:spPr bwMode="auto">
          <a:xfrm>
            <a:off x="971550" y="1341438"/>
            <a:ext cx="3240088" cy="947737"/>
          </a:xfrm>
          <a:prstGeom prst="rect">
            <a:avLst/>
          </a:prstGeom>
          <a:noFill/>
          <a:ln w="57150">
            <a:solidFill>
              <a:schemeClr val="tx1"/>
            </a:solidFill>
            <a:miter lim="800000"/>
            <a:headEnd/>
            <a:tailEnd/>
          </a:ln>
          <a:effectLst/>
        </p:spPr>
        <p:txBody>
          <a:bodyPr>
            <a:spAutoFit/>
          </a:bodyPr>
          <a:lstStyle/>
          <a:p>
            <a:r>
              <a:rPr lang="en-US" altLang="zh-CN" sz="2800" b="1">
                <a:solidFill>
                  <a:srgbClr val="FF3300"/>
                </a:solidFill>
                <a:effectLst>
                  <a:outerShdw blurRad="38100" dist="38100" dir="2700000" algn="tl">
                    <a:srgbClr val="C0C0C0"/>
                  </a:outerShdw>
                </a:effectLst>
                <a:latin typeface="Times New Roman" pitchFamily="18" charset="0"/>
              </a:rPr>
              <a:t>1</a:t>
            </a:r>
            <a:r>
              <a:rPr lang="zh-CN" altLang="en-US" sz="2800" b="1">
                <a:solidFill>
                  <a:srgbClr val="FF3300"/>
                </a:solidFill>
                <a:effectLst>
                  <a:outerShdw blurRad="38100" dist="38100" dir="2700000" algn="tl">
                    <a:srgbClr val="C0C0C0"/>
                  </a:outerShdw>
                </a:effectLst>
                <a:latin typeface="Times New Roman" pitchFamily="18" charset="0"/>
              </a:rPr>
              <a:t>个染色体组中有两条染色体</a:t>
            </a:r>
          </a:p>
        </p:txBody>
      </p:sp>
      <p:sp>
        <p:nvSpPr>
          <p:cNvPr id="58399" name="Text Box 31"/>
          <p:cNvSpPr txBox="1">
            <a:spLocks noChangeArrowheads="1"/>
          </p:cNvSpPr>
          <p:nvPr/>
        </p:nvSpPr>
        <p:spPr bwMode="auto">
          <a:xfrm>
            <a:off x="250825" y="2708275"/>
            <a:ext cx="5572125" cy="2532063"/>
          </a:xfrm>
          <a:prstGeom prst="rect">
            <a:avLst/>
          </a:prstGeom>
          <a:noFill/>
          <a:ln w="9525">
            <a:noFill/>
            <a:miter lim="800000"/>
            <a:headEnd/>
            <a:tailEnd/>
          </a:ln>
          <a:effectLst/>
        </p:spPr>
        <p:txBody>
          <a:bodyPr>
            <a:spAutoFit/>
          </a:bodyPr>
          <a:lstStyle/>
          <a:p>
            <a:r>
              <a:rPr lang="en-US" altLang="zh-CN" sz="3200" b="1" dirty="0">
                <a:solidFill>
                  <a:srgbClr val="085296"/>
                </a:solidFill>
                <a:effectLst>
                  <a:outerShdw blurRad="38100" dist="38100" dir="2700000" algn="tl">
                    <a:srgbClr val="C0C0C0"/>
                  </a:outerShdw>
                </a:effectLst>
                <a:latin typeface="宋体" pitchFamily="2" charset="-122"/>
              </a:rPr>
              <a:t>e.</a:t>
            </a:r>
            <a:r>
              <a:rPr lang="zh-CN" altLang="en-US" sz="3200" b="1" dirty="0">
                <a:solidFill>
                  <a:srgbClr val="085296"/>
                </a:solidFill>
                <a:effectLst>
                  <a:outerShdw blurRad="38100" dist="38100" dir="2700000" algn="tl">
                    <a:srgbClr val="C0C0C0"/>
                  </a:outerShdw>
                </a:effectLst>
                <a:latin typeface="宋体" pitchFamily="2" charset="-122"/>
              </a:rPr>
              <a:t>在细胞或生物体的基因型</a:t>
            </a:r>
          </a:p>
          <a:p>
            <a:r>
              <a:rPr lang="zh-CN" altLang="en-US" sz="3200" b="1" dirty="0">
                <a:solidFill>
                  <a:srgbClr val="085296"/>
                </a:solidFill>
                <a:effectLst>
                  <a:outerShdw blurRad="38100" dist="38100" dir="2700000" algn="tl">
                    <a:srgbClr val="C0C0C0"/>
                  </a:outerShdw>
                </a:effectLst>
                <a:latin typeface="宋体" pitchFamily="2" charset="-122"/>
              </a:rPr>
              <a:t>  中，位于非同源染色体上</a:t>
            </a:r>
          </a:p>
          <a:p>
            <a:r>
              <a:rPr lang="zh-CN" altLang="en-US" sz="3200" b="1" dirty="0">
                <a:solidFill>
                  <a:srgbClr val="085296"/>
                </a:solidFill>
                <a:effectLst>
                  <a:outerShdw blurRad="38100" dist="38100" dir="2700000" algn="tl">
                    <a:srgbClr val="C0C0C0"/>
                  </a:outerShdw>
                </a:effectLst>
                <a:latin typeface="宋体" pitchFamily="2" charset="-122"/>
              </a:rPr>
              <a:t>  的</a:t>
            </a:r>
            <a:r>
              <a:rPr lang="zh-CN" altLang="en-US" sz="3200" b="1" dirty="0">
                <a:solidFill>
                  <a:srgbClr val="C00000"/>
                </a:solidFill>
                <a:effectLst>
                  <a:outerShdw blurRad="38100" dist="38100" dir="2700000" algn="tl">
                    <a:srgbClr val="C0C0C0"/>
                  </a:outerShdw>
                </a:effectLst>
                <a:latin typeface="宋体" pitchFamily="2" charset="-122"/>
              </a:rPr>
              <a:t>非等位基因有几种</a:t>
            </a:r>
            <a:r>
              <a:rPr lang="zh-CN" altLang="en-US" sz="3200" b="1" dirty="0">
                <a:solidFill>
                  <a:srgbClr val="085296"/>
                </a:solidFill>
                <a:effectLst>
                  <a:outerShdw blurRad="38100" dist="38100" dir="2700000" algn="tl">
                    <a:srgbClr val="C0C0C0"/>
                  </a:outerShdw>
                </a:effectLst>
                <a:latin typeface="宋体" pitchFamily="2" charset="-122"/>
              </a:rPr>
              <a:t>，则</a:t>
            </a:r>
          </a:p>
          <a:p>
            <a:r>
              <a:rPr lang="zh-CN" altLang="en-US" sz="3200" b="1" dirty="0">
                <a:solidFill>
                  <a:srgbClr val="085296"/>
                </a:solidFill>
                <a:effectLst>
                  <a:outerShdw blurRad="38100" dist="38100" dir="2700000" algn="tl">
                    <a:srgbClr val="C0C0C0"/>
                  </a:outerShdw>
                </a:effectLst>
                <a:latin typeface="宋体" pitchFamily="2" charset="-122"/>
              </a:rPr>
              <a:t>  每个染色体组中就含有几</a:t>
            </a:r>
          </a:p>
          <a:p>
            <a:r>
              <a:rPr lang="zh-CN" altLang="en-US" sz="3200" b="1" dirty="0">
                <a:solidFill>
                  <a:srgbClr val="085296"/>
                </a:solidFill>
                <a:effectLst>
                  <a:outerShdw blurRad="38100" dist="38100" dir="2700000" algn="tl">
                    <a:srgbClr val="C0C0C0"/>
                  </a:outerShdw>
                </a:effectLst>
                <a:latin typeface="宋体" pitchFamily="2" charset="-122"/>
              </a:rPr>
              <a:t>  条染色体。</a:t>
            </a:r>
          </a:p>
        </p:txBody>
      </p:sp>
      <p:sp>
        <p:nvSpPr>
          <p:cNvPr id="58400" name="Text Box 32"/>
          <p:cNvSpPr txBox="1">
            <a:spLocks noChangeArrowheads="1"/>
          </p:cNvSpPr>
          <p:nvPr/>
        </p:nvSpPr>
        <p:spPr bwMode="auto">
          <a:xfrm>
            <a:off x="250825" y="188913"/>
            <a:ext cx="8675688" cy="1069975"/>
          </a:xfrm>
          <a:prstGeom prst="rect">
            <a:avLst/>
          </a:prstGeom>
          <a:noFill/>
          <a:ln w="9525">
            <a:noFill/>
            <a:miter lim="800000"/>
            <a:headEnd/>
            <a:tailEnd/>
          </a:ln>
          <a:effectLst/>
        </p:spPr>
        <p:txBody>
          <a:bodyPr>
            <a:spAutoFit/>
          </a:bodyPr>
          <a:lstStyle/>
          <a:p>
            <a:r>
              <a:rPr lang="en-US" altLang="zh-CN" sz="3200" b="1">
                <a:solidFill>
                  <a:srgbClr val="0000CC"/>
                </a:solidFill>
                <a:effectLst>
                  <a:outerShdw blurRad="38100" dist="38100" dir="2700000" algn="tl">
                    <a:srgbClr val="C0C0C0"/>
                  </a:outerShdw>
                </a:effectLst>
                <a:latin typeface="宋体" pitchFamily="2" charset="-122"/>
              </a:rPr>
              <a:t>d.</a:t>
            </a:r>
            <a:r>
              <a:rPr lang="zh-CN" altLang="en-US" sz="3200" b="1">
                <a:solidFill>
                  <a:srgbClr val="0000CC"/>
                </a:solidFill>
                <a:effectLst>
                  <a:outerShdw blurRad="38100" dist="38100" dir="2700000" algn="tl">
                    <a:srgbClr val="C0C0C0"/>
                  </a:outerShdw>
                </a:effectLst>
                <a:latin typeface="宋体" pitchFamily="2" charset="-122"/>
              </a:rPr>
              <a:t>在细胞中有几种形态的染色体</a:t>
            </a:r>
            <a:r>
              <a:rPr lang="en-US" altLang="zh-CN" sz="3200" b="1">
                <a:solidFill>
                  <a:srgbClr val="0000CC"/>
                </a:solidFill>
                <a:effectLst>
                  <a:outerShdw blurRad="38100" dist="38100" dir="2700000" algn="tl">
                    <a:srgbClr val="C0C0C0"/>
                  </a:outerShdw>
                </a:effectLst>
                <a:latin typeface="宋体" pitchFamily="2" charset="-122"/>
              </a:rPr>
              <a:t>,</a:t>
            </a:r>
            <a:r>
              <a:rPr lang="zh-CN" altLang="en-US" sz="3200" b="1">
                <a:solidFill>
                  <a:srgbClr val="0000CC"/>
                </a:solidFill>
                <a:effectLst>
                  <a:outerShdw blurRad="38100" dist="38100" dir="2700000" algn="tl">
                    <a:srgbClr val="C0C0C0"/>
                  </a:outerShdw>
                </a:effectLst>
                <a:latin typeface="宋体" pitchFamily="2" charset="-122"/>
              </a:rPr>
              <a:t>一个</a:t>
            </a:r>
            <a:r>
              <a:rPr lang="zh-CN" altLang="en-US" sz="3200" b="1">
                <a:solidFill>
                  <a:srgbClr val="0000CC"/>
                </a:solidFill>
                <a:effectLst>
                  <a:outerShdw blurRad="38100" dist="38100" dir="2700000" algn="tl">
                    <a:srgbClr val="C0C0C0"/>
                  </a:outerShdw>
                </a:effectLst>
                <a:latin typeface="Times New Roman" pitchFamily="18" charset="0"/>
              </a:rPr>
              <a:t>染色体</a:t>
            </a:r>
            <a:r>
              <a:rPr lang="zh-CN" altLang="en-US" sz="3200" b="1">
                <a:solidFill>
                  <a:srgbClr val="0000CC"/>
                </a:solidFill>
                <a:effectLst>
                  <a:outerShdw blurRad="38100" dist="38100" dir="2700000" algn="tl">
                    <a:srgbClr val="C0C0C0"/>
                  </a:outerShdw>
                </a:effectLst>
                <a:latin typeface="宋体" pitchFamily="2" charset="-122"/>
              </a:rPr>
              <a:t>组中就含有几条染色体</a:t>
            </a:r>
          </a:p>
        </p:txBody>
      </p:sp>
      <p:sp>
        <p:nvSpPr>
          <p:cNvPr id="58401" name="Text Box 33"/>
          <p:cNvSpPr txBox="1">
            <a:spLocks noChangeArrowheads="1"/>
          </p:cNvSpPr>
          <p:nvPr/>
        </p:nvSpPr>
        <p:spPr bwMode="auto">
          <a:xfrm>
            <a:off x="5724525" y="2193925"/>
            <a:ext cx="1511300" cy="520700"/>
          </a:xfrm>
          <a:prstGeom prst="rect">
            <a:avLst/>
          </a:prstGeom>
          <a:noFill/>
          <a:ln w="9525">
            <a:noFill/>
            <a:miter lim="800000"/>
            <a:headEnd/>
            <a:tailEnd/>
          </a:ln>
          <a:effectLst/>
        </p:spPr>
        <p:txBody>
          <a:bodyPr>
            <a:spAutoFit/>
          </a:bodyPr>
          <a:lstStyle/>
          <a:p>
            <a:pPr>
              <a:spcBef>
                <a:spcPct val="50000"/>
              </a:spcBef>
            </a:pPr>
            <a:r>
              <a:rPr lang="en-US" altLang="zh-CN" sz="2800" b="1">
                <a:solidFill>
                  <a:prstClr val="black"/>
                </a:solidFill>
                <a:effectLst>
                  <a:outerShdw blurRad="38100" dist="38100" dir="2700000" algn="tl">
                    <a:srgbClr val="C0C0C0"/>
                  </a:outerShdw>
                </a:effectLst>
                <a:latin typeface="Times New Roman" pitchFamily="18" charset="0"/>
              </a:rPr>
              <a:t>AA a  a</a:t>
            </a:r>
          </a:p>
        </p:txBody>
      </p:sp>
      <p:sp>
        <p:nvSpPr>
          <p:cNvPr id="58402" name="Text Box 34"/>
          <p:cNvSpPr txBox="1">
            <a:spLocks noChangeArrowheads="1"/>
          </p:cNvSpPr>
          <p:nvPr/>
        </p:nvSpPr>
        <p:spPr bwMode="auto">
          <a:xfrm>
            <a:off x="1116013" y="5373688"/>
            <a:ext cx="3240087" cy="947737"/>
          </a:xfrm>
          <a:prstGeom prst="rect">
            <a:avLst/>
          </a:prstGeom>
          <a:noFill/>
          <a:ln w="57150">
            <a:solidFill>
              <a:schemeClr val="tx1"/>
            </a:solidFill>
            <a:miter lim="800000"/>
            <a:headEnd/>
            <a:tailEnd/>
          </a:ln>
          <a:effectLst/>
        </p:spPr>
        <p:txBody>
          <a:bodyPr>
            <a:spAutoFit/>
          </a:bodyPr>
          <a:lstStyle/>
          <a:p>
            <a:r>
              <a:rPr lang="en-US" altLang="zh-CN" sz="2800" b="1">
                <a:solidFill>
                  <a:srgbClr val="FF3300"/>
                </a:solidFill>
                <a:effectLst>
                  <a:outerShdw blurRad="38100" dist="38100" dir="2700000" algn="tl">
                    <a:srgbClr val="C0C0C0"/>
                  </a:outerShdw>
                </a:effectLst>
                <a:latin typeface="Times New Roman" pitchFamily="18" charset="0"/>
              </a:rPr>
              <a:t>1</a:t>
            </a:r>
            <a:r>
              <a:rPr lang="zh-CN" altLang="en-US" sz="2800" b="1">
                <a:solidFill>
                  <a:srgbClr val="FF3300"/>
                </a:solidFill>
                <a:effectLst>
                  <a:outerShdw blurRad="38100" dist="38100" dir="2700000" algn="tl">
                    <a:srgbClr val="C0C0C0"/>
                  </a:outerShdw>
                </a:effectLst>
                <a:latin typeface="Times New Roman" pitchFamily="18" charset="0"/>
              </a:rPr>
              <a:t>个染色体组中有三条染色体</a:t>
            </a:r>
          </a:p>
        </p:txBody>
      </p:sp>
    </p:spTree>
    <p:extLst>
      <p:ext uri="{BB962C8B-B14F-4D97-AF65-F5344CB8AC3E}">
        <p14:creationId xmlns:p14="http://schemas.microsoft.com/office/powerpoint/2010/main" val="387873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400"/>
                                        </p:tgtEl>
                                        <p:attrNameLst>
                                          <p:attrName>style.visibility</p:attrName>
                                        </p:attrNameLst>
                                      </p:cBhvr>
                                      <p:to>
                                        <p:strVal val="visible"/>
                                      </p:to>
                                    </p:set>
                                    <p:anim calcmode="lin" valueType="num">
                                      <p:cBhvr additive="base">
                                        <p:cTn id="7" dur="500" fill="hold"/>
                                        <p:tgtEl>
                                          <p:spTgt spid="58400"/>
                                        </p:tgtEl>
                                        <p:attrNameLst>
                                          <p:attrName>ppt_x</p:attrName>
                                        </p:attrNameLst>
                                      </p:cBhvr>
                                      <p:tavLst>
                                        <p:tav tm="0">
                                          <p:val>
                                            <p:strVal val="0-#ppt_w/2"/>
                                          </p:val>
                                        </p:tav>
                                        <p:tav tm="100000">
                                          <p:val>
                                            <p:strVal val="#ppt_x"/>
                                          </p:val>
                                        </p:tav>
                                      </p:tavLst>
                                    </p:anim>
                                    <p:anim calcmode="lin" valueType="num">
                                      <p:cBhvr additive="base">
                                        <p:cTn id="8" dur="500" fill="hold"/>
                                        <p:tgtEl>
                                          <p:spTgt spid="5840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8398"/>
                                        </p:tgtEl>
                                        <p:attrNameLst>
                                          <p:attrName>style.visibility</p:attrName>
                                        </p:attrNameLst>
                                      </p:cBhvr>
                                      <p:to>
                                        <p:strVal val="visible"/>
                                      </p:to>
                                    </p:set>
                                    <p:anim calcmode="lin" valueType="num">
                                      <p:cBhvr additive="base">
                                        <p:cTn id="13" dur="500" fill="hold"/>
                                        <p:tgtEl>
                                          <p:spTgt spid="58398"/>
                                        </p:tgtEl>
                                        <p:attrNameLst>
                                          <p:attrName>ppt_x</p:attrName>
                                        </p:attrNameLst>
                                      </p:cBhvr>
                                      <p:tavLst>
                                        <p:tav tm="0">
                                          <p:val>
                                            <p:strVal val="0-#ppt_w/2"/>
                                          </p:val>
                                        </p:tav>
                                        <p:tav tm="100000">
                                          <p:val>
                                            <p:strVal val="#ppt_x"/>
                                          </p:val>
                                        </p:tav>
                                      </p:tavLst>
                                    </p:anim>
                                    <p:anim calcmode="lin" valueType="num">
                                      <p:cBhvr additive="base">
                                        <p:cTn id="14" dur="500" fill="hold"/>
                                        <p:tgtEl>
                                          <p:spTgt spid="5839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8399"/>
                                        </p:tgtEl>
                                        <p:attrNameLst>
                                          <p:attrName>style.visibility</p:attrName>
                                        </p:attrNameLst>
                                      </p:cBhvr>
                                      <p:to>
                                        <p:strVal val="visible"/>
                                      </p:to>
                                    </p:set>
                                    <p:anim calcmode="lin" valueType="num">
                                      <p:cBhvr additive="base">
                                        <p:cTn id="19" dur="500" fill="hold"/>
                                        <p:tgtEl>
                                          <p:spTgt spid="58399"/>
                                        </p:tgtEl>
                                        <p:attrNameLst>
                                          <p:attrName>ppt_x</p:attrName>
                                        </p:attrNameLst>
                                      </p:cBhvr>
                                      <p:tavLst>
                                        <p:tav tm="0">
                                          <p:val>
                                            <p:strVal val="0-#ppt_w/2"/>
                                          </p:val>
                                        </p:tav>
                                        <p:tav tm="100000">
                                          <p:val>
                                            <p:strVal val="#ppt_x"/>
                                          </p:val>
                                        </p:tav>
                                      </p:tavLst>
                                    </p:anim>
                                    <p:anim calcmode="lin" valueType="num">
                                      <p:cBhvr additive="base">
                                        <p:cTn id="20" dur="500" fill="hold"/>
                                        <p:tgtEl>
                                          <p:spTgt spid="5839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8402"/>
                                        </p:tgtEl>
                                        <p:attrNameLst>
                                          <p:attrName>style.visibility</p:attrName>
                                        </p:attrNameLst>
                                      </p:cBhvr>
                                      <p:to>
                                        <p:strVal val="visible"/>
                                      </p:to>
                                    </p:set>
                                    <p:anim calcmode="lin" valueType="num">
                                      <p:cBhvr additive="base">
                                        <p:cTn id="25" dur="500" fill="hold"/>
                                        <p:tgtEl>
                                          <p:spTgt spid="58402"/>
                                        </p:tgtEl>
                                        <p:attrNameLst>
                                          <p:attrName>ppt_x</p:attrName>
                                        </p:attrNameLst>
                                      </p:cBhvr>
                                      <p:tavLst>
                                        <p:tav tm="0">
                                          <p:val>
                                            <p:strVal val="0-#ppt_w/2"/>
                                          </p:val>
                                        </p:tav>
                                        <p:tav tm="100000">
                                          <p:val>
                                            <p:strVal val="#ppt_x"/>
                                          </p:val>
                                        </p:tav>
                                      </p:tavLst>
                                    </p:anim>
                                    <p:anim calcmode="lin" valueType="num">
                                      <p:cBhvr additive="base">
                                        <p:cTn id="26" dur="500" fill="hold"/>
                                        <p:tgtEl>
                                          <p:spTgt spid="584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98" grpId="0" animBg="1" autoUpdateAnimBg="0"/>
      <p:bldP spid="58399" grpId="0" autoUpdateAnimBg="0"/>
      <p:bldP spid="58400" grpId="0" autoUpdateAnimBg="0"/>
      <p:bldP spid="58402" grpId="0" animBg="1"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0" y="1341438"/>
            <a:ext cx="8839200" cy="3021012"/>
          </a:xfrm>
          <a:prstGeom prst="rect">
            <a:avLst/>
          </a:prstGeom>
          <a:noFill/>
          <a:ln w="9525">
            <a:noFill/>
            <a:miter lim="800000"/>
            <a:headEnd/>
            <a:tailEnd/>
          </a:ln>
          <a:effectLst/>
        </p:spPr>
        <p:txBody>
          <a:bodyPr>
            <a:spAutoFit/>
          </a:bodyPr>
          <a:lstStyle/>
          <a:p>
            <a:r>
              <a:rPr lang="zh-CN" altLang="en-US" sz="3200" b="1">
                <a:solidFill>
                  <a:srgbClr val="34A91D"/>
                </a:solidFill>
                <a:effectLst>
                  <a:outerShdw blurRad="38100" dist="38100" dir="2700000" algn="tl">
                    <a:srgbClr val="C0C0C0"/>
                  </a:outerShdw>
                </a:effectLst>
                <a:latin typeface="Times New Roman" pitchFamily="18" charset="0"/>
              </a:rPr>
              <a:t>思考：</a:t>
            </a:r>
            <a:r>
              <a:rPr lang="zh-CN" altLang="en-US" sz="3200" b="1">
                <a:solidFill>
                  <a:srgbClr val="FC4936"/>
                </a:solidFill>
                <a:effectLst>
                  <a:outerShdw blurRad="38100" dist="38100" dir="2700000" algn="tl">
                    <a:srgbClr val="C0C0C0"/>
                  </a:outerShdw>
                </a:effectLst>
                <a:latin typeface="Times New Roman" pitchFamily="18" charset="0"/>
              </a:rPr>
              <a:t>下列细胞中各有几个染色体组</a:t>
            </a:r>
            <a:r>
              <a:rPr lang="en-US" altLang="zh-CN" sz="3200" b="1">
                <a:solidFill>
                  <a:srgbClr val="FC4936"/>
                </a:solidFill>
                <a:effectLst>
                  <a:outerShdw blurRad="38100" dist="38100" dir="2700000" algn="tl">
                    <a:srgbClr val="C0C0C0"/>
                  </a:outerShdw>
                </a:effectLst>
                <a:latin typeface="Times New Roman" pitchFamily="18" charset="0"/>
              </a:rPr>
              <a:t>?</a:t>
            </a:r>
            <a:r>
              <a:rPr lang="zh-CN" altLang="en-US" sz="3200" b="1">
                <a:solidFill>
                  <a:srgbClr val="FC4936"/>
                </a:solidFill>
                <a:effectLst>
                  <a:outerShdw blurRad="38100" dist="38100" dir="2700000" algn="tl">
                    <a:srgbClr val="C0C0C0"/>
                  </a:outerShdw>
                </a:effectLst>
                <a:latin typeface="Times New Roman" pitchFamily="18" charset="0"/>
              </a:rPr>
              <a:t>每个染色体组有几条染色体</a:t>
            </a:r>
            <a:r>
              <a:rPr lang="en-US" altLang="zh-CN" sz="3200" b="1">
                <a:solidFill>
                  <a:srgbClr val="FC4936"/>
                </a:solidFill>
                <a:effectLst>
                  <a:outerShdw blurRad="38100" dist="38100" dir="2700000" algn="tl">
                    <a:srgbClr val="C0C0C0"/>
                  </a:outerShdw>
                </a:effectLst>
                <a:latin typeface="Times New Roman" pitchFamily="18" charset="0"/>
              </a:rPr>
              <a:t>?</a:t>
            </a:r>
          </a:p>
          <a:p>
            <a:r>
              <a:rPr lang="en-US" altLang="zh-CN" sz="3200" b="1">
                <a:solidFill>
                  <a:srgbClr val="5347EB"/>
                </a:solidFill>
                <a:effectLst>
                  <a:outerShdw blurRad="38100" dist="38100" dir="2700000" algn="tl">
                    <a:srgbClr val="C0C0C0"/>
                  </a:outerShdw>
                </a:effectLst>
                <a:latin typeface="Times New Roman" pitchFamily="18" charset="0"/>
              </a:rPr>
              <a:t> A</a:t>
            </a:r>
            <a:r>
              <a:rPr lang="zh-CN" altLang="en-US" sz="3200" b="1">
                <a:solidFill>
                  <a:srgbClr val="5347EB"/>
                </a:solidFill>
                <a:effectLst>
                  <a:outerShdw blurRad="38100" dist="38100" dir="2700000" algn="tl">
                    <a:srgbClr val="C0C0C0"/>
                  </a:outerShdw>
                </a:effectLst>
                <a:latin typeface="Times New Roman" pitchFamily="18" charset="0"/>
              </a:rPr>
              <a:t>、</a:t>
            </a:r>
            <a:r>
              <a:rPr lang="en-US" altLang="zh-CN" sz="3200" b="1">
                <a:solidFill>
                  <a:srgbClr val="5347EB"/>
                </a:solidFill>
                <a:effectLst>
                  <a:outerShdw blurRad="38100" dist="38100" dir="2700000" algn="tl">
                    <a:srgbClr val="C0C0C0"/>
                  </a:outerShdw>
                </a:effectLst>
                <a:latin typeface="Times New Roman" pitchFamily="18" charset="0"/>
              </a:rPr>
              <a:t>Aa   </a:t>
            </a:r>
          </a:p>
          <a:p>
            <a:r>
              <a:rPr lang="en-US" altLang="zh-CN" sz="3200" b="1">
                <a:solidFill>
                  <a:srgbClr val="5347EB"/>
                </a:solidFill>
                <a:effectLst>
                  <a:outerShdw blurRad="38100" dist="38100" dir="2700000" algn="tl">
                    <a:srgbClr val="C0C0C0"/>
                  </a:outerShdw>
                </a:effectLst>
                <a:latin typeface="Times New Roman" pitchFamily="18" charset="0"/>
              </a:rPr>
              <a:t> B</a:t>
            </a:r>
            <a:r>
              <a:rPr lang="zh-CN" altLang="en-US" sz="3200" b="1">
                <a:solidFill>
                  <a:srgbClr val="5347EB"/>
                </a:solidFill>
                <a:effectLst>
                  <a:outerShdw blurRad="38100" dist="38100" dir="2700000" algn="tl">
                    <a:srgbClr val="C0C0C0"/>
                  </a:outerShdw>
                </a:effectLst>
                <a:latin typeface="Times New Roman" pitchFamily="18" charset="0"/>
              </a:rPr>
              <a:t>、</a:t>
            </a:r>
            <a:r>
              <a:rPr lang="en-US" altLang="zh-CN" sz="3200" b="1">
                <a:solidFill>
                  <a:srgbClr val="5347EB"/>
                </a:solidFill>
                <a:effectLst>
                  <a:outerShdw blurRad="38100" dist="38100" dir="2700000" algn="tl">
                    <a:srgbClr val="C0C0C0"/>
                  </a:outerShdw>
                </a:effectLst>
                <a:latin typeface="Times New Roman" pitchFamily="18" charset="0"/>
              </a:rPr>
              <a:t>AABb   </a:t>
            </a:r>
          </a:p>
          <a:p>
            <a:r>
              <a:rPr lang="en-US" altLang="zh-CN" sz="3200" b="1">
                <a:solidFill>
                  <a:srgbClr val="5347EB"/>
                </a:solidFill>
                <a:effectLst>
                  <a:outerShdw blurRad="38100" dist="38100" dir="2700000" algn="tl">
                    <a:srgbClr val="C0C0C0"/>
                  </a:outerShdw>
                </a:effectLst>
                <a:latin typeface="Times New Roman" pitchFamily="18" charset="0"/>
              </a:rPr>
              <a:t> C</a:t>
            </a:r>
            <a:r>
              <a:rPr lang="zh-CN" altLang="en-US" sz="3200" b="1">
                <a:solidFill>
                  <a:srgbClr val="5347EB"/>
                </a:solidFill>
                <a:effectLst>
                  <a:outerShdw blurRad="38100" dist="38100" dir="2700000" algn="tl">
                    <a:srgbClr val="C0C0C0"/>
                  </a:outerShdw>
                </a:effectLst>
                <a:latin typeface="Times New Roman" pitchFamily="18" charset="0"/>
              </a:rPr>
              <a:t>、</a:t>
            </a:r>
            <a:r>
              <a:rPr lang="en-US" altLang="zh-CN" sz="3200" b="1">
                <a:solidFill>
                  <a:srgbClr val="5347EB"/>
                </a:solidFill>
                <a:effectLst>
                  <a:outerShdw blurRad="38100" dist="38100" dir="2700000" algn="tl">
                    <a:srgbClr val="C0C0C0"/>
                  </a:outerShdw>
                </a:effectLst>
                <a:latin typeface="Times New Roman" pitchFamily="18" charset="0"/>
              </a:rPr>
              <a:t>AaBbX</a:t>
            </a:r>
            <a:r>
              <a:rPr lang="en-US" altLang="zh-CN" sz="3200" b="1" baseline="30000">
                <a:solidFill>
                  <a:srgbClr val="5347EB"/>
                </a:solidFill>
                <a:effectLst>
                  <a:outerShdw blurRad="38100" dist="38100" dir="2700000" algn="tl">
                    <a:srgbClr val="C0C0C0"/>
                  </a:outerShdw>
                </a:effectLst>
                <a:latin typeface="Times New Roman" pitchFamily="18" charset="0"/>
              </a:rPr>
              <a:t>W</a:t>
            </a:r>
            <a:r>
              <a:rPr lang="en-US" altLang="zh-CN" sz="3200" b="1">
                <a:solidFill>
                  <a:srgbClr val="5347EB"/>
                </a:solidFill>
                <a:effectLst>
                  <a:outerShdw blurRad="38100" dist="38100" dir="2700000" algn="tl">
                    <a:srgbClr val="C0C0C0"/>
                  </a:outerShdw>
                </a:effectLst>
                <a:latin typeface="Times New Roman" pitchFamily="18" charset="0"/>
              </a:rPr>
              <a:t>Y  </a:t>
            </a:r>
          </a:p>
          <a:p>
            <a:r>
              <a:rPr lang="en-US" altLang="zh-CN" sz="3200" b="1">
                <a:solidFill>
                  <a:srgbClr val="5347EB"/>
                </a:solidFill>
                <a:effectLst>
                  <a:outerShdw blurRad="38100" dist="38100" dir="2700000" algn="tl">
                    <a:srgbClr val="C0C0C0"/>
                  </a:outerShdw>
                </a:effectLst>
                <a:latin typeface="Times New Roman" pitchFamily="18" charset="0"/>
              </a:rPr>
              <a:t> D</a:t>
            </a:r>
            <a:r>
              <a:rPr lang="zh-CN" altLang="en-US" sz="3200" b="1">
                <a:solidFill>
                  <a:srgbClr val="5347EB"/>
                </a:solidFill>
                <a:effectLst>
                  <a:outerShdw blurRad="38100" dist="38100" dir="2700000" algn="tl">
                    <a:srgbClr val="C0C0C0"/>
                  </a:outerShdw>
                </a:effectLst>
                <a:latin typeface="Times New Roman" pitchFamily="18" charset="0"/>
              </a:rPr>
              <a:t>、</a:t>
            </a:r>
            <a:r>
              <a:rPr lang="en-US" altLang="zh-CN" sz="3200" b="1">
                <a:solidFill>
                  <a:srgbClr val="5347EB"/>
                </a:solidFill>
                <a:effectLst>
                  <a:outerShdw blurRad="38100" dist="38100" dir="2700000" algn="tl">
                    <a:srgbClr val="C0C0C0"/>
                  </a:outerShdw>
                </a:effectLst>
                <a:latin typeface="Times New Roman" pitchFamily="18" charset="0"/>
              </a:rPr>
              <a:t>AAa</a:t>
            </a:r>
          </a:p>
        </p:txBody>
      </p:sp>
      <p:sp>
        <p:nvSpPr>
          <p:cNvPr id="60419" name="Rectangle 3"/>
          <p:cNvSpPr>
            <a:spLocks noChangeArrowheads="1"/>
          </p:cNvSpPr>
          <p:nvPr/>
        </p:nvSpPr>
        <p:spPr bwMode="auto">
          <a:xfrm>
            <a:off x="4716463" y="2205038"/>
            <a:ext cx="1928812" cy="582612"/>
          </a:xfrm>
          <a:prstGeom prst="rect">
            <a:avLst/>
          </a:prstGeom>
          <a:noFill/>
          <a:ln w="9525">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Times New Roman" pitchFamily="18" charset="0"/>
              </a:rPr>
              <a:t>2</a:t>
            </a:r>
            <a:r>
              <a:rPr lang="zh-CN" altLang="en-US" sz="3200" b="1">
                <a:solidFill>
                  <a:srgbClr val="FF0000"/>
                </a:solidFill>
                <a:effectLst>
                  <a:outerShdw blurRad="38100" dist="38100" dir="2700000" algn="tl">
                    <a:srgbClr val="C0C0C0"/>
                  </a:outerShdw>
                </a:effectLst>
                <a:latin typeface="Times New Roman" pitchFamily="18" charset="0"/>
              </a:rPr>
              <a:t>个</a:t>
            </a:r>
            <a:r>
              <a:rPr lang="en-US" altLang="zh-CN" sz="3200" b="1">
                <a:solidFill>
                  <a:srgbClr val="FF0000"/>
                </a:solidFill>
                <a:effectLst>
                  <a:outerShdw blurRad="38100" dist="38100" dir="2700000" algn="tl">
                    <a:srgbClr val="C0C0C0"/>
                  </a:outerShdw>
                </a:effectLst>
                <a:latin typeface="Times New Roman" pitchFamily="18" charset="0"/>
              </a:rPr>
              <a:t>; 1</a:t>
            </a:r>
            <a:r>
              <a:rPr lang="zh-CN" altLang="en-US" sz="3200" b="1">
                <a:solidFill>
                  <a:srgbClr val="FF0000"/>
                </a:solidFill>
                <a:effectLst>
                  <a:outerShdw blurRad="38100" dist="38100" dir="2700000" algn="tl">
                    <a:srgbClr val="C0C0C0"/>
                  </a:outerShdw>
                </a:effectLst>
                <a:latin typeface="Times New Roman" pitchFamily="18" charset="0"/>
              </a:rPr>
              <a:t>条</a:t>
            </a:r>
          </a:p>
        </p:txBody>
      </p:sp>
      <p:sp>
        <p:nvSpPr>
          <p:cNvPr id="60420" name="Rectangle 4"/>
          <p:cNvSpPr>
            <a:spLocks noChangeArrowheads="1"/>
          </p:cNvSpPr>
          <p:nvPr/>
        </p:nvSpPr>
        <p:spPr bwMode="auto">
          <a:xfrm>
            <a:off x="4643438" y="2852738"/>
            <a:ext cx="2089150" cy="582612"/>
          </a:xfrm>
          <a:prstGeom prst="rect">
            <a:avLst/>
          </a:prstGeom>
          <a:noFill/>
          <a:ln w="9525">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Times New Roman" pitchFamily="18" charset="0"/>
              </a:rPr>
              <a:t>2</a:t>
            </a:r>
            <a:r>
              <a:rPr lang="zh-CN" altLang="en-US" sz="3200" b="1">
                <a:solidFill>
                  <a:srgbClr val="FF0000"/>
                </a:solidFill>
                <a:effectLst>
                  <a:outerShdw blurRad="38100" dist="38100" dir="2700000" algn="tl">
                    <a:srgbClr val="C0C0C0"/>
                  </a:outerShdw>
                </a:effectLst>
                <a:latin typeface="Times New Roman" pitchFamily="18" charset="0"/>
              </a:rPr>
              <a:t>个</a:t>
            </a:r>
            <a:r>
              <a:rPr lang="en-US" altLang="zh-CN" sz="3200" b="1">
                <a:solidFill>
                  <a:srgbClr val="FF0000"/>
                </a:solidFill>
                <a:effectLst>
                  <a:outerShdw blurRad="38100" dist="38100" dir="2700000" algn="tl">
                    <a:srgbClr val="C0C0C0"/>
                  </a:outerShdw>
                </a:effectLst>
                <a:latin typeface="Times New Roman" pitchFamily="18" charset="0"/>
              </a:rPr>
              <a:t>; 2</a:t>
            </a:r>
            <a:r>
              <a:rPr lang="zh-CN" altLang="en-US" sz="3200" b="1">
                <a:solidFill>
                  <a:srgbClr val="FF0000"/>
                </a:solidFill>
                <a:effectLst>
                  <a:outerShdw blurRad="38100" dist="38100" dir="2700000" algn="tl">
                    <a:srgbClr val="C0C0C0"/>
                  </a:outerShdw>
                </a:effectLst>
                <a:latin typeface="Times New Roman" pitchFamily="18" charset="0"/>
              </a:rPr>
              <a:t>条</a:t>
            </a:r>
          </a:p>
        </p:txBody>
      </p:sp>
      <p:sp>
        <p:nvSpPr>
          <p:cNvPr id="60421" name="Rectangle 5"/>
          <p:cNvSpPr>
            <a:spLocks noChangeArrowheads="1"/>
          </p:cNvSpPr>
          <p:nvPr/>
        </p:nvSpPr>
        <p:spPr bwMode="auto">
          <a:xfrm>
            <a:off x="4716463" y="3357563"/>
            <a:ext cx="2016125" cy="582612"/>
          </a:xfrm>
          <a:prstGeom prst="rect">
            <a:avLst/>
          </a:prstGeom>
          <a:noFill/>
          <a:ln w="9525">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Times New Roman" pitchFamily="18" charset="0"/>
              </a:rPr>
              <a:t>2</a:t>
            </a:r>
            <a:r>
              <a:rPr lang="zh-CN" altLang="en-US" sz="3200" b="1">
                <a:solidFill>
                  <a:srgbClr val="FF0000"/>
                </a:solidFill>
                <a:effectLst>
                  <a:outerShdw blurRad="38100" dist="38100" dir="2700000" algn="tl">
                    <a:srgbClr val="C0C0C0"/>
                  </a:outerShdw>
                </a:effectLst>
                <a:latin typeface="Times New Roman" pitchFamily="18" charset="0"/>
              </a:rPr>
              <a:t>个</a:t>
            </a:r>
            <a:r>
              <a:rPr lang="en-US" altLang="zh-CN" sz="3200" b="1">
                <a:solidFill>
                  <a:srgbClr val="FF0000"/>
                </a:solidFill>
                <a:effectLst>
                  <a:outerShdw blurRad="38100" dist="38100" dir="2700000" algn="tl">
                    <a:srgbClr val="C0C0C0"/>
                  </a:outerShdw>
                </a:effectLst>
                <a:latin typeface="Times New Roman" pitchFamily="18" charset="0"/>
              </a:rPr>
              <a:t>; 3</a:t>
            </a:r>
            <a:r>
              <a:rPr lang="zh-CN" altLang="en-US" sz="3200" b="1">
                <a:solidFill>
                  <a:srgbClr val="FF0000"/>
                </a:solidFill>
                <a:effectLst>
                  <a:outerShdw blurRad="38100" dist="38100" dir="2700000" algn="tl">
                    <a:srgbClr val="C0C0C0"/>
                  </a:outerShdw>
                </a:effectLst>
                <a:latin typeface="Times New Roman" pitchFamily="18" charset="0"/>
              </a:rPr>
              <a:t>条</a:t>
            </a:r>
          </a:p>
        </p:txBody>
      </p:sp>
      <p:sp>
        <p:nvSpPr>
          <p:cNvPr id="60422" name="Rectangle 6"/>
          <p:cNvSpPr>
            <a:spLocks noChangeArrowheads="1"/>
          </p:cNvSpPr>
          <p:nvPr/>
        </p:nvSpPr>
        <p:spPr bwMode="auto">
          <a:xfrm>
            <a:off x="4716463" y="3933825"/>
            <a:ext cx="2089150" cy="582613"/>
          </a:xfrm>
          <a:prstGeom prst="rect">
            <a:avLst/>
          </a:prstGeom>
          <a:noFill/>
          <a:ln w="9525">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Times New Roman" pitchFamily="18" charset="0"/>
              </a:rPr>
              <a:t>3</a:t>
            </a:r>
            <a:r>
              <a:rPr lang="zh-CN" altLang="en-US" sz="3200" b="1">
                <a:solidFill>
                  <a:srgbClr val="FF0000"/>
                </a:solidFill>
                <a:effectLst>
                  <a:outerShdw blurRad="38100" dist="38100" dir="2700000" algn="tl">
                    <a:srgbClr val="C0C0C0"/>
                  </a:outerShdw>
                </a:effectLst>
                <a:latin typeface="Times New Roman" pitchFamily="18" charset="0"/>
              </a:rPr>
              <a:t>个</a:t>
            </a:r>
            <a:r>
              <a:rPr lang="en-US" altLang="zh-CN" sz="3200" b="1">
                <a:solidFill>
                  <a:srgbClr val="FF0000"/>
                </a:solidFill>
                <a:effectLst>
                  <a:outerShdw blurRad="38100" dist="38100" dir="2700000" algn="tl">
                    <a:srgbClr val="C0C0C0"/>
                  </a:outerShdw>
                </a:effectLst>
                <a:latin typeface="Times New Roman" pitchFamily="18" charset="0"/>
              </a:rPr>
              <a:t>; 1</a:t>
            </a:r>
            <a:r>
              <a:rPr lang="zh-CN" altLang="en-US" sz="3200" b="1">
                <a:solidFill>
                  <a:srgbClr val="FF0000"/>
                </a:solidFill>
                <a:effectLst>
                  <a:outerShdw blurRad="38100" dist="38100" dir="2700000" algn="tl">
                    <a:srgbClr val="C0C0C0"/>
                  </a:outerShdw>
                </a:effectLst>
                <a:latin typeface="Times New Roman" pitchFamily="18" charset="0"/>
              </a:rPr>
              <a:t>条</a:t>
            </a:r>
          </a:p>
        </p:txBody>
      </p:sp>
    </p:spTree>
    <p:extLst>
      <p:ext uri="{BB962C8B-B14F-4D97-AF65-F5344CB8AC3E}">
        <p14:creationId xmlns:p14="http://schemas.microsoft.com/office/powerpoint/2010/main" val="2113344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childTnLst>
                                    <p:set>
                                      <p:cBhvr>
                                        <p:cTn id="6" dur="1" fill="hold">
                                          <p:stCondLst>
                                            <p:cond delay="0"/>
                                          </p:stCondLst>
                                        </p:cTn>
                                        <p:tgtEl>
                                          <p:spTgt spid="60418"/>
                                        </p:tgtEl>
                                        <p:attrNameLst>
                                          <p:attrName>style.visibility</p:attrName>
                                        </p:attrNameLst>
                                      </p:cBhvr>
                                      <p:to>
                                        <p:strVal val="visible"/>
                                      </p:to>
                                    </p:set>
                                    <p:anim calcmode="discrete" valueType="clr">
                                      <p:cBhvr override="childStyle">
                                        <p:cTn id="7" dur="80"/>
                                        <p:tgtEl>
                                          <p:spTgt spid="604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0418"/>
                                        </p:tgtEl>
                                        <p:attrNameLst>
                                          <p:attrName>fillcolor</p:attrName>
                                        </p:attrNameLst>
                                      </p:cBhvr>
                                      <p:tavLst>
                                        <p:tav tm="0">
                                          <p:val>
                                            <p:clrVal>
                                              <a:schemeClr val="accent2"/>
                                            </p:clrVal>
                                          </p:val>
                                        </p:tav>
                                        <p:tav tm="50000">
                                          <p:val>
                                            <p:clrVal>
                                              <a:schemeClr val="hlink"/>
                                            </p:clrVal>
                                          </p:val>
                                        </p:tav>
                                      </p:tavLst>
                                    </p:anim>
                                    <p:set>
                                      <p:cBhvr>
                                        <p:cTn id="9" dur="80"/>
                                        <p:tgtEl>
                                          <p:spTgt spid="6041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60419"/>
                                        </p:tgtEl>
                                        <p:attrNameLst>
                                          <p:attrName>style.visibility</p:attrName>
                                        </p:attrNameLst>
                                      </p:cBhvr>
                                      <p:to>
                                        <p:strVal val="visible"/>
                                      </p:to>
                                    </p:set>
                                    <p:animEffect transition="in" filter="box(in)">
                                      <p:cBhvr>
                                        <p:cTn id="14" dur="500"/>
                                        <p:tgtEl>
                                          <p:spTgt spid="6041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0420"/>
                                        </p:tgtEl>
                                        <p:attrNameLst>
                                          <p:attrName>style.visibility</p:attrName>
                                        </p:attrNameLst>
                                      </p:cBhvr>
                                      <p:to>
                                        <p:strVal val="visible"/>
                                      </p:to>
                                    </p:set>
                                    <p:anim calcmode="lin" valueType="num">
                                      <p:cBhvr additive="base">
                                        <p:cTn id="19" dur="500" fill="hold"/>
                                        <p:tgtEl>
                                          <p:spTgt spid="60420"/>
                                        </p:tgtEl>
                                        <p:attrNameLst>
                                          <p:attrName>ppt_x</p:attrName>
                                        </p:attrNameLst>
                                      </p:cBhvr>
                                      <p:tavLst>
                                        <p:tav tm="0">
                                          <p:val>
                                            <p:strVal val="#ppt_x"/>
                                          </p:val>
                                        </p:tav>
                                        <p:tav tm="100000">
                                          <p:val>
                                            <p:strVal val="#ppt_x"/>
                                          </p:val>
                                        </p:tav>
                                      </p:tavLst>
                                    </p:anim>
                                    <p:anim calcmode="lin" valueType="num">
                                      <p:cBhvr additive="base">
                                        <p:cTn id="20" dur="500" fill="hold"/>
                                        <p:tgtEl>
                                          <p:spTgt spid="604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0421"/>
                                        </p:tgtEl>
                                        <p:attrNameLst>
                                          <p:attrName>style.visibility</p:attrName>
                                        </p:attrNameLst>
                                      </p:cBhvr>
                                      <p:to>
                                        <p:strVal val="visible"/>
                                      </p:to>
                                    </p:set>
                                    <p:animEffect transition="in" filter="blinds(horizontal)">
                                      <p:cBhvr>
                                        <p:cTn id="25" dur="500"/>
                                        <p:tgtEl>
                                          <p:spTgt spid="60421"/>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60422"/>
                                        </p:tgtEl>
                                        <p:attrNameLst>
                                          <p:attrName>style.visibility</p:attrName>
                                        </p:attrNameLst>
                                      </p:cBhvr>
                                      <p:to>
                                        <p:strVal val="visible"/>
                                      </p:to>
                                    </p:set>
                                    <p:animEffect transition="in" filter="box(in)">
                                      <p:cBhvr>
                                        <p:cTn id="30" dur="500"/>
                                        <p:tgtEl>
                                          <p:spTgt spid="60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autoUpdateAnimBg="0"/>
      <p:bldP spid="60419" grpId="0" autoUpdateAnimBg="0"/>
      <p:bldP spid="60420" grpId="0" autoUpdateAnimBg="0"/>
      <p:bldP spid="60421" grpId="0" autoUpdateAnimBg="0"/>
      <p:bldP spid="60422"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4" name="Text Box 4"/>
          <p:cNvSpPr txBox="1">
            <a:spLocks noChangeArrowheads="1"/>
          </p:cNvSpPr>
          <p:nvPr/>
        </p:nvSpPr>
        <p:spPr bwMode="auto">
          <a:xfrm>
            <a:off x="323528" y="332656"/>
            <a:ext cx="4572000" cy="582613"/>
          </a:xfrm>
          <a:prstGeom prst="rect">
            <a:avLst/>
          </a:prstGeom>
          <a:solidFill>
            <a:schemeClr val="bg1"/>
          </a:solidFill>
          <a:ln w="9525">
            <a:noFill/>
            <a:miter lim="800000"/>
            <a:headEnd/>
            <a:tailEnd/>
          </a:ln>
          <a:effectLst/>
        </p:spPr>
        <p:txBody>
          <a:bodyPr>
            <a:spAutoFit/>
          </a:bodyPr>
          <a:lstStyle/>
          <a:p>
            <a:r>
              <a:rPr lang="en-US" altLang="zh-CN" sz="3200" b="1">
                <a:solidFill>
                  <a:srgbClr val="0000FF"/>
                </a:solidFill>
                <a:effectLst>
                  <a:outerShdw blurRad="38100" dist="38100" dir="2700000" algn="tl">
                    <a:srgbClr val="C0C0C0"/>
                  </a:outerShdw>
                </a:effectLst>
                <a:latin typeface="Times New Roman" pitchFamily="18" charset="0"/>
              </a:rPr>
              <a:t>2.</a:t>
            </a:r>
            <a:r>
              <a:rPr lang="zh-CN" altLang="en-US" sz="3200" b="1">
                <a:solidFill>
                  <a:srgbClr val="0000FF"/>
                </a:solidFill>
                <a:effectLst>
                  <a:outerShdw blurRad="38100" dist="38100" dir="2700000" algn="tl">
                    <a:srgbClr val="C0C0C0"/>
                  </a:outerShdw>
                </a:effectLst>
                <a:latin typeface="Times New Roman" pitchFamily="18" charset="0"/>
              </a:rPr>
              <a:t>二倍体、多倍体</a:t>
            </a:r>
          </a:p>
        </p:txBody>
      </p:sp>
      <p:sp>
        <p:nvSpPr>
          <p:cNvPr id="76805" name="Text Box 5"/>
          <p:cNvSpPr txBox="1">
            <a:spLocks noChangeArrowheads="1"/>
          </p:cNvSpPr>
          <p:nvPr/>
        </p:nvSpPr>
        <p:spPr bwMode="auto">
          <a:xfrm>
            <a:off x="179388" y="1268413"/>
            <a:ext cx="8743950" cy="1069975"/>
          </a:xfrm>
          <a:prstGeom prst="rect">
            <a:avLst/>
          </a:prstGeom>
          <a:noFill/>
          <a:ln w="9525">
            <a:noFill/>
            <a:miter lim="800000"/>
            <a:headEnd/>
            <a:tailEnd/>
          </a:ln>
          <a:effectLst/>
        </p:spPr>
        <p:txBody>
          <a:bodyPr>
            <a:spAutoFit/>
          </a:bodyPr>
          <a:lstStyle/>
          <a:p>
            <a:r>
              <a:rPr lang="zh-CN" altLang="en-US" sz="3200" b="1">
                <a:solidFill>
                  <a:srgbClr val="FF0000"/>
                </a:solidFill>
                <a:effectLst>
                  <a:outerShdw blurRad="38100" dist="38100" dir="2700000" algn="tl">
                    <a:srgbClr val="C0C0C0"/>
                  </a:outerShdw>
                </a:effectLst>
                <a:latin typeface="宋体" pitchFamily="2" charset="-122"/>
              </a:rPr>
              <a:t>二倍体</a:t>
            </a:r>
            <a:r>
              <a:rPr lang="zh-CN" altLang="en-US" sz="3200" b="1">
                <a:solidFill>
                  <a:srgbClr val="800000"/>
                </a:solidFill>
                <a:effectLst>
                  <a:outerShdw blurRad="38100" dist="38100" dir="2700000" algn="tl">
                    <a:srgbClr val="C0C0C0"/>
                  </a:outerShdw>
                </a:effectLst>
                <a:latin typeface="宋体" pitchFamily="2" charset="-122"/>
              </a:rPr>
              <a:t>：</a:t>
            </a:r>
            <a:r>
              <a:rPr lang="zh-CN" altLang="en-US" sz="3200" b="1">
                <a:solidFill>
                  <a:prstClr val="black"/>
                </a:solidFill>
                <a:effectLst>
                  <a:outerShdw blurRad="38100" dist="38100" dir="2700000" algn="tl">
                    <a:srgbClr val="C0C0C0"/>
                  </a:outerShdw>
                </a:effectLst>
                <a:latin typeface="宋体" pitchFamily="2" charset="-122"/>
              </a:rPr>
              <a:t>由</a:t>
            </a:r>
            <a:r>
              <a:rPr lang="zh-CN" altLang="en-US" sz="3200" b="1">
                <a:solidFill>
                  <a:srgbClr val="FF0000"/>
                </a:solidFill>
                <a:effectLst>
                  <a:outerShdw blurRad="38100" dist="38100" dir="2700000" algn="tl">
                    <a:srgbClr val="C0C0C0"/>
                  </a:outerShdw>
                </a:effectLst>
                <a:latin typeface="宋体" pitchFamily="2" charset="-122"/>
              </a:rPr>
              <a:t>受精卵</a:t>
            </a:r>
            <a:r>
              <a:rPr lang="zh-CN" altLang="en-US" sz="3200" b="1">
                <a:solidFill>
                  <a:prstClr val="black"/>
                </a:solidFill>
                <a:effectLst>
                  <a:outerShdw blurRad="38100" dist="38100" dir="2700000" algn="tl">
                    <a:srgbClr val="C0C0C0"/>
                  </a:outerShdw>
                </a:effectLst>
                <a:latin typeface="宋体" pitchFamily="2" charset="-122"/>
              </a:rPr>
              <a:t>发育而成的个体，</a:t>
            </a:r>
            <a:r>
              <a:rPr lang="zh-CN" altLang="en-US" sz="3200" b="1">
                <a:solidFill>
                  <a:srgbClr val="FF3300"/>
                </a:solidFill>
                <a:effectLst>
                  <a:outerShdw blurRad="38100" dist="38100" dir="2700000" algn="tl">
                    <a:srgbClr val="C0C0C0"/>
                  </a:outerShdw>
                </a:effectLst>
                <a:latin typeface="宋体" pitchFamily="2" charset="-122"/>
              </a:rPr>
              <a:t>体细胞</a:t>
            </a:r>
            <a:r>
              <a:rPr lang="zh-CN" altLang="en-US" sz="3200" b="1">
                <a:solidFill>
                  <a:prstClr val="black"/>
                </a:solidFill>
                <a:effectLst>
                  <a:outerShdw blurRad="38100" dist="38100" dir="2700000" algn="tl">
                    <a:srgbClr val="C0C0C0"/>
                  </a:outerShdw>
                </a:effectLst>
                <a:latin typeface="宋体" pitchFamily="2" charset="-122"/>
              </a:rPr>
              <a:t>中          </a:t>
            </a:r>
          </a:p>
          <a:p>
            <a:r>
              <a:rPr lang="zh-CN" altLang="en-US" sz="3200" b="1">
                <a:solidFill>
                  <a:prstClr val="black"/>
                </a:solidFill>
                <a:effectLst>
                  <a:outerShdw blurRad="38100" dist="38100" dir="2700000" algn="tl">
                    <a:srgbClr val="C0C0C0"/>
                  </a:outerShdw>
                </a:effectLst>
                <a:latin typeface="宋体" pitchFamily="2" charset="-122"/>
              </a:rPr>
              <a:t>       含有</a:t>
            </a:r>
            <a:r>
              <a:rPr lang="zh-CN" altLang="en-US" sz="3200" b="1">
                <a:solidFill>
                  <a:srgbClr val="FF0000"/>
                </a:solidFill>
                <a:effectLst>
                  <a:outerShdw blurRad="38100" dist="38100" dir="2700000" algn="tl">
                    <a:srgbClr val="C0C0C0"/>
                  </a:outerShdw>
                </a:effectLst>
                <a:latin typeface="宋体" pitchFamily="2" charset="-122"/>
              </a:rPr>
              <a:t>两个染色体组</a:t>
            </a:r>
            <a:r>
              <a:rPr lang="zh-CN" altLang="en-US" sz="3200" b="1">
                <a:solidFill>
                  <a:prstClr val="black"/>
                </a:solidFill>
                <a:effectLst>
                  <a:outerShdw blurRad="38100" dist="38100" dir="2700000" algn="tl">
                    <a:srgbClr val="C0C0C0"/>
                  </a:outerShdw>
                </a:effectLst>
                <a:latin typeface="宋体" pitchFamily="2" charset="-122"/>
              </a:rPr>
              <a:t>的个体。</a:t>
            </a:r>
          </a:p>
        </p:txBody>
      </p:sp>
      <p:sp>
        <p:nvSpPr>
          <p:cNvPr id="76807" name="Rectangle 7"/>
          <p:cNvSpPr>
            <a:spLocks noChangeArrowheads="1"/>
          </p:cNvSpPr>
          <p:nvPr/>
        </p:nvSpPr>
        <p:spPr bwMode="auto">
          <a:xfrm>
            <a:off x="250825" y="4941888"/>
            <a:ext cx="7920038" cy="1069975"/>
          </a:xfrm>
          <a:prstGeom prst="rect">
            <a:avLst/>
          </a:prstGeom>
          <a:noFill/>
          <a:ln w="9525">
            <a:noFill/>
            <a:miter lim="800000"/>
            <a:headEnd/>
            <a:tailEnd/>
          </a:ln>
          <a:effectLst/>
        </p:spPr>
        <p:txBody>
          <a:bodyPr>
            <a:spAutoFit/>
          </a:bodyPr>
          <a:lstStyle/>
          <a:p>
            <a:r>
              <a:rPr lang="zh-CN" altLang="en-US" sz="3200" b="1">
                <a:solidFill>
                  <a:prstClr val="black"/>
                </a:solidFill>
                <a:latin typeface="Times New Roman" pitchFamily="18" charset="0"/>
              </a:rPr>
              <a:t>常用</a:t>
            </a:r>
            <a:r>
              <a:rPr lang="en-US" altLang="zh-CN" sz="3200" b="1">
                <a:solidFill>
                  <a:srgbClr val="0000FF"/>
                </a:solidFill>
                <a:latin typeface="Times New Roman" pitchFamily="18" charset="0"/>
              </a:rPr>
              <a:t>2n</a:t>
            </a:r>
            <a:r>
              <a:rPr lang="zh-CN" altLang="en-US" sz="3200" b="1">
                <a:solidFill>
                  <a:prstClr val="black"/>
                </a:solidFill>
                <a:latin typeface="Times New Roman" pitchFamily="18" charset="0"/>
              </a:rPr>
              <a:t>表示染色体数，</a:t>
            </a:r>
          </a:p>
          <a:p>
            <a:r>
              <a:rPr lang="zh-CN" altLang="en-US" sz="3200" b="1">
                <a:solidFill>
                  <a:prstClr val="black"/>
                </a:solidFill>
                <a:latin typeface="Times New Roman" pitchFamily="18" charset="0"/>
              </a:rPr>
              <a:t>如：果蝇： </a:t>
            </a:r>
            <a:r>
              <a:rPr lang="en-US" altLang="zh-CN" sz="3200" b="1">
                <a:solidFill>
                  <a:prstClr val="black"/>
                </a:solidFill>
                <a:latin typeface="Times New Roman" pitchFamily="18" charset="0"/>
              </a:rPr>
              <a:t>2n = 8     </a:t>
            </a:r>
            <a:r>
              <a:rPr lang="zh-CN" altLang="en-US" sz="3200" b="1">
                <a:solidFill>
                  <a:prstClr val="black"/>
                </a:solidFill>
                <a:latin typeface="Times New Roman" pitchFamily="18" charset="0"/>
              </a:rPr>
              <a:t>人： </a:t>
            </a:r>
            <a:r>
              <a:rPr lang="en-US" altLang="zh-CN" sz="3200" b="1">
                <a:solidFill>
                  <a:prstClr val="black"/>
                </a:solidFill>
                <a:latin typeface="Times New Roman" pitchFamily="18" charset="0"/>
              </a:rPr>
              <a:t>2n = 46</a:t>
            </a:r>
          </a:p>
        </p:txBody>
      </p:sp>
      <p:sp>
        <p:nvSpPr>
          <p:cNvPr id="76808" name="Text Box 8"/>
          <p:cNvSpPr txBox="1">
            <a:spLocks noChangeArrowheads="1"/>
          </p:cNvSpPr>
          <p:nvPr/>
        </p:nvSpPr>
        <p:spPr bwMode="auto">
          <a:xfrm>
            <a:off x="250825" y="2852738"/>
            <a:ext cx="8353425" cy="1557337"/>
          </a:xfrm>
          <a:prstGeom prst="rect">
            <a:avLst/>
          </a:prstGeom>
          <a:noFill/>
          <a:ln w="9525">
            <a:noFill/>
            <a:miter lim="800000"/>
            <a:headEnd/>
            <a:tailEnd/>
          </a:ln>
          <a:effectLst/>
        </p:spPr>
        <p:txBody>
          <a:bodyPr>
            <a:spAutoFit/>
          </a:bodyPr>
          <a:lstStyle/>
          <a:p>
            <a:pPr>
              <a:spcBef>
                <a:spcPct val="50000"/>
              </a:spcBef>
            </a:pPr>
            <a:r>
              <a:rPr lang="zh-CN" altLang="en-US" sz="3200" b="1">
                <a:solidFill>
                  <a:prstClr val="black"/>
                </a:solidFill>
                <a:effectLst>
                  <a:outerShdw blurRad="38100" dist="38100" dir="2700000" algn="tl">
                    <a:srgbClr val="C0C0C0"/>
                  </a:outerShdw>
                </a:effectLst>
                <a:latin typeface="Arial" pitchFamily="34" charset="0"/>
              </a:rPr>
              <a:t>例如，人、果蝇、玉米是二倍体。自然界中</a:t>
            </a:r>
            <a:r>
              <a:rPr lang="zh-CN" altLang="en-US" sz="3200" b="1">
                <a:solidFill>
                  <a:srgbClr val="0000FF"/>
                </a:solidFill>
                <a:effectLst>
                  <a:outerShdw blurRad="38100" dist="38100" dir="2700000" algn="tl">
                    <a:srgbClr val="C0C0C0"/>
                  </a:outerShdw>
                </a:effectLst>
                <a:latin typeface="Arial" pitchFamily="34" charset="0"/>
              </a:rPr>
              <a:t>几乎全部动 物和 过半数的高等植物都是二倍体。</a:t>
            </a:r>
          </a:p>
        </p:txBody>
      </p:sp>
    </p:spTree>
    <p:extLst>
      <p:ext uri="{BB962C8B-B14F-4D97-AF65-F5344CB8AC3E}">
        <p14:creationId xmlns:p14="http://schemas.microsoft.com/office/powerpoint/2010/main" val="845914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6804"/>
                                        </p:tgtEl>
                                        <p:attrNameLst>
                                          <p:attrName>style.visibility</p:attrName>
                                        </p:attrNameLst>
                                      </p:cBhvr>
                                      <p:to>
                                        <p:strVal val="visible"/>
                                      </p:to>
                                    </p:set>
                                    <p:animEffect transition="in" filter="blinds(horizontal)">
                                      <p:cBhvr>
                                        <p:cTn id="7" dur="500"/>
                                        <p:tgtEl>
                                          <p:spTgt spid="76804"/>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childTnLst>
                                    <p:set>
                                      <p:cBhvr>
                                        <p:cTn id="11" dur="1" fill="hold">
                                          <p:stCondLst>
                                            <p:cond delay="0"/>
                                          </p:stCondLst>
                                        </p:cTn>
                                        <p:tgtEl>
                                          <p:spTgt spid="76805"/>
                                        </p:tgtEl>
                                        <p:attrNameLst>
                                          <p:attrName>style.visibility</p:attrName>
                                        </p:attrNameLst>
                                      </p:cBhvr>
                                      <p:to>
                                        <p:strVal val="visible"/>
                                      </p:to>
                                    </p:set>
                                    <p:anim calcmode="discrete" valueType="clr">
                                      <p:cBhvr override="childStyle">
                                        <p:cTn id="12" dur="80"/>
                                        <p:tgtEl>
                                          <p:spTgt spid="7680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76805"/>
                                        </p:tgtEl>
                                        <p:attrNameLst>
                                          <p:attrName>fillcolor</p:attrName>
                                        </p:attrNameLst>
                                      </p:cBhvr>
                                      <p:tavLst>
                                        <p:tav tm="0">
                                          <p:val>
                                            <p:clrVal>
                                              <a:schemeClr val="accent2"/>
                                            </p:clrVal>
                                          </p:val>
                                        </p:tav>
                                        <p:tav tm="50000">
                                          <p:val>
                                            <p:clrVal>
                                              <a:schemeClr val="hlink"/>
                                            </p:clrVal>
                                          </p:val>
                                        </p:tav>
                                      </p:tavLst>
                                    </p:anim>
                                    <p:set>
                                      <p:cBhvr>
                                        <p:cTn id="14" dur="80"/>
                                        <p:tgtEl>
                                          <p:spTgt spid="76805"/>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6808"/>
                                        </p:tgtEl>
                                        <p:attrNameLst>
                                          <p:attrName>style.visibility</p:attrName>
                                        </p:attrNameLst>
                                      </p:cBhvr>
                                      <p:to>
                                        <p:strVal val="visible"/>
                                      </p:to>
                                    </p:set>
                                    <p:animEffect transition="in" filter="blinds(horizontal)">
                                      <p:cBhvr>
                                        <p:cTn id="19" dur="500"/>
                                        <p:tgtEl>
                                          <p:spTgt spid="76808"/>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6807"/>
                                        </p:tgtEl>
                                        <p:attrNameLst>
                                          <p:attrName>style.visibility</p:attrName>
                                        </p:attrNameLst>
                                      </p:cBhvr>
                                      <p:to>
                                        <p:strVal val="visible"/>
                                      </p:to>
                                    </p:set>
                                    <p:animEffect transition="in" filter="blinds(horizontal)">
                                      <p:cBhvr>
                                        <p:cTn id="24" dur="500"/>
                                        <p:tgtEl>
                                          <p:spTgt spid="768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animBg="1" autoUpdateAnimBg="0"/>
      <p:bldP spid="76805" grpId="0" autoUpdateAnimBg="0"/>
      <p:bldP spid="76807" grpId="0"/>
      <p:bldP spid="7680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8306" name="Picture 2" descr="南瓜"/>
          <p:cNvPicPr>
            <a:picLocks noChangeAspect="1" noChangeArrowheads="1"/>
          </p:cNvPicPr>
          <p:nvPr/>
        </p:nvPicPr>
        <p:blipFill>
          <a:blip r:embed="rId2" cstate="print"/>
          <a:srcRect/>
          <a:stretch>
            <a:fillRect/>
          </a:stretch>
        </p:blipFill>
        <p:spPr bwMode="auto">
          <a:xfrm>
            <a:off x="152400" y="0"/>
            <a:ext cx="7250113" cy="4872038"/>
          </a:xfrm>
          <a:prstGeom prst="rect">
            <a:avLst/>
          </a:prstGeom>
          <a:noFill/>
        </p:spPr>
      </p:pic>
      <p:sp>
        <p:nvSpPr>
          <p:cNvPr id="98307" name="Text Box 3"/>
          <p:cNvSpPr txBox="1">
            <a:spLocks noChangeArrowheads="1"/>
          </p:cNvSpPr>
          <p:nvPr/>
        </p:nvSpPr>
        <p:spPr bwMode="auto">
          <a:xfrm>
            <a:off x="685800" y="5029200"/>
            <a:ext cx="8077200" cy="1557338"/>
          </a:xfrm>
          <a:prstGeom prst="rect">
            <a:avLst/>
          </a:prstGeom>
          <a:noFill/>
          <a:ln w="9525">
            <a:noFill/>
            <a:miter lim="800000"/>
            <a:headEnd/>
            <a:tailEnd/>
          </a:ln>
          <a:effectLst/>
        </p:spPr>
        <p:txBody>
          <a:bodyPr wrap="square">
            <a:spAutoFit/>
          </a:bodyPr>
          <a:lstStyle/>
          <a:p>
            <a:pPr algn="just">
              <a:spcBef>
                <a:spcPct val="50000"/>
              </a:spcBef>
            </a:pPr>
            <a:r>
              <a:rPr lang="en-US" altLang="zh-CN" sz="3200" b="1" dirty="0">
                <a:latin typeface="Times New Roman" pitchFamily="18" charset="0"/>
              </a:rPr>
              <a:t>       </a:t>
            </a:r>
            <a:r>
              <a:rPr lang="zh-CN" altLang="en-US" sz="3200" b="1" dirty="0">
                <a:latin typeface="Times New Roman" pitchFamily="18" charset="0"/>
                <a:ea typeface="华文新魏" pitchFamily="2" charset="-122"/>
              </a:rPr>
              <a:t>太空南瓜王（经过太空遨游，也就是经过辐射的）</a:t>
            </a:r>
            <a:r>
              <a:rPr lang="zh-CN" altLang="en-US" sz="3200" b="1" dirty="0">
                <a:solidFill>
                  <a:schemeClr val="tx2"/>
                </a:solidFill>
                <a:latin typeface="Times New Roman" pitchFamily="18" charset="0"/>
                <a:ea typeface="华文新魏" pitchFamily="2" charset="-122"/>
              </a:rPr>
              <a:t>把其种下去后结出的仍是太空南瓜王</a:t>
            </a:r>
          </a:p>
        </p:txBody>
      </p:sp>
      <p:sp>
        <p:nvSpPr>
          <p:cNvPr id="98308" name="Text Box 4"/>
          <p:cNvSpPr txBox="1">
            <a:spLocks noChangeArrowheads="1"/>
          </p:cNvSpPr>
          <p:nvPr/>
        </p:nvSpPr>
        <p:spPr bwMode="auto">
          <a:xfrm>
            <a:off x="7764701" y="457200"/>
            <a:ext cx="861774" cy="3886200"/>
          </a:xfrm>
          <a:prstGeom prst="rect">
            <a:avLst/>
          </a:prstGeom>
          <a:noFill/>
          <a:ln w="9525">
            <a:noFill/>
            <a:miter lim="800000"/>
            <a:headEnd/>
            <a:tailEnd/>
          </a:ln>
          <a:effectLst/>
        </p:spPr>
        <p:txBody>
          <a:bodyPr vert="eaVert" wrap="square">
            <a:spAutoFit/>
          </a:bodyPr>
          <a:lstStyle/>
          <a:p>
            <a:pPr>
              <a:spcBef>
                <a:spcPct val="50000"/>
              </a:spcBef>
            </a:pPr>
            <a:r>
              <a:rPr lang="zh-CN" altLang="en-US" sz="4400" b="1" dirty="0">
                <a:ea typeface="华文新魏" pitchFamily="2" charset="-122"/>
              </a:rPr>
              <a:t>可遗传的变异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additive="base">
                                        <p:cTn id="7" dur="500" fill="hold"/>
                                        <p:tgtEl>
                                          <p:spTgt spid="98308"/>
                                        </p:tgtEl>
                                        <p:attrNameLst>
                                          <p:attrName>ppt_x</p:attrName>
                                        </p:attrNameLst>
                                      </p:cBhvr>
                                      <p:tavLst>
                                        <p:tav tm="0">
                                          <p:val>
                                            <p:strVal val="#ppt_x"/>
                                          </p:val>
                                        </p:tav>
                                        <p:tav tm="100000">
                                          <p:val>
                                            <p:strVal val="#ppt_x"/>
                                          </p:val>
                                        </p:tav>
                                      </p:tavLst>
                                    </p:anim>
                                    <p:anim calcmode="lin" valueType="num">
                                      <p:cBhvr additive="base">
                                        <p:cTn id="8" dur="500" fill="hold"/>
                                        <p:tgtEl>
                                          <p:spTgt spid="983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900" name="Text Box 1028"/>
          <p:cNvSpPr txBox="1">
            <a:spLocks noChangeArrowheads="1"/>
          </p:cNvSpPr>
          <p:nvPr/>
        </p:nvSpPr>
        <p:spPr bwMode="auto">
          <a:xfrm>
            <a:off x="0" y="620713"/>
            <a:ext cx="9144000" cy="1557337"/>
          </a:xfrm>
          <a:prstGeom prst="rect">
            <a:avLst/>
          </a:prstGeom>
          <a:noFill/>
          <a:ln w="9525">
            <a:noFill/>
            <a:miter lim="800000"/>
            <a:headEnd/>
            <a:tailEnd/>
          </a:ln>
          <a:effectLst/>
        </p:spPr>
        <p:txBody>
          <a:bodyPr>
            <a:spAutoFit/>
          </a:bodyPr>
          <a:lstStyle/>
          <a:p>
            <a:r>
              <a:rPr lang="zh-CN" altLang="en-US" sz="2800" b="1">
                <a:solidFill>
                  <a:srgbClr val="FF0000"/>
                </a:solidFill>
                <a:effectLst>
                  <a:outerShdw blurRad="38100" dist="38100" dir="2700000" algn="tl">
                    <a:srgbClr val="C0C0C0"/>
                  </a:outerShdw>
                </a:effectLst>
                <a:latin typeface="Times New Roman" pitchFamily="18" charset="0"/>
              </a:rPr>
              <a:t>多倍体</a:t>
            </a:r>
            <a:r>
              <a:rPr lang="zh-CN" altLang="en-US" sz="2800" b="1">
                <a:solidFill>
                  <a:srgbClr val="800000"/>
                </a:solidFill>
                <a:effectLst>
                  <a:outerShdw blurRad="38100" dist="38100" dir="2700000" algn="tl">
                    <a:srgbClr val="C0C0C0"/>
                  </a:outerShdw>
                </a:effectLst>
                <a:latin typeface="Times New Roman" pitchFamily="18" charset="0"/>
              </a:rPr>
              <a:t>：</a:t>
            </a:r>
            <a:r>
              <a:rPr lang="zh-CN" altLang="en-US" sz="3200" b="1">
                <a:solidFill>
                  <a:prstClr val="black"/>
                </a:solidFill>
                <a:effectLst>
                  <a:outerShdw blurRad="38100" dist="38100" dir="2700000" algn="tl">
                    <a:srgbClr val="C0C0C0"/>
                  </a:outerShdw>
                </a:effectLst>
                <a:latin typeface="Times New Roman" pitchFamily="18" charset="0"/>
              </a:rPr>
              <a:t>由</a:t>
            </a:r>
            <a:r>
              <a:rPr lang="zh-CN" altLang="en-US" sz="3200" b="1">
                <a:solidFill>
                  <a:srgbClr val="FF0000"/>
                </a:solidFill>
                <a:effectLst>
                  <a:outerShdw blurRad="38100" dist="38100" dir="2700000" algn="tl">
                    <a:srgbClr val="C0C0C0"/>
                  </a:outerShdw>
                </a:effectLst>
                <a:latin typeface="Times New Roman" pitchFamily="18" charset="0"/>
              </a:rPr>
              <a:t>受精卵</a:t>
            </a:r>
            <a:r>
              <a:rPr lang="zh-CN" altLang="en-US" sz="3200" b="1">
                <a:solidFill>
                  <a:prstClr val="black"/>
                </a:solidFill>
                <a:effectLst>
                  <a:outerShdw blurRad="38100" dist="38100" dir="2700000" algn="tl">
                    <a:srgbClr val="C0C0C0"/>
                  </a:outerShdw>
                </a:effectLst>
                <a:latin typeface="Times New Roman" pitchFamily="18" charset="0"/>
              </a:rPr>
              <a:t>发育成的个体，体细胞中含 有</a:t>
            </a:r>
          </a:p>
          <a:p>
            <a:r>
              <a:rPr lang="zh-CN" altLang="en-US" sz="3200" b="1">
                <a:solidFill>
                  <a:prstClr val="black"/>
                </a:solidFill>
                <a:effectLst>
                  <a:outerShdw blurRad="38100" dist="38100" dir="2700000" algn="tl">
                    <a:srgbClr val="C0C0C0"/>
                  </a:outerShdw>
                </a:effectLst>
                <a:latin typeface="Times New Roman" pitchFamily="18" charset="0"/>
              </a:rPr>
              <a:t>              </a:t>
            </a:r>
            <a:r>
              <a:rPr lang="zh-CN" altLang="en-US" sz="3200" b="1">
                <a:solidFill>
                  <a:srgbClr val="FF0000"/>
                </a:solidFill>
                <a:effectLst>
                  <a:outerShdw blurRad="38100" dist="38100" dir="2700000" algn="tl">
                    <a:srgbClr val="C0C0C0"/>
                  </a:outerShdw>
                </a:effectLst>
                <a:latin typeface="Times New Roman" pitchFamily="18" charset="0"/>
              </a:rPr>
              <a:t>三个或三个以上染色体组</a:t>
            </a:r>
            <a:r>
              <a:rPr lang="zh-CN" altLang="en-US" sz="3200" b="1">
                <a:solidFill>
                  <a:prstClr val="black"/>
                </a:solidFill>
                <a:effectLst>
                  <a:outerShdw blurRad="38100" dist="38100" dir="2700000" algn="tl">
                    <a:srgbClr val="C0C0C0"/>
                  </a:outerShdw>
                </a:effectLst>
                <a:latin typeface="Times New Roman" pitchFamily="18" charset="0"/>
              </a:rPr>
              <a:t>的个体。</a:t>
            </a:r>
          </a:p>
          <a:p>
            <a:endParaRPr lang="en-US" altLang="zh-CN" sz="3200" b="1">
              <a:solidFill>
                <a:prstClr val="black"/>
              </a:solidFill>
              <a:effectLst>
                <a:outerShdw blurRad="38100" dist="38100" dir="2700000" algn="tl">
                  <a:srgbClr val="C0C0C0"/>
                </a:outerShdw>
              </a:effectLst>
              <a:latin typeface="Times New Roman" pitchFamily="18" charset="0"/>
            </a:endParaRPr>
          </a:p>
        </p:txBody>
      </p:sp>
      <p:sp>
        <p:nvSpPr>
          <p:cNvPr id="80901" name="Text Box 1029"/>
          <p:cNvSpPr txBox="1">
            <a:spLocks noChangeArrowheads="1"/>
          </p:cNvSpPr>
          <p:nvPr/>
        </p:nvSpPr>
        <p:spPr bwMode="auto">
          <a:xfrm>
            <a:off x="323850" y="1773238"/>
            <a:ext cx="8424863" cy="1557337"/>
          </a:xfrm>
          <a:prstGeom prst="rect">
            <a:avLst/>
          </a:prstGeom>
          <a:noFill/>
          <a:ln w="9525">
            <a:noFill/>
            <a:miter lim="800000"/>
            <a:headEnd/>
            <a:tailEnd/>
          </a:ln>
          <a:effectLst/>
        </p:spPr>
        <p:txBody>
          <a:bodyPr>
            <a:spAutoFit/>
          </a:bodyPr>
          <a:lstStyle/>
          <a:p>
            <a:r>
              <a:rPr lang="zh-CN" altLang="en-US" sz="3200" b="1">
                <a:solidFill>
                  <a:prstClr val="black"/>
                </a:solidFill>
                <a:effectLst>
                  <a:outerShdw blurRad="38100" dist="38100" dir="2700000" algn="tl">
                    <a:srgbClr val="C0C0C0"/>
                  </a:outerShdw>
                </a:effectLst>
                <a:latin typeface="Arial" pitchFamily="34" charset="0"/>
              </a:rPr>
              <a:t>例如，香蕉是三倍体，马铃薯是四倍体，普通小麦是六倍体，</a:t>
            </a:r>
            <a:r>
              <a:rPr lang="zh-CN" altLang="en-US" sz="3200" b="1">
                <a:solidFill>
                  <a:srgbClr val="0000FF"/>
                </a:solidFill>
                <a:effectLst>
                  <a:outerShdw blurRad="38100" dist="38100" dir="2700000" algn="tl">
                    <a:srgbClr val="C0C0C0"/>
                  </a:outerShdw>
                </a:effectLst>
                <a:latin typeface="Arial" pitchFamily="34" charset="0"/>
              </a:rPr>
              <a:t>约有</a:t>
            </a:r>
            <a:r>
              <a:rPr lang="en-US" altLang="zh-CN" sz="3200" b="1">
                <a:solidFill>
                  <a:srgbClr val="0000FF"/>
                </a:solidFill>
                <a:effectLst>
                  <a:outerShdw blurRad="38100" dist="38100" dir="2700000" algn="tl">
                    <a:srgbClr val="C0C0C0"/>
                  </a:outerShdw>
                </a:effectLst>
                <a:latin typeface="Arial" pitchFamily="34" charset="0"/>
              </a:rPr>
              <a:t>1/3</a:t>
            </a:r>
            <a:r>
              <a:rPr lang="zh-CN" altLang="en-US" sz="3200" b="1">
                <a:solidFill>
                  <a:srgbClr val="0000FF"/>
                </a:solidFill>
                <a:effectLst>
                  <a:outerShdw blurRad="38100" dist="38100" dir="2700000" algn="tl">
                    <a:srgbClr val="C0C0C0"/>
                  </a:outerShdw>
                </a:effectLst>
                <a:latin typeface="Arial" pitchFamily="34" charset="0"/>
              </a:rPr>
              <a:t>的被子植物是多倍体。在动物中极少见</a:t>
            </a:r>
          </a:p>
        </p:txBody>
      </p:sp>
      <p:graphicFrame>
        <p:nvGraphicFramePr>
          <p:cNvPr id="80902" name="Group 1030"/>
          <p:cNvGraphicFramePr>
            <a:graphicFrameLocks noGrp="1"/>
          </p:cNvGraphicFramePr>
          <p:nvPr/>
        </p:nvGraphicFramePr>
        <p:xfrm>
          <a:off x="900113" y="3429000"/>
          <a:ext cx="6553200" cy="3169285"/>
        </p:xfrm>
        <a:graphic>
          <a:graphicData uri="http://schemas.openxmlformats.org/drawingml/2006/table">
            <a:tbl>
              <a:tblPr/>
              <a:tblGrid>
                <a:gridCol w="1638300"/>
                <a:gridCol w="1638300"/>
                <a:gridCol w="1638300"/>
                <a:gridCol w="1638300"/>
              </a:tblGrid>
              <a:tr h="431800">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三倍体</a:t>
                      </a:r>
                    </a:p>
                  </a:txBody>
                  <a:tcP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四倍体</a:t>
                      </a:r>
                    </a:p>
                  </a:txBody>
                  <a:tcP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六倍体</a:t>
                      </a:r>
                    </a:p>
                  </a:txBody>
                  <a:tcP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八倍体</a:t>
                      </a:r>
                    </a:p>
                  </a:txBody>
                  <a:tcP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solidFill>
                      <a:srgbClr val="FFFF00"/>
                    </a:solidFill>
                  </a:tcPr>
                </a:tc>
              </a:tr>
              <a:tr h="2651125">
                <a:tc>
                  <a:txBody>
                    <a:bodyPr/>
                    <a:lstStyle/>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香蕉</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        </a:t>
                      </a:r>
                      <a:r>
                        <a:rPr kumimoji="0" lang="en-US" altLang="zh-CN" sz="2000" b="0" i="0" u="none" strike="noStrike" cap="none" normalizeH="0" baseline="0" smtClean="0">
                          <a:ln>
                            <a:noFill/>
                          </a:ln>
                          <a:solidFill>
                            <a:srgbClr val="0000FF"/>
                          </a:solidFill>
                          <a:effectLst/>
                          <a:latin typeface="Arial" pitchFamily="34" charset="0"/>
                          <a:ea typeface="宋体" pitchFamily="2" charset="-122"/>
                        </a:rPr>
                        <a:t>3n=33</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黄花菜</a:t>
                      </a:r>
                      <a:r>
                        <a:rPr kumimoji="0" lang="zh-CN" altLang="en-US" sz="2000" b="0" i="0" u="none" strike="noStrike" cap="none" normalizeH="0" baseline="0" smtClean="0">
                          <a:ln>
                            <a:noFill/>
                          </a:ln>
                          <a:solidFill>
                            <a:schemeClr val="tx1"/>
                          </a:solidFill>
                          <a:effectLst/>
                          <a:latin typeface="Arial" pitchFamily="34" charset="0"/>
                          <a:ea typeface="宋体" pitchFamily="2" charset="-122"/>
                        </a:rPr>
                        <a:t>  </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rgbClr val="0000FF"/>
                          </a:solidFill>
                          <a:effectLst/>
                          <a:latin typeface="Arial" pitchFamily="34" charset="0"/>
                          <a:ea typeface="宋体" pitchFamily="2" charset="-122"/>
                        </a:rPr>
                        <a:t>        </a:t>
                      </a:r>
                      <a:r>
                        <a:rPr kumimoji="0" lang="en-US" altLang="zh-CN" sz="2000" b="0" i="0" u="none" strike="noStrike" cap="none" normalizeH="0" baseline="0" smtClean="0">
                          <a:ln>
                            <a:noFill/>
                          </a:ln>
                          <a:solidFill>
                            <a:srgbClr val="0000FF"/>
                          </a:solidFill>
                          <a:effectLst/>
                          <a:latin typeface="Arial" pitchFamily="34" charset="0"/>
                          <a:ea typeface="宋体" pitchFamily="2" charset="-122"/>
                        </a:rPr>
                        <a:t>3n=33</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无籽西瓜</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rgbClr val="0000FF"/>
                          </a:solidFill>
                          <a:effectLst/>
                          <a:latin typeface="Arial" pitchFamily="34" charset="0"/>
                          <a:ea typeface="宋体" pitchFamily="2" charset="-122"/>
                        </a:rPr>
                        <a:t>        </a:t>
                      </a:r>
                      <a:r>
                        <a:rPr kumimoji="0" lang="en-US" altLang="zh-CN" sz="2000" b="0" i="0" u="none" strike="noStrike" cap="none" normalizeH="0" baseline="0" smtClean="0">
                          <a:ln>
                            <a:noFill/>
                          </a:ln>
                          <a:solidFill>
                            <a:srgbClr val="0000FF"/>
                          </a:solidFill>
                          <a:effectLst/>
                          <a:latin typeface="Arial" pitchFamily="34" charset="0"/>
                          <a:ea typeface="宋体" pitchFamily="2" charset="-122"/>
                        </a:rPr>
                        <a:t>3n=33</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桑</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chemeClr val="tx1"/>
                          </a:solidFill>
                          <a:effectLst/>
                          <a:latin typeface="Arial" pitchFamily="34" charset="0"/>
                          <a:ea typeface="宋体" pitchFamily="2" charset="-122"/>
                        </a:rPr>
                        <a:t>        </a:t>
                      </a:r>
                      <a:r>
                        <a:rPr kumimoji="0" lang="en-US" altLang="zh-CN" sz="2000" b="0" i="0" u="none" strike="noStrike" cap="none" normalizeH="0" baseline="0" smtClean="0">
                          <a:ln>
                            <a:noFill/>
                          </a:ln>
                          <a:solidFill>
                            <a:srgbClr val="0000FF"/>
                          </a:solidFill>
                          <a:effectLst/>
                          <a:latin typeface="Arial" pitchFamily="34" charset="0"/>
                          <a:ea typeface="宋体" pitchFamily="2" charset="-122"/>
                        </a:rPr>
                        <a:t>3n=45</a:t>
                      </a:r>
                    </a:p>
                  </a:txBody>
                  <a:tcP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四倍体水稻</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rgbClr val="0000FF"/>
                          </a:solidFill>
                          <a:effectLst/>
                          <a:latin typeface="Arial" pitchFamily="34" charset="0"/>
                          <a:ea typeface="宋体" pitchFamily="2" charset="-122"/>
                        </a:rPr>
                        <a:t>        </a:t>
                      </a:r>
                      <a:r>
                        <a:rPr kumimoji="0" lang="en-US" altLang="zh-CN" sz="2000" b="0" i="0" u="none" strike="noStrike" cap="none" normalizeH="0" baseline="0" smtClean="0">
                          <a:ln>
                            <a:noFill/>
                          </a:ln>
                          <a:solidFill>
                            <a:srgbClr val="0000FF"/>
                          </a:solidFill>
                          <a:effectLst/>
                          <a:latin typeface="Arial" pitchFamily="34" charset="0"/>
                          <a:ea typeface="宋体" pitchFamily="2" charset="-122"/>
                        </a:rPr>
                        <a:t>4n=48</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四倍体洋葱</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rgbClr val="0000FF"/>
                          </a:solidFill>
                          <a:effectLst/>
                          <a:latin typeface="Arial" pitchFamily="34" charset="0"/>
                          <a:ea typeface="宋体" pitchFamily="2" charset="-122"/>
                        </a:rPr>
                        <a:t>        </a:t>
                      </a:r>
                      <a:r>
                        <a:rPr kumimoji="0" lang="en-US" altLang="zh-CN" sz="2000" b="0" i="0" u="none" strike="noStrike" cap="none" normalizeH="0" baseline="0" smtClean="0">
                          <a:ln>
                            <a:noFill/>
                          </a:ln>
                          <a:solidFill>
                            <a:srgbClr val="0000FF"/>
                          </a:solidFill>
                          <a:effectLst/>
                          <a:latin typeface="Arial" pitchFamily="34" charset="0"/>
                          <a:ea typeface="宋体" pitchFamily="2" charset="-122"/>
                        </a:rPr>
                        <a:t>4n=32</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烟草</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rgbClr val="0000FF"/>
                          </a:solidFill>
                          <a:effectLst/>
                          <a:latin typeface="Arial" pitchFamily="34" charset="0"/>
                          <a:ea typeface="宋体" pitchFamily="2" charset="-122"/>
                        </a:rPr>
                        <a:t>        </a:t>
                      </a:r>
                      <a:r>
                        <a:rPr kumimoji="0" lang="en-US" altLang="zh-CN" sz="2000" b="0" i="0" u="none" strike="noStrike" cap="none" normalizeH="0" baseline="0" smtClean="0">
                          <a:ln>
                            <a:noFill/>
                          </a:ln>
                          <a:solidFill>
                            <a:srgbClr val="0000FF"/>
                          </a:solidFill>
                          <a:effectLst/>
                          <a:latin typeface="Arial" pitchFamily="34" charset="0"/>
                          <a:ea typeface="宋体" pitchFamily="2" charset="-122"/>
                        </a:rPr>
                        <a:t>4n=48</a:t>
                      </a:r>
                    </a:p>
                  </a:txBody>
                  <a:tcP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普通小麦</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rgbClr val="0000FF"/>
                          </a:solidFill>
                          <a:effectLst/>
                          <a:latin typeface="Arial" pitchFamily="34" charset="0"/>
                          <a:ea typeface="宋体" pitchFamily="2" charset="-122"/>
                        </a:rPr>
                        <a:t>        </a:t>
                      </a:r>
                      <a:r>
                        <a:rPr kumimoji="0" lang="en-US" altLang="zh-CN" sz="2000" b="0" i="0" u="none" strike="noStrike" cap="none" normalizeH="0" baseline="0" smtClean="0">
                          <a:ln>
                            <a:noFill/>
                          </a:ln>
                          <a:solidFill>
                            <a:srgbClr val="0000FF"/>
                          </a:solidFill>
                          <a:effectLst/>
                          <a:latin typeface="Arial" pitchFamily="34" charset="0"/>
                          <a:ea typeface="宋体" pitchFamily="2" charset="-122"/>
                        </a:rPr>
                        <a:t>6n=42</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燕麦</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000" b="0" i="0" u="none" strike="noStrike" cap="none" normalizeH="0" baseline="0" smtClean="0">
                          <a:ln>
                            <a:noFill/>
                          </a:ln>
                          <a:solidFill>
                            <a:srgbClr val="0000FF"/>
                          </a:solidFill>
                          <a:effectLst/>
                          <a:latin typeface="Arial" pitchFamily="34" charset="0"/>
                          <a:ea typeface="宋体" pitchFamily="2" charset="-122"/>
                        </a:rPr>
                        <a:t>        </a:t>
                      </a:r>
                      <a:r>
                        <a:rPr kumimoji="0" lang="en-US" altLang="zh-CN" sz="2000" b="0" i="0" u="none" strike="noStrike" cap="none" normalizeH="0" baseline="0" smtClean="0">
                          <a:ln>
                            <a:noFill/>
                          </a:ln>
                          <a:solidFill>
                            <a:srgbClr val="0000FF"/>
                          </a:solidFill>
                          <a:effectLst/>
                          <a:latin typeface="Arial" pitchFamily="34" charset="0"/>
                          <a:ea typeface="宋体" pitchFamily="2" charset="-122"/>
                        </a:rPr>
                        <a:t>6n=42</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endParaRPr kumimoji="0" lang="en-US" altLang="zh-CN" sz="20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400" b="1" i="0" u="none" strike="noStrike" cap="none" normalizeH="0" baseline="0" smtClean="0">
                          <a:ln>
                            <a:noFill/>
                          </a:ln>
                          <a:solidFill>
                            <a:schemeClr val="tx1"/>
                          </a:solidFill>
                          <a:effectLst/>
                          <a:latin typeface="Arial" pitchFamily="34" charset="0"/>
                          <a:ea typeface="宋体" pitchFamily="2" charset="-122"/>
                        </a:rPr>
                        <a:t>小黑麦</a:t>
                      </a:r>
                    </a:p>
                    <a:p>
                      <a:pPr marL="0" marR="0" lvl="0" indent="0" algn="l" defTabSz="914400" rtl="0" eaLnBrk="1" fontAlgn="base" latinLnBrk="0" hangingPunct="1">
                        <a:lnSpc>
                          <a:spcPct val="90000"/>
                        </a:lnSpc>
                        <a:spcBef>
                          <a:spcPct val="0"/>
                        </a:spcBef>
                        <a:spcAft>
                          <a:spcPct val="0"/>
                        </a:spcAft>
                        <a:buClr>
                          <a:schemeClr val="hlink"/>
                        </a:buClr>
                        <a:buSzTx/>
                        <a:buFont typeface="Wingdings" pitchFamily="2" charset="2"/>
                        <a:buNone/>
                        <a:tabLst/>
                      </a:pPr>
                      <a:r>
                        <a:rPr kumimoji="0" lang="zh-CN" altLang="en-US" sz="2400" b="0" i="0" u="none" strike="noStrike" cap="none" normalizeH="0" baseline="0" smtClean="0">
                          <a:ln>
                            <a:noFill/>
                          </a:ln>
                          <a:solidFill>
                            <a:srgbClr val="0000FF"/>
                          </a:solidFill>
                          <a:effectLst/>
                          <a:latin typeface="Arial" pitchFamily="34" charset="0"/>
                          <a:ea typeface="宋体" pitchFamily="2" charset="-122"/>
                        </a:rPr>
                        <a:t>        </a:t>
                      </a:r>
                      <a:r>
                        <a:rPr kumimoji="0" lang="en-US" altLang="zh-CN" sz="2400" b="0" i="0" u="none" strike="noStrike" cap="none" normalizeH="0" baseline="0" smtClean="0">
                          <a:ln>
                            <a:noFill/>
                          </a:ln>
                          <a:solidFill>
                            <a:srgbClr val="0000FF"/>
                          </a:solidFill>
                          <a:effectLst/>
                          <a:latin typeface="Arial" pitchFamily="34" charset="0"/>
                          <a:ea typeface="宋体" pitchFamily="2" charset="-122"/>
                        </a:rPr>
                        <a:t>8n=56</a:t>
                      </a:r>
                    </a:p>
                  </a:txBody>
                  <a:tcPr horzOverflow="overflow">
                    <a:lnL w="12700" cap="flat" cmpd="sng" algn="ctr">
                      <a:solidFill>
                        <a:srgbClr val="CC6600"/>
                      </a:solidFill>
                      <a:prstDash val="solid"/>
                      <a:round/>
                      <a:headEnd type="none" w="med" len="med"/>
                      <a:tailEnd type="none" w="med" len="med"/>
                    </a:lnL>
                    <a:lnR w="12700" cap="flat" cmpd="sng" algn="ctr">
                      <a:solidFill>
                        <a:srgbClr val="CC6600"/>
                      </a:solidFill>
                      <a:prstDash val="solid"/>
                      <a:round/>
                      <a:headEnd type="none" w="med" len="med"/>
                      <a:tailEnd type="none" w="med" len="med"/>
                    </a:lnR>
                    <a:lnT w="12700" cap="flat" cmpd="sng" algn="ctr">
                      <a:solidFill>
                        <a:srgbClr val="CC6600"/>
                      </a:solidFill>
                      <a:prstDash val="solid"/>
                      <a:round/>
                      <a:headEnd type="none" w="med" len="med"/>
                      <a:tailEnd type="none" w="med" len="med"/>
                    </a:lnT>
                    <a:lnB w="12700" cap="flat" cmpd="sng" algn="ctr">
                      <a:solidFill>
                        <a:srgbClr val="CC66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05463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9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80901"/>
                                        </p:tgtEl>
                                        <p:attrNameLst>
                                          <p:attrName>style.visibility</p:attrName>
                                        </p:attrNameLst>
                                      </p:cBhvr>
                                      <p:to>
                                        <p:strVal val="visible"/>
                                      </p:to>
                                    </p:set>
                                    <p:anim calcmode="lin" valueType="num">
                                      <p:cBhvr additive="base">
                                        <p:cTn id="11" dur="500" fill="hold"/>
                                        <p:tgtEl>
                                          <p:spTgt spid="80901"/>
                                        </p:tgtEl>
                                        <p:attrNameLst>
                                          <p:attrName>ppt_x</p:attrName>
                                        </p:attrNameLst>
                                      </p:cBhvr>
                                      <p:tavLst>
                                        <p:tav tm="0">
                                          <p:val>
                                            <p:strVal val="0-#ppt_w/2"/>
                                          </p:val>
                                        </p:tav>
                                        <p:tav tm="100000">
                                          <p:val>
                                            <p:strVal val="#ppt_x"/>
                                          </p:val>
                                        </p:tav>
                                      </p:tavLst>
                                    </p:anim>
                                    <p:anim calcmode="lin" valueType="num">
                                      <p:cBhvr additive="base">
                                        <p:cTn id="12" dur="500" fill="hold"/>
                                        <p:tgtEl>
                                          <p:spTgt spid="8090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nodeType="clickEffect">
                                  <p:stCondLst>
                                    <p:cond delay="0"/>
                                  </p:stCondLst>
                                  <p:childTnLst>
                                    <p:set>
                                      <p:cBhvr>
                                        <p:cTn id="16" dur="1" fill="hold">
                                          <p:stCondLst>
                                            <p:cond delay="0"/>
                                          </p:stCondLst>
                                        </p:cTn>
                                        <p:tgtEl>
                                          <p:spTgt spid="80902"/>
                                        </p:tgtEl>
                                        <p:attrNameLst>
                                          <p:attrName>style.visibility</p:attrName>
                                        </p:attrNameLst>
                                      </p:cBhvr>
                                      <p:to>
                                        <p:strVal val="visible"/>
                                      </p:to>
                                    </p:set>
                                    <p:animEffect transition="in" filter="blinds(vertical)">
                                      <p:cBhvr>
                                        <p:cTn id="17" dur="500"/>
                                        <p:tgtEl>
                                          <p:spTgt spid="80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autoUpdateAnimBg="0"/>
      <p:bldP spid="80901"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365125" y="1946275"/>
            <a:ext cx="893763" cy="460375"/>
          </a:xfrm>
          <a:prstGeom prst="rect">
            <a:avLst/>
          </a:prstGeom>
          <a:noFill/>
          <a:ln w="9525">
            <a:noFill/>
            <a:miter lim="800000"/>
            <a:headEnd/>
            <a:tailEnd/>
          </a:ln>
          <a:effectLst/>
        </p:spPr>
        <p:txBody>
          <a:bodyPr wrap="none">
            <a:spAutoFit/>
          </a:bodyPr>
          <a:lstStyle/>
          <a:p>
            <a:r>
              <a:rPr lang="zh-CN" altLang="en-US" sz="2400" b="1">
                <a:solidFill>
                  <a:prstClr val="white"/>
                </a:solidFill>
                <a:latin typeface="Times New Roman" pitchFamily="18" charset="0"/>
              </a:rPr>
              <a:t>蜜蜂</a:t>
            </a:r>
            <a:r>
              <a:rPr lang="en-US" altLang="zh-CN" sz="2400" b="1">
                <a:solidFill>
                  <a:prstClr val="white"/>
                </a:solidFill>
                <a:latin typeface="Times New Roman" pitchFamily="18" charset="0"/>
              </a:rPr>
              <a:t>:</a:t>
            </a:r>
          </a:p>
        </p:txBody>
      </p:sp>
      <p:sp>
        <p:nvSpPr>
          <p:cNvPr id="79875" name="Text Box 3"/>
          <p:cNvSpPr txBox="1">
            <a:spLocks noChangeArrowheads="1"/>
          </p:cNvSpPr>
          <p:nvPr/>
        </p:nvSpPr>
        <p:spPr bwMode="auto">
          <a:xfrm>
            <a:off x="3779838" y="188913"/>
            <a:ext cx="1843087" cy="520700"/>
          </a:xfrm>
          <a:prstGeom prst="rect">
            <a:avLst/>
          </a:prstGeom>
          <a:noFill/>
          <a:ln w="9525">
            <a:noFill/>
            <a:miter lim="800000"/>
            <a:headEnd/>
            <a:tailEnd/>
          </a:ln>
          <a:effectLst/>
        </p:spPr>
        <p:txBody>
          <a:bodyPr wrap="none">
            <a:spAutoFit/>
          </a:bodyPr>
          <a:lstStyle/>
          <a:p>
            <a:r>
              <a:rPr lang="zh-CN" altLang="en-US" sz="2800" b="1">
                <a:solidFill>
                  <a:srgbClr val="0000CC"/>
                </a:solidFill>
                <a:latin typeface="Times New Roman" pitchFamily="18" charset="0"/>
              </a:rPr>
              <a:t>精子</a:t>
            </a:r>
            <a:r>
              <a:rPr lang="en-US" altLang="zh-CN" sz="2800" b="1">
                <a:solidFill>
                  <a:srgbClr val="0000CC"/>
                </a:solidFill>
                <a:latin typeface="Times New Roman" pitchFamily="18" charset="0"/>
              </a:rPr>
              <a:t>(16</a:t>
            </a:r>
            <a:r>
              <a:rPr lang="zh-CN" altLang="en-US" sz="2800" b="1">
                <a:solidFill>
                  <a:srgbClr val="0000CC"/>
                </a:solidFill>
                <a:latin typeface="Times New Roman" pitchFamily="18" charset="0"/>
              </a:rPr>
              <a:t>条</a:t>
            </a:r>
            <a:r>
              <a:rPr lang="en-US" altLang="zh-CN" sz="2800" b="1">
                <a:solidFill>
                  <a:srgbClr val="0000CC"/>
                </a:solidFill>
                <a:latin typeface="Times New Roman" pitchFamily="18" charset="0"/>
              </a:rPr>
              <a:t>)</a:t>
            </a:r>
          </a:p>
        </p:txBody>
      </p:sp>
      <p:sp>
        <p:nvSpPr>
          <p:cNvPr id="79876" name="Text Box 4"/>
          <p:cNvSpPr txBox="1">
            <a:spLocks noChangeArrowheads="1"/>
          </p:cNvSpPr>
          <p:nvPr/>
        </p:nvSpPr>
        <p:spPr bwMode="auto">
          <a:xfrm>
            <a:off x="6362700" y="188913"/>
            <a:ext cx="2376488" cy="520700"/>
          </a:xfrm>
          <a:prstGeom prst="rect">
            <a:avLst/>
          </a:prstGeom>
          <a:noFill/>
          <a:ln w="9525">
            <a:noFill/>
            <a:miter lim="800000"/>
            <a:headEnd/>
            <a:tailEnd/>
          </a:ln>
          <a:effectLst/>
        </p:spPr>
        <p:txBody>
          <a:bodyPr>
            <a:spAutoFit/>
          </a:bodyPr>
          <a:lstStyle/>
          <a:p>
            <a:r>
              <a:rPr lang="zh-CN" altLang="en-US" sz="2800" b="1">
                <a:solidFill>
                  <a:srgbClr val="0000CC"/>
                </a:solidFill>
                <a:latin typeface="Times New Roman" pitchFamily="18" charset="0"/>
              </a:rPr>
              <a:t>卵细胞</a:t>
            </a:r>
            <a:r>
              <a:rPr lang="en-US" altLang="zh-CN" sz="2800" b="1">
                <a:solidFill>
                  <a:srgbClr val="0000CC"/>
                </a:solidFill>
                <a:latin typeface="Times New Roman" pitchFamily="18" charset="0"/>
              </a:rPr>
              <a:t>(16</a:t>
            </a:r>
            <a:r>
              <a:rPr lang="zh-CN" altLang="en-US" sz="2800" b="1">
                <a:solidFill>
                  <a:srgbClr val="0000CC"/>
                </a:solidFill>
                <a:latin typeface="Times New Roman" pitchFamily="18" charset="0"/>
              </a:rPr>
              <a:t>条</a:t>
            </a:r>
            <a:r>
              <a:rPr lang="en-US" altLang="zh-CN" sz="2800" b="1">
                <a:solidFill>
                  <a:srgbClr val="0000CC"/>
                </a:solidFill>
                <a:latin typeface="Times New Roman" pitchFamily="18" charset="0"/>
              </a:rPr>
              <a:t>)</a:t>
            </a:r>
          </a:p>
        </p:txBody>
      </p:sp>
      <p:grpSp>
        <p:nvGrpSpPr>
          <p:cNvPr id="79877" name="Group 5"/>
          <p:cNvGrpSpPr>
            <a:grpSpLocks/>
          </p:cNvGrpSpPr>
          <p:nvPr/>
        </p:nvGrpSpPr>
        <p:grpSpPr bwMode="auto">
          <a:xfrm>
            <a:off x="4211638" y="692150"/>
            <a:ext cx="2447925" cy="1609725"/>
            <a:chOff x="2653" y="436"/>
            <a:chExt cx="1542" cy="1014"/>
          </a:xfrm>
        </p:grpSpPr>
        <p:sp>
          <p:nvSpPr>
            <p:cNvPr id="79878" name="Text Box 6"/>
            <p:cNvSpPr txBox="1">
              <a:spLocks noChangeArrowheads="1"/>
            </p:cNvSpPr>
            <p:nvPr/>
          </p:nvSpPr>
          <p:spPr bwMode="auto">
            <a:xfrm>
              <a:off x="2789" y="647"/>
              <a:ext cx="582" cy="444"/>
            </a:xfrm>
            <a:prstGeom prst="rect">
              <a:avLst/>
            </a:prstGeom>
            <a:noFill/>
            <a:ln w="9525">
              <a:solidFill>
                <a:schemeClr val="bg1"/>
              </a:solidFill>
              <a:miter lim="800000"/>
              <a:headEnd/>
              <a:tailEnd/>
            </a:ln>
            <a:effectLst/>
          </p:spPr>
          <p:txBody>
            <a:bodyPr vert="eaVert">
              <a:spAutoFit/>
            </a:bodyPr>
            <a:lstStyle/>
            <a:p>
              <a:r>
                <a:rPr lang="zh-CN" altLang="en-US" sz="2400" b="1">
                  <a:solidFill>
                    <a:srgbClr val="0000CC"/>
                  </a:solidFill>
                  <a:latin typeface="Times New Roman" pitchFamily="18" charset="0"/>
                </a:rPr>
                <a:t>精用受作</a:t>
              </a:r>
            </a:p>
          </p:txBody>
        </p:sp>
        <p:sp>
          <p:nvSpPr>
            <p:cNvPr id="79879" name="Line 7"/>
            <p:cNvSpPr>
              <a:spLocks noChangeShapeType="1"/>
            </p:cNvSpPr>
            <p:nvPr/>
          </p:nvSpPr>
          <p:spPr bwMode="auto">
            <a:xfrm>
              <a:off x="2653" y="468"/>
              <a:ext cx="197" cy="966"/>
            </a:xfrm>
            <a:prstGeom prst="line">
              <a:avLst/>
            </a:prstGeom>
            <a:noFill/>
            <a:ln w="9525">
              <a:solidFill>
                <a:schemeClr val="tx1"/>
              </a:solidFill>
              <a:round/>
              <a:headEnd/>
              <a:tailEnd type="triangle" w="med" len="med"/>
            </a:ln>
            <a:effectLst/>
          </p:spPr>
          <p:txBody>
            <a:bodyPr/>
            <a:lstStyle/>
            <a:p>
              <a:endParaRPr lang="zh-CN" altLang="en-US">
                <a:solidFill>
                  <a:prstClr val="black"/>
                </a:solidFill>
                <a:latin typeface="Arial" pitchFamily="34" charset="0"/>
              </a:endParaRPr>
            </a:p>
          </p:txBody>
        </p:sp>
        <p:sp>
          <p:nvSpPr>
            <p:cNvPr id="79880" name="Line 8"/>
            <p:cNvSpPr>
              <a:spLocks noChangeShapeType="1"/>
            </p:cNvSpPr>
            <p:nvPr/>
          </p:nvSpPr>
          <p:spPr bwMode="auto">
            <a:xfrm flipH="1">
              <a:off x="2926" y="436"/>
              <a:ext cx="1269" cy="1014"/>
            </a:xfrm>
            <a:prstGeom prst="line">
              <a:avLst/>
            </a:prstGeom>
            <a:noFill/>
            <a:ln w="9525">
              <a:solidFill>
                <a:schemeClr val="tx1"/>
              </a:solidFill>
              <a:round/>
              <a:headEnd/>
              <a:tailEnd type="triangle" w="med" len="med"/>
            </a:ln>
            <a:effectLst/>
          </p:spPr>
          <p:txBody>
            <a:bodyPr/>
            <a:lstStyle/>
            <a:p>
              <a:endParaRPr lang="zh-CN" altLang="en-US">
                <a:solidFill>
                  <a:prstClr val="black"/>
                </a:solidFill>
                <a:latin typeface="Arial" pitchFamily="34" charset="0"/>
              </a:endParaRPr>
            </a:p>
          </p:txBody>
        </p:sp>
      </p:grpSp>
      <p:sp>
        <p:nvSpPr>
          <p:cNvPr id="79881" name="Text Box 9"/>
          <p:cNvSpPr txBox="1">
            <a:spLocks noChangeArrowheads="1"/>
          </p:cNvSpPr>
          <p:nvPr/>
        </p:nvSpPr>
        <p:spPr bwMode="auto">
          <a:xfrm>
            <a:off x="3851275" y="2205038"/>
            <a:ext cx="1970088" cy="947737"/>
          </a:xfrm>
          <a:prstGeom prst="rect">
            <a:avLst/>
          </a:prstGeom>
          <a:noFill/>
          <a:ln w="9525">
            <a:noFill/>
            <a:miter lim="800000"/>
            <a:headEnd/>
            <a:tailEnd/>
          </a:ln>
          <a:effectLst/>
        </p:spPr>
        <p:txBody>
          <a:bodyPr>
            <a:spAutoFit/>
          </a:bodyPr>
          <a:lstStyle/>
          <a:p>
            <a:r>
              <a:rPr lang="zh-CN" altLang="en-US" sz="2800" b="1">
                <a:solidFill>
                  <a:srgbClr val="0000CC"/>
                </a:solidFill>
                <a:latin typeface="Times New Roman" pitchFamily="18" charset="0"/>
              </a:rPr>
              <a:t>蜂王、工蜂</a:t>
            </a:r>
          </a:p>
          <a:p>
            <a:r>
              <a:rPr lang="zh-CN" altLang="en-US" sz="2800" b="1">
                <a:solidFill>
                  <a:srgbClr val="0000CC"/>
                </a:solidFill>
                <a:latin typeface="Times New Roman" pitchFamily="18" charset="0"/>
              </a:rPr>
              <a:t>     </a:t>
            </a:r>
            <a:r>
              <a:rPr lang="en-US" altLang="zh-CN" sz="2800" b="1">
                <a:solidFill>
                  <a:srgbClr val="0000CC"/>
                </a:solidFill>
                <a:latin typeface="Times New Roman" pitchFamily="18" charset="0"/>
              </a:rPr>
              <a:t>(32</a:t>
            </a:r>
            <a:r>
              <a:rPr lang="zh-CN" altLang="en-US" sz="2800" b="1">
                <a:solidFill>
                  <a:srgbClr val="0000CC"/>
                </a:solidFill>
                <a:latin typeface="Times New Roman" pitchFamily="18" charset="0"/>
              </a:rPr>
              <a:t>条</a:t>
            </a:r>
            <a:r>
              <a:rPr lang="en-US" altLang="zh-CN" sz="2800" b="1">
                <a:solidFill>
                  <a:srgbClr val="0000CC"/>
                </a:solidFill>
                <a:latin typeface="Times New Roman" pitchFamily="18" charset="0"/>
              </a:rPr>
              <a:t>)</a:t>
            </a:r>
          </a:p>
        </p:txBody>
      </p:sp>
      <p:sp>
        <p:nvSpPr>
          <p:cNvPr id="79882" name="Text Box 10"/>
          <p:cNvSpPr txBox="1">
            <a:spLocks noChangeArrowheads="1"/>
          </p:cNvSpPr>
          <p:nvPr/>
        </p:nvSpPr>
        <p:spPr bwMode="auto">
          <a:xfrm>
            <a:off x="6594475" y="2133600"/>
            <a:ext cx="1568450" cy="947738"/>
          </a:xfrm>
          <a:prstGeom prst="rect">
            <a:avLst/>
          </a:prstGeom>
          <a:noFill/>
          <a:ln w="9525">
            <a:noFill/>
            <a:miter lim="800000"/>
            <a:headEnd/>
            <a:tailEnd/>
          </a:ln>
          <a:effectLst/>
        </p:spPr>
        <p:txBody>
          <a:bodyPr>
            <a:spAutoFit/>
          </a:bodyPr>
          <a:lstStyle/>
          <a:p>
            <a:r>
              <a:rPr lang="zh-CN" altLang="en-US" sz="2800" b="1">
                <a:solidFill>
                  <a:srgbClr val="0000CC"/>
                </a:solidFill>
                <a:latin typeface="Times New Roman" pitchFamily="18" charset="0"/>
              </a:rPr>
              <a:t>雄峰</a:t>
            </a:r>
          </a:p>
          <a:p>
            <a:r>
              <a:rPr lang="en-US" altLang="zh-CN" sz="2800" b="1">
                <a:solidFill>
                  <a:srgbClr val="0000CC"/>
                </a:solidFill>
                <a:latin typeface="Times New Roman" pitchFamily="18" charset="0"/>
              </a:rPr>
              <a:t>(16</a:t>
            </a:r>
            <a:r>
              <a:rPr lang="zh-CN" altLang="en-US" sz="2800" b="1">
                <a:solidFill>
                  <a:srgbClr val="0000CC"/>
                </a:solidFill>
                <a:latin typeface="Times New Roman" pitchFamily="18" charset="0"/>
              </a:rPr>
              <a:t>条</a:t>
            </a:r>
            <a:r>
              <a:rPr lang="en-US" altLang="zh-CN" sz="2800" b="1">
                <a:solidFill>
                  <a:srgbClr val="0000CC"/>
                </a:solidFill>
                <a:latin typeface="Times New Roman" pitchFamily="18" charset="0"/>
              </a:rPr>
              <a:t>)</a:t>
            </a:r>
          </a:p>
        </p:txBody>
      </p:sp>
      <p:grpSp>
        <p:nvGrpSpPr>
          <p:cNvPr id="79883" name="Group 11"/>
          <p:cNvGrpSpPr>
            <a:grpSpLocks/>
          </p:cNvGrpSpPr>
          <p:nvPr/>
        </p:nvGrpSpPr>
        <p:grpSpPr bwMode="auto">
          <a:xfrm>
            <a:off x="7092950" y="692150"/>
            <a:ext cx="754063" cy="1679575"/>
            <a:chOff x="4468" y="436"/>
            <a:chExt cx="475" cy="1058"/>
          </a:xfrm>
        </p:grpSpPr>
        <p:sp>
          <p:nvSpPr>
            <p:cNvPr id="79884" name="Line 12"/>
            <p:cNvSpPr>
              <a:spLocks noChangeShapeType="1"/>
            </p:cNvSpPr>
            <p:nvPr/>
          </p:nvSpPr>
          <p:spPr bwMode="auto">
            <a:xfrm>
              <a:off x="4468" y="445"/>
              <a:ext cx="0" cy="912"/>
            </a:xfrm>
            <a:prstGeom prst="line">
              <a:avLst/>
            </a:prstGeom>
            <a:noFill/>
            <a:ln w="9525">
              <a:solidFill>
                <a:schemeClr val="tx1"/>
              </a:solidFill>
              <a:round/>
              <a:headEnd/>
              <a:tailEnd type="triangle" w="med" len="med"/>
            </a:ln>
            <a:effectLst/>
          </p:spPr>
          <p:txBody>
            <a:bodyPr/>
            <a:lstStyle/>
            <a:p>
              <a:endParaRPr lang="zh-CN" altLang="en-US">
                <a:solidFill>
                  <a:prstClr val="black"/>
                </a:solidFill>
                <a:latin typeface="Arial" pitchFamily="34" charset="0"/>
              </a:endParaRPr>
            </a:p>
          </p:txBody>
        </p:sp>
        <p:sp>
          <p:nvSpPr>
            <p:cNvPr id="79885" name="Text Box 13"/>
            <p:cNvSpPr txBox="1">
              <a:spLocks noChangeArrowheads="1"/>
            </p:cNvSpPr>
            <p:nvPr/>
          </p:nvSpPr>
          <p:spPr bwMode="auto">
            <a:xfrm>
              <a:off x="4558" y="436"/>
              <a:ext cx="385" cy="958"/>
            </a:xfrm>
            <a:prstGeom prst="rect">
              <a:avLst/>
            </a:prstGeom>
            <a:noFill/>
            <a:ln w="9525">
              <a:noFill/>
              <a:miter lim="800000"/>
              <a:headEnd/>
              <a:tailEnd/>
            </a:ln>
            <a:effectLst/>
          </p:spPr>
          <p:txBody>
            <a:bodyPr vert="eaVert">
              <a:spAutoFit/>
            </a:bodyPr>
            <a:lstStyle/>
            <a:p>
              <a:r>
                <a:rPr lang="zh-CN" altLang="en-US" sz="2800" b="1">
                  <a:solidFill>
                    <a:srgbClr val="0000CC"/>
                  </a:solidFill>
                  <a:latin typeface="Times New Roman" pitchFamily="18" charset="0"/>
                </a:rPr>
                <a:t>直接发育</a:t>
              </a:r>
            </a:p>
          </p:txBody>
        </p:sp>
      </p:grpSp>
      <p:sp>
        <p:nvSpPr>
          <p:cNvPr id="79886" name="Text Box 14"/>
          <p:cNvSpPr txBox="1">
            <a:spLocks noChangeArrowheads="1"/>
          </p:cNvSpPr>
          <p:nvPr/>
        </p:nvSpPr>
        <p:spPr bwMode="auto">
          <a:xfrm>
            <a:off x="395288" y="857250"/>
            <a:ext cx="1708150" cy="642938"/>
          </a:xfrm>
          <a:prstGeom prst="rect">
            <a:avLst/>
          </a:prstGeom>
          <a:noFill/>
          <a:ln w="9525">
            <a:noFill/>
            <a:miter lim="800000"/>
            <a:headEnd/>
            <a:tailEnd/>
          </a:ln>
          <a:effectLst/>
        </p:spPr>
        <p:txBody>
          <a:bodyPr wrap="none">
            <a:spAutoFit/>
          </a:bodyPr>
          <a:lstStyle/>
          <a:p>
            <a:r>
              <a:rPr lang="zh-CN" altLang="en-US" sz="3600" b="1">
                <a:solidFill>
                  <a:prstClr val="white"/>
                </a:solidFill>
                <a:latin typeface="Times New Roman" pitchFamily="18" charset="0"/>
              </a:rPr>
              <a:t>单倍体</a:t>
            </a:r>
            <a:r>
              <a:rPr lang="en-US" altLang="zh-CN" sz="3600" b="1">
                <a:solidFill>
                  <a:prstClr val="white"/>
                </a:solidFill>
                <a:latin typeface="Times New Roman" pitchFamily="18" charset="0"/>
              </a:rPr>
              <a:t>:</a:t>
            </a:r>
          </a:p>
        </p:txBody>
      </p:sp>
      <p:pic>
        <p:nvPicPr>
          <p:cNvPr id="79889" name="Picture 17" descr="image002"/>
          <p:cNvPicPr>
            <a:picLocks noChangeAspect="1" noChangeArrowheads="1"/>
          </p:cNvPicPr>
          <p:nvPr/>
        </p:nvPicPr>
        <p:blipFill>
          <a:blip r:embed="rId2" cstate="print"/>
          <a:srcRect l="1903" t="2768" r="2440" b="5167"/>
          <a:stretch>
            <a:fillRect/>
          </a:stretch>
        </p:blipFill>
        <p:spPr bwMode="auto">
          <a:xfrm>
            <a:off x="0" y="404813"/>
            <a:ext cx="3671888" cy="2376487"/>
          </a:xfrm>
          <a:prstGeom prst="rect">
            <a:avLst/>
          </a:prstGeom>
          <a:noFill/>
        </p:spPr>
      </p:pic>
      <p:sp>
        <p:nvSpPr>
          <p:cNvPr id="79893" name="Text Box 21"/>
          <p:cNvSpPr txBox="1">
            <a:spLocks noChangeArrowheads="1"/>
          </p:cNvSpPr>
          <p:nvPr/>
        </p:nvSpPr>
        <p:spPr bwMode="auto">
          <a:xfrm>
            <a:off x="395288" y="3644900"/>
            <a:ext cx="3962400" cy="642938"/>
          </a:xfrm>
          <a:prstGeom prst="rect">
            <a:avLst/>
          </a:prstGeom>
          <a:solidFill>
            <a:schemeClr val="bg1"/>
          </a:solidFill>
          <a:ln w="9525">
            <a:noFill/>
            <a:miter lim="800000"/>
            <a:headEnd/>
            <a:tailEnd/>
          </a:ln>
          <a:effectLst/>
        </p:spPr>
        <p:txBody>
          <a:bodyPr>
            <a:spAutoFit/>
          </a:bodyPr>
          <a:lstStyle/>
          <a:p>
            <a:r>
              <a:rPr lang="en-US" altLang="zh-CN" sz="3600" b="1">
                <a:solidFill>
                  <a:srgbClr val="0000FF"/>
                </a:solidFill>
                <a:effectLst>
                  <a:outerShdw blurRad="38100" dist="38100" dir="2700000" algn="tl">
                    <a:srgbClr val="C0C0C0"/>
                  </a:outerShdw>
                </a:effectLst>
                <a:latin typeface="Times New Roman" pitchFamily="18" charset="0"/>
              </a:rPr>
              <a:t>3.</a:t>
            </a:r>
            <a:r>
              <a:rPr lang="zh-CN" altLang="en-US" sz="3600" b="1">
                <a:solidFill>
                  <a:srgbClr val="0000FF"/>
                </a:solidFill>
                <a:effectLst>
                  <a:outerShdw blurRad="38100" dist="38100" dir="2700000" algn="tl">
                    <a:srgbClr val="C0C0C0"/>
                  </a:outerShdw>
                </a:effectLst>
                <a:latin typeface="Times New Roman" pitchFamily="18" charset="0"/>
              </a:rPr>
              <a:t>单倍体</a:t>
            </a:r>
          </a:p>
        </p:txBody>
      </p:sp>
      <p:sp>
        <p:nvSpPr>
          <p:cNvPr id="79894" name="Text Box 22"/>
          <p:cNvSpPr txBox="1">
            <a:spLocks noChangeArrowheads="1"/>
          </p:cNvSpPr>
          <p:nvPr/>
        </p:nvSpPr>
        <p:spPr bwMode="auto">
          <a:xfrm>
            <a:off x="76200" y="4652963"/>
            <a:ext cx="9067800" cy="1008062"/>
          </a:xfrm>
          <a:prstGeom prst="rect">
            <a:avLst/>
          </a:prstGeom>
          <a:noFill/>
          <a:ln w="9525">
            <a:noFill/>
            <a:miter lim="800000"/>
            <a:headEnd/>
            <a:tailEnd/>
          </a:ln>
          <a:effectLst/>
        </p:spPr>
        <p:txBody>
          <a:bodyPr>
            <a:spAutoFit/>
          </a:bodyPr>
          <a:lstStyle/>
          <a:p>
            <a:r>
              <a:rPr lang="zh-CN" altLang="en-US" sz="3200" b="1">
                <a:solidFill>
                  <a:srgbClr val="FF0000"/>
                </a:solidFill>
                <a:effectLst>
                  <a:outerShdw blurRad="38100" dist="38100" dir="2700000" algn="tl">
                    <a:srgbClr val="C0C0C0"/>
                  </a:outerShdw>
                </a:effectLst>
                <a:latin typeface="Times New Roman" pitchFamily="18" charset="0"/>
              </a:rPr>
              <a:t>单倍体</a:t>
            </a:r>
            <a:r>
              <a:rPr lang="zh-CN" altLang="en-US" sz="3200" b="1">
                <a:solidFill>
                  <a:prstClr val="black"/>
                </a:solidFill>
                <a:effectLst>
                  <a:outerShdw blurRad="38100" dist="38100" dir="2700000" algn="tl">
                    <a:srgbClr val="C0C0C0"/>
                  </a:outerShdw>
                </a:effectLst>
                <a:latin typeface="Times New Roman" pitchFamily="18" charset="0"/>
              </a:rPr>
              <a:t>：</a:t>
            </a:r>
            <a:r>
              <a:rPr lang="zh-CN" altLang="en-US" sz="2800" b="1">
                <a:solidFill>
                  <a:prstClr val="black"/>
                </a:solidFill>
                <a:effectLst>
                  <a:outerShdw blurRad="38100" dist="38100" dir="2700000" algn="tl">
                    <a:srgbClr val="C0C0C0"/>
                  </a:outerShdw>
                </a:effectLst>
                <a:latin typeface="Times New Roman" pitchFamily="18" charset="0"/>
              </a:rPr>
              <a:t>由</a:t>
            </a:r>
            <a:r>
              <a:rPr lang="zh-CN" altLang="en-US" sz="2800" b="1">
                <a:solidFill>
                  <a:srgbClr val="FF0000"/>
                </a:solidFill>
                <a:effectLst>
                  <a:outerShdw blurRad="38100" dist="38100" dir="2700000" algn="tl">
                    <a:srgbClr val="C0C0C0"/>
                  </a:outerShdw>
                </a:effectLst>
                <a:latin typeface="Times New Roman" pitchFamily="18" charset="0"/>
              </a:rPr>
              <a:t>配子</a:t>
            </a:r>
            <a:r>
              <a:rPr lang="zh-CN" altLang="en-US" sz="2800" b="1">
                <a:solidFill>
                  <a:prstClr val="black"/>
                </a:solidFill>
                <a:effectLst>
                  <a:outerShdw blurRad="38100" dist="38100" dir="2700000" algn="tl">
                    <a:srgbClr val="C0C0C0"/>
                  </a:outerShdw>
                </a:effectLst>
                <a:latin typeface="Times New Roman" pitchFamily="18" charset="0"/>
              </a:rPr>
              <a:t>发育而成的个体，体细胞中含有</a:t>
            </a:r>
            <a:r>
              <a:rPr lang="zh-CN" altLang="en-US" sz="2800" b="1">
                <a:solidFill>
                  <a:srgbClr val="FF0000"/>
                </a:solidFill>
                <a:effectLst>
                  <a:outerShdw blurRad="38100" dist="38100" dir="2700000" algn="tl">
                    <a:srgbClr val="C0C0C0"/>
                  </a:outerShdw>
                </a:effectLst>
                <a:latin typeface="Times New Roman" pitchFamily="18" charset="0"/>
              </a:rPr>
              <a:t>本物种 </a:t>
            </a:r>
          </a:p>
          <a:p>
            <a:r>
              <a:rPr lang="zh-CN" altLang="en-US" sz="2800" b="1">
                <a:solidFill>
                  <a:srgbClr val="FF0000"/>
                </a:solidFill>
                <a:effectLst>
                  <a:outerShdw blurRad="38100" dist="38100" dir="2700000" algn="tl">
                    <a:srgbClr val="C0C0C0"/>
                  </a:outerShdw>
                </a:effectLst>
                <a:latin typeface="Times New Roman" pitchFamily="18" charset="0"/>
              </a:rPr>
              <a:t>        配子染色体数目</a:t>
            </a:r>
            <a:r>
              <a:rPr lang="zh-CN" altLang="en-US" sz="2800" b="1">
                <a:solidFill>
                  <a:prstClr val="black"/>
                </a:solidFill>
                <a:effectLst>
                  <a:outerShdw blurRad="38100" dist="38100" dir="2700000" algn="tl">
                    <a:srgbClr val="C0C0C0"/>
                  </a:outerShdw>
                </a:effectLst>
                <a:latin typeface="Times New Roman" pitchFamily="18" charset="0"/>
              </a:rPr>
              <a:t>的个体。如 蜜蜂中的雄蜂。</a:t>
            </a:r>
          </a:p>
        </p:txBody>
      </p:sp>
    </p:spTree>
    <p:extLst>
      <p:ext uri="{BB962C8B-B14F-4D97-AF65-F5344CB8AC3E}">
        <p14:creationId xmlns:p14="http://schemas.microsoft.com/office/powerpoint/2010/main" val="652397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987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79877"/>
                                        </p:tgtEl>
                                        <p:attrNameLst>
                                          <p:attrName>style.visibility</p:attrName>
                                        </p:attrNameLst>
                                      </p:cBhvr>
                                      <p:to>
                                        <p:strVal val="visible"/>
                                      </p:to>
                                    </p:set>
                                    <p:animEffect transition="in" filter="wipe(up)">
                                      <p:cBhvr>
                                        <p:cTn id="13" dur="500"/>
                                        <p:tgtEl>
                                          <p:spTgt spid="7987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988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9883"/>
                                        </p:tgtEl>
                                        <p:attrNameLst>
                                          <p:attrName>style.visibility</p:attrName>
                                        </p:attrNameLst>
                                      </p:cBhvr>
                                      <p:to>
                                        <p:strVal val="visible"/>
                                      </p:to>
                                    </p:set>
                                    <p:animEffect transition="in" filter="wipe(up)">
                                      <p:cBhvr>
                                        <p:cTn id="22" dur="500"/>
                                        <p:tgtEl>
                                          <p:spTgt spid="7988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98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79894"/>
                                        </p:tgtEl>
                                        <p:attrNameLst>
                                          <p:attrName>style.visibility</p:attrName>
                                        </p:attrNameLst>
                                      </p:cBhvr>
                                      <p:to>
                                        <p:strVal val="visible"/>
                                      </p:to>
                                    </p:set>
                                    <p:animEffect transition="in" filter="box(in)">
                                      <p:cBhvr>
                                        <p:cTn id="31" dur="500"/>
                                        <p:tgtEl>
                                          <p:spTgt spid="79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P spid="79876" grpId="0"/>
      <p:bldP spid="79881" grpId="0"/>
      <p:bldP spid="79882" grpId="0"/>
      <p:bldP spid="79894"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4" name="Text Box 4"/>
          <p:cNvSpPr txBox="1">
            <a:spLocks noChangeArrowheads="1"/>
          </p:cNvSpPr>
          <p:nvPr/>
        </p:nvSpPr>
        <p:spPr bwMode="auto">
          <a:xfrm>
            <a:off x="76200" y="333375"/>
            <a:ext cx="9067800" cy="2471738"/>
          </a:xfrm>
          <a:prstGeom prst="rect">
            <a:avLst/>
          </a:prstGeom>
          <a:noFill/>
          <a:ln w="9525">
            <a:noFill/>
            <a:miter lim="800000"/>
            <a:headEnd/>
            <a:tailEnd/>
          </a:ln>
          <a:effectLst/>
        </p:spPr>
        <p:txBody>
          <a:bodyPr>
            <a:spAutoFit/>
          </a:bodyPr>
          <a:lstStyle/>
          <a:p>
            <a:r>
              <a:rPr lang="zh-CN" altLang="en-US" sz="3200" b="1">
                <a:solidFill>
                  <a:srgbClr val="FF0000"/>
                </a:solidFill>
                <a:effectLst>
                  <a:outerShdw blurRad="38100" dist="38100" dir="2700000" algn="tl">
                    <a:srgbClr val="C0C0C0"/>
                  </a:outerShdw>
                </a:effectLst>
                <a:latin typeface="Times New Roman" pitchFamily="18" charset="0"/>
              </a:rPr>
              <a:t>思考</a:t>
            </a:r>
          </a:p>
          <a:p>
            <a:r>
              <a:rPr lang="en-US" altLang="zh-CN" sz="3200" b="1">
                <a:solidFill>
                  <a:srgbClr val="FF0000"/>
                </a:solidFill>
                <a:effectLst>
                  <a:outerShdw blurRad="38100" dist="38100" dir="2700000" algn="tl">
                    <a:srgbClr val="C0C0C0"/>
                  </a:outerShdw>
                </a:effectLst>
                <a:latin typeface="Times New Roman" pitchFamily="18" charset="0"/>
              </a:rPr>
              <a:t>1</a:t>
            </a:r>
            <a:r>
              <a:rPr lang="zh-CN" altLang="en-US" sz="3200" b="1">
                <a:solidFill>
                  <a:prstClr val="black"/>
                </a:solidFill>
                <a:effectLst>
                  <a:outerShdw blurRad="38100" dist="38100" dir="2700000" algn="tl">
                    <a:srgbClr val="C0C0C0"/>
                  </a:outerShdw>
                </a:effectLst>
                <a:latin typeface="Times New Roman" pitchFamily="18" charset="0"/>
              </a:rPr>
              <a:t>：</a:t>
            </a:r>
            <a:r>
              <a:rPr lang="zh-CN" altLang="en-US" sz="2800" b="1">
                <a:solidFill>
                  <a:prstClr val="black"/>
                </a:solidFill>
                <a:effectLst>
                  <a:outerShdw blurRad="38100" dist="38100" dir="2700000" algn="tl">
                    <a:srgbClr val="C0C0C0"/>
                  </a:outerShdw>
                </a:effectLst>
                <a:latin typeface="Times New Roman" pitchFamily="18" charset="0"/>
              </a:rPr>
              <a:t>二倍体生物所形成的单倍体中，其单倍体体细</a:t>
            </a:r>
          </a:p>
          <a:p>
            <a:r>
              <a:rPr lang="zh-CN" altLang="en-US" sz="2800" b="1">
                <a:solidFill>
                  <a:prstClr val="black"/>
                </a:solidFill>
                <a:effectLst>
                  <a:outerShdw blurRad="38100" dist="38100" dir="2700000" algn="tl">
                    <a:srgbClr val="C0C0C0"/>
                  </a:outerShdw>
                </a:effectLst>
                <a:latin typeface="Times New Roman" pitchFamily="18" charset="0"/>
              </a:rPr>
              <a:t>      胞中含几个染色体组？四倍体生物所形成的单倍体中</a:t>
            </a:r>
          </a:p>
          <a:p>
            <a:r>
              <a:rPr lang="zh-CN" altLang="en-US" sz="2800" b="1">
                <a:solidFill>
                  <a:prstClr val="black"/>
                </a:solidFill>
                <a:effectLst>
                  <a:outerShdw blurRad="38100" dist="38100" dir="2700000" algn="tl">
                    <a:srgbClr val="C0C0C0"/>
                  </a:outerShdw>
                </a:effectLst>
                <a:latin typeface="Times New Roman" pitchFamily="18" charset="0"/>
              </a:rPr>
              <a:t>      含几个染色体组</a:t>
            </a:r>
            <a:r>
              <a:rPr lang="zh-CN" altLang="en-US" sz="3600" b="1">
                <a:solidFill>
                  <a:prstClr val="black"/>
                </a:solidFill>
                <a:effectLst>
                  <a:outerShdw blurRad="38100" dist="38100" dir="2700000" algn="tl">
                    <a:srgbClr val="C0C0C0"/>
                  </a:outerShdw>
                </a:effectLst>
                <a:latin typeface="Times New Roman" pitchFamily="18" charset="0"/>
              </a:rPr>
              <a:t>？</a:t>
            </a:r>
            <a:r>
              <a:rPr lang="zh-CN" altLang="en-US" sz="2800" b="1">
                <a:solidFill>
                  <a:prstClr val="black"/>
                </a:solidFill>
                <a:effectLst>
                  <a:outerShdw blurRad="38100" dist="38100" dir="2700000" algn="tl">
                    <a:srgbClr val="C0C0C0"/>
                  </a:outerShdw>
                </a:effectLst>
                <a:latin typeface="Times New Roman" pitchFamily="18" charset="0"/>
              </a:rPr>
              <a:t>六倍体生物所形成的单倍体中含几</a:t>
            </a:r>
          </a:p>
          <a:p>
            <a:r>
              <a:rPr lang="zh-CN" altLang="en-US" sz="2800" b="1">
                <a:solidFill>
                  <a:prstClr val="black"/>
                </a:solidFill>
                <a:effectLst>
                  <a:outerShdw blurRad="38100" dist="38100" dir="2700000" algn="tl">
                    <a:srgbClr val="C0C0C0"/>
                  </a:outerShdw>
                </a:effectLst>
                <a:latin typeface="Times New Roman" pitchFamily="18" charset="0"/>
              </a:rPr>
              <a:t>      个染色体组？</a:t>
            </a:r>
          </a:p>
        </p:txBody>
      </p:sp>
      <p:sp>
        <p:nvSpPr>
          <p:cNvPr id="61445" name="Text Box 5"/>
          <p:cNvSpPr txBox="1">
            <a:spLocks noChangeArrowheads="1"/>
          </p:cNvSpPr>
          <p:nvPr/>
        </p:nvSpPr>
        <p:spPr bwMode="auto">
          <a:xfrm>
            <a:off x="0" y="3500438"/>
            <a:ext cx="8235950" cy="582612"/>
          </a:xfrm>
          <a:prstGeom prst="rect">
            <a:avLst/>
          </a:prstGeom>
          <a:noFill/>
          <a:ln w="9525">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Times New Roman" pitchFamily="18" charset="0"/>
              </a:rPr>
              <a:t> </a:t>
            </a:r>
            <a:r>
              <a:rPr lang="en-US" altLang="zh-CN" sz="2800" b="1">
                <a:solidFill>
                  <a:srgbClr val="FF0000"/>
                </a:solidFill>
                <a:effectLst>
                  <a:outerShdw blurRad="38100" dist="38100" dir="2700000" algn="tl">
                    <a:srgbClr val="C0C0C0"/>
                  </a:outerShdw>
                </a:effectLst>
                <a:latin typeface="Times New Roman" pitchFamily="18" charset="0"/>
              </a:rPr>
              <a:t>2</a:t>
            </a:r>
            <a:r>
              <a:rPr lang="zh-CN" altLang="en-US" sz="2800" b="1">
                <a:solidFill>
                  <a:prstClr val="black"/>
                </a:solidFill>
                <a:effectLst>
                  <a:outerShdw blurRad="38100" dist="38100" dir="2700000" algn="tl">
                    <a:srgbClr val="C0C0C0"/>
                  </a:outerShdw>
                </a:effectLst>
                <a:latin typeface="Times New Roman" pitchFamily="18" charset="0"/>
              </a:rPr>
              <a:t>：单倍体中只有一个染色体组吗？</a:t>
            </a:r>
          </a:p>
        </p:txBody>
      </p:sp>
      <p:sp>
        <p:nvSpPr>
          <p:cNvPr id="61446" name="Text Box 6"/>
          <p:cNvSpPr txBox="1">
            <a:spLocks noChangeArrowheads="1"/>
          </p:cNvSpPr>
          <p:nvPr/>
        </p:nvSpPr>
        <p:spPr bwMode="auto">
          <a:xfrm>
            <a:off x="0" y="5373688"/>
            <a:ext cx="9144000" cy="582612"/>
          </a:xfrm>
          <a:prstGeom prst="rect">
            <a:avLst/>
          </a:prstGeom>
          <a:noFill/>
          <a:ln w="9525">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Times New Roman" pitchFamily="18" charset="0"/>
              </a:rPr>
              <a:t>   </a:t>
            </a:r>
            <a:r>
              <a:rPr lang="en-US" altLang="zh-CN" sz="2800" b="1">
                <a:solidFill>
                  <a:srgbClr val="FF0000"/>
                </a:solidFill>
                <a:effectLst>
                  <a:outerShdw blurRad="38100" dist="38100" dir="2700000" algn="tl">
                    <a:srgbClr val="C0C0C0"/>
                  </a:outerShdw>
                </a:effectLst>
                <a:latin typeface="Times New Roman" pitchFamily="18" charset="0"/>
              </a:rPr>
              <a:t>3</a:t>
            </a:r>
            <a:r>
              <a:rPr lang="zh-CN" altLang="en-US" sz="2800" b="1">
                <a:solidFill>
                  <a:prstClr val="black"/>
                </a:solidFill>
                <a:effectLst>
                  <a:outerShdw blurRad="38100" dist="38100" dir="2700000" algn="tl">
                    <a:srgbClr val="C0C0C0"/>
                  </a:outerShdw>
                </a:effectLst>
                <a:latin typeface="Times New Roman" pitchFamily="18" charset="0"/>
              </a:rPr>
              <a:t>：</a:t>
            </a:r>
            <a:r>
              <a:rPr lang="zh-CN" altLang="en-US" sz="2800" b="1">
                <a:solidFill>
                  <a:prstClr val="black"/>
                </a:solidFill>
                <a:latin typeface="Arial" pitchFamily="34" charset="0"/>
              </a:rPr>
              <a:t>一倍体一定是单倍体吗？单倍体一定是一倍体吗？</a:t>
            </a:r>
          </a:p>
        </p:txBody>
      </p:sp>
      <p:sp>
        <p:nvSpPr>
          <p:cNvPr id="61447" name="Rectangle 7"/>
          <p:cNvSpPr>
            <a:spLocks noChangeArrowheads="1"/>
          </p:cNvSpPr>
          <p:nvPr/>
        </p:nvSpPr>
        <p:spPr bwMode="auto">
          <a:xfrm>
            <a:off x="611188" y="2781300"/>
            <a:ext cx="2441575" cy="582613"/>
          </a:xfrm>
          <a:prstGeom prst="rect">
            <a:avLst/>
          </a:prstGeom>
          <a:noFill/>
          <a:ln w="9525">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Times New Roman" pitchFamily="18" charset="0"/>
              </a:rPr>
              <a:t>1</a:t>
            </a:r>
            <a:r>
              <a:rPr lang="zh-CN" altLang="en-US" sz="3200" b="1">
                <a:solidFill>
                  <a:srgbClr val="FF0000"/>
                </a:solidFill>
                <a:effectLst>
                  <a:outerShdw blurRad="38100" dist="38100" dir="2700000" algn="tl">
                    <a:srgbClr val="C0C0C0"/>
                  </a:outerShdw>
                </a:effectLst>
                <a:latin typeface="Times New Roman" pitchFamily="18" charset="0"/>
              </a:rPr>
              <a:t>个染色体组</a:t>
            </a:r>
          </a:p>
        </p:txBody>
      </p:sp>
      <p:sp>
        <p:nvSpPr>
          <p:cNvPr id="61448" name="Rectangle 8"/>
          <p:cNvSpPr>
            <a:spLocks noChangeArrowheads="1"/>
          </p:cNvSpPr>
          <p:nvPr/>
        </p:nvSpPr>
        <p:spPr bwMode="auto">
          <a:xfrm>
            <a:off x="3635375" y="2708275"/>
            <a:ext cx="2441575" cy="582613"/>
          </a:xfrm>
          <a:prstGeom prst="rect">
            <a:avLst/>
          </a:prstGeom>
          <a:noFill/>
          <a:ln w="9525">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Times New Roman" pitchFamily="18" charset="0"/>
              </a:rPr>
              <a:t>2</a:t>
            </a:r>
            <a:r>
              <a:rPr lang="zh-CN" altLang="en-US" sz="3200" b="1">
                <a:solidFill>
                  <a:srgbClr val="FF0000"/>
                </a:solidFill>
                <a:effectLst>
                  <a:outerShdw blurRad="38100" dist="38100" dir="2700000" algn="tl">
                    <a:srgbClr val="C0C0C0"/>
                  </a:outerShdw>
                </a:effectLst>
                <a:latin typeface="Times New Roman" pitchFamily="18" charset="0"/>
              </a:rPr>
              <a:t>个染色体组</a:t>
            </a:r>
          </a:p>
        </p:txBody>
      </p:sp>
      <p:sp>
        <p:nvSpPr>
          <p:cNvPr id="61449" name="Rectangle 9"/>
          <p:cNvSpPr>
            <a:spLocks noChangeArrowheads="1"/>
          </p:cNvSpPr>
          <p:nvPr/>
        </p:nvSpPr>
        <p:spPr bwMode="auto">
          <a:xfrm>
            <a:off x="6443663" y="2781300"/>
            <a:ext cx="2441575" cy="582613"/>
          </a:xfrm>
          <a:prstGeom prst="rect">
            <a:avLst/>
          </a:prstGeom>
          <a:noFill/>
          <a:ln w="9525">
            <a:noFill/>
            <a:miter lim="800000"/>
            <a:headEnd/>
            <a:tailEnd/>
          </a:ln>
          <a:effectLst/>
        </p:spPr>
        <p:txBody>
          <a:bodyPr>
            <a:spAutoFit/>
          </a:bodyPr>
          <a:lstStyle/>
          <a:p>
            <a:r>
              <a:rPr lang="en-US" altLang="zh-CN" sz="3200" b="1">
                <a:solidFill>
                  <a:srgbClr val="FF0000"/>
                </a:solidFill>
                <a:effectLst>
                  <a:outerShdw blurRad="38100" dist="38100" dir="2700000" algn="tl">
                    <a:srgbClr val="C0C0C0"/>
                  </a:outerShdw>
                </a:effectLst>
                <a:latin typeface="Times New Roman" pitchFamily="18" charset="0"/>
              </a:rPr>
              <a:t>3</a:t>
            </a:r>
            <a:r>
              <a:rPr lang="zh-CN" altLang="en-US" sz="3200" b="1">
                <a:solidFill>
                  <a:srgbClr val="FF0000"/>
                </a:solidFill>
                <a:effectLst>
                  <a:outerShdw blurRad="38100" dist="38100" dir="2700000" algn="tl">
                    <a:srgbClr val="C0C0C0"/>
                  </a:outerShdw>
                </a:effectLst>
                <a:latin typeface="Times New Roman" pitchFamily="18" charset="0"/>
              </a:rPr>
              <a:t>个染色体组</a:t>
            </a:r>
          </a:p>
        </p:txBody>
      </p:sp>
      <p:sp>
        <p:nvSpPr>
          <p:cNvPr id="61450" name="Rectangle 10"/>
          <p:cNvSpPr>
            <a:spLocks noChangeArrowheads="1"/>
          </p:cNvSpPr>
          <p:nvPr/>
        </p:nvSpPr>
        <p:spPr bwMode="auto">
          <a:xfrm>
            <a:off x="755650" y="4221163"/>
            <a:ext cx="7993063" cy="1069975"/>
          </a:xfrm>
          <a:prstGeom prst="rect">
            <a:avLst/>
          </a:prstGeom>
          <a:noFill/>
          <a:ln w="9525">
            <a:noFill/>
            <a:miter lim="800000"/>
            <a:headEnd/>
            <a:tailEnd/>
          </a:ln>
          <a:effectLst/>
        </p:spPr>
        <p:txBody>
          <a:bodyPr>
            <a:spAutoFit/>
          </a:bodyPr>
          <a:lstStyle/>
          <a:p>
            <a:r>
              <a:rPr lang="zh-CN" altLang="en-US" sz="3200" b="1">
                <a:solidFill>
                  <a:srgbClr val="FF0000"/>
                </a:solidFill>
                <a:effectLst>
                  <a:outerShdw blurRad="38100" dist="38100" dir="2700000" algn="tl">
                    <a:srgbClr val="C0C0C0"/>
                  </a:outerShdw>
                </a:effectLst>
                <a:latin typeface="Times New Roman" pitchFamily="18" charset="0"/>
              </a:rPr>
              <a:t>不一定。如雄峰的体细胞中含有</a:t>
            </a:r>
            <a:r>
              <a:rPr lang="en-US" altLang="zh-CN" sz="3200" b="1">
                <a:solidFill>
                  <a:srgbClr val="FF0000"/>
                </a:solidFill>
                <a:effectLst>
                  <a:outerShdw blurRad="38100" dist="38100" dir="2700000" algn="tl">
                    <a:srgbClr val="C0C0C0"/>
                  </a:outerShdw>
                </a:effectLst>
                <a:latin typeface="Times New Roman" pitchFamily="18" charset="0"/>
              </a:rPr>
              <a:t>1</a:t>
            </a:r>
            <a:r>
              <a:rPr lang="zh-CN" altLang="en-US" sz="3200" b="1">
                <a:solidFill>
                  <a:srgbClr val="FF0000"/>
                </a:solidFill>
                <a:effectLst>
                  <a:outerShdw blurRad="38100" dist="38100" dir="2700000" algn="tl">
                    <a:srgbClr val="C0C0C0"/>
                  </a:outerShdw>
                </a:effectLst>
                <a:latin typeface="Times New Roman" pitchFamily="18" charset="0"/>
              </a:rPr>
              <a:t>个染色体组；单倍体小麦体细胞中含有</a:t>
            </a:r>
            <a:r>
              <a:rPr lang="en-US" altLang="zh-CN" sz="3200" b="1">
                <a:solidFill>
                  <a:srgbClr val="FF0000"/>
                </a:solidFill>
                <a:effectLst>
                  <a:outerShdw blurRad="38100" dist="38100" dir="2700000" algn="tl">
                    <a:srgbClr val="C0C0C0"/>
                  </a:outerShdw>
                </a:effectLst>
                <a:latin typeface="Times New Roman" pitchFamily="18" charset="0"/>
              </a:rPr>
              <a:t>3</a:t>
            </a:r>
            <a:r>
              <a:rPr lang="zh-CN" altLang="en-US" sz="3200" b="1">
                <a:solidFill>
                  <a:srgbClr val="FF0000"/>
                </a:solidFill>
                <a:effectLst>
                  <a:outerShdw blurRad="38100" dist="38100" dir="2700000" algn="tl">
                    <a:srgbClr val="C0C0C0"/>
                  </a:outerShdw>
                </a:effectLst>
                <a:latin typeface="Times New Roman" pitchFamily="18" charset="0"/>
              </a:rPr>
              <a:t>个染色体组</a:t>
            </a:r>
          </a:p>
        </p:txBody>
      </p:sp>
      <p:sp>
        <p:nvSpPr>
          <p:cNvPr id="61451" name="Rectangle 11"/>
          <p:cNvSpPr>
            <a:spLocks noChangeArrowheads="1"/>
          </p:cNvSpPr>
          <p:nvPr/>
        </p:nvSpPr>
        <p:spPr bwMode="auto">
          <a:xfrm>
            <a:off x="990600" y="5943600"/>
            <a:ext cx="1944688" cy="582613"/>
          </a:xfrm>
          <a:prstGeom prst="rect">
            <a:avLst/>
          </a:prstGeom>
          <a:noFill/>
          <a:ln w="9525">
            <a:noFill/>
            <a:miter lim="800000"/>
            <a:headEnd/>
            <a:tailEnd/>
          </a:ln>
          <a:effectLst/>
        </p:spPr>
        <p:txBody>
          <a:bodyPr>
            <a:spAutoFit/>
          </a:bodyPr>
          <a:lstStyle/>
          <a:p>
            <a:r>
              <a:rPr lang="zh-CN" altLang="en-US" sz="3200" b="1">
                <a:solidFill>
                  <a:srgbClr val="FF0000"/>
                </a:solidFill>
                <a:effectLst>
                  <a:outerShdw blurRad="38100" dist="38100" dir="2700000" algn="tl">
                    <a:srgbClr val="C0C0C0"/>
                  </a:outerShdw>
                </a:effectLst>
                <a:latin typeface="Times New Roman" pitchFamily="18" charset="0"/>
              </a:rPr>
              <a:t>一定</a:t>
            </a:r>
          </a:p>
        </p:txBody>
      </p:sp>
      <p:sp>
        <p:nvSpPr>
          <p:cNvPr id="61453" name="Text Box 13"/>
          <p:cNvSpPr txBox="1">
            <a:spLocks noChangeArrowheads="1"/>
          </p:cNvSpPr>
          <p:nvPr/>
        </p:nvSpPr>
        <p:spPr bwMode="auto">
          <a:xfrm>
            <a:off x="3276600" y="6019800"/>
            <a:ext cx="3352800" cy="520700"/>
          </a:xfrm>
          <a:prstGeom prst="rect">
            <a:avLst/>
          </a:prstGeom>
          <a:noFill/>
          <a:ln w="9525">
            <a:noFill/>
            <a:miter lim="800000"/>
            <a:headEnd/>
            <a:tailEnd/>
          </a:ln>
          <a:effectLst/>
        </p:spPr>
        <p:txBody>
          <a:bodyPr>
            <a:spAutoFit/>
          </a:bodyPr>
          <a:lstStyle/>
          <a:p>
            <a:pPr>
              <a:spcBef>
                <a:spcPct val="50000"/>
              </a:spcBef>
            </a:pPr>
            <a:r>
              <a:rPr lang="zh-CN" altLang="en-US" sz="2800" b="1">
                <a:solidFill>
                  <a:srgbClr val="6E747A"/>
                </a:solidFill>
                <a:latin typeface="Arial" pitchFamily="34" charset="0"/>
              </a:rPr>
              <a:t>不一定</a:t>
            </a:r>
          </a:p>
        </p:txBody>
      </p:sp>
    </p:spTree>
    <p:extLst>
      <p:ext uri="{BB962C8B-B14F-4D97-AF65-F5344CB8AC3E}">
        <p14:creationId xmlns:p14="http://schemas.microsoft.com/office/powerpoint/2010/main" val="991208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box(in)">
                                      <p:cBhvr>
                                        <p:cTn id="7" dur="500"/>
                                        <p:tgtEl>
                                          <p:spTgt spid="6144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144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6144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6144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61445"/>
                                        </p:tgtEl>
                                        <p:attrNameLst>
                                          <p:attrName>style.visibility</p:attrName>
                                        </p:attrNameLst>
                                      </p:cBhvr>
                                      <p:to>
                                        <p:strVal val="visible"/>
                                      </p:to>
                                    </p:set>
                                    <p:animEffect transition="in" filter="box(in)">
                                      <p:cBhvr>
                                        <p:cTn id="24" dur="500"/>
                                        <p:tgtEl>
                                          <p:spTgt spid="61445"/>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type="lt">
                                    <p:tmAbs val="75"/>
                                  </p:iterate>
                                  <p:childTnLst>
                                    <p:set>
                                      <p:cBhvr>
                                        <p:cTn id="28" dur="1" fill="hold">
                                          <p:stCondLst>
                                            <p:cond delay="74"/>
                                          </p:stCondLst>
                                        </p:cTn>
                                        <p:tgtEl>
                                          <p:spTgt spid="6145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61446"/>
                                        </p:tgtEl>
                                        <p:attrNameLst>
                                          <p:attrName>style.visibility</p:attrName>
                                        </p:attrNameLst>
                                      </p:cBhvr>
                                      <p:to>
                                        <p:strVal val="visible"/>
                                      </p:to>
                                    </p:set>
                                    <p:animEffect transition="in" filter="box(in)">
                                      <p:cBhvr>
                                        <p:cTn id="33" dur="500"/>
                                        <p:tgtEl>
                                          <p:spTgt spid="6144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6145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1453"/>
                                        </p:tgtEl>
                                        <p:attrNameLst>
                                          <p:attrName>style.visibility</p:attrName>
                                        </p:attrNameLst>
                                      </p:cBhvr>
                                      <p:to>
                                        <p:strVal val="visible"/>
                                      </p:to>
                                    </p:set>
                                    <p:animEffect transition="in" filter="blinds(horizontal)">
                                      <p:cBhvr>
                                        <p:cTn id="42" dur="500"/>
                                        <p:tgtEl>
                                          <p:spTgt spid="61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autoUpdateAnimBg="0"/>
      <p:bldP spid="61445" grpId="0" autoUpdateAnimBg="0"/>
      <p:bldP spid="61446" grpId="0" autoUpdateAnimBg="0"/>
      <p:bldP spid="61447" grpId="0" autoUpdateAnimBg="0"/>
      <p:bldP spid="61448" grpId="0" autoUpdateAnimBg="0"/>
      <p:bldP spid="61449" grpId="0" autoUpdateAnimBg="0"/>
      <p:bldP spid="61450" grpId="0" autoUpdateAnimBg="0"/>
      <p:bldP spid="61451" grpId="0" autoUpdateAnimBg="0"/>
      <p:bldP spid="61453"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80" name="Text Box 4"/>
          <p:cNvSpPr txBox="1">
            <a:spLocks noChangeArrowheads="1"/>
          </p:cNvSpPr>
          <p:nvPr/>
        </p:nvSpPr>
        <p:spPr bwMode="auto">
          <a:xfrm>
            <a:off x="0" y="381000"/>
            <a:ext cx="9144000" cy="1557338"/>
          </a:xfrm>
          <a:prstGeom prst="rect">
            <a:avLst/>
          </a:prstGeom>
          <a:noFill/>
          <a:ln w="9525">
            <a:noFill/>
            <a:miter lim="800000"/>
            <a:headEnd/>
            <a:tailEnd/>
          </a:ln>
          <a:effectLst/>
        </p:spPr>
        <p:txBody>
          <a:bodyPr>
            <a:spAutoFit/>
          </a:bodyPr>
          <a:lstStyle/>
          <a:p>
            <a:pPr>
              <a:spcBef>
                <a:spcPct val="50000"/>
              </a:spcBef>
            </a:pPr>
            <a:r>
              <a:rPr lang="en-US" altLang="zh-CN" sz="3200" b="1">
                <a:solidFill>
                  <a:prstClr val="black"/>
                </a:solidFill>
                <a:latin typeface="Arial" pitchFamily="34" charset="0"/>
              </a:rPr>
              <a:t>4</a:t>
            </a:r>
            <a:r>
              <a:rPr lang="zh-CN" altLang="en-US" sz="3200" b="1">
                <a:solidFill>
                  <a:prstClr val="black"/>
                </a:solidFill>
                <a:latin typeface="Arial" pitchFamily="34" charset="0"/>
              </a:rPr>
              <a:t>、如果是四倍体、六倍体物种形成的单倍体，其体细胞中就含有两个或三个染色体组，我们可以称它为二倍体或三倍体吗？</a:t>
            </a:r>
          </a:p>
        </p:txBody>
      </p:sp>
      <p:sp>
        <p:nvSpPr>
          <p:cNvPr id="101381" name="Text Box 5"/>
          <p:cNvSpPr txBox="1">
            <a:spLocks noChangeArrowheads="1"/>
          </p:cNvSpPr>
          <p:nvPr/>
        </p:nvSpPr>
        <p:spPr bwMode="auto">
          <a:xfrm>
            <a:off x="381000" y="2438400"/>
            <a:ext cx="8583613" cy="1374775"/>
          </a:xfrm>
          <a:prstGeom prst="rect">
            <a:avLst/>
          </a:prstGeom>
          <a:noFill/>
          <a:ln w="9525">
            <a:noFill/>
            <a:miter lim="800000"/>
            <a:headEnd/>
            <a:tailEnd/>
          </a:ln>
          <a:effectLst/>
        </p:spPr>
        <p:txBody>
          <a:bodyPr>
            <a:spAutoFit/>
          </a:bodyPr>
          <a:lstStyle/>
          <a:p>
            <a:pPr>
              <a:spcBef>
                <a:spcPct val="50000"/>
              </a:spcBef>
            </a:pPr>
            <a:r>
              <a:rPr lang="zh-CN" altLang="en-US" sz="2800" b="1">
                <a:solidFill>
                  <a:srgbClr val="6E747A"/>
                </a:solidFill>
                <a:latin typeface="Arial" pitchFamily="34" charset="0"/>
              </a:rPr>
              <a:t>不能，尽管其体细胞中含有两个或三个染色体组，但因为是正常的体细胞的配子所形成的物种，只能称为单倍体</a:t>
            </a:r>
          </a:p>
        </p:txBody>
      </p:sp>
    </p:spTree>
    <p:extLst>
      <p:ext uri="{BB962C8B-B14F-4D97-AF65-F5344CB8AC3E}">
        <p14:creationId xmlns:p14="http://schemas.microsoft.com/office/powerpoint/2010/main" val="349820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blinds(horizontal)">
                                      <p:cBhvr>
                                        <p:cTn id="7" dur="500"/>
                                        <p:tgtEl>
                                          <p:spTgt spid="101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7042" name="Rectangle 1026"/>
          <p:cNvSpPr>
            <a:spLocks noGrp="1" noRot="1" noChangeArrowheads="1"/>
          </p:cNvSpPr>
          <p:nvPr>
            <p:ph type="title"/>
          </p:nvPr>
        </p:nvSpPr>
        <p:spPr>
          <a:xfrm>
            <a:off x="1066800" y="44450"/>
            <a:ext cx="7772400" cy="641350"/>
          </a:xfrm>
        </p:spPr>
        <p:txBody>
          <a:bodyPr/>
          <a:lstStyle/>
          <a:p>
            <a:r>
              <a:rPr lang="zh-CN" altLang="en-US" sz="3600" b="1">
                <a:latin typeface="Times New Roman" pitchFamily="18" charset="0"/>
              </a:rPr>
              <a:t>单倍体与多倍体的区别</a:t>
            </a:r>
          </a:p>
        </p:txBody>
      </p:sp>
      <p:grpSp>
        <p:nvGrpSpPr>
          <p:cNvPr id="87043" name="Group 1027"/>
          <p:cNvGrpSpPr>
            <a:grpSpLocks/>
          </p:cNvGrpSpPr>
          <p:nvPr/>
        </p:nvGrpSpPr>
        <p:grpSpPr bwMode="auto">
          <a:xfrm>
            <a:off x="5580063" y="1700213"/>
            <a:ext cx="2347912" cy="2068512"/>
            <a:chOff x="3515" y="1071"/>
            <a:chExt cx="1479" cy="1303"/>
          </a:xfrm>
        </p:grpSpPr>
        <p:sp>
          <p:nvSpPr>
            <p:cNvPr id="87044" name="AutoShape 1028" descr="羊皮纸"/>
            <p:cNvSpPr>
              <a:spLocks/>
            </p:cNvSpPr>
            <p:nvPr/>
          </p:nvSpPr>
          <p:spPr bwMode="auto">
            <a:xfrm>
              <a:off x="3515" y="1215"/>
              <a:ext cx="144" cy="864"/>
            </a:xfrm>
            <a:prstGeom prst="leftBrace">
              <a:avLst>
                <a:gd name="adj1" fmla="val 50000"/>
                <a:gd name="adj2" fmla="val 50000"/>
              </a:avLst>
            </a:prstGeom>
            <a:noFill/>
            <a:ln w="12700">
              <a:solidFill>
                <a:srgbClr val="000000"/>
              </a:solidFill>
              <a:round/>
              <a:headEnd/>
              <a:tailEnd/>
            </a:ln>
            <a:effectLst/>
          </p:spPr>
          <p:txBody>
            <a:bodyPr wrap="none" lIns="108000" tIns="108000" rIns="108000" bIns="108000" anchor="ctr">
              <a:spAutoFit/>
            </a:bodyPr>
            <a:lstStyle/>
            <a:p>
              <a:endParaRPr lang="zh-CN" altLang="en-US">
                <a:solidFill>
                  <a:prstClr val="black"/>
                </a:solidFill>
                <a:latin typeface="Arial" pitchFamily="34" charset="0"/>
              </a:endParaRPr>
            </a:p>
          </p:txBody>
        </p:sp>
        <p:sp>
          <p:nvSpPr>
            <p:cNvPr id="87045" name="Text Box 1029" descr="羊皮纸"/>
            <p:cNvSpPr txBox="1">
              <a:spLocks noChangeArrowheads="1"/>
            </p:cNvSpPr>
            <p:nvPr/>
          </p:nvSpPr>
          <p:spPr bwMode="auto">
            <a:xfrm>
              <a:off x="3605" y="1071"/>
              <a:ext cx="1378" cy="344"/>
            </a:xfrm>
            <a:prstGeom prst="rect">
              <a:avLst/>
            </a:prstGeom>
            <a:noFill/>
            <a:ln w="12700">
              <a:noFill/>
              <a:miter lim="800000"/>
              <a:headEnd/>
              <a:tailEnd/>
            </a:ln>
            <a:effectLst/>
          </p:spPr>
          <p:txBody>
            <a:bodyPr wrap="none" lIns="108000" tIns="108000" rIns="108000" bIns="108000" anchorCtr="1">
              <a:spAutoFit/>
            </a:bodyPr>
            <a:lstStyle/>
            <a:p>
              <a:pPr algn="ctr">
                <a:lnSpc>
                  <a:spcPct val="90000"/>
                </a:lnSpc>
                <a:spcBef>
                  <a:spcPct val="50000"/>
                </a:spcBef>
              </a:pPr>
              <a:r>
                <a:rPr lang="zh-CN" altLang="en-US" sz="2400" b="1">
                  <a:solidFill>
                    <a:srgbClr val="000000"/>
                  </a:solidFill>
                  <a:latin typeface="Times New Roman" pitchFamily="18" charset="0"/>
                </a:rPr>
                <a:t>二倍体</a:t>
              </a:r>
              <a:r>
                <a:rPr lang="en-US" altLang="zh-CN" sz="2400" b="1">
                  <a:solidFill>
                    <a:srgbClr val="000000"/>
                  </a:solidFill>
                  <a:latin typeface="Times New Roman" pitchFamily="18" charset="0"/>
                </a:rPr>
                <a:t>(2N=2x)</a:t>
              </a:r>
            </a:p>
          </p:txBody>
        </p:sp>
        <p:sp>
          <p:nvSpPr>
            <p:cNvPr id="87046" name="Text Box 1030" descr="羊皮纸"/>
            <p:cNvSpPr txBox="1">
              <a:spLocks noChangeArrowheads="1"/>
            </p:cNvSpPr>
            <p:nvPr/>
          </p:nvSpPr>
          <p:spPr bwMode="auto">
            <a:xfrm>
              <a:off x="3610" y="1391"/>
              <a:ext cx="1378" cy="344"/>
            </a:xfrm>
            <a:prstGeom prst="rect">
              <a:avLst/>
            </a:prstGeom>
            <a:noFill/>
            <a:ln w="12700">
              <a:noFill/>
              <a:miter lim="800000"/>
              <a:headEnd/>
              <a:tailEnd/>
            </a:ln>
            <a:effectLst/>
          </p:spPr>
          <p:txBody>
            <a:bodyPr wrap="none" lIns="108000" tIns="108000" rIns="108000" bIns="108000" anchorCtr="1">
              <a:spAutoFit/>
            </a:bodyPr>
            <a:lstStyle/>
            <a:p>
              <a:pPr algn="ctr">
                <a:lnSpc>
                  <a:spcPct val="90000"/>
                </a:lnSpc>
                <a:spcBef>
                  <a:spcPct val="50000"/>
                </a:spcBef>
              </a:pPr>
              <a:r>
                <a:rPr lang="zh-CN" altLang="en-US" sz="2400" b="1">
                  <a:solidFill>
                    <a:srgbClr val="000000"/>
                  </a:solidFill>
                  <a:latin typeface="Times New Roman" pitchFamily="18" charset="0"/>
                </a:rPr>
                <a:t>三倍体</a:t>
              </a:r>
              <a:r>
                <a:rPr lang="en-US" altLang="zh-CN" sz="2400" b="1">
                  <a:solidFill>
                    <a:srgbClr val="000000"/>
                  </a:solidFill>
                  <a:latin typeface="Times New Roman" pitchFamily="18" charset="0"/>
                </a:rPr>
                <a:t>(3N=3x)</a:t>
              </a:r>
            </a:p>
          </p:txBody>
        </p:sp>
        <p:sp>
          <p:nvSpPr>
            <p:cNvPr id="87047" name="Text Box 1031" descr="羊皮纸"/>
            <p:cNvSpPr txBox="1">
              <a:spLocks noChangeArrowheads="1"/>
            </p:cNvSpPr>
            <p:nvPr/>
          </p:nvSpPr>
          <p:spPr bwMode="auto">
            <a:xfrm>
              <a:off x="3594" y="1711"/>
              <a:ext cx="1399" cy="344"/>
            </a:xfrm>
            <a:prstGeom prst="rect">
              <a:avLst/>
            </a:prstGeom>
            <a:noFill/>
            <a:ln w="12700">
              <a:noFill/>
              <a:miter lim="800000"/>
              <a:headEnd/>
              <a:tailEnd/>
            </a:ln>
            <a:effectLst/>
          </p:spPr>
          <p:txBody>
            <a:bodyPr wrap="none" lIns="108000" tIns="108000" rIns="108000" bIns="108000" anchorCtr="1">
              <a:spAutoFit/>
            </a:bodyPr>
            <a:lstStyle/>
            <a:p>
              <a:pPr algn="ctr">
                <a:lnSpc>
                  <a:spcPct val="90000"/>
                </a:lnSpc>
                <a:spcBef>
                  <a:spcPct val="50000"/>
                </a:spcBef>
              </a:pPr>
              <a:r>
                <a:rPr lang="zh-CN" altLang="en-US" sz="2400" b="1">
                  <a:solidFill>
                    <a:srgbClr val="000000"/>
                  </a:solidFill>
                  <a:latin typeface="Times New Roman" pitchFamily="18" charset="0"/>
                </a:rPr>
                <a:t>多倍体</a:t>
              </a:r>
              <a:r>
                <a:rPr lang="en-US" altLang="zh-CN" sz="2400" b="1">
                  <a:solidFill>
                    <a:srgbClr val="000000"/>
                  </a:solidFill>
                  <a:latin typeface="Times New Roman" pitchFamily="18" charset="0"/>
                </a:rPr>
                <a:t>(nN=nx)</a:t>
              </a:r>
            </a:p>
          </p:txBody>
        </p:sp>
        <p:sp>
          <p:nvSpPr>
            <p:cNvPr id="87048" name="Text Box 1032" descr="羊皮纸"/>
            <p:cNvSpPr txBox="1">
              <a:spLocks noChangeArrowheads="1"/>
            </p:cNvSpPr>
            <p:nvPr/>
          </p:nvSpPr>
          <p:spPr bwMode="auto">
            <a:xfrm>
              <a:off x="3611" y="2031"/>
              <a:ext cx="1296" cy="344"/>
            </a:xfrm>
            <a:prstGeom prst="rect">
              <a:avLst/>
            </a:prstGeom>
            <a:noFill/>
            <a:ln w="12700">
              <a:noFill/>
              <a:miter lim="800000"/>
              <a:headEnd/>
              <a:tailEnd/>
            </a:ln>
            <a:effectLst/>
          </p:spPr>
          <p:txBody>
            <a:bodyPr lIns="108000" tIns="108000" rIns="108000" bIns="108000" anchorCtr="1">
              <a:spAutoFit/>
            </a:bodyPr>
            <a:lstStyle/>
            <a:p>
              <a:pPr algn="ctr">
                <a:lnSpc>
                  <a:spcPct val="90000"/>
                </a:lnSpc>
                <a:spcBef>
                  <a:spcPct val="50000"/>
                </a:spcBef>
              </a:pPr>
              <a:r>
                <a:rPr lang="en-US" altLang="zh-CN" sz="2400">
                  <a:solidFill>
                    <a:srgbClr val="000000"/>
                  </a:solidFill>
                  <a:latin typeface="Times New Roman" pitchFamily="18" charset="0"/>
                </a:rPr>
                <a:t>(</a:t>
              </a:r>
              <a:r>
                <a:rPr lang="en-US" altLang="zh-CN" sz="2400">
                  <a:solidFill>
                    <a:srgbClr val="FF0000"/>
                  </a:solidFill>
                  <a:latin typeface="Times New Roman" pitchFamily="18" charset="0"/>
                </a:rPr>
                <a:t>a</a:t>
              </a:r>
              <a:r>
                <a:rPr lang="en-US" altLang="zh-CN" sz="2400">
                  <a:solidFill>
                    <a:srgbClr val="000000"/>
                  </a:solidFill>
                  <a:latin typeface="Times New Roman" pitchFamily="18" charset="0"/>
                </a:rPr>
                <a:t>+</a:t>
              </a:r>
              <a:r>
                <a:rPr lang="en-US" altLang="zh-CN" sz="2400">
                  <a:solidFill>
                    <a:srgbClr val="000099"/>
                  </a:solidFill>
                  <a:latin typeface="Times New Roman" pitchFamily="18" charset="0"/>
                </a:rPr>
                <a:t>b</a:t>
              </a:r>
              <a:r>
                <a:rPr lang="en-US" altLang="zh-CN" sz="2400">
                  <a:solidFill>
                    <a:srgbClr val="000000"/>
                  </a:solidFill>
                  <a:latin typeface="Times New Roman" pitchFamily="18" charset="0"/>
                </a:rPr>
                <a:t>)     (</a:t>
              </a:r>
              <a:r>
                <a:rPr lang="en-US" altLang="zh-CN" sz="2400">
                  <a:solidFill>
                    <a:srgbClr val="FF0000"/>
                  </a:solidFill>
                  <a:latin typeface="Times New Roman" pitchFamily="18" charset="0"/>
                </a:rPr>
                <a:t>a</a:t>
              </a:r>
              <a:r>
                <a:rPr lang="en-US" altLang="zh-CN" sz="2400">
                  <a:solidFill>
                    <a:srgbClr val="000000"/>
                  </a:solidFill>
                  <a:latin typeface="Times New Roman" pitchFamily="18" charset="0"/>
                </a:rPr>
                <a:t>+</a:t>
              </a:r>
              <a:r>
                <a:rPr lang="en-US" altLang="zh-CN" sz="2400">
                  <a:solidFill>
                    <a:srgbClr val="000099"/>
                  </a:solidFill>
                  <a:latin typeface="Times New Roman" pitchFamily="18" charset="0"/>
                </a:rPr>
                <a:t>b</a:t>
              </a:r>
              <a:r>
                <a:rPr lang="en-US" altLang="zh-CN" sz="2400">
                  <a:solidFill>
                    <a:srgbClr val="000000"/>
                  </a:solidFill>
                  <a:latin typeface="Times New Roman" pitchFamily="18" charset="0"/>
                </a:rPr>
                <a:t>)</a:t>
              </a:r>
            </a:p>
          </p:txBody>
        </p:sp>
      </p:grpSp>
      <p:sp>
        <p:nvSpPr>
          <p:cNvPr id="87049" name="Text Box 1033" descr="羊皮纸"/>
          <p:cNvSpPr txBox="1">
            <a:spLocks noChangeArrowheads="1"/>
          </p:cNvSpPr>
          <p:nvPr/>
        </p:nvSpPr>
        <p:spPr bwMode="auto">
          <a:xfrm>
            <a:off x="2195513" y="4292600"/>
            <a:ext cx="5486400" cy="490538"/>
          </a:xfrm>
          <a:prstGeom prst="rect">
            <a:avLst/>
          </a:prstGeom>
          <a:noFill/>
          <a:ln w="12700">
            <a:noFill/>
            <a:miter lim="800000"/>
            <a:headEnd/>
            <a:tailEnd/>
          </a:ln>
          <a:effectLst/>
        </p:spPr>
        <p:txBody>
          <a:bodyPr lIns="108000" tIns="108000" rIns="108000" bIns="108000" anchorCtr="1">
            <a:spAutoFit/>
          </a:bodyPr>
          <a:lstStyle/>
          <a:p>
            <a:pPr>
              <a:lnSpc>
                <a:spcPct val="90000"/>
              </a:lnSpc>
              <a:spcBef>
                <a:spcPct val="50000"/>
              </a:spcBef>
            </a:pPr>
            <a:r>
              <a:rPr lang="zh-CN" altLang="en-US" sz="2000" b="1">
                <a:solidFill>
                  <a:srgbClr val="000099"/>
                </a:solidFill>
                <a:latin typeface="Times New Roman" pitchFamily="18" charset="0"/>
              </a:rPr>
              <a:t>注：</a:t>
            </a:r>
            <a:r>
              <a:rPr lang="en-US" altLang="zh-CN" sz="2000" b="1">
                <a:solidFill>
                  <a:srgbClr val="000099"/>
                </a:solidFill>
                <a:latin typeface="Times New Roman" pitchFamily="18" charset="0"/>
              </a:rPr>
              <a:t>x</a:t>
            </a:r>
            <a:r>
              <a:rPr lang="zh-CN" altLang="en-US" sz="2000" b="1">
                <a:solidFill>
                  <a:srgbClr val="000099"/>
                </a:solidFill>
                <a:latin typeface="Times New Roman" pitchFamily="18" charset="0"/>
              </a:rPr>
              <a:t>染色体组，</a:t>
            </a:r>
            <a:r>
              <a:rPr lang="en-US" altLang="zh-CN" sz="2000" b="1">
                <a:solidFill>
                  <a:srgbClr val="000099"/>
                </a:solidFill>
                <a:latin typeface="Times New Roman" pitchFamily="18" charset="0"/>
              </a:rPr>
              <a:t>a</a:t>
            </a:r>
            <a:r>
              <a:rPr lang="zh-CN" altLang="en-US" sz="2000" b="1">
                <a:solidFill>
                  <a:srgbClr val="000099"/>
                </a:solidFill>
                <a:latin typeface="Times New Roman" pitchFamily="18" charset="0"/>
              </a:rPr>
              <a:t>、</a:t>
            </a:r>
            <a:r>
              <a:rPr lang="en-US" altLang="zh-CN" sz="2000" b="1">
                <a:solidFill>
                  <a:srgbClr val="000099"/>
                </a:solidFill>
                <a:latin typeface="Times New Roman" pitchFamily="18" charset="0"/>
              </a:rPr>
              <a:t>b</a:t>
            </a:r>
            <a:r>
              <a:rPr lang="zh-CN" altLang="en-US" sz="2000" b="1">
                <a:solidFill>
                  <a:srgbClr val="000099"/>
                </a:solidFill>
                <a:latin typeface="Times New Roman" pitchFamily="18" charset="0"/>
              </a:rPr>
              <a:t>为正整数。</a:t>
            </a:r>
          </a:p>
        </p:txBody>
      </p:sp>
      <p:grpSp>
        <p:nvGrpSpPr>
          <p:cNvPr id="87050" name="Group 1034"/>
          <p:cNvGrpSpPr>
            <a:grpSpLocks/>
          </p:cNvGrpSpPr>
          <p:nvPr/>
        </p:nvGrpSpPr>
        <p:grpSpPr bwMode="auto">
          <a:xfrm>
            <a:off x="1476375" y="1844675"/>
            <a:ext cx="4232275" cy="1676400"/>
            <a:chOff x="930" y="1162"/>
            <a:chExt cx="2666" cy="1056"/>
          </a:xfrm>
        </p:grpSpPr>
        <p:sp>
          <p:nvSpPr>
            <p:cNvPr id="87051" name="Line 1035"/>
            <p:cNvSpPr>
              <a:spLocks noChangeShapeType="1"/>
            </p:cNvSpPr>
            <p:nvPr/>
          </p:nvSpPr>
          <p:spPr bwMode="auto">
            <a:xfrm>
              <a:off x="2494" y="1690"/>
              <a:ext cx="432" cy="0"/>
            </a:xfrm>
            <a:prstGeom prst="line">
              <a:avLst/>
            </a:prstGeom>
            <a:noFill/>
            <a:ln w="12700">
              <a:solidFill>
                <a:srgbClr val="000000"/>
              </a:solidFill>
              <a:round/>
              <a:headEnd/>
              <a:tailEnd type="triangle" w="med" len="med"/>
            </a:ln>
            <a:effectLst/>
          </p:spPr>
          <p:txBody>
            <a:bodyPr lIns="108000" tIns="108000" rIns="108000" bIns="108000" anchorCtr="1">
              <a:spAutoFit/>
            </a:bodyPr>
            <a:lstStyle/>
            <a:p>
              <a:endParaRPr lang="zh-CN" altLang="en-US">
                <a:solidFill>
                  <a:prstClr val="black"/>
                </a:solidFill>
                <a:latin typeface="Arial" pitchFamily="34" charset="0"/>
              </a:endParaRPr>
            </a:p>
          </p:txBody>
        </p:sp>
        <p:grpSp>
          <p:nvGrpSpPr>
            <p:cNvPr id="87052" name="Group 1036"/>
            <p:cNvGrpSpPr>
              <a:grpSpLocks/>
            </p:cNvGrpSpPr>
            <p:nvPr/>
          </p:nvGrpSpPr>
          <p:grpSpPr bwMode="auto">
            <a:xfrm>
              <a:off x="930" y="1162"/>
              <a:ext cx="2666" cy="1056"/>
              <a:chOff x="930" y="1162"/>
              <a:chExt cx="2666" cy="1056"/>
            </a:xfrm>
          </p:grpSpPr>
          <p:sp>
            <p:nvSpPr>
              <p:cNvPr id="87053" name="Text Box 1037" descr="羊皮纸"/>
              <p:cNvSpPr txBox="1">
                <a:spLocks noChangeArrowheads="1"/>
              </p:cNvSpPr>
              <p:nvPr/>
            </p:nvSpPr>
            <p:spPr bwMode="auto">
              <a:xfrm>
                <a:off x="2882" y="1498"/>
                <a:ext cx="714" cy="344"/>
              </a:xfrm>
              <a:prstGeom prst="rect">
                <a:avLst/>
              </a:prstGeom>
              <a:noFill/>
              <a:ln w="12700">
                <a:noFill/>
                <a:miter lim="800000"/>
                <a:headEnd/>
                <a:tailEnd/>
              </a:ln>
              <a:effectLst/>
            </p:spPr>
            <p:txBody>
              <a:bodyPr wrap="none" lIns="108000" tIns="108000" rIns="108000" bIns="108000" anchorCtr="1">
                <a:spAutoFit/>
              </a:bodyPr>
              <a:lstStyle/>
              <a:p>
                <a:pPr algn="ctr">
                  <a:lnSpc>
                    <a:spcPct val="90000"/>
                  </a:lnSpc>
                  <a:spcBef>
                    <a:spcPct val="50000"/>
                  </a:spcBef>
                </a:pPr>
                <a:r>
                  <a:rPr lang="zh-CN" altLang="en-US" sz="2400" b="1">
                    <a:solidFill>
                      <a:srgbClr val="000000"/>
                    </a:solidFill>
                    <a:latin typeface="Times New Roman" pitchFamily="18" charset="0"/>
                  </a:rPr>
                  <a:t>生物体</a:t>
                </a:r>
              </a:p>
            </p:txBody>
          </p:sp>
          <p:sp>
            <p:nvSpPr>
              <p:cNvPr id="87054" name="Oval 1038" descr="羊皮纸"/>
              <p:cNvSpPr>
                <a:spLocks noChangeArrowheads="1"/>
              </p:cNvSpPr>
              <p:nvPr/>
            </p:nvSpPr>
            <p:spPr bwMode="auto">
              <a:xfrm>
                <a:off x="1102" y="1285"/>
                <a:ext cx="1392" cy="814"/>
              </a:xfrm>
              <a:prstGeom prst="ellipse">
                <a:avLst/>
              </a:prstGeom>
              <a:noFill/>
              <a:ln w="12700">
                <a:solidFill>
                  <a:srgbClr val="000000"/>
                </a:solidFill>
                <a:round/>
                <a:headEnd/>
                <a:tailEnd/>
              </a:ln>
              <a:effectLst/>
            </p:spPr>
            <p:txBody>
              <a:bodyPr lIns="108000" tIns="108000" rIns="108000" bIns="108000" anchor="ctr">
                <a:spAutoFit/>
              </a:bodyPr>
              <a:lstStyle/>
              <a:p>
                <a:pPr algn="ctr">
                  <a:lnSpc>
                    <a:spcPct val="90000"/>
                  </a:lnSpc>
                  <a:spcBef>
                    <a:spcPct val="50000"/>
                  </a:spcBef>
                </a:pPr>
                <a:r>
                  <a:rPr lang="zh-CN" altLang="en-US" sz="2000" b="1">
                    <a:solidFill>
                      <a:srgbClr val="000000"/>
                    </a:solidFill>
                    <a:latin typeface="Times New Roman" pitchFamily="18" charset="0"/>
                  </a:rPr>
                  <a:t>合子</a:t>
                </a:r>
              </a:p>
              <a:p>
                <a:pPr algn="ctr">
                  <a:lnSpc>
                    <a:spcPct val="90000"/>
                  </a:lnSpc>
                  <a:spcBef>
                    <a:spcPct val="50000"/>
                  </a:spcBef>
                </a:pPr>
                <a:r>
                  <a:rPr lang="en-US" altLang="zh-CN" sz="2000" b="1">
                    <a:solidFill>
                      <a:srgbClr val="000000"/>
                    </a:solidFill>
                    <a:latin typeface="Times New Roman" pitchFamily="18" charset="0"/>
                  </a:rPr>
                  <a:t>2N= (</a:t>
                </a:r>
                <a:r>
                  <a:rPr lang="en-US" altLang="zh-CN" sz="2000" b="1">
                    <a:solidFill>
                      <a:srgbClr val="FF0000"/>
                    </a:solidFill>
                    <a:latin typeface="Times New Roman" pitchFamily="18" charset="0"/>
                  </a:rPr>
                  <a:t>a</a:t>
                </a:r>
                <a:r>
                  <a:rPr lang="en-US" altLang="zh-CN" sz="2000" b="1">
                    <a:solidFill>
                      <a:srgbClr val="000099"/>
                    </a:solidFill>
                    <a:latin typeface="Times New Roman" pitchFamily="18" charset="0"/>
                  </a:rPr>
                  <a:t>+b</a:t>
                </a:r>
                <a:r>
                  <a:rPr lang="en-US" altLang="zh-CN" sz="2000" b="1">
                    <a:solidFill>
                      <a:srgbClr val="000000"/>
                    </a:solidFill>
                    <a:latin typeface="Times New Roman" pitchFamily="18" charset="0"/>
                  </a:rPr>
                  <a:t>) x</a:t>
                </a:r>
              </a:p>
            </p:txBody>
          </p:sp>
          <p:sp>
            <p:nvSpPr>
              <p:cNvPr id="87055" name="Line 1039"/>
              <p:cNvSpPr>
                <a:spLocks noChangeShapeType="1"/>
              </p:cNvSpPr>
              <p:nvPr/>
            </p:nvSpPr>
            <p:spPr bwMode="auto">
              <a:xfrm>
                <a:off x="1006" y="1162"/>
                <a:ext cx="194" cy="336"/>
              </a:xfrm>
              <a:prstGeom prst="line">
                <a:avLst/>
              </a:prstGeom>
              <a:noFill/>
              <a:ln w="12700">
                <a:solidFill>
                  <a:srgbClr val="000000"/>
                </a:solidFill>
                <a:round/>
                <a:headEnd/>
                <a:tailEnd type="triangle" w="med" len="med"/>
              </a:ln>
              <a:effectLst/>
            </p:spPr>
            <p:txBody>
              <a:bodyPr lIns="108000" tIns="108000" rIns="108000" bIns="108000" anchorCtr="1">
                <a:spAutoFit/>
              </a:bodyPr>
              <a:lstStyle/>
              <a:p>
                <a:endParaRPr lang="zh-CN" altLang="en-US">
                  <a:solidFill>
                    <a:prstClr val="black"/>
                  </a:solidFill>
                  <a:latin typeface="Arial" pitchFamily="34" charset="0"/>
                </a:endParaRPr>
              </a:p>
            </p:txBody>
          </p:sp>
          <p:sp>
            <p:nvSpPr>
              <p:cNvPr id="87056" name="Line 1040"/>
              <p:cNvSpPr>
                <a:spLocks noChangeShapeType="1"/>
              </p:cNvSpPr>
              <p:nvPr/>
            </p:nvSpPr>
            <p:spPr bwMode="auto">
              <a:xfrm flipV="1">
                <a:off x="930" y="1834"/>
                <a:ext cx="221" cy="384"/>
              </a:xfrm>
              <a:prstGeom prst="line">
                <a:avLst/>
              </a:prstGeom>
              <a:noFill/>
              <a:ln w="12700">
                <a:solidFill>
                  <a:srgbClr val="000000"/>
                </a:solidFill>
                <a:round/>
                <a:headEnd/>
                <a:tailEnd type="triangle" w="med" len="med"/>
              </a:ln>
              <a:effectLst/>
            </p:spPr>
            <p:txBody>
              <a:bodyPr lIns="108000" tIns="108000" rIns="108000" bIns="108000" anchorCtr="1">
                <a:spAutoFit/>
              </a:bodyPr>
              <a:lstStyle/>
              <a:p>
                <a:endParaRPr lang="zh-CN" altLang="en-US">
                  <a:solidFill>
                    <a:prstClr val="black"/>
                  </a:solidFill>
                  <a:latin typeface="Arial" pitchFamily="34" charset="0"/>
                </a:endParaRPr>
              </a:p>
            </p:txBody>
          </p:sp>
          <p:sp>
            <p:nvSpPr>
              <p:cNvPr id="87057" name="Text Box 1041" descr="羊皮纸"/>
              <p:cNvSpPr txBox="1">
                <a:spLocks noChangeArrowheads="1"/>
              </p:cNvSpPr>
              <p:nvPr/>
            </p:nvSpPr>
            <p:spPr bwMode="auto">
              <a:xfrm>
                <a:off x="2398" y="1402"/>
                <a:ext cx="576" cy="309"/>
              </a:xfrm>
              <a:prstGeom prst="rect">
                <a:avLst/>
              </a:prstGeom>
              <a:noFill/>
              <a:ln w="12700">
                <a:noFill/>
                <a:miter lim="800000"/>
                <a:headEnd/>
                <a:tailEnd/>
              </a:ln>
              <a:effectLst/>
            </p:spPr>
            <p:txBody>
              <a:bodyPr lIns="108000" tIns="108000" rIns="108000" bIns="108000" anchorCtr="1">
                <a:spAutoFit/>
              </a:bodyPr>
              <a:lstStyle/>
              <a:p>
                <a:pPr>
                  <a:lnSpc>
                    <a:spcPct val="90000"/>
                  </a:lnSpc>
                  <a:spcBef>
                    <a:spcPct val="50000"/>
                  </a:spcBef>
                </a:pPr>
                <a:r>
                  <a:rPr lang="zh-CN" altLang="en-US" sz="2000" b="1">
                    <a:solidFill>
                      <a:prstClr val="black"/>
                    </a:solidFill>
                    <a:latin typeface="Times New Roman" pitchFamily="18" charset="0"/>
                  </a:rPr>
                  <a:t>发育</a:t>
                </a:r>
              </a:p>
            </p:txBody>
          </p:sp>
        </p:grpSp>
      </p:grpSp>
      <p:grpSp>
        <p:nvGrpSpPr>
          <p:cNvPr id="87058" name="Group 1042"/>
          <p:cNvGrpSpPr>
            <a:grpSpLocks/>
          </p:cNvGrpSpPr>
          <p:nvPr/>
        </p:nvGrpSpPr>
        <p:grpSpPr bwMode="auto">
          <a:xfrm>
            <a:off x="971550" y="765175"/>
            <a:ext cx="7158038" cy="1158875"/>
            <a:chOff x="612" y="482"/>
            <a:chExt cx="4509" cy="730"/>
          </a:xfrm>
        </p:grpSpPr>
        <p:sp>
          <p:nvSpPr>
            <p:cNvPr id="87059" name="Text Box 1043" descr="羊皮纸"/>
            <p:cNvSpPr txBox="1">
              <a:spLocks noChangeArrowheads="1"/>
            </p:cNvSpPr>
            <p:nvPr/>
          </p:nvSpPr>
          <p:spPr bwMode="auto">
            <a:xfrm>
              <a:off x="1668" y="675"/>
              <a:ext cx="3453" cy="344"/>
            </a:xfrm>
            <a:prstGeom prst="rect">
              <a:avLst/>
            </a:prstGeom>
            <a:noFill/>
            <a:ln w="12700">
              <a:noFill/>
              <a:miter lim="800000"/>
              <a:headEnd/>
              <a:tailEnd/>
            </a:ln>
            <a:effectLst/>
          </p:spPr>
          <p:txBody>
            <a:bodyPr lIns="108000" tIns="108000" rIns="108000" bIns="108000" anchorCtr="1">
              <a:spAutoFit/>
            </a:bodyPr>
            <a:lstStyle/>
            <a:p>
              <a:pPr>
                <a:lnSpc>
                  <a:spcPct val="90000"/>
                </a:lnSpc>
                <a:spcBef>
                  <a:spcPct val="50000"/>
                </a:spcBef>
              </a:pPr>
              <a:r>
                <a:rPr lang="zh-CN" altLang="en-US" sz="2400" b="1">
                  <a:solidFill>
                    <a:prstClr val="black"/>
                  </a:solidFill>
                  <a:latin typeface="Times New Roman" pitchFamily="18" charset="0"/>
                </a:rPr>
                <a:t>直接发育成生物体：单倍体（</a:t>
              </a:r>
              <a:r>
                <a:rPr lang="en-US" altLang="zh-CN" sz="2400" b="1">
                  <a:solidFill>
                    <a:prstClr val="black"/>
                  </a:solidFill>
                  <a:latin typeface="Times New Roman" pitchFamily="18" charset="0"/>
                </a:rPr>
                <a:t>N=ax)</a:t>
              </a:r>
            </a:p>
          </p:txBody>
        </p:sp>
        <p:sp>
          <p:nvSpPr>
            <p:cNvPr id="87060" name="Oval 1044" descr="羊皮纸"/>
            <p:cNvSpPr>
              <a:spLocks noChangeArrowheads="1"/>
            </p:cNvSpPr>
            <p:nvPr/>
          </p:nvSpPr>
          <p:spPr bwMode="auto">
            <a:xfrm>
              <a:off x="612" y="460"/>
              <a:ext cx="1008" cy="776"/>
            </a:xfrm>
            <a:prstGeom prst="ellipse">
              <a:avLst/>
            </a:prstGeom>
            <a:noFill/>
            <a:ln w="12700">
              <a:solidFill>
                <a:srgbClr val="FF0000"/>
              </a:solidFill>
              <a:round/>
              <a:headEnd/>
              <a:tailEnd/>
            </a:ln>
            <a:effectLst/>
          </p:spPr>
          <p:txBody>
            <a:bodyPr lIns="108000" tIns="108000" rIns="108000" bIns="108000" anchor="ctr">
              <a:spAutoFit/>
            </a:bodyPr>
            <a:lstStyle/>
            <a:p>
              <a:pPr algn="ctr">
                <a:lnSpc>
                  <a:spcPct val="90000"/>
                </a:lnSpc>
                <a:spcBef>
                  <a:spcPct val="50000"/>
                </a:spcBef>
              </a:pPr>
              <a:r>
                <a:rPr lang="zh-CN" altLang="en-US" sz="2400" b="1">
                  <a:solidFill>
                    <a:srgbClr val="FF0000"/>
                  </a:solidFill>
                  <a:latin typeface="Times New Roman" pitchFamily="18" charset="0"/>
                </a:rPr>
                <a:t>雌配子</a:t>
              </a:r>
              <a:r>
                <a:rPr lang="en-US" altLang="zh-CN" sz="2400" b="1">
                  <a:solidFill>
                    <a:srgbClr val="FF0000"/>
                  </a:solidFill>
                  <a:latin typeface="Times New Roman" pitchFamily="18" charset="0"/>
                </a:rPr>
                <a:t>(N=ax)</a:t>
              </a:r>
            </a:p>
          </p:txBody>
        </p:sp>
        <p:sp>
          <p:nvSpPr>
            <p:cNvPr id="87061" name="Line 1045"/>
            <p:cNvSpPr>
              <a:spLocks noChangeShapeType="1"/>
            </p:cNvSpPr>
            <p:nvPr/>
          </p:nvSpPr>
          <p:spPr bwMode="auto">
            <a:xfrm>
              <a:off x="1620" y="847"/>
              <a:ext cx="288" cy="0"/>
            </a:xfrm>
            <a:prstGeom prst="line">
              <a:avLst/>
            </a:prstGeom>
            <a:noFill/>
            <a:ln w="12700">
              <a:solidFill>
                <a:srgbClr val="000000"/>
              </a:solidFill>
              <a:round/>
              <a:headEnd/>
              <a:tailEnd type="triangle" w="med" len="med"/>
            </a:ln>
            <a:effectLst/>
          </p:spPr>
          <p:txBody>
            <a:bodyPr lIns="108000" tIns="108000" rIns="108000" bIns="108000" anchorCtr="1">
              <a:spAutoFit/>
            </a:bodyPr>
            <a:lstStyle/>
            <a:p>
              <a:endParaRPr lang="zh-CN" altLang="en-US">
                <a:solidFill>
                  <a:prstClr val="black"/>
                </a:solidFill>
                <a:latin typeface="Arial" pitchFamily="34" charset="0"/>
              </a:endParaRPr>
            </a:p>
          </p:txBody>
        </p:sp>
      </p:grpSp>
      <p:grpSp>
        <p:nvGrpSpPr>
          <p:cNvPr id="87062" name="Group 1046"/>
          <p:cNvGrpSpPr>
            <a:grpSpLocks/>
          </p:cNvGrpSpPr>
          <p:nvPr/>
        </p:nvGrpSpPr>
        <p:grpSpPr bwMode="auto">
          <a:xfrm>
            <a:off x="971550" y="3429000"/>
            <a:ext cx="7158038" cy="1158875"/>
            <a:chOff x="612" y="2160"/>
            <a:chExt cx="4509" cy="730"/>
          </a:xfrm>
        </p:grpSpPr>
        <p:sp>
          <p:nvSpPr>
            <p:cNvPr id="87063" name="Text Box 1047" descr="羊皮纸"/>
            <p:cNvSpPr txBox="1">
              <a:spLocks noChangeArrowheads="1"/>
            </p:cNvSpPr>
            <p:nvPr/>
          </p:nvSpPr>
          <p:spPr bwMode="auto">
            <a:xfrm>
              <a:off x="1668" y="2353"/>
              <a:ext cx="3453" cy="344"/>
            </a:xfrm>
            <a:prstGeom prst="rect">
              <a:avLst/>
            </a:prstGeom>
            <a:noFill/>
            <a:ln w="12700">
              <a:noFill/>
              <a:miter lim="800000"/>
              <a:headEnd/>
              <a:tailEnd/>
            </a:ln>
            <a:effectLst/>
          </p:spPr>
          <p:txBody>
            <a:bodyPr lIns="108000" tIns="108000" rIns="108000" bIns="108000" anchorCtr="1">
              <a:spAutoFit/>
            </a:bodyPr>
            <a:lstStyle/>
            <a:p>
              <a:pPr>
                <a:lnSpc>
                  <a:spcPct val="90000"/>
                </a:lnSpc>
                <a:spcBef>
                  <a:spcPct val="50000"/>
                </a:spcBef>
              </a:pPr>
              <a:r>
                <a:rPr lang="zh-CN" altLang="en-US" sz="2400" b="1">
                  <a:solidFill>
                    <a:prstClr val="black"/>
                  </a:solidFill>
                  <a:latin typeface="Times New Roman" pitchFamily="18" charset="0"/>
                </a:rPr>
                <a:t>直接发育成生物体：单倍体（</a:t>
              </a:r>
              <a:r>
                <a:rPr lang="en-US" altLang="zh-CN" sz="2400" b="1">
                  <a:solidFill>
                    <a:prstClr val="black"/>
                  </a:solidFill>
                  <a:latin typeface="Times New Roman" pitchFamily="18" charset="0"/>
                </a:rPr>
                <a:t>N=bx)</a:t>
              </a:r>
            </a:p>
          </p:txBody>
        </p:sp>
        <p:sp>
          <p:nvSpPr>
            <p:cNvPr id="87064" name="Oval 1048" descr="羊皮纸"/>
            <p:cNvSpPr>
              <a:spLocks noChangeArrowheads="1"/>
            </p:cNvSpPr>
            <p:nvPr/>
          </p:nvSpPr>
          <p:spPr bwMode="auto">
            <a:xfrm>
              <a:off x="612" y="2138"/>
              <a:ext cx="1008" cy="776"/>
            </a:xfrm>
            <a:prstGeom prst="ellipse">
              <a:avLst/>
            </a:prstGeom>
            <a:noFill/>
            <a:ln w="12700">
              <a:solidFill>
                <a:srgbClr val="000099"/>
              </a:solidFill>
              <a:round/>
              <a:headEnd/>
              <a:tailEnd/>
            </a:ln>
            <a:effectLst/>
          </p:spPr>
          <p:txBody>
            <a:bodyPr lIns="108000" tIns="108000" rIns="108000" bIns="108000" anchor="ctr">
              <a:spAutoFit/>
            </a:bodyPr>
            <a:lstStyle/>
            <a:p>
              <a:pPr algn="ctr">
                <a:lnSpc>
                  <a:spcPct val="90000"/>
                </a:lnSpc>
                <a:spcBef>
                  <a:spcPct val="50000"/>
                </a:spcBef>
              </a:pPr>
              <a:r>
                <a:rPr lang="zh-CN" altLang="en-US" sz="2400" b="1">
                  <a:solidFill>
                    <a:srgbClr val="000099"/>
                  </a:solidFill>
                  <a:latin typeface="Times New Roman" pitchFamily="18" charset="0"/>
                </a:rPr>
                <a:t>雄配子</a:t>
              </a:r>
              <a:r>
                <a:rPr lang="en-US" altLang="zh-CN" sz="2400" b="1">
                  <a:solidFill>
                    <a:srgbClr val="000099"/>
                  </a:solidFill>
                  <a:latin typeface="Times New Roman" pitchFamily="18" charset="0"/>
                </a:rPr>
                <a:t>(N=bx)</a:t>
              </a:r>
            </a:p>
          </p:txBody>
        </p:sp>
        <p:sp>
          <p:nvSpPr>
            <p:cNvPr id="87065" name="Line 1049"/>
            <p:cNvSpPr>
              <a:spLocks noChangeShapeType="1"/>
            </p:cNvSpPr>
            <p:nvPr/>
          </p:nvSpPr>
          <p:spPr bwMode="auto">
            <a:xfrm>
              <a:off x="1620" y="2525"/>
              <a:ext cx="288" cy="0"/>
            </a:xfrm>
            <a:prstGeom prst="line">
              <a:avLst/>
            </a:prstGeom>
            <a:noFill/>
            <a:ln w="12700">
              <a:solidFill>
                <a:srgbClr val="000000"/>
              </a:solidFill>
              <a:round/>
              <a:headEnd/>
              <a:tailEnd type="triangle" w="med" len="med"/>
            </a:ln>
            <a:effectLst/>
          </p:spPr>
          <p:txBody>
            <a:bodyPr lIns="108000" tIns="108000" rIns="108000" bIns="108000" anchorCtr="1">
              <a:spAutoFit/>
            </a:bodyPr>
            <a:lstStyle/>
            <a:p>
              <a:endParaRPr lang="zh-CN" altLang="en-US">
                <a:solidFill>
                  <a:prstClr val="black"/>
                </a:solidFill>
                <a:latin typeface="Arial" pitchFamily="34" charset="0"/>
              </a:endParaRPr>
            </a:p>
          </p:txBody>
        </p:sp>
      </p:grpSp>
      <p:grpSp>
        <p:nvGrpSpPr>
          <p:cNvPr id="87066" name="Group 1050"/>
          <p:cNvGrpSpPr>
            <a:grpSpLocks/>
          </p:cNvGrpSpPr>
          <p:nvPr/>
        </p:nvGrpSpPr>
        <p:grpSpPr bwMode="auto">
          <a:xfrm>
            <a:off x="395288" y="4724400"/>
            <a:ext cx="8567737" cy="2043113"/>
            <a:chOff x="249" y="2976"/>
            <a:chExt cx="5397" cy="1287"/>
          </a:xfrm>
        </p:grpSpPr>
        <p:sp>
          <p:nvSpPr>
            <p:cNvPr id="87067" name="Text Box 1051" descr="羊皮纸"/>
            <p:cNvSpPr txBox="1">
              <a:spLocks noChangeArrowheads="1"/>
            </p:cNvSpPr>
            <p:nvPr/>
          </p:nvSpPr>
          <p:spPr bwMode="auto">
            <a:xfrm>
              <a:off x="606" y="3024"/>
              <a:ext cx="5040" cy="1239"/>
            </a:xfrm>
            <a:prstGeom prst="rect">
              <a:avLst/>
            </a:prstGeom>
            <a:noFill/>
            <a:ln w="12700">
              <a:noFill/>
              <a:miter lim="800000"/>
              <a:headEnd/>
              <a:tailEnd/>
            </a:ln>
            <a:effectLst/>
          </p:spPr>
          <p:txBody>
            <a:bodyPr lIns="108000" tIns="108000" rIns="108000" bIns="108000" anchorCtr="1">
              <a:spAutoFit/>
            </a:bodyPr>
            <a:lstStyle/>
            <a:p>
              <a:pPr algn="just">
                <a:lnSpc>
                  <a:spcPct val="90000"/>
                </a:lnSpc>
                <a:spcBef>
                  <a:spcPct val="50000"/>
                </a:spcBef>
              </a:pPr>
              <a:r>
                <a:rPr lang="en-US" altLang="zh-CN" sz="2800" b="1">
                  <a:solidFill>
                    <a:srgbClr val="FF0000"/>
                  </a:solidFill>
                  <a:latin typeface="Times New Roman" pitchFamily="18" charset="0"/>
                </a:rPr>
                <a:t>①</a:t>
              </a:r>
              <a:r>
                <a:rPr lang="zh-CN" altLang="en-US" sz="2800" b="1">
                  <a:solidFill>
                    <a:srgbClr val="FF0000"/>
                  </a:solidFill>
                  <a:latin typeface="Times New Roman" pitchFamily="18" charset="0"/>
                </a:rPr>
                <a:t>由合子发育来的个体，细胞中含有几个染色体组，就叫几倍体；</a:t>
              </a:r>
            </a:p>
            <a:p>
              <a:pPr algn="just">
                <a:lnSpc>
                  <a:spcPct val="90000"/>
                </a:lnSpc>
                <a:spcBef>
                  <a:spcPct val="50000"/>
                </a:spcBef>
              </a:pPr>
              <a:r>
                <a:rPr lang="zh-CN" altLang="en-US" sz="2800" b="1">
                  <a:solidFill>
                    <a:srgbClr val="FF0000"/>
                  </a:solidFill>
                  <a:latin typeface="Times New Roman" pitchFamily="18" charset="0"/>
                </a:rPr>
                <a:t>②而由配子直接发育来的，不管含有几个染色体，都只能叫单倍体 。</a:t>
              </a:r>
            </a:p>
          </p:txBody>
        </p:sp>
        <p:sp>
          <p:nvSpPr>
            <p:cNvPr id="87068" name="Text Box 1052" descr="羊皮纸"/>
            <p:cNvSpPr txBox="1">
              <a:spLocks noChangeArrowheads="1"/>
            </p:cNvSpPr>
            <p:nvPr/>
          </p:nvSpPr>
          <p:spPr bwMode="auto">
            <a:xfrm>
              <a:off x="249" y="3011"/>
              <a:ext cx="412" cy="650"/>
            </a:xfrm>
            <a:prstGeom prst="rect">
              <a:avLst/>
            </a:prstGeom>
            <a:noFill/>
            <a:ln w="12700">
              <a:noFill/>
              <a:miter lim="800000"/>
              <a:headEnd/>
              <a:tailEnd/>
            </a:ln>
            <a:effectLst/>
          </p:spPr>
          <p:txBody>
            <a:bodyPr vert="eaVert" lIns="108000" tIns="108000" rIns="108000" bIns="108000" anchorCtr="1">
              <a:spAutoFit/>
            </a:bodyPr>
            <a:lstStyle/>
            <a:p>
              <a:pPr>
                <a:lnSpc>
                  <a:spcPct val="90000"/>
                </a:lnSpc>
                <a:spcBef>
                  <a:spcPct val="50000"/>
                </a:spcBef>
              </a:pPr>
              <a:r>
                <a:rPr lang="zh-CN" altLang="en-US" sz="3200" b="1">
                  <a:solidFill>
                    <a:prstClr val="black"/>
                  </a:solidFill>
                  <a:latin typeface="Times New Roman" pitchFamily="18" charset="0"/>
                </a:rPr>
                <a:t>说明</a:t>
              </a:r>
            </a:p>
          </p:txBody>
        </p:sp>
      </p:grpSp>
    </p:spTree>
    <p:extLst>
      <p:ext uri="{BB962C8B-B14F-4D97-AF65-F5344CB8AC3E}">
        <p14:creationId xmlns:p14="http://schemas.microsoft.com/office/powerpoint/2010/main" val="601165598"/>
      </p:ext>
    </p:extLst>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7042"/>
                                        </p:tgtEl>
                                        <p:attrNameLst>
                                          <p:attrName>style.visibility</p:attrName>
                                        </p:attrNameLst>
                                      </p:cBhvr>
                                      <p:to>
                                        <p:strVal val="visible"/>
                                      </p:to>
                                    </p:set>
                                    <p:anim calcmode="lin" valueType="num">
                                      <p:cBhvr>
                                        <p:cTn id="7" dur="500" fill="hold"/>
                                        <p:tgtEl>
                                          <p:spTgt spid="87042"/>
                                        </p:tgtEl>
                                        <p:attrNameLst>
                                          <p:attrName>ppt_w</p:attrName>
                                        </p:attrNameLst>
                                      </p:cBhvr>
                                      <p:tavLst>
                                        <p:tav tm="0">
                                          <p:val>
                                            <p:fltVal val="0"/>
                                          </p:val>
                                        </p:tav>
                                        <p:tav tm="100000">
                                          <p:val>
                                            <p:strVal val="#ppt_w"/>
                                          </p:val>
                                        </p:tav>
                                      </p:tavLst>
                                    </p:anim>
                                    <p:anim calcmode="lin" valueType="num">
                                      <p:cBhvr>
                                        <p:cTn id="8" dur="500" fill="hold"/>
                                        <p:tgtEl>
                                          <p:spTgt spid="87042"/>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87042"/>
                                        </p:tgtEl>
                                        <p:attrNameLst>
                                          <p:attrName>ppt_c</p:attrName>
                                        </p:attrNameLst>
                                      </p:cBhvr>
                                      <p:to>
                                        <a:srgbClr val="00CC00"/>
                                      </p:to>
                                    </p:animClr>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87058"/>
                                        </p:tgtEl>
                                        <p:attrNameLst>
                                          <p:attrName>style.visibility</p:attrName>
                                        </p:attrNameLst>
                                      </p:cBhvr>
                                      <p:to>
                                        <p:strVal val="visible"/>
                                      </p:to>
                                    </p:set>
                                    <p:animEffect transition="in" filter="wipe(left)">
                                      <p:cBhvr>
                                        <p:cTn id="13" dur="500"/>
                                        <p:tgtEl>
                                          <p:spTgt spid="8705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87062"/>
                                        </p:tgtEl>
                                        <p:attrNameLst>
                                          <p:attrName>style.visibility</p:attrName>
                                        </p:attrNameLst>
                                      </p:cBhvr>
                                      <p:to>
                                        <p:strVal val="visible"/>
                                      </p:to>
                                    </p:set>
                                    <p:animEffect transition="in" filter="wipe(left)">
                                      <p:cBhvr>
                                        <p:cTn id="18" dur="500"/>
                                        <p:tgtEl>
                                          <p:spTgt spid="8706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7049"/>
                                        </p:tgtEl>
                                        <p:attrNameLst>
                                          <p:attrName>style.visibility</p:attrName>
                                        </p:attrNameLst>
                                      </p:cBhvr>
                                      <p:to>
                                        <p:strVal val="visible"/>
                                      </p:to>
                                    </p:set>
                                    <p:animEffect transition="in" filter="wipe(left)">
                                      <p:cBhvr>
                                        <p:cTn id="23" dur="500"/>
                                        <p:tgtEl>
                                          <p:spTgt spid="8704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87050"/>
                                        </p:tgtEl>
                                        <p:attrNameLst>
                                          <p:attrName>style.visibility</p:attrName>
                                        </p:attrNameLst>
                                      </p:cBhvr>
                                      <p:to>
                                        <p:strVal val="visible"/>
                                      </p:to>
                                    </p:set>
                                    <p:animEffect transition="in" filter="wipe(left)">
                                      <p:cBhvr>
                                        <p:cTn id="28" dur="500"/>
                                        <p:tgtEl>
                                          <p:spTgt spid="8705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87043"/>
                                        </p:tgtEl>
                                        <p:attrNameLst>
                                          <p:attrName>style.visibility</p:attrName>
                                        </p:attrNameLst>
                                      </p:cBhvr>
                                      <p:to>
                                        <p:strVal val="visible"/>
                                      </p:to>
                                    </p:set>
                                    <p:animEffect transition="in" filter="wipe(left)">
                                      <p:cBhvr>
                                        <p:cTn id="33" dur="500"/>
                                        <p:tgtEl>
                                          <p:spTgt spid="87043"/>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499"/>
                                          </p:stCondLst>
                                        </p:cTn>
                                        <p:tgtEl>
                                          <p:spTgt spid="870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autoUpdateAnimBg="0"/>
      <p:bldP spid="87049"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76200" y="120650"/>
            <a:ext cx="6858000" cy="642938"/>
          </a:xfrm>
          <a:prstGeom prst="rect">
            <a:avLst/>
          </a:prstGeom>
          <a:solidFill>
            <a:schemeClr val="bg1"/>
          </a:solidFill>
          <a:ln w="9525">
            <a:noFill/>
            <a:miter lim="800000"/>
            <a:headEnd/>
            <a:tailEnd/>
          </a:ln>
          <a:effectLst/>
        </p:spPr>
        <p:txBody>
          <a:bodyPr>
            <a:spAutoFit/>
          </a:bodyPr>
          <a:lstStyle/>
          <a:p>
            <a:r>
              <a:rPr lang="en-US" altLang="zh-CN" sz="3600" b="1" dirty="0">
                <a:solidFill>
                  <a:srgbClr val="0000FF"/>
                </a:solidFill>
                <a:effectLst>
                  <a:outerShdw blurRad="38100" dist="38100" dir="2700000" algn="tl">
                    <a:srgbClr val="C0C0C0"/>
                  </a:outerShdw>
                </a:effectLst>
                <a:latin typeface="楷体_GB2312" pitchFamily="49" charset="-122"/>
                <a:ea typeface="楷体_GB2312" pitchFamily="49" charset="-122"/>
              </a:rPr>
              <a:t>4.</a:t>
            </a:r>
            <a:r>
              <a:rPr lang="zh-CN" altLang="en-US" sz="3600" b="1" dirty="0">
                <a:solidFill>
                  <a:srgbClr val="0000FF"/>
                </a:solidFill>
                <a:effectLst>
                  <a:outerShdw blurRad="38100" dist="38100" dir="2700000" algn="tl">
                    <a:srgbClr val="C0C0C0"/>
                  </a:outerShdw>
                </a:effectLst>
                <a:latin typeface="楷体_GB2312" pitchFamily="49" charset="-122"/>
                <a:ea typeface="楷体_GB2312" pitchFamily="49" charset="-122"/>
              </a:rPr>
              <a:t>染色体倍数变化</a:t>
            </a:r>
            <a:r>
              <a:rPr lang="zh-CN" altLang="en-US" sz="3600" b="1" dirty="0" smtClean="0">
                <a:solidFill>
                  <a:srgbClr val="0000FF"/>
                </a:solidFill>
                <a:effectLst>
                  <a:outerShdw blurRad="38100" dist="38100" dir="2700000" algn="tl">
                    <a:srgbClr val="C0C0C0"/>
                  </a:outerShdw>
                </a:effectLst>
                <a:latin typeface="楷体_GB2312" pitchFamily="49" charset="-122"/>
                <a:ea typeface="楷体_GB2312" pitchFamily="49" charset="-122"/>
              </a:rPr>
              <a:t>与多倍体育种</a:t>
            </a:r>
            <a:r>
              <a:rPr lang="zh-CN" altLang="en-US" sz="3600" b="1" dirty="0">
                <a:solidFill>
                  <a:srgbClr val="0000FF"/>
                </a:solidFill>
                <a:effectLst>
                  <a:outerShdw blurRad="38100" dist="38100" dir="2700000" algn="tl">
                    <a:srgbClr val="C0C0C0"/>
                  </a:outerShdw>
                </a:effectLst>
                <a:latin typeface="楷体_GB2312" pitchFamily="49" charset="-122"/>
                <a:ea typeface="楷体_GB2312" pitchFamily="49" charset="-122"/>
              </a:rPr>
              <a:t>：</a:t>
            </a:r>
          </a:p>
        </p:txBody>
      </p:sp>
      <p:sp>
        <p:nvSpPr>
          <p:cNvPr id="63491" name="Text Box 3"/>
          <p:cNvSpPr txBox="1">
            <a:spLocks noChangeArrowheads="1"/>
          </p:cNvSpPr>
          <p:nvPr/>
        </p:nvSpPr>
        <p:spPr bwMode="auto">
          <a:xfrm>
            <a:off x="0" y="838200"/>
            <a:ext cx="4067175" cy="642938"/>
          </a:xfrm>
          <a:prstGeom prst="rect">
            <a:avLst/>
          </a:prstGeom>
          <a:noFill/>
          <a:ln w="9525">
            <a:noFill/>
            <a:miter lim="800000"/>
            <a:headEnd/>
            <a:tailEnd/>
          </a:ln>
          <a:effectLst/>
        </p:spPr>
        <p:txBody>
          <a:bodyPr>
            <a:spAutoFit/>
          </a:bodyPr>
          <a:lstStyle/>
          <a:p>
            <a:r>
              <a:rPr lang="zh-CN" altLang="en-US" sz="3200" b="1">
                <a:solidFill>
                  <a:prstClr val="black"/>
                </a:solidFill>
                <a:effectLst>
                  <a:outerShdw blurRad="38100" dist="38100" dir="2700000" algn="tl">
                    <a:srgbClr val="C0C0C0"/>
                  </a:outerShdw>
                </a:effectLst>
                <a:latin typeface="Times New Roman" pitchFamily="18" charset="0"/>
              </a:rPr>
              <a:t>（</a:t>
            </a:r>
            <a:r>
              <a:rPr lang="en-US" altLang="zh-CN" sz="3600" b="1">
                <a:solidFill>
                  <a:prstClr val="black"/>
                </a:solidFill>
                <a:effectLst>
                  <a:outerShdw blurRad="38100" dist="38100" dir="2700000" algn="tl">
                    <a:srgbClr val="C0C0C0"/>
                  </a:outerShdw>
                </a:effectLst>
                <a:latin typeface="Arial" pitchFamily="34" charset="0"/>
              </a:rPr>
              <a:t>Ⅰ</a:t>
            </a:r>
            <a:r>
              <a:rPr lang="zh-CN" altLang="en-US" sz="3200" b="1">
                <a:solidFill>
                  <a:prstClr val="black"/>
                </a:solidFill>
                <a:effectLst>
                  <a:outerShdw blurRad="38100" dist="38100" dir="2700000" algn="tl">
                    <a:srgbClr val="C0C0C0"/>
                  </a:outerShdw>
                </a:effectLst>
                <a:latin typeface="Times New Roman" pitchFamily="18" charset="0"/>
              </a:rPr>
              <a:t>）染色体数目</a:t>
            </a:r>
          </a:p>
        </p:txBody>
      </p:sp>
      <p:sp>
        <p:nvSpPr>
          <p:cNvPr id="63492" name="Text Box 4"/>
          <p:cNvSpPr txBox="1">
            <a:spLocks noChangeArrowheads="1"/>
          </p:cNvSpPr>
          <p:nvPr/>
        </p:nvSpPr>
        <p:spPr bwMode="auto">
          <a:xfrm>
            <a:off x="5795963" y="765175"/>
            <a:ext cx="2035175" cy="582613"/>
          </a:xfrm>
          <a:prstGeom prst="rect">
            <a:avLst/>
          </a:prstGeom>
          <a:noFill/>
          <a:ln w="9525">
            <a:noFill/>
            <a:miter lim="800000"/>
            <a:headEnd/>
            <a:tailEnd/>
          </a:ln>
          <a:effectLst/>
        </p:spPr>
        <p:txBody>
          <a:bodyPr>
            <a:spAutoFit/>
          </a:bodyPr>
          <a:lstStyle/>
          <a:p>
            <a:r>
              <a:rPr lang="zh-CN" altLang="en-US" sz="3200" b="1">
                <a:solidFill>
                  <a:prstClr val="black"/>
                </a:solidFill>
                <a:effectLst>
                  <a:outerShdw blurRad="38100" dist="38100" dir="2700000" algn="tl">
                    <a:srgbClr val="C0C0C0"/>
                  </a:outerShdw>
                </a:effectLst>
                <a:latin typeface="Times New Roman" pitchFamily="18" charset="0"/>
              </a:rPr>
              <a:t>多倍体</a:t>
            </a:r>
          </a:p>
        </p:txBody>
      </p:sp>
      <p:grpSp>
        <p:nvGrpSpPr>
          <p:cNvPr id="63493" name="Group 5"/>
          <p:cNvGrpSpPr>
            <a:grpSpLocks/>
          </p:cNvGrpSpPr>
          <p:nvPr/>
        </p:nvGrpSpPr>
        <p:grpSpPr bwMode="auto">
          <a:xfrm>
            <a:off x="3708400" y="549275"/>
            <a:ext cx="1557338" cy="623888"/>
            <a:chOff x="2336" y="346"/>
            <a:chExt cx="981" cy="393"/>
          </a:xfrm>
        </p:grpSpPr>
        <p:sp>
          <p:nvSpPr>
            <p:cNvPr id="63494" name="Line 6"/>
            <p:cNvSpPr>
              <a:spLocks noChangeShapeType="1"/>
            </p:cNvSpPr>
            <p:nvPr/>
          </p:nvSpPr>
          <p:spPr bwMode="auto">
            <a:xfrm>
              <a:off x="2357" y="730"/>
              <a:ext cx="960" cy="9"/>
            </a:xfrm>
            <a:prstGeom prst="line">
              <a:avLst/>
            </a:prstGeom>
            <a:noFill/>
            <a:ln w="57150">
              <a:solidFill>
                <a:schemeClr val="tx1"/>
              </a:solidFill>
              <a:round/>
              <a:headEnd/>
              <a:tailEnd type="triangle" w="med" len="med"/>
            </a:ln>
            <a:effectLst/>
          </p:spPr>
          <p:txBody>
            <a:bodyPr wrap="none"/>
            <a:lstStyle/>
            <a:p>
              <a:endParaRPr lang="zh-CN" altLang="en-US">
                <a:solidFill>
                  <a:prstClr val="black"/>
                </a:solidFill>
                <a:latin typeface="Arial" pitchFamily="34" charset="0"/>
              </a:endParaRPr>
            </a:p>
          </p:txBody>
        </p:sp>
        <p:sp>
          <p:nvSpPr>
            <p:cNvPr id="63495" name="Text Box 7"/>
            <p:cNvSpPr txBox="1">
              <a:spLocks noChangeArrowheads="1"/>
            </p:cNvSpPr>
            <p:nvPr/>
          </p:nvSpPr>
          <p:spPr bwMode="auto">
            <a:xfrm>
              <a:off x="2336" y="346"/>
              <a:ext cx="693" cy="367"/>
            </a:xfrm>
            <a:prstGeom prst="rect">
              <a:avLst/>
            </a:prstGeom>
            <a:noFill/>
            <a:ln w="9525">
              <a:noFill/>
              <a:miter lim="800000"/>
              <a:headEnd/>
              <a:tailEnd/>
            </a:ln>
            <a:effectLst/>
          </p:spPr>
          <p:txBody>
            <a:bodyPr>
              <a:spAutoFit/>
            </a:bodyPr>
            <a:lstStyle/>
            <a:p>
              <a:r>
                <a:rPr lang="zh-CN" altLang="en-US" sz="3200" b="1">
                  <a:solidFill>
                    <a:srgbClr val="C9381B"/>
                  </a:solidFill>
                  <a:effectLst>
                    <a:outerShdw blurRad="38100" dist="38100" dir="2700000" algn="tl">
                      <a:srgbClr val="C0C0C0"/>
                    </a:outerShdw>
                  </a:effectLst>
                  <a:latin typeface="Times New Roman" pitchFamily="18" charset="0"/>
                </a:rPr>
                <a:t>倍增</a:t>
              </a:r>
            </a:p>
          </p:txBody>
        </p:sp>
      </p:grpSp>
      <p:sp>
        <p:nvSpPr>
          <p:cNvPr id="63496" name="Text Box 8">
            <a:hlinkClick r:id="rId2" action="ppaction://hlinksldjump"/>
          </p:cNvPr>
          <p:cNvSpPr txBox="1">
            <a:spLocks noChangeArrowheads="1"/>
          </p:cNvSpPr>
          <p:nvPr/>
        </p:nvSpPr>
        <p:spPr bwMode="auto">
          <a:xfrm>
            <a:off x="-74613" y="1447800"/>
            <a:ext cx="2741613" cy="582613"/>
          </a:xfrm>
          <a:prstGeom prst="rect">
            <a:avLst/>
          </a:prstGeom>
          <a:noFill/>
          <a:ln w="9525">
            <a:noFill/>
            <a:miter lim="800000"/>
            <a:headEnd/>
            <a:tailEnd/>
          </a:ln>
          <a:effectLst/>
        </p:spPr>
        <p:txBody>
          <a:bodyPr>
            <a:spAutoFit/>
          </a:bodyPr>
          <a:lstStyle/>
          <a:p>
            <a:r>
              <a:rPr lang="en-US" altLang="zh-CN" sz="3200" b="1">
                <a:solidFill>
                  <a:srgbClr val="008000"/>
                </a:solidFill>
                <a:effectLst>
                  <a:outerShdw blurRad="38100" dist="38100" dir="2700000" algn="tl">
                    <a:srgbClr val="C0C0C0"/>
                  </a:outerShdw>
                </a:effectLst>
                <a:latin typeface="Arial" pitchFamily="34" charset="0"/>
              </a:rPr>
              <a:t>⑴</a:t>
            </a:r>
            <a:r>
              <a:rPr lang="zh-CN" altLang="en-US" sz="3200" b="1">
                <a:solidFill>
                  <a:srgbClr val="008000"/>
                </a:solidFill>
                <a:effectLst>
                  <a:outerShdw blurRad="38100" dist="38100" dir="2700000" algn="tl">
                    <a:srgbClr val="C0C0C0"/>
                  </a:outerShdw>
                </a:effectLst>
                <a:latin typeface="Times New Roman" pitchFamily="18" charset="0"/>
              </a:rPr>
              <a:t>自然成因：</a:t>
            </a:r>
          </a:p>
        </p:txBody>
      </p:sp>
      <p:sp>
        <p:nvSpPr>
          <p:cNvPr id="63497" name="Text Box 9">
            <a:hlinkClick r:id="rId2" action="ppaction://hlinksldjump"/>
          </p:cNvPr>
          <p:cNvSpPr txBox="1">
            <a:spLocks noChangeArrowheads="1"/>
          </p:cNvSpPr>
          <p:nvPr/>
        </p:nvSpPr>
        <p:spPr bwMode="auto">
          <a:xfrm>
            <a:off x="2217738" y="1371600"/>
            <a:ext cx="6773862" cy="1374775"/>
          </a:xfrm>
          <a:prstGeom prst="rect">
            <a:avLst/>
          </a:prstGeom>
          <a:noFill/>
          <a:ln w="9525">
            <a:noFill/>
            <a:miter lim="800000"/>
            <a:headEnd/>
            <a:tailEnd/>
          </a:ln>
          <a:effectLst/>
        </p:spPr>
        <p:txBody>
          <a:bodyPr>
            <a:spAutoFit/>
          </a:bodyPr>
          <a:lstStyle/>
          <a:p>
            <a:r>
              <a:rPr lang="zh-CN" altLang="en-US" sz="2800" b="1" dirty="0">
                <a:solidFill>
                  <a:prstClr val="black"/>
                </a:solidFill>
                <a:effectLst>
                  <a:outerShdw blurRad="38100" dist="38100" dir="2700000" algn="tl">
                    <a:srgbClr val="C0C0C0"/>
                  </a:outerShdw>
                </a:effectLst>
                <a:latin typeface="Times New Roman" pitchFamily="18" charset="0"/>
              </a:rPr>
              <a:t>受外界条件骤变（如</a:t>
            </a:r>
            <a:r>
              <a:rPr lang="zh-CN" altLang="en-US" sz="2800" b="1" dirty="0">
                <a:solidFill>
                  <a:srgbClr val="FF0000"/>
                </a:solidFill>
                <a:effectLst>
                  <a:outerShdw blurRad="38100" dist="38100" dir="2700000" algn="tl">
                    <a:srgbClr val="C0C0C0"/>
                  </a:outerShdw>
                </a:effectLst>
                <a:latin typeface="Times New Roman" pitchFamily="18" charset="0"/>
              </a:rPr>
              <a:t>温度骤变</a:t>
            </a:r>
            <a:r>
              <a:rPr lang="zh-CN" altLang="en-US" sz="2800" b="1" dirty="0">
                <a:solidFill>
                  <a:prstClr val="black"/>
                </a:solidFill>
                <a:effectLst>
                  <a:outerShdw blurRad="38100" dist="38100" dir="2700000" algn="tl">
                    <a:srgbClr val="C0C0C0"/>
                  </a:outerShdw>
                </a:effectLst>
                <a:latin typeface="Times New Roman" pitchFamily="18" charset="0"/>
              </a:rPr>
              <a:t>）的影响或生物内部因素的干扰，使有丝分裂受阻，染色体数目加倍</a:t>
            </a:r>
          </a:p>
        </p:txBody>
      </p:sp>
      <p:sp>
        <p:nvSpPr>
          <p:cNvPr id="63498" name="Text Box 10"/>
          <p:cNvSpPr txBox="1">
            <a:spLocks noChangeArrowheads="1"/>
          </p:cNvSpPr>
          <p:nvPr/>
        </p:nvSpPr>
        <p:spPr bwMode="auto">
          <a:xfrm>
            <a:off x="-74613" y="2527300"/>
            <a:ext cx="1827213" cy="1069975"/>
          </a:xfrm>
          <a:prstGeom prst="rect">
            <a:avLst/>
          </a:prstGeom>
          <a:noFill/>
          <a:ln w="9525">
            <a:noFill/>
            <a:miter lim="800000"/>
            <a:headEnd/>
            <a:tailEnd/>
          </a:ln>
          <a:effectLst/>
        </p:spPr>
        <p:txBody>
          <a:bodyPr>
            <a:spAutoFit/>
          </a:bodyPr>
          <a:lstStyle/>
          <a:p>
            <a:r>
              <a:rPr lang="en-US" altLang="zh-CN" sz="3200" b="1">
                <a:solidFill>
                  <a:srgbClr val="008000"/>
                </a:solidFill>
                <a:effectLst>
                  <a:outerShdw blurRad="38100" dist="38100" dir="2700000" algn="tl">
                    <a:srgbClr val="C0C0C0"/>
                  </a:outerShdw>
                </a:effectLst>
                <a:latin typeface="Arial" pitchFamily="34" charset="0"/>
              </a:rPr>
              <a:t>⑵</a:t>
            </a:r>
            <a:r>
              <a:rPr lang="zh-CN" altLang="en-US" sz="3200" b="1">
                <a:solidFill>
                  <a:srgbClr val="008000"/>
                </a:solidFill>
                <a:effectLst>
                  <a:outerShdw blurRad="38100" dist="38100" dir="2700000" algn="tl">
                    <a:srgbClr val="C0C0C0"/>
                  </a:outerShdw>
                </a:effectLst>
                <a:latin typeface="Times New Roman" pitchFamily="18" charset="0"/>
              </a:rPr>
              <a:t>特点：</a:t>
            </a:r>
          </a:p>
        </p:txBody>
      </p:sp>
      <p:sp>
        <p:nvSpPr>
          <p:cNvPr id="63499" name="Text Box 11"/>
          <p:cNvSpPr txBox="1">
            <a:spLocks noChangeArrowheads="1"/>
          </p:cNvSpPr>
          <p:nvPr/>
        </p:nvSpPr>
        <p:spPr bwMode="auto">
          <a:xfrm>
            <a:off x="1600200" y="2590800"/>
            <a:ext cx="7181850" cy="1374775"/>
          </a:xfrm>
          <a:prstGeom prst="rect">
            <a:avLst/>
          </a:prstGeom>
          <a:noFill/>
          <a:ln w="9525">
            <a:noFill/>
            <a:miter lim="800000"/>
            <a:headEnd/>
            <a:tailEnd/>
          </a:ln>
          <a:effectLst/>
        </p:spPr>
        <p:txBody>
          <a:bodyPr>
            <a:spAutoFit/>
          </a:bodyPr>
          <a:lstStyle/>
          <a:p>
            <a:r>
              <a:rPr lang="zh-CN" altLang="en-US" sz="2800" b="1" dirty="0">
                <a:solidFill>
                  <a:srgbClr val="C9381B"/>
                </a:solidFill>
                <a:effectLst>
                  <a:outerShdw blurRad="38100" dist="38100" dir="2700000" algn="tl">
                    <a:srgbClr val="C0C0C0"/>
                  </a:outerShdw>
                </a:effectLst>
                <a:latin typeface="Times New Roman" pitchFamily="18" charset="0"/>
              </a:rPr>
              <a:t>茎杆粗壮、叶片、果实、种子较大，糖类和蛋白质等有机物含多， 但</a:t>
            </a:r>
            <a:r>
              <a:rPr lang="zh-CN" altLang="en-US" sz="2800" b="1" dirty="0">
                <a:solidFill>
                  <a:srgbClr val="085296"/>
                </a:solidFill>
                <a:effectLst>
                  <a:outerShdw blurRad="38100" dist="38100" dir="2700000" algn="tl">
                    <a:srgbClr val="C0C0C0"/>
                  </a:outerShdw>
                </a:effectLst>
                <a:latin typeface="Times New Roman" pitchFamily="18" charset="0"/>
              </a:rPr>
              <a:t>发育迟缓、结实率低</a:t>
            </a:r>
          </a:p>
        </p:txBody>
      </p:sp>
      <p:sp>
        <p:nvSpPr>
          <p:cNvPr id="63500" name="Text Box 12"/>
          <p:cNvSpPr txBox="1">
            <a:spLocks noChangeArrowheads="1"/>
          </p:cNvSpPr>
          <p:nvPr/>
        </p:nvSpPr>
        <p:spPr bwMode="auto">
          <a:xfrm>
            <a:off x="-74613" y="3962400"/>
            <a:ext cx="3884613" cy="1069975"/>
          </a:xfrm>
          <a:prstGeom prst="rect">
            <a:avLst/>
          </a:prstGeom>
          <a:noFill/>
          <a:ln w="9525">
            <a:noFill/>
            <a:miter lim="800000"/>
            <a:headEnd/>
            <a:tailEnd/>
          </a:ln>
          <a:effectLst/>
        </p:spPr>
        <p:txBody>
          <a:bodyPr>
            <a:spAutoFit/>
          </a:bodyPr>
          <a:lstStyle/>
          <a:p>
            <a:r>
              <a:rPr lang="en-US" altLang="zh-CN" sz="3200" b="1">
                <a:solidFill>
                  <a:srgbClr val="008000"/>
                </a:solidFill>
                <a:effectLst>
                  <a:outerShdw blurRad="38100" dist="38100" dir="2700000" algn="tl">
                    <a:srgbClr val="C0C0C0"/>
                  </a:outerShdw>
                </a:effectLst>
                <a:latin typeface="Arial" pitchFamily="34" charset="0"/>
              </a:rPr>
              <a:t>⑶</a:t>
            </a:r>
            <a:r>
              <a:rPr lang="zh-CN" altLang="en-US" sz="3200" b="1">
                <a:solidFill>
                  <a:srgbClr val="008000"/>
                </a:solidFill>
                <a:effectLst>
                  <a:outerShdw blurRad="38100" dist="38100" dir="2700000" algn="tl">
                    <a:srgbClr val="C0C0C0"/>
                  </a:outerShdw>
                </a:effectLst>
                <a:latin typeface="Times New Roman" pitchFamily="18" charset="0"/>
              </a:rPr>
              <a:t>应用</a:t>
            </a:r>
            <a:r>
              <a:rPr lang="en-US" altLang="zh-CN" sz="3200" b="1">
                <a:solidFill>
                  <a:srgbClr val="008000"/>
                </a:solidFill>
                <a:effectLst>
                  <a:outerShdw blurRad="38100" dist="38100" dir="2700000" algn="tl">
                    <a:srgbClr val="C0C0C0"/>
                  </a:outerShdw>
                </a:effectLst>
                <a:latin typeface="Times New Roman" pitchFamily="18" charset="0"/>
              </a:rPr>
              <a:t>—</a:t>
            </a:r>
            <a:r>
              <a:rPr lang="zh-CN" altLang="en-US" sz="3200" b="1">
                <a:solidFill>
                  <a:srgbClr val="008000"/>
                </a:solidFill>
                <a:effectLst>
                  <a:outerShdw blurRad="38100" dist="38100" dir="2700000" algn="tl">
                    <a:srgbClr val="C0C0C0"/>
                  </a:outerShdw>
                </a:effectLst>
                <a:latin typeface="Times New Roman" pitchFamily="18" charset="0"/>
              </a:rPr>
              <a:t>多倍体育种</a:t>
            </a:r>
          </a:p>
        </p:txBody>
      </p:sp>
      <p:sp>
        <p:nvSpPr>
          <p:cNvPr id="63501" name="Text Box 13"/>
          <p:cNvSpPr txBox="1">
            <a:spLocks noChangeArrowheads="1"/>
          </p:cNvSpPr>
          <p:nvPr/>
        </p:nvSpPr>
        <p:spPr bwMode="auto">
          <a:xfrm>
            <a:off x="77788" y="4692650"/>
            <a:ext cx="7237412" cy="520700"/>
          </a:xfrm>
          <a:prstGeom prst="rect">
            <a:avLst/>
          </a:prstGeom>
          <a:noFill/>
          <a:ln w="9525">
            <a:noFill/>
            <a:miter lim="800000"/>
            <a:headEnd/>
            <a:tailEnd/>
          </a:ln>
          <a:effectLst/>
        </p:spPr>
        <p:txBody>
          <a:bodyPr>
            <a:spAutoFit/>
          </a:bodyPr>
          <a:lstStyle/>
          <a:p>
            <a:r>
              <a:rPr lang="en-US" altLang="zh-CN" sz="2800" b="1" dirty="0">
                <a:solidFill>
                  <a:srgbClr val="FF3300"/>
                </a:solidFill>
                <a:effectLst>
                  <a:outerShdw blurRad="38100" dist="38100" dir="2700000" algn="tl">
                    <a:srgbClr val="C0C0C0"/>
                  </a:outerShdw>
                </a:effectLst>
                <a:latin typeface="Arial" pitchFamily="34" charset="0"/>
              </a:rPr>
              <a:t>①</a:t>
            </a:r>
            <a:r>
              <a:rPr lang="zh-CN" altLang="en-US" sz="2800" b="1" dirty="0">
                <a:solidFill>
                  <a:srgbClr val="FF3300"/>
                </a:solidFill>
                <a:effectLst>
                  <a:outerShdw blurRad="38100" dist="38100" dir="2700000" algn="tl">
                    <a:srgbClr val="C0C0C0"/>
                  </a:outerShdw>
                </a:effectLst>
                <a:latin typeface="Times New Roman" pitchFamily="18" charset="0"/>
              </a:rPr>
              <a:t>原理</a:t>
            </a:r>
            <a:r>
              <a:rPr lang="zh-CN" altLang="en-US" sz="2800" b="1" dirty="0">
                <a:solidFill>
                  <a:srgbClr val="0000CC"/>
                </a:solidFill>
                <a:effectLst>
                  <a:outerShdw blurRad="38100" dist="38100" dir="2700000" algn="tl">
                    <a:srgbClr val="C0C0C0"/>
                  </a:outerShdw>
                </a:effectLst>
                <a:latin typeface="Times New Roman" pitchFamily="18" charset="0"/>
              </a:rPr>
              <a:t>：</a:t>
            </a:r>
            <a:r>
              <a:rPr lang="zh-CN" altLang="en-US" sz="2800" b="1" dirty="0">
                <a:solidFill>
                  <a:srgbClr val="0000FF"/>
                </a:solidFill>
                <a:effectLst>
                  <a:outerShdw blurRad="38100" dist="38100" dir="2700000" algn="tl">
                    <a:srgbClr val="C0C0C0"/>
                  </a:outerShdw>
                </a:effectLst>
                <a:latin typeface="Times New Roman" pitchFamily="18" charset="0"/>
              </a:rPr>
              <a:t>染色体组成倍增加</a:t>
            </a:r>
            <a:r>
              <a:rPr lang="en-US" altLang="zh-CN" sz="2800" b="1" dirty="0">
                <a:solidFill>
                  <a:srgbClr val="0000FF"/>
                </a:solidFill>
                <a:effectLst>
                  <a:outerShdw blurRad="38100" dist="38100" dir="2700000" algn="tl">
                    <a:srgbClr val="C0C0C0"/>
                  </a:outerShdw>
                </a:effectLst>
                <a:latin typeface="Times New Roman" pitchFamily="18" charset="0"/>
              </a:rPr>
              <a:t>——</a:t>
            </a:r>
            <a:r>
              <a:rPr lang="zh-CN" altLang="en-US" sz="2800" b="1" dirty="0">
                <a:solidFill>
                  <a:prstClr val="black"/>
                </a:solidFill>
                <a:effectLst>
                  <a:outerShdw blurRad="38100" dist="38100" dir="2700000" algn="tl">
                    <a:srgbClr val="C0C0C0"/>
                  </a:outerShdw>
                </a:effectLst>
                <a:latin typeface="Times New Roman" pitchFamily="18" charset="0"/>
              </a:rPr>
              <a:t>染色体变异</a:t>
            </a:r>
          </a:p>
        </p:txBody>
      </p:sp>
      <p:sp>
        <p:nvSpPr>
          <p:cNvPr id="63502" name="Rectangle 14"/>
          <p:cNvSpPr>
            <a:spLocks noChangeArrowheads="1"/>
          </p:cNvSpPr>
          <p:nvPr/>
        </p:nvSpPr>
        <p:spPr bwMode="auto">
          <a:xfrm>
            <a:off x="76200" y="5378450"/>
            <a:ext cx="9067800" cy="947738"/>
          </a:xfrm>
          <a:prstGeom prst="rect">
            <a:avLst/>
          </a:prstGeom>
          <a:noFill/>
          <a:ln w="9525">
            <a:noFill/>
            <a:miter lim="800000"/>
            <a:headEnd/>
            <a:tailEnd/>
          </a:ln>
          <a:effectLst/>
        </p:spPr>
        <p:txBody>
          <a:bodyPr>
            <a:spAutoFit/>
          </a:bodyPr>
          <a:lstStyle/>
          <a:p>
            <a:r>
              <a:rPr lang="en-US" altLang="zh-CN" sz="2800" b="1" dirty="0">
                <a:solidFill>
                  <a:srgbClr val="FF3300"/>
                </a:solidFill>
                <a:effectLst>
                  <a:outerShdw blurRad="38100" dist="38100" dir="2700000" algn="tl">
                    <a:srgbClr val="C0C0C0"/>
                  </a:outerShdw>
                </a:effectLst>
                <a:latin typeface="Arial" pitchFamily="34" charset="0"/>
              </a:rPr>
              <a:t>②</a:t>
            </a:r>
            <a:r>
              <a:rPr lang="zh-CN" altLang="en-US" sz="2800" b="1" dirty="0">
                <a:solidFill>
                  <a:srgbClr val="FF3300"/>
                </a:solidFill>
                <a:effectLst>
                  <a:outerShdw blurRad="38100" dist="38100" dir="2700000" algn="tl">
                    <a:srgbClr val="C0C0C0"/>
                  </a:outerShdw>
                </a:effectLst>
                <a:latin typeface="Times New Roman" pitchFamily="18" charset="0"/>
              </a:rPr>
              <a:t>方法：（低温处理）</a:t>
            </a:r>
          </a:p>
          <a:p>
            <a:r>
              <a:rPr lang="zh-CN" altLang="en-US" sz="2800" b="1" dirty="0">
                <a:solidFill>
                  <a:srgbClr val="0000FF"/>
                </a:solidFill>
                <a:effectLst>
                  <a:outerShdw blurRad="38100" dist="38100" dir="2700000" algn="tl">
                    <a:srgbClr val="C0C0C0"/>
                  </a:outerShdw>
                </a:effectLst>
                <a:latin typeface="Times New Roman" pitchFamily="18" charset="0"/>
              </a:rPr>
              <a:t>       秋水仙素处理萌发的种子或幼苗</a:t>
            </a:r>
            <a:r>
              <a:rPr lang="zh-CN" altLang="en-US" sz="2800" b="1" dirty="0">
                <a:solidFill>
                  <a:srgbClr val="6E747A"/>
                </a:solidFill>
                <a:effectLst>
                  <a:outerShdw blurRad="38100" dist="38100" dir="2700000" algn="tl">
                    <a:srgbClr val="C0C0C0"/>
                  </a:outerShdw>
                </a:effectLst>
                <a:latin typeface="Times New Roman" pitchFamily="18" charset="0"/>
              </a:rPr>
              <a:t>（</a:t>
            </a:r>
            <a:r>
              <a:rPr lang="zh-CN" altLang="en-US" sz="2800" b="1" dirty="0">
                <a:solidFill>
                  <a:prstClr val="black"/>
                </a:solidFill>
                <a:effectLst>
                  <a:outerShdw blurRad="38100" dist="38100" dir="2700000" algn="tl">
                    <a:srgbClr val="C0C0C0"/>
                  </a:outerShdw>
                </a:effectLst>
                <a:latin typeface="Times New Roman" pitchFamily="18" charset="0"/>
              </a:rPr>
              <a:t>最常用、最有效</a:t>
            </a:r>
            <a:r>
              <a:rPr lang="zh-CN" altLang="en-US" sz="2800" b="1" dirty="0">
                <a:solidFill>
                  <a:srgbClr val="6E747A"/>
                </a:solidFill>
                <a:effectLst>
                  <a:outerShdw blurRad="38100" dist="38100" dir="2700000" algn="tl">
                    <a:srgbClr val="C0C0C0"/>
                  </a:outerShdw>
                </a:effectLst>
                <a:latin typeface="Times New Roman" pitchFamily="18" charset="0"/>
              </a:rPr>
              <a:t>）</a:t>
            </a:r>
          </a:p>
        </p:txBody>
      </p:sp>
    </p:spTree>
    <p:extLst>
      <p:ext uri="{BB962C8B-B14F-4D97-AF65-F5344CB8AC3E}">
        <p14:creationId xmlns:p14="http://schemas.microsoft.com/office/powerpoint/2010/main" val="405428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 calcmode="lin" valueType="num">
                                      <p:cBhvr additive="base">
                                        <p:cTn id="7" dur="500" fill="hold"/>
                                        <p:tgtEl>
                                          <p:spTgt spid="63491"/>
                                        </p:tgtEl>
                                        <p:attrNameLst>
                                          <p:attrName>ppt_x</p:attrName>
                                        </p:attrNameLst>
                                      </p:cBhvr>
                                      <p:tavLst>
                                        <p:tav tm="0">
                                          <p:val>
                                            <p:strVal val="0-#ppt_w/2"/>
                                          </p:val>
                                        </p:tav>
                                        <p:tav tm="100000">
                                          <p:val>
                                            <p:strVal val="#ppt_x"/>
                                          </p:val>
                                        </p:tav>
                                      </p:tavLst>
                                    </p:anim>
                                    <p:anim calcmode="lin" valueType="num">
                                      <p:cBhvr additive="base">
                                        <p:cTn id="8" dur="500" fill="hold"/>
                                        <p:tgtEl>
                                          <p:spTgt spid="6349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493"/>
                                        </p:tgtEl>
                                        <p:attrNameLst>
                                          <p:attrName>style.visibility</p:attrName>
                                        </p:attrNameLst>
                                      </p:cBhvr>
                                      <p:to>
                                        <p:strVal val="visible"/>
                                      </p:to>
                                    </p:set>
                                    <p:anim calcmode="lin" valueType="num">
                                      <p:cBhvr additive="base">
                                        <p:cTn id="13" dur="500" fill="hold"/>
                                        <p:tgtEl>
                                          <p:spTgt spid="63493"/>
                                        </p:tgtEl>
                                        <p:attrNameLst>
                                          <p:attrName>ppt_x</p:attrName>
                                        </p:attrNameLst>
                                      </p:cBhvr>
                                      <p:tavLst>
                                        <p:tav tm="0">
                                          <p:val>
                                            <p:strVal val="#ppt_x"/>
                                          </p:val>
                                        </p:tav>
                                        <p:tav tm="100000">
                                          <p:val>
                                            <p:strVal val="#ppt_x"/>
                                          </p:val>
                                        </p:tav>
                                      </p:tavLst>
                                    </p:anim>
                                    <p:anim calcmode="lin" valueType="num">
                                      <p:cBhvr additive="base">
                                        <p:cTn id="14" dur="500" fill="hold"/>
                                        <p:tgtEl>
                                          <p:spTgt spid="6349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3492"/>
                                        </p:tgtEl>
                                        <p:attrNameLst>
                                          <p:attrName>style.visibility</p:attrName>
                                        </p:attrNameLst>
                                      </p:cBhvr>
                                      <p:to>
                                        <p:strVal val="visible"/>
                                      </p:to>
                                    </p:set>
                                    <p:anim calcmode="lin" valueType="num">
                                      <p:cBhvr additive="base">
                                        <p:cTn id="19" dur="500" fill="hold"/>
                                        <p:tgtEl>
                                          <p:spTgt spid="63492"/>
                                        </p:tgtEl>
                                        <p:attrNameLst>
                                          <p:attrName>ppt_x</p:attrName>
                                        </p:attrNameLst>
                                      </p:cBhvr>
                                      <p:tavLst>
                                        <p:tav tm="0">
                                          <p:val>
                                            <p:strVal val="0-#ppt_w/2"/>
                                          </p:val>
                                        </p:tav>
                                        <p:tav tm="100000">
                                          <p:val>
                                            <p:strVal val="#ppt_x"/>
                                          </p:val>
                                        </p:tav>
                                      </p:tavLst>
                                    </p:anim>
                                    <p:anim calcmode="lin" valueType="num">
                                      <p:cBhvr additive="base">
                                        <p:cTn id="20" dur="500" fill="hold"/>
                                        <p:tgtEl>
                                          <p:spTgt spid="6349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3496"/>
                                        </p:tgtEl>
                                        <p:attrNameLst>
                                          <p:attrName>style.visibility</p:attrName>
                                        </p:attrNameLst>
                                      </p:cBhvr>
                                      <p:to>
                                        <p:strVal val="visible"/>
                                      </p:to>
                                    </p:set>
                                    <p:anim calcmode="lin" valueType="num">
                                      <p:cBhvr additive="base">
                                        <p:cTn id="25" dur="500" fill="hold"/>
                                        <p:tgtEl>
                                          <p:spTgt spid="63496"/>
                                        </p:tgtEl>
                                        <p:attrNameLst>
                                          <p:attrName>ppt_x</p:attrName>
                                        </p:attrNameLst>
                                      </p:cBhvr>
                                      <p:tavLst>
                                        <p:tav tm="0">
                                          <p:val>
                                            <p:strVal val="0-#ppt_w/2"/>
                                          </p:val>
                                        </p:tav>
                                        <p:tav tm="100000">
                                          <p:val>
                                            <p:strVal val="#ppt_x"/>
                                          </p:val>
                                        </p:tav>
                                      </p:tavLst>
                                    </p:anim>
                                    <p:anim calcmode="lin" valueType="num">
                                      <p:cBhvr additive="base">
                                        <p:cTn id="26" dur="500" fill="hold"/>
                                        <p:tgtEl>
                                          <p:spTgt spid="6349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3497"/>
                                        </p:tgtEl>
                                        <p:attrNameLst>
                                          <p:attrName>style.visibility</p:attrName>
                                        </p:attrNameLst>
                                      </p:cBhvr>
                                      <p:to>
                                        <p:strVal val="visible"/>
                                      </p:to>
                                    </p:set>
                                    <p:anim calcmode="lin" valueType="num">
                                      <p:cBhvr additive="base">
                                        <p:cTn id="31" dur="500" fill="hold"/>
                                        <p:tgtEl>
                                          <p:spTgt spid="63497"/>
                                        </p:tgtEl>
                                        <p:attrNameLst>
                                          <p:attrName>ppt_x</p:attrName>
                                        </p:attrNameLst>
                                      </p:cBhvr>
                                      <p:tavLst>
                                        <p:tav tm="0">
                                          <p:val>
                                            <p:strVal val="0-#ppt_w/2"/>
                                          </p:val>
                                        </p:tav>
                                        <p:tav tm="100000">
                                          <p:val>
                                            <p:strVal val="#ppt_x"/>
                                          </p:val>
                                        </p:tav>
                                      </p:tavLst>
                                    </p:anim>
                                    <p:anim calcmode="lin" valueType="num">
                                      <p:cBhvr additive="base">
                                        <p:cTn id="32" dur="500" fill="hold"/>
                                        <p:tgtEl>
                                          <p:spTgt spid="6349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3498"/>
                                        </p:tgtEl>
                                        <p:attrNameLst>
                                          <p:attrName>style.visibility</p:attrName>
                                        </p:attrNameLst>
                                      </p:cBhvr>
                                      <p:to>
                                        <p:strVal val="visible"/>
                                      </p:to>
                                    </p:set>
                                    <p:anim calcmode="lin" valueType="num">
                                      <p:cBhvr additive="base">
                                        <p:cTn id="37" dur="500" fill="hold"/>
                                        <p:tgtEl>
                                          <p:spTgt spid="63498"/>
                                        </p:tgtEl>
                                        <p:attrNameLst>
                                          <p:attrName>ppt_x</p:attrName>
                                        </p:attrNameLst>
                                      </p:cBhvr>
                                      <p:tavLst>
                                        <p:tav tm="0">
                                          <p:val>
                                            <p:strVal val="0-#ppt_w/2"/>
                                          </p:val>
                                        </p:tav>
                                        <p:tav tm="100000">
                                          <p:val>
                                            <p:strVal val="#ppt_x"/>
                                          </p:val>
                                        </p:tav>
                                      </p:tavLst>
                                    </p:anim>
                                    <p:anim calcmode="lin" valueType="num">
                                      <p:cBhvr additive="base">
                                        <p:cTn id="38" dur="500" fill="hold"/>
                                        <p:tgtEl>
                                          <p:spTgt spid="6349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3499"/>
                                        </p:tgtEl>
                                        <p:attrNameLst>
                                          <p:attrName>style.visibility</p:attrName>
                                        </p:attrNameLst>
                                      </p:cBhvr>
                                      <p:to>
                                        <p:strVal val="visible"/>
                                      </p:to>
                                    </p:set>
                                    <p:anim calcmode="lin" valueType="num">
                                      <p:cBhvr additive="base">
                                        <p:cTn id="43" dur="500" fill="hold"/>
                                        <p:tgtEl>
                                          <p:spTgt spid="63499"/>
                                        </p:tgtEl>
                                        <p:attrNameLst>
                                          <p:attrName>ppt_x</p:attrName>
                                        </p:attrNameLst>
                                      </p:cBhvr>
                                      <p:tavLst>
                                        <p:tav tm="0">
                                          <p:val>
                                            <p:strVal val="0-#ppt_w/2"/>
                                          </p:val>
                                        </p:tav>
                                        <p:tav tm="100000">
                                          <p:val>
                                            <p:strVal val="#ppt_x"/>
                                          </p:val>
                                        </p:tav>
                                      </p:tavLst>
                                    </p:anim>
                                    <p:anim calcmode="lin" valueType="num">
                                      <p:cBhvr additive="base">
                                        <p:cTn id="44" dur="500" fill="hold"/>
                                        <p:tgtEl>
                                          <p:spTgt spid="6349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3500"/>
                                        </p:tgtEl>
                                        <p:attrNameLst>
                                          <p:attrName>style.visibility</p:attrName>
                                        </p:attrNameLst>
                                      </p:cBhvr>
                                      <p:to>
                                        <p:strVal val="visible"/>
                                      </p:to>
                                    </p:set>
                                    <p:anim calcmode="lin" valueType="num">
                                      <p:cBhvr additive="base">
                                        <p:cTn id="49" dur="500" fill="hold"/>
                                        <p:tgtEl>
                                          <p:spTgt spid="63500"/>
                                        </p:tgtEl>
                                        <p:attrNameLst>
                                          <p:attrName>ppt_x</p:attrName>
                                        </p:attrNameLst>
                                      </p:cBhvr>
                                      <p:tavLst>
                                        <p:tav tm="0">
                                          <p:val>
                                            <p:strVal val="0-#ppt_w/2"/>
                                          </p:val>
                                        </p:tav>
                                        <p:tav tm="100000">
                                          <p:val>
                                            <p:strVal val="#ppt_x"/>
                                          </p:val>
                                        </p:tav>
                                      </p:tavLst>
                                    </p:anim>
                                    <p:anim calcmode="lin" valueType="num">
                                      <p:cBhvr additive="base">
                                        <p:cTn id="50" dur="500" fill="hold"/>
                                        <p:tgtEl>
                                          <p:spTgt spid="6350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63501"/>
                                        </p:tgtEl>
                                        <p:attrNameLst>
                                          <p:attrName>style.visibility</p:attrName>
                                        </p:attrNameLst>
                                      </p:cBhvr>
                                      <p:to>
                                        <p:strVal val="visible"/>
                                      </p:to>
                                    </p:set>
                                    <p:anim calcmode="lin" valueType="num">
                                      <p:cBhvr additive="base">
                                        <p:cTn id="55" dur="500" fill="hold"/>
                                        <p:tgtEl>
                                          <p:spTgt spid="63501"/>
                                        </p:tgtEl>
                                        <p:attrNameLst>
                                          <p:attrName>ppt_x</p:attrName>
                                        </p:attrNameLst>
                                      </p:cBhvr>
                                      <p:tavLst>
                                        <p:tav tm="0">
                                          <p:val>
                                            <p:strVal val="0-#ppt_w/2"/>
                                          </p:val>
                                        </p:tav>
                                        <p:tav tm="100000">
                                          <p:val>
                                            <p:strVal val="#ppt_x"/>
                                          </p:val>
                                        </p:tav>
                                      </p:tavLst>
                                    </p:anim>
                                    <p:anim calcmode="lin" valueType="num">
                                      <p:cBhvr additive="base">
                                        <p:cTn id="56" dur="500" fill="hold"/>
                                        <p:tgtEl>
                                          <p:spTgt spid="6350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7" presetClass="entr" presetSubtype="0" fill="hold" grpId="0" nodeType="clickEffect">
                                  <p:stCondLst>
                                    <p:cond delay="0"/>
                                  </p:stCondLst>
                                  <p:iterate type="lt">
                                    <p:tmPct val="50000"/>
                                  </p:iterate>
                                  <p:childTnLst>
                                    <p:set>
                                      <p:cBhvr>
                                        <p:cTn id="60" dur="1" fill="hold">
                                          <p:stCondLst>
                                            <p:cond delay="0"/>
                                          </p:stCondLst>
                                        </p:cTn>
                                        <p:tgtEl>
                                          <p:spTgt spid="63502"/>
                                        </p:tgtEl>
                                        <p:attrNameLst>
                                          <p:attrName>style.visibility</p:attrName>
                                        </p:attrNameLst>
                                      </p:cBhvr>
                                      <p:to>
                                        <p:strVal val="visible"/>
                                      </p:to>
                                    </p:set>
                                    <p:anim calcmode="discrete" valueType="clr">
                                      <p:cBhvr override="childStyle">
                                        <p:cTn id="61" dur="80"/>
                                        <p:tgtEl>
                                          <p:spTgt spid="63502"/>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63502"/>
                                        </p:tgtEl>
                                        <p:attrNameLst>
                                          <p:attrName>fillcolor</p:attrName>
                                        </p:attrNameLst>
                                      </p:cBhvr>
                                      <p:tavLst>
                                        <p:tav tm="0">
                                          <p:val>
                                            <p:clrVal>
                                              <a:schemeClr val="accent2"/>
                                            </p:clrVal>
                                          </p:val>
                                        </p:tav>
                                        <p:tav tm="50000">
                                          <p:val>
                                            <p:clrVal>
                                              <a:schemeClr val="hlink"/>
                                            </p:clrVal>
                                          </p:val>
                                        </p:tav>
                                      </p:tavLst>
                                    </p:anim>
                                    <p:set>
                                      <p:cBhvr>
                                        <p:cTn id="63" dur="80"/>
                                        <p:tgtEl>
                                          <p:spTgt spid="6350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autoUpdateAnimBg="0"/>
      <p:bldP spid="63492" grpId="0" autoUpdateAnimBg="0"/>
      <p:bldP spid="63496" grpId="0" autoUpdateAnimBg="0"/>
      <p:bldP spid="63497" grpId="0" autoUpdateAnimBg="0"/>
      <p:bldP spid="63498" grpId="0" autoUpdateAnimBg="0"/>
      <p:bldP spid="63499" grpId="0" autoUpdateAnimBg="0"/>
      <p:bldP spid="63500" grpId="0" autoUpdateAnimBg="0"/>
      <p:bldP spid="63501" grpId="0" autoUpdateAnimBg="0"/>
      <p:bldP spid="63502"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5538" name="Picture 2" descr="x35"/>
          <p:cNvPicPr>
            <a:picLocks noChangeAspect="1" noChangeArrowheads="1"/>
          </p:cNvPicPr>
          <p:nvPr/>
        </p:nvPicPr>
        <p:blipFill>
          <a:blip r:embed="rId2" cstate="print"/>
          <a:srcRect/>
          <a:stretch>
            <a:fillRect/>
          </a:stretch>
        </p:blipFill>
        <p:spPr bwMode="auto">
          <a:xfrm>
            <a:off x="3581400" y="-23813"/>
            <a:ext cx="1981200" cy="1730376"/>
          </a:xfrm>
          <a:prstGeom prst="rect">
            <a:avLst/>
          </a:prstGeom>
          <a:noFill/>
          <a:ln w="9525">
            <a:noFill/>
            <a:miter lim="800000"/>
            <a:headEnd/>
            <a:tailEnd/>
          </a:ln>
        </p:spPr>
      </p:pic>
      <p:pic>
        <p:nvPicPr>
          <p:cNvPr id="65539" name="Picture 3" descr="2"/>
          <p:cNvPicPr>
            <a:picLocks noChangeAspect="1" noChangeArrowheads="1"/>
          </p:cNvPicPr>
          <p:nvPr/>
        </p:nvPicPr>
        <p:blipFill>
          <a:blip r:embed="rId3" cstate="print"/>
          <a:srcRect/>
          <a:stretch>
            <a:fillRect/>
          </a:stretch>
        </p:blipFill>
        <p:spPr bwMode="auto">
          <a:xfrm>
            <a:off x="5562600" y="2420938"/>
            <a:ext cx="1854200" cy="1854200"/>
          </a:xfrm>
          <a:prstGeom prst="rect">
            <a:avLst/>
          </a:prstGeom>
          <a:noFill/>
          <a:ln w="9525">
            <a:noFill/>
            <a:miter lim="800000"/>
            <a:headEnd/>
            <a:tailEnd/>
          </a:ln>
        </p:spPr>
      </p:pic>
      <p:pic>
        <p:nvPicPr>
          <p:cNvPr id="65540" name="Picture 4" descr="x36"/>
          <p:cNvPicPr>
            <a:picLocks noChangeAspect="1" noChangeArrowheads="1"/>
          </p:cNvPicPr>
          <p:nvPr/>
        </p:nvPicPr>
        <p:blipFill>
          <a:blip r:embed="rId4" cstate="print"/>
          <a:srcRect/>
          <a:stretch>
            <a:fillRect/>
          </a:stretch>
        </p:blipFill>
        <p:spPr bwMode="auto">
          <a:xfrm>
            <a:off x="304800" y="44450"/>
            <a:ext cx="1981200" cy="1739900"/>
          </a:xfrm>
          <a:prstGeom prst="rect">
            <a:avLst/>
          </a:prstGeom>
          <a:noFill/>
          <a:ln w="9525">
            <a:noFill/>
            <a:miter lim="800000"/>
            <a:headEnd/>
            <a:tailEnd/>
          </a:ln>
        </p:spPr>
      </p:pic>
      <p:sp>
        <p:nvSpPr>
          <p:cNvPr id="65541" name="Text Box 5"/>
          <p:cNvSpPr txBox="1">
            <a:spLocks noChangeArrowheads="1"/>
          </p:cNvSpPr>
          <p:nvPr/>
        </p:nvSpPr>
        <p:spPr bwMode="auto">
          <a:xfrm>
            <a:off x="539750" y="1819275"/>
            <a:ext cx="2081213" cy="582613"/>
          </a:xfrm>
          <a:prstGeom prst="rect">
            <a:avLst/>
          </a:prstGeom>
          <a:noFill/>
          <a:ln w="9525">
            <a:noFill/>
            <a:miter lim="800000"/>
            <a:headEnd/>
            <a:tailEnd/>
          </a:ln>
          <a:effectLst/>
        </p:spPr>
        <p:txBody>
          <a:bodyPr>
            <a:spAutoFit/>
          </a:bodyPr>
          <a:lstStyle/>
          <a:p>
            <a:pPr>
              <a:spcBef>
                <a:spcPct val="50000"/>
              </a:spcBef>
            </a:pPr>
            <a:r>
              <a:rPr lang="en-US" altLang="zh-CN" sz="3200" b="1">
                <a:solidFill>
                  <a:srgbClr val="C20448"/>
                </a:solidFill>
                <a:effectLst>
                  <a:outerShdw blurRad="38100" dist="38100" dir="2700000" algn="tl">
                    <a:srgbClr val="C0C0C0"/>
                  </a:outerShdw>
                </a:effectLst>
                <a:latin typeface="Times New Roman" pitchFamily="18" charset="0"/>
              </a:rPr>
              <a:t>4</a:t>
            </a:r>
            <a:r>
              <a:rPr lang="zh-CN" altLang="en-US" sz="3200" b="1">
                <a:solidFill>
                  <a:srgbClr val="C20448"/>
                </a:solidFill>
                <a:effectLst>
                  <a:outerShdw blurRad="38100" dist="38100" dir="2700000" algn="tl">
                    <a:srgbClr val="C0C0C0"/>
                  </a:outerShdw>
                </a:effectLst>
                <a:latin typeface="Times New Roman" pitchFamily="18" charset="0"/>
              </a:rPr>
              <a:t>条染色体</a:t>
            </a:r>
          </a:p>
        </p:txBody>
      </p:sp>
      <p:sp>
        <p:nvSpPr>
          <p:cNvPr id="65542" name="Text Box 6"/>
          <p:cNvSpPr txBox="1">
            <a:spLocks noChangeArrowheads="1"/>
          </p:cNvSpPr>
          <p:nvPr/>
        </p:nvSpPr>
        <p:spPr bwMode="auto">
          <a:xfrm>
            <a:off x="7453313" y="2420938"/>
            <a:ext cx="1150937" cy="1557337"/>
          </a:xfrm>
          <a:prstGeom prst="rect">
            <a:avLst/>
          </a:prstGeom>
          <a:noFill/>
          <a:ln w="9525">
            <a:noFill/>
            <a:miter lim="800000"/>
            <a:headEnd/>
            <a:tailEnd/>
          </a:ln>
          <a:effectLst/>
        </p:spPr>
        <p:txBody>
          <a:bodyPr>
            <a:spAutoFit/>
          </a:bodyPr>
          <a:lstStyle/>
          <a:p>
            <a:pPr>
              <a:spcBef>
                <a:spcPct val="50000"/>
              </a:spcBef>
            </a:pPr>
            <a:r>
              <a:rPr lang="en-US" altLang="zh-CN" sz="3200" b="1">
                <a:solidFill>
                  <a:srgbClr val="C20448"/>
                </a:solidFill>
                <a:effectLst>
                  <a:outerShdw blurRad="38100" dist="38100" dir="2700000" algn="tl">
                    <a:srgbClr val="C0C0C0"/>
                  </a:outerShdw>
                </a:effectLst>
                <a:latin typeface="Times New Roman" pitchFamily="18" charset="0"/>
              </a:rPr>
              <a:t>8</a:t>
            </a:r>
            <a:r>
              <a:rPr lang="zh-CN" altLang="en-US" sz="3200" b="1">
                <a:solidFill>
                  <a:srgbClr val="C20448"/>
                </a:solidFill>
                <a:effectLst>
                  <a:outerShdw blurRad="38100" dist="38100" dir="2700000" algn="tl">
                    <a:srgbClr val="C0C0C0"/>
                  </a:outerShdw>
                </a:effectLst>
                <a:latin typeface="Times New Roman" pitchFamily="18" charset="0"/>
              </a:rPr>
              <a:t>条染色体</a:t>
            </a:r>
          </a:p>
        </p:txBody>
      </p:sp>
      <p:sp>
        <p:nvSpPr>
          <p:cNvPr id="65543" name="Text Box 7"/>
          <p:cNvSpPr txBox="1">
            <a:spLocks noChangeArrowheads="1"/>
          </p:cNvSpPr>
          <p:nvPr/>
        </p:nvSpPr>
        <p:spPr bwMode="auto">
          <a:xfrm>
            <a:off x="3505200" y="1562100"/>
            <a:ext cx="2819400" cy="947738"/>
          </a:xfrm>
          <a:prstGeom prst="rect">
            <a:avLst/>
          </a:prstGeom>
          <a:noFill/>
          <a:ln w="9525">
            <a:noFill/>
            <a:miter lim="800000"/>
            <a:headEnd/>
            <a:tailEnd/>
          </a:ln>
          <a:effectLst/>
        </p:spPr>
        <p:txBody>
          <a:bodyPr>
            <a:spAutoFit/>
          </a:bodyPr>
          <a:lstStyle/>
          <a:p>
            <a:pPr>
              <a:spcBef>
                <a:spcPct val="50000"/>
              </a:spcBef>
            </a:pPr>
            <a:r>
              <a:rPr lang="zh-CN" altLang="en-US" sz="2800" b="1">
                <a:solidFill>
                  <a:srgbClr val="000099"/>
                </a:solidFill>
                <a:effectLst>
                  <a:outerShdw blurRad="38100" dist="38100" dir="2700000" algn="tl">
                    <a:srgbClr val="C0C0C0"/>
                  </a:outerShdw>
                </a:effectLst>
                <a:latin typeface="Times New Roman" pitchFamily="18" charset="0"/>
              </a:rPr>
              <a:t>用秋水仙素处理无纺缍体形成</a:t>
            </a:r>
          </a:p>
        </p:txBody>
      </p:sp>
      <p:grpSp>
        <p:nvGrpSpPr>
          <p:cNvPr id="65544" name="Group 8"/>
          <p:cNvGrpSpPr>
            <a:grpSpLocks/>
          </p:cNvGrpSpPr>
          <p:nvPr/>
        </p:nvGrpSpPr>
        <p:grpSpPr bwMode="auto">
          <a:xfrm>
            <a:off x="2133600" y="419100"/>
            <a:ext cx="1752600" cy="533400"/>
            <a:chOff x="1344" y="264"/>
            <a:chExt cx="1104" cy="336"/>
          </a:xfrm>
        </p:grpSpPr>
        <p:sp>
          <p:nvSpPr>
            <p:cNvPr id="65545" name="Line 9"/>
            <p:cNvSpPr>
              <a:spLocks noChangeShapeType="1"/>
            </p:cNvSpPr>
            <p:nvPr/>
          </p:nvSpPr>
          <p:spPr bwMode="auto">
            <a:xfrm>
              <a:off x="1440" y="600"/>
              <a:ext cx="912" cy="0"/>
            </a:xfrm>
            <a:prstGeom prst="line">
              <a:avLst/>
            </a:prstGeom>
            <a:noFill/>
            <a:ln w="76200">
              <a:solidFill>
                <a:srgbClr val="34A91D"/>
              </a:solidFill>
              <a:round/>
              <a:headEnd/>
              <a:tailEnd type="triangle" w="med" len="med"/>
            </a:ln>
            <a:effectLst/>
          </p:spPr>
          <p:txBody>
            <a:bodyPr wrap="none"/>
            <a:lstStyle/>
            <a:p>
              <a:endParaRPr lang="zh-CN" altLang="en-US">
                <a:solidFill>
                  <a:prstClr val="black"/>
                </a:solidFill>
                <a:latin typeface="Arial" pitchFamily="34" charset="0"/>
              </a:endParaRPr>
            </a:p>
          </p:txBody>
        </p:sp>
        <p:sp>
          <p:nvSpPr>
            <p:cNvPr id="65546" name="Text Box 10"/>
            <p:cNvSpPr txBox="1">
              <a:spLocks noChangeArrowheads="1"/>
            </p:cNvSpPr>
            <p:nvPr/>
          </p:nvSpPr>
          <p:spPr bwMode="auto">
            <a:xfrm>
              <a:off x="1344" y="264"/>
              <a:ext cx="1104" cy="290"/>
            </a:xfrm>
            <a:prstGeom prst="rect">
              <a:avLst/>
            </a:prstGeom>
            <a:noFill/>
            <a:ln w="9525">
              <a:noFill/>
              <a:miter lim="800000"/>
              <a:headEnd/>
              <a:tailEnd/>
            </a:ln>
            <a:effectLst/>
          </p:spPr>
          <p:txBody>
            <a:bodyPr>
              <a:spAutoFit/>
            </a:bodyPr>
            <a:lstStyle/>
            <a:p>
              <a:pPr>
                <a:spcBef>
                  <a:spcPct val="50000"/>
                </a:spcBef>
              </a:pPr>
              <a:r>
                <a:rPr lang="zh-CN" altLang="en-US" sz="2400" b="1">
                  <a:solidFill>
                    <a:srgbClr val="FC4936"/>
                  </a:solidFill>
                  <a:effectLst>
                    <a:outerShdw blurRad="38100" dist="38100" dir="2700000" algn="tl">
                      <a:srgbClr val="C0C0C0"/>
                    </a:outerShdw>
                  </a:effectLst>
                  <a:latin typeface="Times New Roman" pitchFamily="18" charset="0"/>
                </a:rPr>
                <a:t>染色体复制</a:t>
              </a:r>
            </a:p>
          </p:txBody>
        </p:sp>
      </p:grpSp>
      <p:grpSp>
        <p:nvGrpSpPr>
          <p:cNvPr id="65547" name="Group 11"/>
          <p:cNvGrpSpPr>
            <a:grpSpLocks/>
          </p:cNvGrpSpPr>
          <p:nvPr/>
        </p:nvGrpSpPr>
        <p:grpSpPr bwMode="auto">
          <a:xfrm>
            <a:off x="5257800" y="419100"/>
            <a:ext cx="1828800" cy="533400"/>
            <a:chOff x="3312" y="264"/>
            <a:chExt cx="1152" cy="336"/>
          </a:xfrm>
        </p:grpSpPr>
        <p:sp>
          <p:nvSpPr>
            <p:cNvPr id="65548" name="Line 12"/>
            <p:cNvSpPr>
              <a:spLocks noChangeShapeType="1"/>
            </p:cNvSpPr>
            <p:nvPr/>
          </p:nvSpPr>
          <p:spPr bwMode="auto">
            <a:xfrm>
              <a:off x="3456" y="600"/>
              <a:ext cx="816" cy="0"/>
            </a:xfrm>
            <a:prstGeom prst="line">
              <a:avLst/>
            </a:prstGeom>
            <a:noFill/>
            <a:ln w="76200">
              <a:solidFill>
                <a:srgbClr val="34A91D"/>
              </a:solidFill>
              <a:round/>
              <a:headEnd/>
              <a:tailEnd type="triangle" w="med" len="med"/>
            </a:ln>
            <a:effectLst/>
          </p:spPr>
          <p:txBody>
            <a:bodyPr wrap="none"/>
            <a:lstStyle/>
            <a:p>
              <a:endParaRPr lang="zh-CN" altLang="en-US">
                <a:solidFill>
                  <a:prstClr val="black"/>
                </a:solidFill>
                <a:latin typeface="Arial" pitchFamily="34" charset="0"/>
              </a:endParaRPr>
            </a:p>
          </p:txBody>
        </p:sp>
        <p:sp>
          <p:nvSpPr>
            <p:cNvPr id="65549" name="Text Box 13"/>
            <p:cNvSpPr txBox="1">
              <a:spLocks noChangeArrowheads="1"/>
            </p:cNvSpPr>
            <p:nvPr/>
          </p:nvSpPr>
          <p:spPr bwMode="auto">
            <a:xfrm>
              <a:off x="3312" y="264"/>
              <a:ext cx="1152" cy="290"/>
            </a:xfrm>
            <a:prstGeom prst="rect">
              <a:avLst/>
            </a:prstGeom>
            <a:noFill/>
            <a:ln w="9525">
              <a:noFill/>
              <a:miter lim="800000"/>
              <a:headEnd/>
              <a:tailEnd/>
            </a:ln>
            <a:effectLst/>
          </p:spPr>
          <p:txBody>
            <a:bodyPr>
              <a:spAutoFit/>
            </a:bodyPr>
            <a:lstStyle/>
            <a:p>
              <a:pPr>
                <a:spcBef>
                  <a:spcPct val="50000"/>
                </a:spcBef>
              </a:pPr>
              <a:r>
                <a:rPr lang="zh-CN" altLang="en-US" sz="2400" b="1">
                  <a:solidFill>
                    <a:srgbClr val="FC4936"/>
                  </a:solidFill>
                  <a:effectLst>
                    <a:outerShdw blurRad="38100" dist="38100" dir="2700000" algn="tl">
                      <a:srgbClr val="C0C0C0"/>
                    </a:outerShdw>
                  </a:effectLst>
                  <a:latin typeface="Times New Roman" pitchFamily="18" charset="0"/>
                </a:rPr>
                <a:t>着丝点分裂</a:t>
              </a:r>
            </a:p>
          </p:txBody>
        </p:sp>
      </p:grpSp>
      <p:grpSp>
        <p:nvGrpSpPr>
          <p:cNvPr id="65550" name="Group 14"/>
          <p:cNvGrpSpPr>
            <a:grpSpLocks/>
          </p:cNvGrpSpPr>
          <p:nvPr/>
        </p:nvGrpSpPr>
        <p:grpSpPr bwMode="auto">
          <a:xfrm>
            <a:off x="914400" y="2925763"/>
            <a:ext cx="4697413" cy="504825"/>
            <a:chOff x="576" y="1843"/>
            <a:chExt cx="2959" cy="318"/>
          </a:xfrm>
        </p:grpSpPr>
        <p:sp>
          <p:nvSpPr>
            <p:cNvPr id="65551" name="Line 15"/>
            <p:cNvSpPr>
              <a:spLocks noChangeShapeType="1"/>
            </p:cNvSpPr>
            <p:nvPr/>
          </p:nvSpPr>
          <p:spPr bwMode="auto">
            <a:xfrm>
              <a:off x="576" y="2161"/>
              <a:ext cx="2928" cy="0"/>
            </a:xfrm>
            <a:prstGeom prst="line">
              <a:avLst/>
            </a:prstGeom>
            <a:noFill/>
            <a:ln w="76200">
              <a:solidFill>
                <a:srgbClr val="34A91D"/>
              </a:solidFill>
              <a:round/>
              <a:headEnd/>
              <a:tailEnd type="triangle" w="med" len="med"/>
            </a:ln>
            <a:effectLst/>
          </p:spPr>
          <p:txBody>
            <a:bodyPr wrap="none"/>
            <a:lstStyle/>
            <a:p>
              <a:endParaRPr lang="zh-CN" altLang="en-US">
                <a:solidFill>
                  <a:prstClr val="black"/>
                </a:solidFill>
                <a:latin typeface="Arial" pitchFamily="34" charset="0"/>
              </a:endParaRPr>
            </a:p>
          </p:txBody>
        </p:sp>
        <p:sp>
          <p:nvSpPr>
            <p:cNvPr id="65552" name="Text Box 16"/>
            <p:cNvSpPr txBox="1">
              <a:spLocks noChangeArrowheads="1"/>
            </p:cNvSpPr>
            <p:nvPr/>
          </p:nvSpPr>
          <p:spPr bwMode="auto">
            <a:xfrm>
              <a:off x="703" y="1843"/>
              <a:ext cx="2832" cy="290"/>
            </a:xfrm>
            <a:prstGeom prst="rect">
              <a:avLst/>
            </a:prstGeom>
            <a:noFill/>
            <a:ln w="9525">
              <a:noFill/>
              <a:miter lim="800000"/>
              <a:headEnd/>
              <a:tailEnd/>
            </a:ln>
            <a:effectLst/>
          </p:spPr>
          <p:txBody>
            <a:bodyPr>
              <a:spAutoFit/>
            </a:bodyPr>
            <a:lstStyle/>
            <a:p>
              <a:pPr>
                <a:spcBef>
                  <a:spcPct val="50000"/>
                </a:spcBef>
              </a:pPr>
              <a:r>
                <a:rPr lang="zh-CN" altLang="en-US" sz="2400" b="1">
                  <a:solidFill>
                    <a:srgbClr val="FC4936"/>
                  </a:solidFill>
                  <a:effectLst>
                    <a:outerShdw blurRad="38100" dist="38100" dir="2700000" algn="tl">
                      <a:srgbClr val="C0C0C0"/>
                    </a:outerShdw>
                  </a:effectLst>
                  <a:latin typeface="Times New Roman" pitchFamily="18" charset="0"/>
                </a:rPr>
                <a:t>无纺缍丝牵引</a:t>
              </a:r>
              <a:r>
                <a:rPr lang="en-US" altLang="zh-CN" sz="2400" b="1">
                  <a:solidFill>
                    <a:srgbClr val="FC4936"/>
                  </a:solidFill>
                  <a:effectLst>
                    <a:outerShdw blurRad="38100" dist="38100" dir="2700000" algn="tl">
                      <a:srgbClr val="C0C0C0"/>
                    </a:outerShdw>
                  </a:effectLst>
                  <a:latin typeface="Times New Roman" pitchFamily="18" charset="0"/>
                </a:rPr>
                <a:t>,</a:t>
              </a:r>
              <a:r>
                <a:rPr lang="zh-CN" altLang="en-US" sz="2400" b="1">
                  <a:solidFill>
                    <a:srgbClr val="FC4936"/>
                  </a:solidFill>
                  <a:effectLst>
                    <a:outerShdw blurRad="38100" dist="38100" dir="2700000" algn="tl">
                      <a:srgbClr val="C0C0C0"/>
                    </a:outerShdw>
                  </a:effectLst>
                  <a:latin typeface="Times New Roman" pitchFamily="18" charset="0"/>
                </a:rPr>
                <a:t>染色体不分离</a:t>
              </a:r>
            </a:p>
          </p:txBody>
        </p:sp>
      </p:grpSp>
      <p:pic>
        <p:nvPicPr>
          <p:cNvPr id="65553" name="Picture 17" descr="1"/>
          <p:cNvPicPr>
            <a:picLocks noChangeAspect="1" noChangeArrowheads="1"/>
          </p:cNvPicPr>
          <p:nvPr/>
        </p:nvPicPr>
        <p:blipFill>
          <a:blip r:embed="rId5" cstate="print"/>
          <a:srcRect/>
          <a:stretch>
            <a:fillRect/>
          </a:stretch>
        </p:blipFill>
        <p:spPr bwMode="auto">
          <a:xfrm>
            <a:off x="7010400" y="152400"/>
            <a:ext cx="1889125" cy="1905000"/>
          </a:xfrm>
          <a:prstGeom prst="rect">
            <a:avLst/>
          </a:prstGeom>
          <a:noFill/>
          <a:ln w="9525">
            <a:noFill/>
            <a:miter lim="800000"/>
            <a:headEnd/>
            <a:tailEnd/>
          </a:ln>
        </p:spPr>
      </p:pic>
      <p:sp>
        <p:nvSpPr>
          <p:cNvPr id="65554" name="Rectangle 18"/>
          <p:cNvSpPr>
            <a:spLocks noChangeArrowheads="1"/>
          </p:cNvSpPr>
          <p:nvPr/>
        </p:nvSpPr>
        <p:spPr bwMode="auto">
          <a:xfrm>
            <a:off x="395288" y="4076700"/>
            <a:ext cx="8604250" cy="1069975"/>
          </a:xfrm>
          <a:prstGeom prst="rect">
            <a:avLst/>
          </a:prstGeom>
          <a:noFill/>
          <a:ln w="9525">
            <a:noFill/>
            <a:miter lim="800000"/>
            <a:headEnd/>
            <a:tailEnd/>
          </a:ln>
          <a:effectLst/>
        </p:spPr>
        <p:txBody>
          <a:bodyPr>
            <a:spAutoFit/>
          </a:bodyPr>
          <a:lstStyle/>
          <a:p>
            <a:r>
              <a:rPr lang="zh-CN" altLang="en-US" sz="3200" b="1">
                <a:solidFill>
                  <a:srgbClr val="000099"/>
                </a:solidFill>
                <a:effectLst>
                  <a:outerShdw blurRad="38100" dist="38100" dir="2700000" algn="tl">
                    <a:srgbClr val="C0C0C0"/>
                  </a:outerShdw>
                </a:effectLst>
                <a:latin typeface="Times New Roman" pitchFamily="18" charset="0"/>
                <a:ea typeface="楷体_GB2312" pitchFamily="49" charset="-122"/>
              </a:rPr>
              <a:t>秋水仙素在细胞分裂过程的何时起作用？其作用机理是什麽？</a:t>
            </a:r>
          </a:p>
        </p:txBody>
      </p:sp>
      <p:sp>
        <p:nvSpPr>
          <p:cNvPr id="65555" name="Rectangle 19"/>
          <p:cNvSpPr>
            <a:spLocks noChangeArrowheads="1"/>
          </p:cNvSpPr>
          <p:nvPr/>
        </p:nvSpPr>
        <p:spPr bwMode="auto">
          <a:xfrm>
            <a:off x="457200" y="5105400"/>
            <a:ext cx="8415338" cy="1557338"/>
          </a:xfrm>
          <a:prstGeom prst="rect">
            <a:avLst/>
          </a:prstGeom>
          <a:noFill/>
          <a:ln w="9525">
            <a:noFill/>
            <a:miter lim="800000"/>
            <a:headEnd/>
            <a:tailEnd/>
          </a:ln>
          <a:effectLst/>
        </p:spPr>
        <p:txBody>
          <a:bodyPr>
            <a:spAutoFit/>
          </a:bodyPr>
          <a:lstStyle/>
          <a:p>
            <a:r>
              <a:rPr lang="zh-CN" altLang="en-US" sz="3200" b="1">
                <a:solidFill>
                  <a:srgbClr val="FF3300"/>
                </a:solidFill>
                <a:effectLst>
                  <a:outerShdw blurRad="38100" dist="38100" dir="2700000" algn="tl">
                    <a:srgbClr val="C0C0C0"/>
                  </a:outerShdw>
                </a:effectLst>
                <a:latin typeface="Times New Roman" pitchFamily="18" charset="0"/>
                <a:ea typeface="楷体_GB2312" pitchFamily="49" charset="-122"/>
              </a:rPr>
              <a:t>在细胞有丝分裂前期抑制纺锤体的形成，导致复制后的染色体不能移向细胞两极而使染色体数目加倍。（</a:t>
            </a:r>
            <a:r>
              <a:rPr lang="en-US" altLang="zh-CN" sz="3200" b="1">
                <a:solidFill>
                  <a:srgbClr val="FF3300"/>
                </a:solidFill>
                <a:effectLst>
                  <a:outerShdw blurRad="38100" dist="38100" dir="2700000" algn="tl">
                    <a:srgbClr val="C0C0C0"/>
                  </a:outerShdw>
                </a:effectLst>
                <a:latin typeface="Times New Roman" pitchFamily="18" charset="0"/>
                <a:ea typeface="楷体_GB2312" pitchFamily="49" charset="-122"/>
              </a:rPr>
              <a:t>P87</a:t>
            </a:r>
            <a:r>
              <a:rPr lang="zh-CN" altLang="en-US" sz="3200" b="1">
                <a:solidFill>
                  <a:srgbClr val="FF3300"/>
                </a:solidFill>
                <a:effectLst>
                  <a:outerShdw blurRad="38100" dist="38100" dir="2700000" algn="tl">
                    <a:srgbClr val="C0C0C0"/>
                  </a:outerShdw>
                </a:effectLst>
                <a:latin typeface="Times New Roman" pitchFamily="18" charset="0"/>
                <a:ea typeface="楷体_GB2312" pitchFamily="49" charset="-122"/>
              </a:rPr>
              <a:t>）</a:t>
            </a:r>
          </a:p>
        </p:txBody>
      </p:sp>
    </p:spTree>
    <p:extLst>
      <p:ext uri="{BB962C8B-B14F-4D97-AF65-F5344CB8AC3E}">
        <p14:creationId xmlns:p14="http://schemas.microsoft.com/office/powerpoint/2010/main" val="264985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55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55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54" grpId="0" autoUpdateAnimBg="0"/>
      <p:bldP spid="65555"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Text Box 2">
            <a:hlinkClick r:id="rId2" action="ppaction://hlinksldjump"/>
          </p:cNvPr>
          <p:cNvSpPr txBox="1">
            <a:spLocks noChangeArrowheads="1"/>
          </p:cNvSpPr>
          <p:nvPr/>
        </p:nvSpPr>
        <p:spPr bwMode="auto">
          <a:xfrm>
            <a:off x="0" y="152400"/>
            <a:ext cx="1504950" cy="582613"/>
          </a:xfrm>
          <a:prstGeom prst="rect">
            <a:avLst/>
          </a:prstGeom>
          <a:noFill/>
          <a:ln w="9525">
            <a:noFill/>
            <a:miter lim="800000"/>
            <a:headEnd/>
            <a:tailEnd/>
          </a:ln>
          <a:effectLst/>
        </p:spPr>
        <p:txBody>
          <a:bodyPr>
            <a:spAutoFit/>
          </a:bodyPr>
          <a:lstStyle/>
          <a:p>
            <a:r>
              <a:rPr lang="en-US" altLang="zh-CN" sz="3200" b="1">
                <a:solidFill>
                  <a:srgbClr val="FF3300"/>
                </a:solidFill>
                <a:effectLst>
                  <a:outerShdw blurRad="38100" dist="38100" dir="2700000" algn="tl">
                    <a:srgbClr val="C0C0C0"/>
                  </a:outerShdw>
                </a:effectLst>
                <a:latin typeface="Arial" pitchFamily="34" charset="0"/>
              </a:rPr>
              <a:t>③</a:t>
            </a:r>
            <a:r>
              <a:rPr lang="zh-CN" altLang="en-US" sz="3200" b="1">
                <a:solidFill>
                  <a:srgbClr val="FF3300"/>
                </a:solidFill>
                <a:effectLst>
                  <a:outerShdw blurRad="38100" dist="38100" dir="2700000" algn="tl">
                    <a:srgbClr val="C0C0C0"/>
                  </a:outerShdw>
                </a:effectLst>
                <a:latin typeface="Times New Roman" pitchFamily="18" charset="0"/>
              </a:rPr>
              <a:t>过程</a:t>
            </a:r>
          </a:p>
        </p:txBody>
      </p:sp>
      <p:sp>
        <p:nvSpPr>
          <p:cNvPr id="64515" name="Rectangle 3"/>
          <p:cNvSpPr>
            <a:spLocks noChangeArrowheads="1"/>
          </p:cNvSpPr>
          <p:nvPr/>
        </p:nvSpPr>
        <p:spPr bwMode="auto">
          <a:xfrm>
            <a:off x="76200" y="981075"/>
            <a:ext cx="2371725" cy="1069975"/>
          </a:xfrm>
          <a:prstGeom prst="rect">
            <a:avLst/>
          </a:prstGeom>
          <a:noFill/>
          <a:ln w="9525">
            <a:solidFill>
              <a:srgbClr val="FF3300"/>
            </a:solidFill>
            <a:miter lim="800000"/>
            <a:headEnd/>
            <a:tailEnd/>
          </a:ln>
          <a:effectLst/>
        </p:spPr>
        <p:txBody>
          <a:bodyPr>
            <a:spAutoFit/>
          </a:bodyPr>
          <a:lstStyle/>
          <a:p>
            <a:r>
              <a:rPr lang="zh-CN" altLang="en-US" sz="3200" b="1">
                <a:solidFill>
                  <a:srgbClr val="3D76F5"/>
                </a:solidFill>
                <a:effectLst>
                  <a:outerShdw blurRad="38100" dist="38100" dir="2700000" algn="tl">
                    <a:srgbClr val="C0C0C0"/>
                  </a:outerShdw>
                </a:effectLst>
                <a:latin typeface="Times New Roman" pitchFamily="18" charset="0"/>
              </a:rPr>
              <a:t>萌发的种子或 幼苗</a:t>
            </a:r>
          </a:p>
        </p:txBody>
      </p:sp>
      <p:sp>
        <p:nvSpPr>
          <p:cNvPr id="64516" name="Rectangle 4"/>
          <p:cNvSpPr>
            <a:spLocks noChangeArrowheads="1"/>
          </p:cNvSpPr>
          <p:nvPr/>
        </p:nvSpPr>
        <p:spPr bwMode="auto">
          <a:xfrm>
            <a:off x="4267200" y="765175"/>
            <a:ext cx="2117725" cy="1739900"/>
          </a:xfrm>
          <a:prstGeom prst="rect">
            <a:avLst/>
          </a:prstGeom>
          <a:noFill/>
          <a:ln w="9525">
            <a:solidFill>
              <a:srgbClr val="FF3300"/>
            </a:solidFill>
            <a:miter lim="800000"/>
            <a:headEnd/>
            <a:tailEnd/>
          </a:ln>
          <a:effectLst/>
        </p:spPr>
        <p:txBody>
          <a:bodyPr>
            <a:spAutoFit/>
          </a:bodyPr>
          <a:lstStyle/>
          <a:p>
            <a:r>
              <a:rPr lang="zh-CN" altLang="en-US" sz="3600" b="1">
                <a:solidFill>
                  <a:srgbClr val="3D76F5"/>
                </a:solidFill>
                <a:effectLst>
                  <a:outerShdw blurRad="38100" dist="38100" dir="2700000" algn="tl">
                    <a:srgbClr val="C0C0C0"/>
                  </a:outerShdw>
                </a:effectLst>
                <a:latin typeface="Times New Roman" pitchFamily="18" charset="0"/>
              </a:rPr>
              <a:t>染色体加倍的组织块</a:t>
            </a:r>
          </a:p>
        </p:txBody>
      </p:sp>
      <p:grpSp>
        <p:nvGrpSpPr>
          <p:cNvPr id="64517" name="Group 5"/>
          <p:cNvGrpSpPr>
            <a:grpSpLocks/>
          </p:cNvGrpSpPr>
          <p:nvPr/>
        </p:nvGrpSpPr>
        <p:grpSpPr bwMode="auto">
          <a:xfrm>
            <a:off x="2438400" y="990600"/>
            <a:ext cx="1798638" cy="1066800"/>
            <a:chOff x="1536" y="624"/>
            <a:chExt cx="1133" cy="672"/>
          </a:xfrm>
        </p:grpSpPr>
        <p:sp>
          <p:nvSpPr>
            <p:cNvPr id="64518" name="Rectangle 6"/>
            <p:cNvSpPr>
              <a:spLocks noChangeArrowheads="1"/>
            </p:cNvSpPr>
            <p:nvPr/>
          </p:nvSpPr>
          <p:spPr bwMode="auto">
            <a:xfrm>
              <a:off x="1536" y="624"/>
              <a:ext cx="1133" cy="674"/>
            </a:xfrm>
            <a:prstGeom prst="rect">
              <a:avLst/>
            </a:prstGeom>
            <a:noFill/>
            <a:ln w="9525">
              <a:noFill/>
              <a:miter lim="800000"/>
              <a:headEnd/>
              <a:tailEnd/>
            </a:ln>
            <a:effectLst/>
          </p:spPr>
          <p:txBody>
            <a:bodyPr>
              <a:spAutoFit/>
            </a:bodyPr>
            <a:lstStyle/>
            <a:p>
              <a:r>
                <a:rPr lang="zh-CN" altLang="en-US" sz="3200" b="1">
                  <a:solidFill>
                    <a:srgbClr val="FF3300"/>
                  </a:solidFill>
                  <a:effectLst>
                    <a:outerShdw blurRad="38100" dist="38100" dir="2700000" algn="tl">
                      <a:srgbClr val="C0C0C0"/>
                    </a:outerShdw>
                  </a:effectLst>
                  <a:latin typeface="Times New Roman" pitchFamily="18" charset="0"/>
                </a:rPr>
                <a:t>秋水仙素处理</a:t>
              </a:r>
            </a:p>
          </p:txBody>
        </p:sp>
        <p:sp>
          <p:nvSpPr>
            <p:cNvPr id="64519" name="Line 7"/>
            <p:cNvSpPr>
              <a:spLocks noChangeShapeType="1"/>
            </p:cNvSpPr>
            <p:nvPr/>
          </p:nvSpPr>
          <p:spPr bwMode="auto">
            <a:xfrm flipV="1">
              <a:off x="1539" y="987"/>
              <a:ext cx="1079" cy="1"/>
            </a:xfrm>
            <a:prstGeom prst="line">
              <a:avLst/>
            </a:prstGeom>
            <a:noFill/>
            <a:ln w="38100">
              <a:solidFill>
                <a:schemeClr val="tx1"/>
              </a:solidFill>
              <a:round/>
              <a:headEnd/>
              <a:tailEnd type="triangle" w="med" len="med"/>
            </a:ln>
            <a:effectLst/>
          </p:spPr>
          <p:txBody>
            <a:bodyPr/>
            <a:lstStyle/>
            <a:p>
              <a:endParaRPr lang="zh-CN" altLang="en-US">
                <a:solidFill>
                  <a:prstClr val="black"/>
                </a:solidFill>
                <a:latin typeface="Arial" pitchFamily="34" charset="0"/>
              </a:endParaRPr>
            </a:p>
          </p:txBody>
        </p:sp>
      </p:grpSp>
      <p:sp>
        <p:nvSpPr>
          <p:cNvPr id="64520" name="Rectangle 8"/>
          <p:cNvSpPr>
            <a:spLocks noChangeArrowheads="1"/>
          </p:cNvSpPr>
          <p:nvPr/>
        </p:nvSpPr>
        <p:spPr bwMode="auto">
          <a:xfrm>
            <a:off x="7067550" y="1162050"/>
            <a:ext cx="2000250" cy="1192213"/>
          </a:xfrm>
          <a:prstGeom prst="rect">
            <a:avLst/>
          </a:prstGeom>
          <a:noFill/>
          <a:ln w="9525">
            <a:solidFill>
              <a:srgbClr val="FF3300"/>
            </a:solidFill>
            <a:miter lim="800000"/>
            <a:headEnd/>
            <a:tailEnd/>
          </a:ln>
          <a:effectLst/>
        </p:spPr>
        <p:txBody>
          <a:bodyPr>
            <a:spAutoFit/>
          </a:bodyPr>
          <a:lstStyle/>
          <a:p>
            <a:r>
              <a:rPr lang="zh-CN" altLang="en-US" sz="3600" b="1">
                <a:solidFill>
                  <a:srgbClr val="3D76F5"/>
                </a:solidFill>
                <a:effectLst>
                  <a:outerShdw blurRad="38100" dist="38100" dir="2700000" algn="tl">
                    <a:srgbClr val="C0C0C0"/>
                  </a:outerShdw>
                </a:effectLst>
                <a:latin typeface="Times New Roman" pitchFamily="18" charset="0"/>
              </a:rPr>
              <a:t>多倍体植株</a:t>
            </a:r>
          </a:p>
        </p:txBody>
      </p:sp>
      <p:sp>
        <p:nvSpPr>
          <p:cNvPr id="64521" name="Line 9"/>
          <p:cNvSpPr>
            <a:spLocks noChangeShapeType="1"/>
          </p:cNvSpPr>
          <p:nvPr/>
        </p:nvSpPr>
        <p:spPr bwMode="auto">
          <a:xfrm flipV="1">
            <a:off x="6491288" y="1700213"/>
            <a:ext cx="601662" cy="17462"/>
          </a:xfrm>
          <a:prstGeom prst="line">
            <a:avLst/>
          </a:prstGeom>
          <a:noFill/>
          <a:ln w="38100">
            <a:solidFill>
              <a:schemeClr val="tx1"/>
            </a:solidFill>
            <a:round/>
            <a:headEnd/>
            <a:tailEnd type="triangle" w="med" len="med"/>
          </a:ln>
          <a:effectLst/>
        </p:spPr>
        <p:txBody>
          <a:bodyPr/>
          <a:lstStyle/>
          <a:p>
            <a:endParaRPr lang="zh-CN" altLang="en-US">
              <a:solidFill>
                <a:prstClr val="black"/>
              </a:solidFill>
              <a:latin typeface="Arial" pitchFamily="34" charset="0"/>
            </a:endParaRPr>
          </a:p>
        </p:txBody>
      </p:sp>
      <p:sp>
        <p:nvSpPr>
          <p:cNvPr id="64522" name="Rectangle 10"/>
          <p:cNvSpPr>
            <a:spLocks noChangeArrowheads="1"/>
          </p:cNvSpPr>
          <p:nvPr/>
        </p:nvSpPr>
        <p:spPr bwMode="auto">
          <a:xfrm>
            <a:off x="0" y="3429000"/>
            <a:ext cx="8609013" cy="1069975"/>
          </a:xfrm>
          <a:prstGeom prst="rect">
            <a:avLst/>
          </a:prstGeom>
          <a:noFill/>
          <a:ln w="9525">
            <a:noFill/>
            <a:miter lim="800000"/>
            <a:headEnd/>
            <a:tailEnd/>
          </a:ln>
          <a:effectLst/>
        </p:spPr>
        <p:txBody>
          <a:bodyPr>
            <a:spAutoFit/>
          </a:bodyPr>
          <a:lstStyle/>
          <a:p>
            <a:r>
              <a:rPr lang="en-US" altLang="zh-CN" sz="3200" b="1">
                <a:solidFill>
                  <a:srgbClr val="FF3300"/>
                </a:solidFill>
                <a:effectLst>
                  <a:outerShdw blurRad="38100" dist="38100" dir="2700000" algn="tl">
                    <a:srgbClr val="C0C0C0"/>
                  </a:outerShdw>
                </a:effectLst>
                <a:latin typeface="Arial" pitchFamily="34" charset="0"/>
              </a:rPr>
              <a:t>④</a:t>
            </a:r>
            <a:r>
              <a:rPr lang="zh-CN" altLang="en-US" sz="3200" b="1">
                <a:solidFill>
                  <a:srgbClr val="FF3300"/>
                </a:solidFill>
                <a:effectLst>
                  <a:outerShdw blurRad="38100" dist="38100" dir="2700000" algn="tl">
                    <a:srgbClr val="C0C0C0"/>
                  </a:outerShdw>
                </a:effectLst>
                <a:latin typeface="Times New Roman" pitchFamily="18" charset="0"/>
              </a:rPr>
              <a:t>优点：</a:t>
            </a:r>
            <a:r>
              <a:rPr lang="zh-CN" altLang="en-US" sz="3200" b="1">
                <a:solidFill>
                  <a:srgbClr val="0000FF"/>
                </a:solidFill>
                <a:effectLst>
                  <a:outerShdw blurRad="38100" dist="38100" dir="2700000" algn="tl">
                    <a:srgbClr val="C0C0C0"/>
                  </a:outerShdw>
                </a:effectLst>
                <a:latin typeface="Times New Roman" pitchFamily="18" charset="0"/>
              </a:rPr>
              <a:t>器官大，提高产量和营养成分。</a:t>
            </a:r>
            <a:r>
              <a:rPr lang="zh-CN" altLang="en-US" sz="3200" b="1">
                <a:solidFill>
                  <a:srgbClr val="CC3300"/>
                </a:solidFill>
                <a:effectLst>
                  <a:outerShdw blurRad="38100" dist="38100" dir="2700000" algn="tl">
                    <a:srgbClr val="C0C0C0"/>
                  </a:outerShdw>
                </a:effectLst>
                <a:latin typeface="Times New Roman" pitchFamily="18" charset="0"/>
              </a:rPr>
              <a:t>如四倍体番茄</a:t>
            </a:r>
            <a:r>
              <a:rPr lang="en-US" altLang="zh-CN" sz="3200" b="1">
                <a:solidFill>
                  <a:srgbClr val="CC3300"/>
                </a:solidFill>
                <a:effectLst>
                  <a:outerShdw blurRad="38100" dist="38100" dir="2700000" algn="tl">
                    <a:srgbClr val="C0C0C0"/>
                  </a:outerShdw>
                </a:effectLst>
                <a:latin typeface="Times New Roman" pitchFamily="18" charset="0"/>
              </a:rPr>
              <a:t>VC</a:t>
            </a:r>
            <a:r>
              <a:rPr lang="zh-CN" altLang="en-US" sz="3200" b="1">
                <a:solidFill>
                  <a:srgbClr val="CC3300"/>
                </a:solidFill>
                <a:effectLst>
                  <a:outerShdw blurRad="38100" dist="38100" dir="2700000" algn="tl">
                    <a:srgbClr val="C0C0C0"/>
                  </a:outerShdw>
                </a:effectLst>
                <a:latin typeface="Times New Roman" pitchFamily="18" charset="0"/>
              </a:rPr>
              <a:t>含量高于二倍体番茄一倍。</a:t>
            </a:r>
          </a:p>
        </p:txBody>
      </p:sp>
      <p:sp>
        <p:nvSpPr>
          <p:cNvPr id="64523" name="Rectangle 11"/>
          <p:cNvSpPr>
            <a:spLocks noChangeArrowheads="1"/>
          </p:cNvSpPr>
          <p:nvPr/>
        </p:nvSpPr>
        <p:spPr bwMode="auto">
          <a:xfrm>
            <a:off x="0" y="5589588"/>
            <a:ext cx="8837613" cy="582612"/>
          </a:xfrm>
          <a:prstGeom prst="rect">
            <a:avLst/>
          </a:prstGeom>
          <a:noFill/>
          <a:ln w="9525">
            <a:noFill/>
            <a:miter lim="800000"/>
            <a:headEnd/>
            <a:tailEnd/>
          </a:ln>
          <a:effectLst/>
        </p:spPr>
        <p:txBody>
          <a:bodyPr>
            <a:spAutoFit/>
          </a:bodyPr>
          <a:lstStyle/>
          <a:p>
            <a:r>
              <a:rPr lang="en-US" altLang="zh-CN" sz="3200" b="1">
                <a:solidFill>
                  <a:srgbClr val="FF3300"/>
                </a:solidFill>
                <a:effectLst>
                  <a:outerShdw blurRad="38100" dist="38100" dir="2700000" algn="tl">
                    <a:srgbClr val="C0C0C0"/>
                  </a:outerShdw>
                </a:effectLst>
                <a:latin typeface="Arial" pitchFamily="34" charset="0"/>
              </a:rPr>
              <a:t>⑤</a:t>
            </a:r>
            <a:r>
              <a:rPr lang="zh-CN" altLang="en-US" sz="3200" b="1">
                <a:solidFill>
                  <a:srgbClr val="FF3300"/>
                </a:solidFill>
                <a:effectLst>
                  <a:outerShdw blurRad="38100" dist="38100" dir="2700000" algn="tl">
                    <a:srgbClr val="C0C0C0"/>
                  </a:outerShdw>
                </a:effectLst>
                <a:latin typeface="Times New Roman" pitchFamily="18" charset="0"/>
              </a:rPr>
              <a:t>缺点：</a:t>
            </a:r>
            <a:r>
              <a:rPr lang="zh-CN" altLang="en-US" sz="3200" b="1">
                <a:solidFill>
                  <a:srgbClr val="0000FF"/>
                </a:solidFill>
                <a:effectLst>
                  <a:outerShdw blurRad="38100" dist="38100" dir="2700000" algn="tl">
                    <a:srgbClr val="C0C0C0"/>
                  </a:outerShdw>
                </a:effectLst>
                <a:latin typeface="Times New Roman" pitchFamily="18" charset="0"/>
              </a:rPr>
              <a:t>适用于植物，在动物方面难以开展。</a:t>
            </a:r>
          </a:p>
        </p:txBody>
      </p:sp>
    </p:spTree>
    <p:extLst>
      <p:ext uri="{BB962C8B-B14F-4D97-AF65-F5344CB8AC3E}">
        <p14:creationId xmlns:p14="http://schemas.microsoft.com/office/powerpoint/2010/main" val="1891379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additive="base">
                                        <p:cTn id="7" dur="500" fill="hold"/>
                                        <p:tgtEl>
                                          <p:spTgt spid="64514"/>
                                        </p:tgtEl>
                                        <p:attrNameLst>
                                          <p:attrName>ppt_x</p:attrName>
                                        </p:attrNameLst>
                                      </p:cBhvr>
                                      <p:tavLst>
                                        <p:tav tm="0">
                                          <p:val>
                                            <p:strVal val="0-#ppt_w/2"/>
                                          </p:val>
                                        </p:tav>
                                        <p:tav tm="100000">
                                          <p:val>
                                            <p:strVal val="#ppt_x"/>
                                          </p:val>
                                        </p:tav>
                                      </p:tavLst>
                                    </p:anim>
                                    <p:anim calcmode="lin" valueType="num">
                                      <p:cBhvr additive="base">
                                        <p:cTn id="8" dur="500" fill="hold"/>
                                        <p:tgtEl>
                                          <p:spTgt spid="645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grpId="0" nodeType="clickEffect">
                                  <p:stCondLst>
                                    <p:cond delay="0"/>
                                  </p:stCondLst>
                                  <p:childTnLst>
                                    <p:set>
                                      <p:cBhvr>
                                        <p:cTn id="12" dur="1" fill="hold">
                                          <p:stCondLst>
                                            <p:cond delay="0"/>
                                          </p:stCondLst>
                                        </p:cTn>
                                        <p:tgtEl>
                                          <p:spTgt spid="64515"/>
                                        </p:tgtEl>
                                        <p:attrNameLst>
                                          <p:attrName>style.visibility</p:attrName>
                                        </p:attrNameLst>
                                      </p:cBhvr>
                                      <p:to>
                                        <p:strVal val="visible"/>
                                      </p:to>
                                    </p:set>
                                    <p:anim from="(-#ppt_w/2)" to="(#ppt_x)" calcmode="lin" valueType="num">
                                      <p:cBhvr>
                                        <p:cTn id="13" dur="600" fill="hold">
                                          <p:stCondLst>
                                            <p:cond delay="0"/>
                                          </p:stCondLst>
                                        </p:cTn>
                                        <p:tgtEl>
                                          <p:spTgt spid="64515"/>
                                        </p:tgtEl>
                                        <p:attrNameLst>
                                          <p:attrName>ppt_x</p:attrName>
                                        </p:attrNameLst>
                                      </p:cBhvr>
                                    </p:anim>
                                    <p:anim from="0" to="-1.0" calcmode="lin" valueType="num">
                                      <p:cBhvr>
                                        <p:cTn id="14" dur="200" decel="50000" autoRev="1" fill="hold">
                                          <p:stCondLst>
                                            <p:cond delay="600"/>
                                          </p:stCondLst>
                                        </p:cTn>
                                        <p:tgtEl>
                                          <p:spTgt spid="64515"/>
                                        </p:tgtEl>
                                        <p:attrNameLst>
                                          <p:attrName>xshear</p:attrName>
                                        </p:attrNameLst>
                                      </p:cBhvr>
                                    </p:anim>
                                    <p:animScale>
                                      <p:cBhvr>
                                        <p:cTn id="15" dur="200" decel="100000" autoRev="1" fill="hold">
                                          <p:stCondLst>
                                            <p:cond delay="600"/>
                                          </p:stCondLst>
                                        </p:cTn>
                                        <p:tgtEl>
                                          <p:spTgt spid="64515"/>
                                        </p:tgtEl>
                                      </p:cBhvr>
                                      <p:from x="100000" y="100000"/>
                                      <p:to x="80000" y="100000"/>
                                    </p:animScale>
                                    <p:anim by="(#ppt_h/3+#ppt_w*0.1)" calcmode="lin" valueType="num">
                                      <p:cBhvr additive="sum">
                                        <p:cTn id="16" dur="200" decel="100000" autoRev="1" fill="hold">
                                          <p:stCondLst>
                                            <p:cond delay="600"/>
                                          </p:stCondLst>
                                        </p:cTn>
                                        <p:tgtEl>
                                          <p:spTgt spid="64515"/>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64517"/>
                                        </p:tgtEl>
                                        <p:attrNameLst>
                                          <p:attrName>style.visibility</p:attrName>
                                        </p:attrNameLst>
                                      </p:cBhvr>
                                      <p:to>
                                        <p:strVal val="visible"/>
                                      </p:to>
                                    </p:set>
                                    <p:animEffect transition="in" filter="diamond(in)">
                                      <p:cBhvr>
                                        <p:cTn id="21" dur="2000"/>
                                        <p:tgtEl>
                                          <p:spTgt spid="64517"/>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64516"/>
                                        </p:tgtEl>
                                        <p:attrNameLst>
                                          <p:attrName>style.visibility</p:attrName>
                                        </p:attrNameLst>
                                      </p:cBhvr>
                                      <p:to>
                                        <p:strVal val="visible"/>
                                      </p:to>
                                    </p:set>
                                    <p:animEffect transition="in" filter="fade">
                                      <p:cBhvr>
                                        <p:cTn id="26" dur="1000"/>
                                        <p:tgtEl>
                                          <p:spTgt spid="64516"/>
                                        </p:tgtEl>
                                      </p:cBhvr>
                                    </p:animEffect>
                                    <p:anim calcmode="lin" valueType="num">
                                      <p:cBhvr>
                                        <p:cTn id="27" dur="1000" fill="hold"/>
                                        <p:tgtEl>
                                          <p:spTgt spid="64516"/>
                                        </p:tgtEl>
                                        <p:attrNameLst>
                                          <p:attrName>ppt_x</p:attrName>
                                        </p:attrNameLst>
                                      </p:cBhvr>
                                      <p:tavLst>
                                        <p:tav tm="0">
                                          <p:val>
                                            <p:strVal val="#ppt_x"/>
                                          </p:val>
                                        </p:tav>
                                        <p:tav tm="100000">
                                          <p:val>
                                            <p:strVal val="#ppt_x"/>
                                          </p:val>
                                        </p:tav>
                                      </p:tavLst>
                                    </p:anim>
                                    <p:anim calcmode="lin" valueType="num">
                                      <p:cBhvr>
                                        <p:cTn id="28" dur="1000" fill="hold"/>
                                        <p:tgtEl>
                                          <p:spTgt spid="6451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4" presetClass="entr" presetSubtype="0" accel="100000" fill="hold" grpId="0" nodeType="clickEffect">
                                  <p:stCondLst>
                                    <p:cond delay="0"/>
                                  </p:stCondLst>
                                  <p:childTnLst>
                                    <p:set>
                                      <p:cBhvr>
                                        <p:cTn id="32" dur="1" fill="hold">
                                          <p:stCondLst>
                                            <p:cond delay="0"/>
                                          </p:stCondLst>
                                        </p:cTn>
                                        <p:tgtEl>
                                          <p:spTgt spid="64521"/>
                                        </p:tgtEl>
                                        <p:attrNameLst>
                                          <p:attrName>style.visibility</p:attrName>
                                        </p:attrNameLst>
                                      </p:cBhvr>
                                      <p:to>
                                        <p:strVal val="visible"/>
                                      </p:to>
                                    </p:set>
                                    <p:anim calcmode="lin" valueType="num">
                                      <p:cBhvr>
                                        <p:cTn id="33" dur="500" fill="hold"/>
                                        <p:tgtEl>
                                          <p:spTgt spid="64521"/>
                                        </p:tgtEl>
                                        <p:attrNameLst>
                                          <p:attrName>ppt_w</p:attrName>
                                        </p:attrNameLst>
                                      </p:cBhvr>
                                      <p:tavLst>
                                        <p:tav tm="0">
                                          <p:val>
                                            <p:strVal val="#ppt_w*0.05"/>
                                          </p:val>
                                        </p:tav>
                                        <p:tav tm="100000">
                                          <p:val>
                                            <p:strVal val="#ppt_w"/>
                                          </p:val>
                                        </p:tav>
                                      </p:tavLst>
                                    </p:anim>
                                    <p:anim calcmode="lin" valueType="num">
                                      <p:cBhvr>
                                        <p:cTn id="34" dur="500" fill="hold"/>
                                        <p:tgtEl>
                                          <p:spTgt spid="64521"/>
                                        </p:tgtEl>
                                        <p:attrNameLst>
                                          <p:attrName>ppt_h</p:attrName>
                                        </p:attrNameLst>
                                      </p:cBhvr>
                                      <p:tavLst>
                                        <p:tav tm="0">
                                          <p:val>
                                            <p:strVal val="#ppt_h"/>
                                          </p:val>
                                        </p:tav>
                                        <p:tav tm="100000">
                                          <p:val>
                                            <p:strVal val="#ppt_h"/>
                                          </p:val>
                                        </p:tav>
                                      </p:tavLst>
                                    </p:anim>
                                    <p:anim calcmode="lin" valueType="num">
                                      <p:cBhvr>
                                        <p:cTn id="35" dur="500" fill="hold"/>
                                        <p:tgtEl>
                                          <p:spTgt spid="64521"/>
                                        </p:tgtEl>
                                        <p:attrNameLst>
                                          <p:attrName>ppt_x</p:attrName>
                                        </p:attrNameLst>
                                      </p:cBhvr>
                                      <p:tavLst>
                                        <p:tav tm="0">
                                          <p:val>
                                            <p:strVal val="#ppt_x-.2"/>
                                          </p:val>
                                        </p:tav>
                                        <p:tav tm="100000">
                                          <p:val>
                                            <p:strVal val="#ppt_x"/>
                                          </p:val>
                                        </p:tav>
                                      </p:tavLst>
                                    </p:anim>
                                    <p:anim calcmode="lin" valueType="num">
                                      <p:cBhvr>
                                        <p:cTn id="36" dur="500" fill="hold"/>
                                        <p:tgtEl>
                                          <p:spTgt spid="64521"/>
                                        </p:tgtEl>
                                        <p:attrNameLst>
                                          <p:attrName>ppt_y</p:attrName>
                                        </p:attrNameLst>
                                      </p:cBhvr>
                                      <p:tavLst>
                                        <p:tav tm="0">
                                          <p:val>
                                            <p:strVal val="#ppt_y"/>
                                          </p:val>
                                        </p:tav>
                                        <p:tav tm="100000">
                                          <p:val>
                                            <p:strVal val="#ppt_y"/>
                                          </p:val>
                                        </p:tav>
                                      </p:tavLst>
                                    </p:anim>
                                    <p:animEffect transition="in" filter="fade">
                                      <p:cBhvr>
                                        <p:cTn id="37" dur="500"/>
                                        <p:tgtEl>
                                          <p:spTgt spid="64521"/>
                                        </p:tgtEl>
                                      </p:cBhvr>
                                    </p:animEffect>
                                  </p:childTnLst>
                                </p:cTn>
                              </p:par>
                            </p:childTnLst>
                          </p:cTn>
                        </p:par>
                      </p:childTnLst>
                    </p:cTn>
                  </p:par>
                  <p:par>
                    <p:cTn id="38" fill="hold">
                      <p:stCondLst>
                        <p:cond delay="indefinite"/>
                      </p:stCondLst>
                      <p:childTnLst>
                        <p:par>
                          <p:cTn id="39" fill="hold">
                            <p:stCondLst>
                              <p:cond delay="0"/>
                            </p:stCondLst>
                            <p:childTnLst>
                              <p:par>
                                <p:cTn id="40" presetID="51" presetClass="entr" presetSubtype="0" fill="hold" grpId="0" nodeType="clickEffect">
                                  <p:stCondLst>
                                    <p:cond delay="0"/>
                                  </p:stCondLst>
                                  <p:childTnLst>
                                    <p:set>
                                      <p:cBhvr>
                                        <p:cTn id="41" dur="1" fill="hold">
                                          <p:stCondLst>
                                            <p:cond delay="0"/>
                                          </p:stCondLst>
                                        </p:cTn>
                                        <p:tgtEl>
                                          <p:spTgt spid="64520"/>
                                        </p:tgtEl>
                                        <p:attrNameLst>
                                          <p:attrName>style.visibility</p:attrName>
                                        </p:attrNameLst>
                                      </p:cBhvr>
                                      <p:to>
                                        <p:strVal val="visible"/>
                                      </p:to>
                                    </p:set>
                                    <p:animEffect transition="in" filter="fade">
                                      <p:cBhvr>
                                        <p:cTn id="42" dur="770" decel="100000"/>
                                        <p:tgtEl>
                                          <p:spTgt spid="64520"/>
                                        </p:tgtEl>
                                      </p:cBhvr>
                                    </p:animEffect>
                                    <p:animScale>
                                      <p:cBhvr>
                                        <p:cTn id="43" dur="770" decel="100000"/>
                                        <p:tgtEl>
                                          <p:spTgt spid="64520"/>
                                        </p:tgtEl>
                                      </p:cBhvr>
                                      <p:from x="10000" y="10000"/>
                                      <p:to x="200000" y="450000"/>
                                    </p:animScale>
                                    <p:animScale>
                                      <p:cBhvr>
                                        <p:cTn id="44" dur="1230" accel="100000" fill="hold">
                                          <p:stCondLst>
                                            <p:cond delay="770"/>
                                          </p:stCondLst>
                                        </p:cTn>
                                        <p:tgtEl>
                                          <p:spTgt spid="64520"/>
                                        </p:tgtEl>
                                      </p:cBhvr>
                                      <p:from x="200000" y="450000"/>
                                      <p:to x="100000" y="100000"/>
                                    </p:animScale>
                                    <p:set>
                                      <p:cBhvr>
                                        <p:cTn id="45" dur="770" fill="hold"/>
                                        <p:tgtEl>
                                          <p:spTgt spid="64520"/>
                                        </p:tgtEl>
                                        <p:attrNameLst>
                                          <p:attrName>ppt_x</p:attrName>
                                        </p:attrNameLst>
                                      </p:cBhvr>
                                      <p:to>
                                        <p:strVal val="(0.5)"/>
                                      </p:to>
                                    </p:set>
                                    <p:anim from="(0.5)" to="(#ppt_x)" calcmode="lin" valueType="num">
                                      <p:cBhvr>
                                        <p:cTn id="46" dur="1230" accel="100000" fill="hold">
                                          <p:stCondLst>
                                            <p:cond delay="770"/>
                                          </p:stCondLst>
                                        </p:cTn>
                                        <p:tgtEl>
                                          <p:spTgt spid="64520"/>
                                        </p:tgtEl>
                                        <p:attrNameLst>
                                          <p:attrName>ppt_x</p:attrName>
                                        </p:attrNameLst>
                                      </p:cBhvr>
                                    </p:anim>
                                    <p:set>
                                      <p:cBhvr>
                                        <p:cTn id="47" dur="770" fill="hold"/>
                                        <p:tgtEl>
                                          <p:spTgt spid="64520"/>
                                        </p:tgtEl>
                                        <p:attrNameLst>
                                          <p:attrName>ppt_y</p:attrName>
                                        </p:attrNameLst>
                                      </p:cBhvr>
                                      <p:to>
                                        <p:strVal val="(#ppt_y+0.4)"/>
                                      </p:to>
                                    </p:set>
                                    <p:anim from="(#ppt_y+0.4)" to="(#ppt_y)" calcmode="lin" valueType="num">
                                      <p:cBhvr>
                                        <p:cTn id="48" dur="1230" accel="100000" fill="hold">
                                          <p:stCondLst>
                                            <p:cond delay="770"/>
                                          </p:stCondLst>
                                        </p:cTn>
                                        <p:tgtEl>
                                          <p:spTgt spid="64520"/>
                                        </p:tgtEl>
                                        <p:attrNameLst>
                                          <p:attrName>ppt_y</p:attrName>
                                        </p:attrNameLst>
                                      </p:cBhvr>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64522"/>
                                        </p:tgtEl>
                                        <p:attrNameLst>
                                          <p:attrName>style.visibility</p:attrName>
                                        </p:attrNameLst>
                                      </p:cBhvr>
                                      <p:to>
                                        <p:strVal val="visible"/>
                                      </p:to>
                                    </p:set>
                                    <p:anim calcmode="lin" valueType="num">
                                      <p:cBhvr>
                                        <p:cTn id="53" dur="500" fill="hold"/>
                                        <p:tgtEl>
                                          <p:spTgt spid="64522"/>
                                        </p:tgtEl>
                                        <p:attrNameLst>
                                          <p:attrName>ppt_w</p:attrName>
                                        </p:attrNameLst>
                                      </p:cBhvr>
                                      <p:tavLst>
                                        <p:tav tm="0">
                                          <p:val>
                                            <p:fltVal val="0"/>
                                          </p:val>
                                        </p:tav>
                                        <p:tav tm="100000">
                                          <p:val>
                                            <p:strVal val="#ppt_w"/>
                                          </p:val>
                                        </p:tav>
                                      </p:tavLst>
                                    </p:anim>
                                    <p:anim calcmode="lin" valueType="num">
                                      <p:cBhvr>
                                        <p:cTn id="54" dur="500" fill="hold"/>
                                        <p:tgtEl>
                                          <p:spTgt spid="64522"/>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3" presetClass="entr" presetSubtype="16" fill="hold" grpId="0" nodeType="clickEffect">
                                  <p:stCondLst>
                                    <p:cond delay="0"/>
                                  </p:stCondLst>
                                  <p:childTnLst>
                                    <p:set>
                                      <p:cBhvr>
                                        <p:cTn id="58" dur="1" fill="hold">
                                          <p:stCondLst>
                                            <p:cond delay="0"/>
                                          </p:stCondLst>
                                        </p:cTn>
                                        <p:tgtEl>
                                          <p:spTgt spid="64523"/>
                                        </p:tgtEl>
                                        <p:attrNameLst>
                                          <p:attrName>style.visibility</p:attrName>
                                        </p:attrNameLst>
                                      </p:cBhvr>
                                      <p:to>
                                        <p:strVal val="visible"/>
                                      </p:to>
                                    </p:set>
                                    <p:anim calcmode="lin" valueType="num">
                                      <p:cBhvr>
                                        <p:cTn id="59" dur="500" fill="hold"/>
                                        <p:tgtEl>
                                          <p:spTgt spid="64523"/>
                                        </p:tgtEl>
                                        <p:attrNameLst>
                                          <p:attrName>ppt_w</p:attrName>
                                        </p:attrNameLst>
                                      </p:cBhvr>
                                      <p:tavLst>
                                        <p:tav tm="0">
                                          <p:val>
                                            <p:fltVal val="0"/>
                                          </p:val>
                                        </p:tav>
                                        <p:tav tm="100000">
                                          <p:val>
                                            <p:strVal val="#ppt_w"/>
                                          </p:val>
                                        </p:tav>
                                      </p:tavLst>
                                    </p:anim>
                                    <p:anim calcmode="lin" valueType="num">
                                      <p:cBhvr>
                                        <p:cTn id="60" dur="500" fill="hold"/>
                                        <p:tgtEl>
                                          <p:spTgt spid="645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utoUpdateAnimBg="0"/>
      <p:bldP spid="64515" grpId="0" animBg="1" autoUpdateAnimBg="0"/>
      <p:bldP spid="64516" grpId="0" animBg="1" autoUpdateAnimBg="0"/>
      <p:bldP spid="64520" grpId="0" animBg="1" autoUpdateAnimBg="0"/>
      <p:bldP spid="64521" grpId="0" animBg="1"/>
      <p:bldP spid="64522" grpId="0" autoUpdateAnimBg="0"/>
      <p:bldP spid="64523"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0" y="990600"/>
            <a:ext cx="3851275" cy="582613"/>
          </a:xfrm>
          <a:prstGeom prst="rect">
            <a:avLst/>
          </a:prstGeom>
          <a:noFill/>
          <a:ln w="9525">
            <a:noFill/>
            <a:miter lim="800000"/>
            <a:headEnd/>
            <a:tailEnd/>
          </a:ln>
          <a:effectLst/>
        </p:spPr>
        <p:txBody>
          <a:bodyPr>
            <a:spAutoFit/>
          </a:bodyPr>
          <a:lstStyle/>
          <a:p>
            <a:r>
              <a:rPr lang="zh-CN" altLang="en-US" sz="3200" b="1">
                <a:solidFill>
                  <a:prstClr val="black"/>
                </a:solidFill>
                <a:effectLst>
                  <a:outerShdw blurRad="38100" dist="38100" dir="2700000" algn="tl">
                    <a:srgbClr val="C0C0C0"/>
                  </a:outerShdw>
                </a:effectLst>
                <a:latin typeface="Times New Roman" pitchFamily="18" charset="0"/>
              </a:rPr>
              <a:t>（</a:t>
            </a:r>
            <a:r>
              <a:rPr lang="en-US" altLang="zh-CN" sz="3200" b="1">
                <a:solidFill>
                  <a:prstClr val="black"/>
                </a:solidFill>
                <a:effectLst>
                  <a:outerShdw blurRad="38100" dist="38100" dir="2700000" algn="tl">
                    <a:srgbClr val="C0C0C0"/>
                  </a:outerShdw>
                </a:effectLst>
                <a:latin typeface="Arial" pitchFamily="34" charset="0"/>
              </a:rPr>
              <a:t>Ⅱ</a:t>
            </a:r>
            <a:r>
              <a:rPr lang="zh-CN" altLang="en-US" sz="3200" b="1">
                <a:solidFill>
                  <a:prstClr val="black"/>
                </a:solidFill>
                <a:effectLst>
                  <a:outerShdw blurRad="38100" dist="38100" dir="2700000" algn="tl">
                    <a:srgbClr val="C0C0C0"/>
                  </a:outerShdw>
                </a:effectLst>
                <a:latin typeface="Arial" pitchFamily="34" charset="0"/>
              </a:rPr>
              <a:t>）</a:t>
            </a:r>
            <a:r>
              <a:rPr lang="zh-CN" altLang="en-US" sz="3200" b="1">
                <a:solidFill>
                  <a:prstClr val="black"/>
                </a:solidFill>
                <a:effectLst>
                  <a:outerShdw blurRad="38100" dist="38100" dir="2700000" algn="tl">
                    <a:srgbClr val="C0C0C0"/>
                  </a:outerShdw>
                </a:effectLst>
                <a:latin typeface="Times New Roman" pitchFamily="18" charset="0"/>
              </a:rPr>
              <a:t>染色体数目</a:t>
            </a:r>
          </a:p>
        </p:txBody>
      </p:sp>
      <p:sp>
        <p:nvSpPr>
          <p:cNvPr id="66563" name="Text Box 3"/>
          <p:cNvSpPr txBox="1">
            <a:spLocks noChangeArrowheads="1"/>
          </p:cNvSpPr>
          <p:nvPr/>
        </p:nvSpPr>
        <p:spPr bwMode="auto">
          <a:xfrm>
            <a:off x="5029200" y="838200"/>
            <a:ext cx="2035175" cy="582613"/>
          </a:xfrm>
          <a:prstGeom prst="rect">
            <a:avLst/>
          </a:prstGeom>
          <a:noFill/>
          <a:ln w="9525">
            <a:noFill/>
            <a:miter lim="800000"/>
            <a:headEnd/>
            <a:tailEnd/>
          </a:ln>
          <a:effectLst/>
        </p:spPr>
        <p:txBody>
          <a:bodyPr>
            <a:spAutoFit/>
          </a:bodyPr>
          <a:lstStyle/>
          <a:p>
            <a:r>
              <a:rPr lang="zh-CN" altLang="en-US" sz="3200" b="1">
                <a:solidFill>
                  <a:prstClr val="black"/>
                </a:solidFill>
                <a:effectLst>
                  <a:outerShdw blurRad="38100" dist="38100" dir="2700000" algn="tl">
                    <a:srgbClr val="C0C0C0"/>
                  </a:outerShdw>
                </a:effectLst>
                <a:latin typeface="Times New Roman" pitchFamily="18" charset="0"/>
              </a:rPr>
              <a:t>单倍体</a:t>
            </a:r>
          </a:p>
        </p:txBody>
      </p:sp>
      <p:grpSp>
        <p:nvGrpSpPr>
          <p:cNvPr id="66564" name="Group 4"/>
          <p:cNvGrpSpPr>
            <a:grpSpLocks/>
          </p:cNvGrpSpPr>
          <p:nvPr/>
        </p:nvGrpSpPr>
        <p:grpSpPr bwMode="auto">
          <a:xfrm>
            <a:off x="3581400" y="685800"/>
            <a:ext cx="1557338" cy="623888"/>
            <a:chOff x="2256" y="432"/>
            <a:chExt cx="981" cy="393"/>
          </a:xfrm>
        </p:grpSpPr>
        <p:sp>
          <p:nvSpPr>
            <p:cNvPr id="66565" name="Line 5"/>
            <p:cNvSpPr>
              <a:spLocks noChangeShapeType="1"/>
            </p:cNvSpPr>
            <p:nvPr/>
          </p:nvSpPr>
          <p:spPr bwMode="auto">
            <a:xfrm>
              <a:off x="2277" y="816"/>
              <a:ext cx="960" cy="9"/>
            </a:xfrm>
            <a:prstGeom prst="line">
              <a:avLst/>
            </a:prstGeom>
            <a:noFill/>
            <a:ln w="57150">
              <a:solidFill>
                <a:schemeClr val="tx1"/>
              </a:solidFill>
              <a:round/>
              <a:headEnd/>
              <a:tailEnd type="triangle" w="med" len="med"/>
            </a:ln>
            <a:effectLst/>
          </p:spPr>
          <p:txBody>
            <a:bodyPr wrap="none"/>
            <a:lstStyle/>
            <a:p>
              <a:endParaRPr lang="zh-CN" altLang="en-US">
                <a:solidFill>
                  <a:prstClr val="black"/>
                </a:solidFill>
                <a:latin typeface="Arial" pitchFamily="34" charset="0"/>
              </a:endParaRPr>
            </a:p>
          </p:txBody>
        </p:sp>
        <p:sp>
          <p:nvSpPr>
            <p:cNvPr id="66566" name="Text Box 6"/>
            <p:cNvSpPr txBox="1">
              <a:spLocks noChangeArrowheads="1"/>
            </p:cNvSpPr>
            <p:nvPr/>
          </p:nvSpPr>
          <p:spPr bwMode="auto">
            <a:xfrm>
              <a:off x="2256" y="432"/>
              <a:ext cx="693" cy="367"/>
            </a:xfrm>
            <a:prstGeom prst="rect">
              <a:avLst/>
            </a:prstGeom>
            <a:noFill/>
            <a:ln w="9525">
              <a:noFill/>
              <a:miter lim="800000"/>
              <a:headEnd/>
              <a:tailEnd/>
            </a:ln>
            <a:effectLst/>
          </p:spPr>
          <p:txBody>
            <a:bodyPr>
              <a:spAutoFit/>
            </a:bodyPr>
            <a:lstStyle/>
            <a:p>
              <a:r>
                <a:rPr lang="zh-CN" altLang="en-US" sz="3200" b="1">
                  <a:solidFill>
                    <a:srgbClr val="C9381B"/>
                  </a:solidFill>
                  <a:effectLst>
                    <a:outerShdw blurRad="38100" dist="38100" dir="2700000" algn="tl">
                      <a:srgbClr val="C0C0C0"/>
                    </a:outerShdw>
                  </a:effectLst>
                  <a:latin typeface="Times New Roman" pitchFamily="18" charset="0"/>
                </a:rPr>
                <a:t>倍减</a:t>
              </a:r>
            </a:p>
          </p:txBody>
        </p:sp>
      </p:grpSp>
      <p:sp>
        <p:nvSpPr>
          <p:cNvPr id="66567" name="Text Box 7">
            <a:hlinkClick r:id="rId2" action="ppaction://hlinksldjump"/>
          </p:cNvPr>
          <p:cNvSpPr txBox="1">
            <a:spLocks noChangeArrowheads="1"/>
          </p:cNvSpPr>
          <p:nvPr/>
        </p:nvSpPr>
        <p:spPr bwMode="auto">
          <a:xfrm>
            <a:off x="0" y="1752600"/>
            <a:ext cx="2741613" cy="582613"/>
          </a:xfrm>
          <a:prstGeom prst="rect">
            <a:avLst/>
          </a:prstGeom>
          <a:noFill/>
          <a:ln w="9525">
            <a:noFill/>
            <a:miter lim="800000"/>
            <a:headEnd/>
            <a:tailEnd/>
          </a:ln>
          <a:effectLst/>
        </p:spPr>
        <p:txBody>
          <a:bodyPr>
            <a:spAutoFit/>
          </a:bodyPr>
          <a:lstStyle/>
          <a:p>
            <a:r>
              <a:rPr lang="en-US" altLang="zh-CN" sz="3200" b="1">
                <a:solidFill>
                  <a:srgbClr val="008000"/>
                </a:solidFill>
                <a:effectLst>
                  <a:outerShdw blurRad="38100" dist="38100" dir="2700000" algn="tl">
                    <a:srgbClr val="C0C0C0"/>
                  </a:outerShdw>
                </a:effectLst>
                <a:latin typeface="Arial" pitchFamily="34" charset="0"/>
              </a:rPr>
              <a:t>⑴</a:t>
            </a:r>
            <a:r>
              <a:rPr lang="zh-CN" altLang="en-US" sz="3200" b="1">
                <a:solidFill>
                  <a:srgbClr val="008000"/>
                </a:solidFill>
                <a:effectLst>
                  <a:outerShdw blurRad="38100" dist="38100" dir="2700000" algn="tl">
                    <a:srgbClr val="C0C0C0"/>
                  </a:outerShdw>
                </a:effectLst>
                <a:latin typeface="Times New Roman" pitchFamily="18" charset="0"/>
              </a:rPr>
              <a:t>自然成因：</a:t>
            </a:r>
          </a:p>
        </p:txBody>
      </p:sp>
      <p:sp>
        <p:nvSpPr>
          <p:cNvPr id="66568" name="Text Box 8"/>
          <p:cNvSpPr txBox="1">
            <a:spLocks noChangeArrowheads="1"/>
          </p:cNvSpPr>
          <p:nvPr/>
        </p:nvSpPr>
        <p:spPr bwMode="auto">
          <a:xfrm>
            <a:off x="0" y="2362200"/>
            <a:ext cx="1827213" cy="1069975"/>
          </a:xfrm>
          <a:prstGeom prst="rect">
            <a:avLst/>
          </a:prstGeom>
          <a:noFill/>
          <a:ln w="9525">
            <a:noFill/>
            <a:miter lim="800000"/>
            <a:headEnd/>
            <a:tailEnd/>
          </a:ln>
          <a:effectLst/>
        </p:spPr>
        <p:txBody>
          <a:bodyPr>
            <a:spAutoFit/>
          </a:bodyPr>
          <a:lstStyle/>
          <a:p>
            <a:r>
              <a:rPr lang="en-US" altLang="zh-CN" sz="3200" b="1">
                <a:solidFill>
                  <a:srgbClr val="008000"/>
                </a:solidFill>
                <a:effectLst>
                  <a:outerShdw blurRad="38100" dist="38100" dir="2700000" algn="tl">
                    <a:srgbClr val="C0C0C0"/>
                  </a:outerShdw>
                </a:effectLst>
                <a:latin typeface="Arial" pitchFamily="34" charset="0"/>
              </a:rPr>
              <a:t>⑵</a:t>
            </a:r>
            <a:r>
              <a:rPr lang="zh-CN" altLang="en-US" sz="3200" b="1">
                <a:solidFill>
                  <a:srgbClr val="008000"/>
                </a:solidFill>
                <a:effectLst>
                  <a:outerShdw blurRad="38100" dist="38100" dir="2700000" algn="tl">
                    <a:srgbClr val="C0C0C0"/>
                  </a:outerShdw>
                </a:effectLst>
                <a:latin typeface="Times New Roman" pitchFamily="18" charset="0"/>
              </a:rPr>
              <a:t>特点：</a:t>
            </a:r>
          </a:p>
        </p:txBody>
      </p:sp>
      <p:sp>
        <p:nvSpPr>
          <p:cNvPr id="66569" name="Text Box 9"/>
          <p:cNvSpPr txBox="1">
            <a:spLocks noChangeArrowheads="1"/>
          </p:cNvSpPr>
          <p:nvPr/>
        </p:nvSpPr>
        <p:spPr bwMode="auto">
          <a:xfrm>
            <a:off x="0" y="3124200"/>
            <a:ext cx="3884613" cy="1069975"/>
          </a:xfrm>
          <a:prstGeom prst="rect">
            <a:avLst/>
          </a:prstGeom>
          <a:noFill/>
          <a:ln w="9525">
            <a:noFill/>
            <a:miter lim="800000"/>
            <a:headEnd/>
            <a:tailEnd/>
          </a:ln>
          <a:effectLst/>
        </p:spPr>
        <p:txBody>
          <a:bodyPr>
            <a:spAutoFit/>
          </a:bodyPr>
          <a:lstStyle/>
          <a:p>
            <a:r>
              <a:rPr lang="en-US" altLang="zh-CN" sz="3200" b="1">
                <a:solidFill>
                  <a:srgbClr val="008000"/>
                </a:solidFill>
                <a:effectLst>
                  <a:outerShdw blurRad="38100" dist="38100" dir="2700000" algn="tl">
                    <a:srgbClr val="C0C0C0"/>
                  </a:outerShdw>
                </a:effectLst>
                <a:latin typeface="Arial" pitchFamily="34" charset="0"/>
              </a:rPr>
              <a:t>⑶</a:t>
            </a:r>
            <a:r>
              <a:rPr lang="zh-CN" altLang="en-US" sz="3200" b="1">
                <a:solidFill>
                  <a:srgbClr val="008000"/>
                </a:solidFill>
                <a:effectLst>
                  <a:outerShdw blurRad="38100" dist="38100" dir="2700000" algn="tl">
                    <a:srgbClr val="C0C0C0"/>
                  </a:outerShdw>
                </a:effectLst>
                <a:latin typeface="Times New Roman" pitchFamily="18" charset="0"/>
              </a:rPr>
              <a:t>应用</a:t>
            </a:r>
            <a:r>
              <a:rPr lang="en-US" altLang="zh-CN" sz="3200" b="1">
                <a:solidFill>
                  <a:srgbClr val="008000"/>
                </a:solidFill>
                <a:effectLst>
                  <a:outerShdw blurRad="38100" dist="38100" dir="2700000" algn="tl">
                    <a:srgbClr val="C0C0C0"/>
                  </a:outerShdw>
                </a:effectLst>
                <a:latin typeface="Times New Roman" pitchFamily="18" charset="0"/>
              </a:rPr>
              <a:t>—</a:t>
            </a:r>
            <a:r>
              <a:rPr lang="zh-CN" altLang="en-US" sz="3200" b="1">
                <a:solidFill>
                  <a:srgbClr val="008000"/>
                </a:solidFill>
                <a:effectLst>
                  <a:outerShdw blurRad="38100" dist="38100" dir="2700000" algn="tl">
                    <a:srgbClr val="C0C0C0"/>
                  </a:outerShdw>
                </a:effectLst>
                <a:latin typeface="Times New Roman" pitchFamily="18" charset="0"/>
              </a:rPr>
              <a:t>单倍体育种</a:t>
            </a:r>
          </a:p>
        </p:txBody>
      </p:sp>
      <p:sp>
        <p:nvSpPr>
          <p:cNvPr id="66570" name="Text Box 10"/>
          <p:cNvSpPr txBox="1">
            <a:spLocks noChangeArrowheads="1"/>
          </p:cNvSpPr>
          <p:nvPr/>
        </p:nvSpPr>
        <p:spPr bwMode="auto">
          <a:xfrm>
            <a:off x="0" y="3733800"/>
            <a:ext cx="2209800" cy="582613"/>
          </a:xfrm>
          <a:prstGeom prst="rect">
            <a:avLst/>
          </a:prstGeom>
          <a:noFill/>
          <a:ln w="9525">
            <a:noFill/>
            <a:miter lim="800000"/>
            <a:headEnd/>
            <a:tailEnd/>
          </a:ln>
          <a:effectLst/>
        </p:spPr>
        <p:txBody>
          <a:bodyPr>
            <a:spAutoFit/>
          </a:bodyPr>
          <a:lstStyle/>
          <a:p>
            <a:r>
              <a:rPr lang="en-US" altLang="zh-CN" sz="3200" b="1">
                <a:solidFill>
                  <a:srgbClr val="FF3300"/>
                </a:solidFill>
                <a:effectLst>
                  <a:outerShdw blurRad="38100" dist="38100" dir="2700000" algn="tl">
                    <a:srgbClr val="C0C0C0"/>
                  </a:outerShdw>
                </a:effectLst>
                <a:latin typeface="Arial" pitchFamily="34" charset="0"/>
              </a:rPr>
              <a:t>①</a:t>
            </a:r>
            <a:r>
              <a:rPr lang="zh-CN" altLang="en-US" sz="3200" b="1">
                <a:solidFill>
                  <a:srgbClr val="FF3300"/>
                </a:solidFill>
                <a:effectLst>
                  <a:outerShdw blurRad="38100" dist="38100" dir="2700000" algn="tl">
                    <a:srgbClr val="C0C0C0"/>
                  </a:outerShdw>
                </a:effectLst>
                <a:latin typeface="Times New Roman" pitchFamily="18" charset="0"/>
              </a:rPr>
              <a:t>原理</a:t>
            </a:r>
            <a:r>
              <a:rPr lang="zh-CN" altLang="en-US" sz="3200" b="1">
                <a:solidFill>
                  <a:srgbClr val="0000CC"/>
                </a:solidFill>
                <a:effectLst>
                  <a:outerShdw blurRad="38100" dist="38100" dir="2700000" algn="tl">
                    <a:srgbClr val="C0C0C0"/>
                  </a:outerShdw>
                </a:effectLst>
                <a:latin typeface="Times New Roman" pitchFamily="18" charset="0"/>
              </a:rPr>
              <a:t>：</a:t>
            </a:r>
          </a:p>
        </p:txBody>
      </p:sp>
      <p:sp>
        <p:nvSpPr>
          <p:cNvPr id="66571" name="Rectangle 11"/>
          <p:cNvSpPr>
            <a:spLocks noChangeArrowheads="1"/>
          </p:cNvSpPr>
          <p:nvPr/>
        </p:nvSpPr>
        <p:spPr bwMode="auto">
          <a:xfrm>
            <a:off x="0" y="5943600"/>
            <a:ext cx="1828800" cy="1069975"/>
          </a:xfrm>
          <a:prstGeom prst="rect">
            <a:avLst/>
          </a:prstGeom>
          <a:noFill/>
          <a:ln w="9525">
            <a:noFill/>
            <a:miter lim="800000"/>
            <a:headEnd/>
            <a:tailEnd/>
          </a:ln>
          <a:effectLst/>
        </p:spPr>
        <p:txBody>
          <a:bodyPr>
            <a:spAutoFit/>
          </a:bodyPr>
          <a:lstStyle/>
          <a:p>
            <a:r>
              <a:rPr lang="en-US" altLang="zh-CN" sz="3200" b="1">
                <a:solidFill>
                  <a:srgbClr val="FF3300"/>
                </a:solidFill>
                <a:effectLst>
                  <a:outerShdw blurRad="38100" dist="38100" dir="2700000" algn="tl">
                    <a:srgbClr val="C0C0C0"/>
                  </a:outerShdw>
                </a:effectLst>
                <a:latin typeface="Arial" pitchFamily="34" charset="0"/>
              </a:rPr>
              <a:t>②</a:t>
            </a:r>
            <a:r>
              <a:rPr lang="zh-CN" altLang="en-US" sz="3200" b="1">
                <a:solidFill>
                  <a:srgbClr val="FF3300"/>
                </a:solidFill>
                <a:effectLst>
                  <a:outerShdw blurRad="38100" dist="38100" dir="2700000" algn="tl">
                    <a:srgbClr val="C0C0C0"/>
                  </a:outerShdw>
                </a:effectLst>
                <a:latin typeface="Times New Roman" pitchFamily="18" charset="0"/>
              </a:rPr>
              <a:t>方法：</a:t>
            </a:r>
          </a:p>
        </p:txBody>
      </p:sp>
      <p:sp>
        <p:nvSpPr>
          <p:cNvPr id="66572" name="Text Box 12"/>
          <p:cNvSpPr txBox="1">
            <a:spLocks noChangeArrowheads="1"/>
          </p:cNvSpPr>
          <p:nvPr/>
        </p:nvSpPr>
        <p:spPr bwMode="auto">
          <a:xfrm>
            <a:off x="2590800" y="1752600"/>
            <a:ext cx="6248400" cy="582613"/>
          </a:xfrm>
          <a:prstGeom prst="rect">
            <a:avLst/>
          </a:prstGeom>
          <a:noFill/>
          <a:ln w="9525">
            <a:noFill/>
            <a:miter lim="800000"/>
            <a:headEnd/>
            <a:tailEnd/>
          </a:ln>
          <a:effectLst/>
        </p:spPr>
        <p:txBody>
          <a:bodyPr>
            <a:spAutoFit/>
          </a:bodyPr>
          <a:lstStyle/>
          <a:p>
            <a:r>
              <a:rPr lang="zh-CN" altLang="en-US" sz="3200" b="1">
                <a:solidFill>
                  <a:srgbClr val="C9381B"/>
                </a:solidFill>
                <a:effectLst>
                  <a:outerShdw blurRad="38100" dist="38100" dir="2700000" algn="tl">
                    <a:srgbClr val="C0C0C0"/>
                  </a:outerShdw>
                </a:effectLst>
                <a:latin typeface="Times New Roman" pitchFamily="18" charset="0"/>
              </a:rPr>
              <a:t>生殖细胞未经受精，直接发育</a:t>
            </a:r>
          </a:p>
        </p:txBody>
      </p:sp>
      <p:sp>
        <p:nvSpPr>
          <p:cNvPr id="66573" name="Text Box 13"/>
          <p:cNvSpPr txBox="1">
            <a:spLocks noChangeArrowheads="1"/>
          </p:cNvSpPr>
          <p:nvPr/>
        </p:nvSpPr>
        <p:spPr bwMode="auto">
          <a:xfrm>
            <a:off x="2057400" y="2438400"/>
            <a:ext cx="4662488" cy="582613"/>
          </a:xfrm>
          <a:prstGeom prst="rect">
            <a:avLst/>
          </a:prstGeom>
          <a:noFill/>
          <a:ln w="9525">
            <a:noFill/>
            <a:miter lim="800000"/>
            <a:headEnd/>
            <a:tailEnd/>
          </a:ln>
          <a:effectLst/>
        </p:spPr>
        <p:txBody>
          <a:bodyPr wrap="none">
            <a:spAutoFit/>
          </a:bodyPr>
          <a:lstStyle/>
          <a:p>
            <a:r>
              <a:rPr lang="zh-CN" altLang="en-US" sz="3200" b="1">
                <a:solidFill>
                  <a:srgbClr val="C9381B"/>
                </a:solidFill>
                <a:effectLst>
                  <a:outerShdw blurRad="38100" dist="38100" dir="2700000" algn="tl">
                    <a:srgbClr val="C0C0C0"/>
                  </a:outerShdw>
                </a:effectLst>
                <a:latin typeface="Times New Roman" pitchFamily="18" charset="0"/>
              </a:rPr>
              <a:t>植株长的弱小，高度不育</a:t>
            </a:r>
          </a:p>
        </p:txBody>
      </p:sp>
      <p:sp>
        <p:nvSpPr>
          <p:cNvPr id="66574" name="Rectangle 14"/>
          <p:cNvSpPr>
            <a:spLocks noChangeArrowheads="1"/>
          </p:cNvSpPr>
          <p:nvPr/>
        </p:nvSpPr>
        <p:spPr bwMode="auto">
          <a:xfrm>
            <a:off x="1511300" y="4221163"/>
            <a:ext cx="7632700" cy="1557337"/>
          </a:xfrm>
          <a:prstGeom prst="rect">
            <a:avLst/>
          </a:prstGeom>
          <a:noFill/>
          <a:ln w="9525">
            <a:noFill/>
            <a:miter lim="800000"/>
            <a:headEnd/>
            <a:tailEnd/>
          </a:ln>
          <a:effectLst/>
        </p:spPr>
        <p:txBody>
          <a:bodyPr>
            <a:spAutoFit/>
          </a:bodyPr>
          <a:lstStyle/>
          <a:p>
            <a:r>
              <a:rPr lang="zh-CN" altLang="en-US" sz="3200" b="1">
                <a:solidFill>
                  <a:srgbClr val="0000FF"/>
                </a:solidFill>
                <a:effectLst>
                  <a:outerShdw blurRad="38100" dist="38100" dir="2700000" algn="tl">
                    <a:srgbClr val="C0C0C0"/>
                  </a:outerShdw>
                </a:effectLst>
                <a:latin typeface="Times New Roman" pitchFamily="18" charset="0"/>
              </a:rPr>
              <a:t>单倍体只是作为单倍体育种的一个中间环节，染色体加倍后成为可育纯合子（指每一对染色体上 成对基因都是纯合的）</a:t>
            </a:r>
          </a:p>
        </p:txBody>
      </p:sp>
      <p:sp>
        <p:nvSpPr>
          <p:cNvPr id="66575" name="Text Box 15"/>
          <p:cNvSpPr txBox="1">
            <a:spLocks noChangeArrowheads="1"/>
          </p:cNvSpPr>
          <p:nvPr/>
        </p:nvSpPr>
        <p:spPr bwMode="auto">
          <a:xfrm>
            <a:off x="1679575" y="5791200"/>
            <a:ext cx="7464425" cy="1069975"/>
          </a:xfrm>
          <a:prstGeom prst="rect">
            <a:avLst/>
          </a:prstGeom>
          <a:noFill/>
          <a:ln w="9525">
            <a:noFill/>
            <a:miter lim="800000"/>
            <a:headEnd/>
            <a:tailEnd/>
          </a:ln>
          <a:effectLst/>
        </p:spPr>
        <p:txBody>
          <a:bodyPr>
            <a:spAutoFit/>
          </a:bodyPr>
          <a:lstStyle/>
          <a:p>
            <a:r>
              <a:rPr lang="zh-CN" altLang="en-US" sz="3200" b="1">
                <a:solidFill>
                  <a:srgbClr val="0000FF"/>
                </a:solidFill>
                <a:effectLst>
                  <a:outerShdw blurRad="38100" dist="38100" dir="2700000" algn="tl">
                    <a:srgbClr val="C0C0C0"/>
                  </a:outerShdw>
                </a:effectLst>
                <a:latin typeface="Times New Roman" pitchFamily="18" charset="0"/>
              </a:rPr>
              <a:t>在人工培养基上进行花药（花粉）离体培养</a:t>
            </a:r>
          </a:p>
        </p:txBody>
      </p:sp>
      <p:sp>
        <p:nvSpPr>
          <p:cNvPr id="66577" name="Text Box 17"/>
          <p:cNvSpPr txBox="1">
            <a:spLocks noChangeArrowheads="1"/>
          </p:cNvSpPr>
          <p:nvPr/>
        </p:nvSpPr>
        <p:spPr bwMode="auto">
          <a:xfrm>
            <a:off x="0" y="0"/>
            <a:ext cx="6858000" cy="642938"/>
          </a:xfrm>
          <a:prstGeom prst="rect">
            <a:avLst/>
          </a:prstGeom>
          <a:solidFill>
            <a:schemeClr val="bg1"/>
          </a:solidFill>
          <a:ln w="9525">
            <a:noFill/>
            <a:miter lim="800000"/>
            <a:headEnd/>
            <a:tailEnd/>
          </a:ln>
          <a:effectLst/>
        </p:spPr>
        <p:txBody>
          <a:bodyPr>
            <a:spAutoFit/>
          </a:bodyPr>
          <a:lstStyle/>
          <a:p>
            <a:r>
              <a:rPr lang="en-US" altLang="zh-CN" sz="3600" b="1" dirty="0">
                <a:solidFill>
                  <a:srgbClr val="0000FF"/>
                </a:solidFill>
                <a:effectLst>
                  <a:outerShdw blurRad="38100" dist="38100" dir="2700000" algn="tl">
                    <a:srgbClr val="C0C0C0"/>
                  </a:outerShdw>
                </a:effectLst>
                <a:latin typeface="楷体_GB2312" pitchFamily="49" charset="-122"/>
                <a:ea typeface="楷体_GB2312" pitchFamily="49" charset="-122"/>
              </a:rPr>
              <a:t>4.</a:t>
            </a:r>
            <a:r>
              <a:rPr lang="zh-CN" altLang="en-US" sz="3600" b="1" dirty="0">
                <a:solidFill>
                  <a:srgbClr val="0000FF"/>
                </a:solidFill>
                <a:effectLst>
                  <a:outerShdw blurRad="38100" dist="38100" dir="2700000" algn="tl">
                    <a:srgbClr val="C0C0C0"/>
                  </a:outerShdw>
                </a:effectLst>
                <a:latin typeface="楷体_GB2312" pitchFamily="49" charset="-122"/>
                <a:ea typeface="楷体_GB2312" pitchFamily="49" charset="-122"/>
              </a:rPr>
              <a:t>染色体倍数变化</a:t>
            </a:r>
            <a:r>
              <a:rPr lang="zh-CN" altLang="en-US" sz="3600" b="1" dirty="0" smtClean="0">
                <a:solidFill>
                  <a:srgbClr val="0000FF"/>
                </a:solidFill>
                <a:effectLst>
                  <a:outerShdw blurRad="38100" dist="38100" dir="2700000" algn="tl">
                    <a:srgbClr val="C0C0C0"/>
                  </a:outerShdw>
                </a:effectLst>
                <a:latin typeface="楷体_GB2312" pitchFamily="49" charset="-122"/>
                <a:ea typeface="楷体_GB2312" pitchFamily="49" charset="-122"/>
              </a:rPr>
              <a:t>与</a:t>
            </a:r>
            <a:r>
              <a:rPr lang="zh-CN" altLang="en-US" sz="3600" b="1" dirty="0">
                <a:solidFill>
                  <a:srgbClr val="0000FF"/>
                </a:solidFill>
                <a:effectLst>
                  <a:outerShdw blurRad="38100" dist="38100" dir="2700000" algn="tl">
                    <a:srgbClr val="C0C0C0"/>
                  </a:outerShdw>
                </a:effectLst>
                <a:latin typeface="楷体_GB2312" pitchFamily="49" charset="-122"/>
                <a:ea typeface="楷体_GB2312" pitchFamily="49" charset="-122"/>
              </a:rPr>
              <a:t>单倍体</a:t>
            </a:r>
            <a:r>
              <a:rPr lang="zh-CN" altLang="en-US" sz="3600" b="1" dirty="0" smtClean="0">
                <a:solidFill>
                  <a:srgbClr val="0000FF"/>
                </a:solidFill>
                <a:effectLst>
                  <a:outerShdw blurRad="38100" dist="38100" dir="2700000" algn="tl">
                    <a:srgbClr val="C0C0C0"/>
                  </a:outerShdw>
                </a:effectLst>
                <a:latin typeface="楷体_GB2312" pitchFamily="49" charset="-122"/>
                <a:ea typeface="楷体_GB2312" pitchFamily="49" charset="-122"/>
              </a:rPr>
              <a:t>育种</a:t>
            </a:r>
            <a:r>
              <a:rPr lang="zh-CN" altLang="en-US" sz="3600" b="1" dirty="0">
                <a:solidFill>
                  <a:srgbClr val="0000FF"/>
                </a:solidFill>
                <a:effectLst>
                  <a:outerShdw blurRad="38100" dist="38100" dir="2700000" algn="tl">
                    <a:srgbClr val="C0C0C0"/>
                  </a:outerShdw>
                </a:effectLst>
                <a:latin typeface="楷体_GB2312" pitchFamily="49" charset="-122"/>
                <a:ea typeface="楷体_GB2312" pitchFamily="49" charset="-122"/>
              </a:rPr>
              <a:t>：</a:t>
            </a:r>
          </a:p>
        </p:txBody>
      </p:sp>
      <p:sp>
        <p:nvSpPr>
          <p:cNvPr id="66578" name="Text Box 18"/>
          <p:cNvSpPr txBox="1">
            <a:spLocks noChangeArrowheads="1"/>
          </p:cNvSpPr>
          <p:nvPr/>
        </p:nvSpPr>
        <p:spPr bwMode="auto">
          <a:xfrm>
            <a:off x="1676400" y="3733800"/>
            <a:ext cx="6477000" cy="582613"/>
          </a:xfrm>
          <a:prstGeom prst="rect">
            <a:avLst/>
          </a:prstGeom>
          <a:noFill/>
          <a:ln w="9525">
            <a:noFill/>
            <a:miter lim="800000"/>
            <a:headEnd/>
            <a:tailEnd/>
          </a:ln>
          <a:effectLst/>
        </p:spPr>
        <p:txBody>
          <a:bodyPr>
            <a:spAutoFit/>
          </a:bodyPr>
          <a:lstStyle/>
          <a:p>
            <a:pPr>
              <a:spcBef>
                <a:spcPct val="50000"/>
              </a:spcBef>
            </a:pPr>
            <a:r>
              <a:rPr lang="zh-CN" altLang="en-US" sz="3200" b="1">
                <a:solidFill>
                  <a:srgbClr val="CC3300"/>
                </a:solidFill>
                <a:latin typeface="Arial" pitchFamily="34" charset="0"/>
                <a:ea typeface="黑体" pitchFamily="49" charset="-122"/>
              </a:rPr>
              <a:t>染色体变异</a:t>
            </a:r>
          </a:p>
        </p:txBody>
      </p:sp>
      <p:sp>
        <p:nvSpPr>
          <p:cNvPr id="66579" name="Text Box 19"/>
          <p:cNvSpPr txBox="1">
            <a:spLocks noChangeArrowheads="1"/>
          </p:cNvSpPr>
          <p:nvPr/>
        </p:nvSpPr>
        <p:spPr bwMode="auto">
          <a:xfrm>
            <a:off x="7019925" y="1196975"/>
            <a:ext cx="2016125" cy="582613"/>
          </a:xfrm>
          <a:prstGeom prst="rect">
            <a:avLst/>
          </a:prstGeom>
          <a:noFill/>
          <a:ln w="9525">
            <a:noFill/>
            <a:miter lim="800000"/>
            <a:headEnd/>
            <a:tailEnd/>
          </a:ln>
          <a:effectLst/>
        </p:spPr>
        <p:txBody>
          <a:bodyPr>
            <a:spAutoFit/>
          </a:bodyPr>
          <a:lstStyle/>
          <a:p>
            <a:pPr>
              <a:spcBef>
                <a:spcPct val="50000"/>
              </a:spcBef>
            </a:pPr>
            <a:r>
              <a:rPr lang="zh-CN" altLang="en-US" sz="3200" b="1">
                <a:solidFill>
                  <a:srgbClr val="CC00CC"/>
                </a:solidFill>
                <a:latin typeface="Arial" pitchFamily="34" charset="0"/>
              </a:rPr>
              <a:t>单性生殖</a:t>
            </a:r>
          </a:p>
        </p:txBody>
      </p:sp>
    </p:spTree>
    <p:extLst>
      <p:ext uri="{BB962C8B-B14F-4D97-AF65-F5344CB8AC3E}">
        <p14:creationId xmlns:p14="http://schemas.microsoft.com/office/powerpoint/2010/main" val="229861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additive="base">
                                        <p:cTn id="7" dur="500" fill="hold"/>
                                        <p:tgtEl>
                                          <p:spTgt spid="66562"/>
                                        </p:tgtEl>
                                        <p:attrNameLst>
                                          <p:attrName>ppt_x</p:attrName>
                                        </p:attrNameLst>
                                      </p:cBhvr>
                                      <p:tavLst>
                                        <p:tav tm="0">
                                          <p:val>
                                            <p:strVal val="0-#ppt_w/2"/>
                                          </p:val>
                                        </p:tav>
                                        <p:tav tm="100000">
                                          <p:val>
                                            <p:strVal val="#ppt_x"/>
                                          </p:val>
                                        </p:tav>
                                      </p:tavLst>
                                    </p:anim>
                                    <p:anim calcmode="lin" valueType="num">
                                      <p:cBhvr additive="base">
                                        <p:cTn id="8" dur="500" fill="hold"/>
                                        <p:tgtEl>
                                          <p:spTgt spid="665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6564"/>
                                        </p:tgtEl>
                                        <p:attrNameLst>
                                          <p:attrName>style.visibility</p:attrName>
                                        </p:attrNameLst>
                                      </p:cBhvr>
                                      <p:to>
                                        <p:strVal val="visible"/>
                                      </p:to>
                                    </p:set>
                                    <p:anim calcmode="lin" valueType="num">
                                      <p:cBhvr additive="base">
                                        <p:cTn id="13" dur="500" fill="hold"/>
                                        <p:tgtEl>
                                          <p:spTgt spid="66564"/>
                                        </p:tgtEl>
                                        <p:attrNameLst>
                                          <p:attrName>ppt_x</p:attrName>
                                        </p:attrNameLst>
                                      </p:cBhvr>
                                      <p:tavLst>
                                        <p:tav tm="0">
                                          <p:val>
                                            <p:strVal val="#ppt_x"/>
                                          </p:val>
                                        </p:tav>
                                        <p:tav tm="100000">
                                          <p:val>
                                            <p:strVal val="#ppt_x"/>
                                          </p:val>
                                        </p:tav>
                                      </p:tavLst>
                                    </p:anim>
                                    <p:anim calcmode="lin" valueType="num">
                                      <p:cBhvr additive="base">
                                        <p:cTn id="14" dur="500" fill="hold"/>
                                        <p:tgtEl>
                                          <p:spTgt spid="665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6563"/>
                                        </p:tgtEl>
                                        <p:attrNameLst>
                                          <p:attrName>style.visibility</p:attrName>
                                        </p:attrNameLst>
                                      </p:cBhvr>
                                      <p:to>
                                        <p:strVal val="visible"/>
                                      </p:to>
                                    </p:set>
                                    <p:anim calcmode="lin" valueType="num">
                                      <p:cBhvr additive="base">
                                        <p:cTn id="19" dur="500" fill="hold"/>
                                        <p:tgtEl>
                                          <p:spTgt spid="66563"/>
                                        </p:tgtEl>
                                        <p:attrNameLst>
                                          <p:attrName>ppt_x</p:attrName>
                                        </p:attrNameLst>
                                      </p:cBhvr>
                                      <p:tavLst>
                                        <p:tav tm="0">
                                          <p:val>
                                            <p:strVal val="0-#ppt_w/2"/>
                                          </p:val>
                                        </p:tav>
                                        <p:tav tm="100000">
                                          <p:val>
                                            <p:strVal val="#ppt_x"/>
                                          </p:val>
                                        </p:tav>
                                      </p:tavLst>
                                    </p:anim>
                                    <p:anim calcmode="lin" valueType="num">
                                      <p:cBhvr additive="base">
                                        <p:cTn id="20" dur="500" fill="hold"/>
                                        <p:tgtEl>
                                          <p:spTgt spid="6656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6567"/>
                                        </p:tgtEl>
                                        <p:attrNameLst>
                                          <p:attrName>style.visibility</p:attrName>
                                        </p:attrNameLst>
                                      </p:cBhvr>
                                      <p:to>
                                        <p:strVal val="visible"/>
                                      </p:to>
                                    </p:set>
                                    <p:anim calcmode="lin" valueType="num">
                                      <p:cBhvr additive="base">
                                        <p:cTn id="25" dur="500" fill="hold"/>
                                        <p:tgtEl>
                                          <p:spTgt spid="66567"/>
                                        </p:tgtEl>
                                        <p:attrNameLst>
                                          <p:attrName>ppt_x</p:attrName>
                                        </p:attrNameLst>
                                      </p:cBhvr>
                                      <p:tavLst>
                                        <p:tav tm="0">
                                          <p:val>
                                            <p:strVal val="0-#ppt_w/2"/>
                                          </p:val>
                                        </p:tav>
                                        <p:tav tm="100000">
                                          <p:val>
                                            <p:strVal val="#ppt_x"/>
                                          </p:val>
                                        </p:tav>
                                      </p:tavLst>
                                    </p:anim>
                                    <p:anim calcmode="lin" valueType="num">
                                      <p:cBhvr additive="base">
                                        <p:cTn id="26" dur="500" fill="hold"/>
                                        <p:tgtEl>
                                          <p:spTgt spid="6656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6568"/>
                                        </p:tgtEl>
                                        <p:attrNameLst>
                                          <p:attrName>style.visibility</p:attrName>
                                        </p:attrNameLst>
                                      </p:cBhvr>
                                      <p:to>
                                        <p:strVal val="visible"/>
                                      </p:to>
                                    </p:set>
                                    <p:anim calcmode="lin" valueType="num">
                                      <p:cBhvr additive="base">
                                        <p:cTn id="31" dur="500" fill="hold"/>
                                        <p:tgtEl>
                                          <p:spTgt spid="66568"/>
                                        </p:tgtEl>
                                        <p:attrNameLst>
                                          <p:attrName>ppt_x</p:attrName>
                                        </p:attrNameLst>
                                      </p:cBhvr>
                                      <p:tavLst>
                                        <p:tav tm="0">
                                          <p:val>
                                            <p:strVal val="0-#ppt_w/2"/>
                                          </p:val>
                                        </p:tav>
                                        <p:tav tm="100000">
                                          <p:val>
                                            <p:strVal val="#ppt_x"/>
                                          </p:val>
                                        </p:tav>
                                      </p:tavLst>
                                    </p:anim>
                                    <p:anim calcmode="lin" valueType="num">
                                      <p:cBhvr additive="base">
                                        <p:cTn id="32" dur="500" fill="hold"/>
                                        <p:tgtEl>
                                          <p:spTgt spid="6656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6569"/>
                                        </p:tgtEl>
                                        <p:attrNameLst>
                                          <p:attrName>style.visibility</p:attrName>
                                        </p:attrNameLst>
                                      </p:cBhvr>
                                      <p:to>
                                        <p:strVal val="visible"/>
                                      </p:to>
                                    </p:set>
                                    <p:anim calcmode="lin" valueType="num">
                                      <p:cBhvr additive="base">
                                        <p:cTn id="37" dur="500" fill="hold"/>
                                        <p:tgtEl>
                                          <p:spTgt spid="66569"/>
                                        </p:tgtEl>
                                        <p:attrNameLst>
                                          <p:attrName>ppt_x</p:attrName>
                                        </p:attrNameLst>
                                      </p:cBhvr>
                                      <p:tavLst>
                                        <p:tav tm="0">
                                          <p:val>
                                            <p:strVal val="0-#ppt_w/2"/>
                                          </p:val>
                                        </p:tav>
                                        <p:tav tm="100000">
                                          <p:val>
                                            <p:strVal val="#ppt_x"/>
                                          </p:val>
                                        </p:tav>
                                      </p:tavLst>
                                    </p:anim>
                                    <p:anim calcmode="lin" valueType="num">
                                      <p:cBhvr additive="base">
                                        <p:cTn id="38" dur="500" fill="hold"/>
                                        <p:tgtEl>
                                          <p:spTgt spid="6656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6570"/>
                                        </p:tgtEl>
                                        <p:attrNameLst>
                                          <p:attrName>style.visibility</p:attrName>
                                        </p:attrNameLst>
                                      </p:cBhvr>
                                      <p:to>
                                        <p:strVal val="visible"/>
                                      </p:to>
                                    </p:set>
                                    <p:anim calcmode="lin" valueType="num">
                                      <p:cBhvr additive="base">
                                        <p:cTn id="43" dur="500" fill="hold"/>
                                        <p:tgtEl>
                                          <p:spTgt spid="66570"/>
                                        </p:tgtEl>
                                        <p:attrNameLst>
                                          <p:attrName>ppt_x</p:attrName>
                                        </p:attrNameLst>
                                      </p:cBhvr>
                                      <p:tavLst>
                                        <p:tav tm="0">
                                          <p:val>
                                            <p:strVal val="0-#ppt_w/2"/>
                                          </p:val>
                                        </p:tav>
                                        <p:tav tm="100000">
                                          <p:val>
                                            <p:strVal val="#ppt_x"/>
                                          </p:val>
                                        </p:tav>
                                      </p:tavLst>
                                    </p:anim>
                                    <p:anim calcmode="lin" valueType="num">
                                      <p:cBhvr additive="base">
                                        <p:cTn id="44" dur="500" fill="hold"/>
                                        <p:tgtEl>
                                          <p:spTgt spid="6657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iterate type="lt">
                                    <p:tmAbs val="75"/>
                                  </p:iterate>
                                  <p:childTnLst>
                                    <p:set>
                                      <p:cBhvr>
                                        <p:cTn id="48" dur="1" fill="hold">
                                          <p:stCondLst>
                                            <p:cond delay="74"/>
                                          </p:stCondLst>
                                        </p:cTn>
                                        <p:tgtEl>
                                          <p:spTgt spid="6657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66572"/>
                                        </p:tgtEl>
                                        <p:attrNameLst>
                                          <p:attrName>style.visibility</p:attrName>
                                        </p:attrNameLst>
                                      </p:cBhvr>
                                      <p:to>
                                        <p:strVal val="visible"/>
                                      </p:to>
                                    </p:set>
                                    <p:anim calcmode="lin" valueType="num">
                                      <p:cBhvr additive="base">
                                        <p:cTn id="53" dur="500" fill="hold"/>
                                        <p:tgtEl>
                                          <p:spTgt spid="66572"/>
                                        </p:tgtEl>
                                        <p:attrNameLst>
                                          <p:attrName>ppt_x</p:attrName>
                                        </p:attrNameLst>
                                      </p:cBhvr>
                                      <p:tavLst>
                                        <p:tav tm="0">
                                          <p:val>
                                            <p:strVal val="0-#ppt_w/2"/>
                                          </p:val>
                                        </p:tav>
                                        <p:tav tm="100000">
                                          <p:val>
                                            <p:strVal val="#ppt_x"/>
                                          </p:val>
                                        </p:tav>
                                      </p:tavLst>
                                    </p:anim>
                                    <p:anim calcmode="lin" valueType="num">
                                      <p:cBhvr additive="base">
                                        <p:cTn id="54" dur="500" fill="hold"/>
                                        <p:tgtEl>
                                          <p:spTgt spid="66572"/>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66579"/>
                                        </p:tgtEl>
                                        <p:attrNameLst>
                                          <p:attrName>style.visibility</p:attrName>
                                        </p:attrNameLst>
                                      </p:cBhvr>
                                      <p:to>
                                        <p:strVal val="visible"/>
                                      </p:to>
                                    </p:set>
                                    <p:animEffect transition="in" filter="blinds(horizontal)">
                                      <p:cBhvr>
                                        <p:cTn id="59" dur="500"/>
                                        <p:tgtEl>
                                          <p:spTgt spid="66579"/>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66573"/>
                                        </p:tgtEl>
                                        <p:attrNameLst>
                                          <p:attrName>style.visibility</p:attrName>
                                        </p:attrNameLst>
                                      </p:cBhvr>
                                      <p:to>
                                        <p:strVal val="visible"/>
                                      </p:to>
                                    </p:set>
                                    <p:anim calcmode="lin" valueType="num">
                                      <p:cBhvr additive="base">
                                        <p:cTn id="64" dur="500" fill="hold"/>
                                        <p:tgtEl>
                                          <p:spTgt spid="66573"/>
                                        </p:tgtEl>
                                        <p:attrNameLst>
                                          <p:attrName>ppt_x</p:attrName>
                                        </p:attrNameLst>
                                      </p:cBhvr>
                                      <p:tavLst>
                                        <p:tav tm="0">
                                          <p:val>
                                            <p:strVal val="0-#ppt_w/2"/>
                                          </p:val>
                                        </p:tav>
                                        <p:tav tm="100000">
                                          <p:val>
                                            <p:strVal val="#ppt_x"/>
                                          </p:val>
                                        </p:tav>
                                      </p:tavLst>
                                    </p:anim>
                                    <p:anim calcmode="lin" valueType="num">
                                      <p:cBhvr additive="base">
                                        <p:cTn id="65" dur="500" fill="hold"/>
                                        <p:tgtEl>
                                          <p:spTgt spid="66573"/>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499"/>
                                          </p:stCondLst>
                                        </p:cTn>
                                        <p:tgtEl>
                                          <p:spTgt spid="66578"/>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iterate type="lt">
                                    <p:tmAbs val="75"/>
                                  </p:iterate>
                                  <p:childTnLst>
                                    <p:set>
                                      <p:cBhvr>
                                        <p:cTn id="73" dur="1" fill="hold">
                                          <p:stCondLst>
                                            <p:cond delay="74"/>
                                          </p:stCondLst>
                                        </p:cTn>
                                        <p:tgtEl>
                                          <p:spTgt spid="66574"/>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 presetClass="entr" presetSubtype="8" fill="hold" grpId="0" nodeType="clickEffect">
                                  <p:stCondLst>
                                    <p:cond delay="0"/>
                                  </p:stCondLst>
                                  <p:childTnLst>
                                    <p:set>
                                      <p:cBhvr>
                                        <p:cTn id="77" dur="1" fill="hold">
                                          <p:stCondLst>
                                            <p:cond delay="0"/>
                                          </p:stCondLst>
                                        </p:cTn>
                                        <p:tgtEl>
                                          <p:spTgt spid="66575"/>
                                        </p:tgtEl>
                                        <p:attrNameLst>
                                          <p:attrName>style.visibility</p:attrName>
                                        </p:attrNameLst>
                                      </p:cBhvr>
                                      <p:to>
                                        <p:strVal val="visible"/>
                                      </p:to>
                                    </p:set>
                                    <p:anim calcmode="lin" valueType="num">
                                      <p:cBhvr additive="base">
                                        <p:cTn id="78" dur="500" fill="hold"/>
                                        <p:tgtEl>
                                          <p:spTgt spid="66575"/>
                                        </p:tgtEl>
                                        <p:attrNameLst>
                                          <p:attrName>ppt_x</p:attrName>
                                        </p:attrNameLst>
                                      </p:cBhvr>
                                      <p:tavLst>
                                        <p:tav tm="0">
                                          <p:val>
                                            <p:strVal val="0-#ppt_w/2"/>
                                          </p:val>
                                        </p:tav>
                                        <p:tav tm="100000">
                                          <p:val>
                                            <p:strVal val="#ppt_x"/>
                                          </p:val>
                                        </p:tav>
                                      </p:tavLst>
                                    </p:anim>
                                    <p:anim calcmode="lin" valueType="num">
                                      <p:cBhvr additive="base">
                                        <p:cTn id="79" dur="500" fill="hold"/>
                                        <p:tgtEl>
                                          <p:spTgt spid="665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utoUpdateAnimBg="0"/>
      <p:bldP spid="66563" grpId="0" autoUpdateAnimBg="0"/>
      <p:bldP spid="66567" grpId="0" autoUpdateAnimBg="0"/>
      <p:bldP spid="66568" grpId="0" autoUpdateAnimBg="0"/>
      <p:bldP spid="66569" grpId="0" autoUpdateAnimBg="0"/>
      <p:bldP spid="66570" grpId="0" autoUpdateAnimBg="0"/>
      <p:bldP spid="66571" grpId="0" autoUpdateAnimBg="0"/>
      <p:bldP spid="66572" grpId="0" autoUpdateAnimBg="0"/>
      <p:bldP spid="66573" grpId="0" autoUpdateAnimBg="0"/>
      <p:bldP spid="66574" grpId="0" autoUpdateAnimBg="0"/>
      <p:bldP spid="66575" grpId="0" autoUpdateAnimBg="0"/>
      <p:bldP spid="66578" grpId="0" autoUpdateAnimBg="0"/>
      <p:bldP spid="66579"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7" name="Text Box 3" descr="羊皮纸"/>
          <p:cNvSpPr txBox="1">
            <a:spLocks noChangeArrowheads="1"/>
          </p:cNvSpPr>
          <p:nvPr/>
        </p:nvSpPr>
        <p:spPr bwMode="auto">
          <a:xfrm>
            <a:off x="1187450" y="620713"/>
            <a:ext cx="2300288" cy="546100"/>
          </a:xfrm>
          <a:prstGeom prst="rect">
            <a:avLst/>
          </a:prstGeom>
          <a:noFill/>
          <a:ln w="9525">
            <a:noFill/>
            <a:miter lim="800000"/>
            <a:headEnd/>
            <a:tailEnd/>
          </a:ln>
          <a:effectLst/>
        </p:spPr>
        <p:txBody>
          <a:bodyPr lIns="144000" tIns="108000" rIns="144000" bIns="108000" anchorCtr="1">
            <a:spAutoFit/>
          </a:bodyPr>
          <a:lstStyle/>
          <a:p>
            <a:pPr>
              <a:lnSpc>
                <a:spcPct val="90000"/>
              </a:lnSpc>
              <a:spcBef>
                <a:spcPct val="50000"/>
              </a:spcBef>
            </a:pPr>
            <a:r>
              <a:rPr lang="zh-CN" altLang="en-US" sz="2400" b="1">
                <a:solidFill>
                  <a:srgbClr val="FF0000"/>
                </a:solidFill>
                <a:effectLst>
                  <a:outerShdw blurRad="38100" dist="38100" dir="2700000" algn="tl">
                    <a:srgbClr val="C0C0C0"/>
                  </a:outerShdw>
                </a:effectLst>
                <a:latin typeface="Arial" pitchFamily="34" charset="0"/>
              </a:rPr>
              <a:t>花药离体培养</a:t>
            </a:r>
          </a:p>
        </p:txBody>
      </p:sp>
      <p:sp>
        <p:nvSpPr>
          <p:cNvPr id="67588" name="Text Box 4" descr="羊皮纸"/>
          <p:cNvSpPr txBox="1">
            <a:spLocks noChangeArrowheads="1"/>
          </p:cNvSpPr>
          <p:nvPr/>
        </p:nvSpPr>
        <p:spPr bwMode="auto">
          <a:xfrm>
            <a:off x="5076825" y="1268413"/>
            <a:ext cx="1622425" cy="642937"/>
          </a:xfrm>
          <a:prstGeom prst="rect">
            <a:avLst/>
          </a:prstGeom>
          <a:noFill/>
          <a:ln w="9525">
            <a:noFill/>
            <a:miter lim="800000"/>
            <a:headEnd/>
            <a:tailEnd/>
          </a:ln>
          <a:effectLst/>
        </p:spPr>
        <p:txBody>
          <a:bodyPr lIns="144000" tIns="108000" rIns="144000" bIns="108000" anchorCtr="1">
            <a:spAutoFit/>
          </a:bodyPr>
          <a:lstStyle/>
          <a:p>
            <a:pPr>
              <a:lnSpc>
                <a:spcPct val="140000"/>
              </a:lnSpc>
              <a:spcBef>
                <a:spcPct val="50000"/>
              </a:spcBef>
            </a:pPr>
            <a:r>
              <a:rPr lang="zh-CN" altLang="en-US" sz="2000" b="1">
                <a:solidFill>
                  <a:prstClr val="black"/>
                </a:solidFill>
                <a:effectLst>
                  <a:outerShdw blurRad="38100" dist="38100" dir="2700000" algn="tl">
                    <a:srgbClr val="C0C0C0"/>
                  </a:outerShdw>
                </a:effectLst>
                <a:latin typeface="Times New Roman" pitchFamily="18" charset="0"/>
              </a:rPr>
              <a:t>染色体加倍</a:t>
            </a:r>
          </a:p>
        </p:txBody>
      </p:sp>
      <p:sp>
        <p:nvSpPr>
          <p:cNvPr id="67590" name="Text Box 6" descr="羊皮纸"/>
          <p:cNvSpPr txBox="1">
            <a:spLocks noChangeArrowheads="1"/>
          </p:cNvSpPr>
          <p:nvPr/>
        </p:nvSpPr>
        <p:spPr bwMode="auto">
          <a:xfrm>
            <a:off x="0" y="765175"/>
            <a:ext cx="1366838" cy="1095375"/>
          </a:xfrm>
          <a:prstGeom prst="rect">
            <a:avLst/>
          </a:prstGeom>
          <a:noFill/>
          <a:ln w="9525">
            <a:noFill/>
            <a:miter lim="800000"/>
            <a:headEnd/>
            <a:tailEnd/>
          </a:ln>
          <a:effectLst/>
        </p:spPr>
        <p:txBody>
          <a:bodyPr lIns="144000" tIns="108000" rIns="144000" bIns="108000" anchorCtr="1">
            <a:spAutoFit/>
          </a:bodyPr>
          <a:lstStyle/>
          <a:p>
            <a:pPr>
              <a:lnSpc>
                <a:spcPct val="90000"/>
              </a:lnSpc>
              <a:spcBef>
                <a:spcPct val="50000"/>
              </a:spcBef>
            </a:pPr>
            <a:r>
              <a:rPr lang="en-US" altLang="zh-CN" sz="3200" b="1">
                <a:solidFill>
                  <a:srgbClr val="FF0000"/>
                </a:solidFill>
                <a:effectLst>
                  <a:outerShdw blurRad="38100" dist="38100" dir="2700000" algn="tl">
                    <a:srgbClr val="C0C0C0"/>
                  </a:outerShdw>
                </a:effectLst>
                <a:latin typeface="Times New Roman" pitchFamily="18" charset="0"/>
              </a:rPr>
              <a:t>F1</a:t>
            </a:r>
            <a:r>
              <a:rPr lang="zh-CN" altLang="en-US" sz="3200" b="1">
                <a:solidFill>
                  <a:srgbClr val="FF0000"/>
                </a:solidFill>
                <a:effectLst>
                  <a:outerShdw blurRad="38100" dist="38100" dir="2700000" algn="tl">
                    <a:srgbClr val="C0C0C0"/>
                  </a:outerShdw>
                </a:effectLst>
                <a:latin typeface="Times New Roman" pitchFamily="18" charset="0"/>
              </a:rPr>
              <a:t>花粉</a:t>
            </a:r>
          </a:p>
        </p:txBody>
      </p:sp>
      <p:sp>
        <p:nvSpPr>
          <p:cNvPr id="67591" name="Line 7"/>
          <p:cNvSpPr>
            <a:spLocks noChangeShapeType="1"/>
          </p:cNvSpPr>
          <p:nvPr/>
        </p:nvSpPr>
        <p:spPr bwMode="auto">
          <a:xfrm>
            <a:off x="1692275" y="1341438"/>
            <a:ext cx="1368425" cy="0"/>
          </a:xfrm>
          <a:prstGeom prst="line">
            <a:avLst/>
          </a:prstGeom>
          <a:noFill/>
          <a:ln w="38100">
            <a:solidFill>
              <a:srgbClr val="000099"/>
            </a:solidFill>
            <a:round/>
            <a:headEnd/>
            <a:tailEnd type="triangle" w="med" len="med"/>
          </a:ln>
          <a:effectLst/>
        </p:spPr>
        <p:txBody>
          <a:bodyPr lIns="144000" tIns="108000" rIns="144000" bIns="108000" anchorCtr="1">
            <a:spAutoFit/>
          </a:bodyPr>
          <a:lstStyle/>
          <a:p>
            <a:endParaRPr lang="zh-CN" altLang="en-US">
              <a:solidFill>
                <a:prstClr val="black"/>
              </a:solidFill>
              <a:latin typeface="Arial" pitchFamily="34" charset="0"/>
            </a:endParaRPr>
          </a:p>
        </p:txBody>
      </p:sp>
      <p:sp>
        <p:nvSpPr>
          <p:cNvPr id="67592" name="Text Box 8" descr="羊皮纸"/>
          <p:cNvSpPr txBox="1">
            <a:spLocks noChangeArrowheads="1"/>
          </p:cNvSpPr>
          <p:nvPr/>
        </p:nvSpPr>
        <p:spPr bwMode="auto">
          <a:xfrm>
            <a:off x="2987675" y="692150"/>
            <a:ext cx="1871663" cy="1095375"/>
          </a:xfrm>
          <a:prstGeom prst="rect">
            <a:avLst/>
          </a:prstGeom>
          <a:noFill/>
          <a:ln w="9525">
            <a:noFill/>
            <a:miter lim="800000"/>
            <a:headEnd/>
            <a:tailEnd/>
          </a:ln>
          <a:effectLst/>
        </p:spPr>
        <p:txBody>
          <a:bodyPr lIns="144000" tIns="108000" rIns="144000" bIns="108000" anchorCtr="1">
            <a:spAutoFit/>
          </a:bodyPr>
          <a:lstStyle/>
          <a:p>
            <a:pPr algn="ctr">
              <a:lnSpc>
                <a:spcPct val="90000"/>
              </a:lnSpc>
              <a:spcBef>
                <a:spcPct val="50000"/>
              </a:spcBef>
            </a:pPr>
            <a:r>
              <a:rPr lang="zh-CN" altLang="en-US" sz="3200" b="1">
                <a:solidFill>
                  <a:srgbClr val="FF0000"/>
                </a:solidFill>
                <a:effectLst>
                  <a:outerShdw blurRad="38100" dist="38100" dir="2700000" algn="tl">
                    <a:srgbClr val="C0C0C0"/>
                  </a:outerShdw>
                </a:effectLst>
                <a:latin typeface="Times New Roman" pitchFamily="18" charset="0"/>
              </a:rPr>
              <a:t>单倍体植株</a:t>
            </a:r>
          </a:p>
        </p:txBody>
      </p:sp>
      <p:sp>
        <p:nvSpPr>
          <p:cNvPr id="67593" name="Text Box 9" descr="羊皮纸"/>
          <p:cNvSpPr txBox="1">
            <a:spLocks noChangeArrowheads="1"/>
          </p:cNvSpPr>
          <p:nvPr/>
        </p:nvSpPr>
        <p:spPr bwMode="auto">
          <a:xfrm>
            <a:off x="6804025" y="476250"/>
            <a:ext cx="1708150" cy="1533525"/>
          </a:xfrm>
          <a:prstGeom prst="rect">
            <a:avLst/>
          </a:prstGeom>
          <a:noFill/>
          <a:ln w="9525">
            <a:noFill/>
            <a:miter lim="800000"/>
            <a:headEnd/>
            <a:tailEnd/>
          </a:ln>
          <a:effectLst/>
        </p:spPr>
        <p:txBody>
          <a:bodyPr lIns="144000" tIns="108000" rIns="144000" bIns="108000" anchorCtr="1">
            <a:spAutoFit/>
          </a:bodyPr>
          <a:lstStyle/>
          <a:p>
            <a:pPr algn="ctr">
              <a:lnSpc>
                <a:spcPct val="90000"/>
              </a:lnSpc>
              <a:spcBef>
                <a:spcPct val="50000"/>
              </a:spcBef>
            </a:pPr>
            <a:r>
              <a:rPr lang="zh-CN" altLang="en-US" sz="3200" b="1">
                <a:solidFill>
                  <a:srgbClr val="FF0000"/>
                </a:solidFill>
                <a:effectLst>
                  <a:outerShdw blurRad="38100" dist="38100" dir="2700000" algn="tl">
                    <a:srgbClr val="C0C0C0"/>
                  </a:outerShdw>
                </a:effectLst>
                <a:latin typeface="Times New Roman" pitchFamily="18" charset="0"/>
              </a:rPr>
              <a:t>正常植株（纯合体）</a:t>
            </a:r>
          </a:p>
        </p:txBody>
      </p:sp>
      <p:sp>
        <p:nvSpPr>
          <p:cNvPr id="67594" name="Text Box 10" descr="羊皮纸"/>
          <p:cNvSpPr txBox="1">
            <a:spLocks noChangeArrowheads="1"/>
          </p:cNvSpPr>
          <p:nvPr/>
        </p:nvSpPr>
        <p:spPr bwMode="auto">
          <a:xfrm>
            <a:off x="3995738" y="3789363"/>
            <a:ext cx="1366837" cy="655637"/>
          </a:xfrm>
          <a:prstGeom prst="rect">
            <a:avLst/>
          </a:prstGeom>
          <a:noFill/>
          <a:ln w="9525">
            <a:noFill/>
            <a:miter lim="800000"/>
            <a:headEnd/>
            <a:tailEnd/>
          </a:ln>
          <a:effectLst/>
        </p:spPr>
        <p:txBody>
          <a:bodyPr lIns="144000" tIns="108000" rIns="144000" bIns="108000" anchorCtr="1">
            <a:spAutoFit/>
          </a:bodyPr>
          <a:lstStyle/>
          <a:p>
            <a:pPr algn="ctr">
              <a:lnSpc>
                <a:spcPct val="90000"/>
              </a:lnSpc>
              <a:spcBef>
                <a:spcPct val="50000"/>
              </a:spcBef>
            </a:pPr>
            <a:r>
              <a:rPr lang="zh-CN" altLang="en-US" sz="3200" b="1">
                <a:solidFill>
                  <a:srgbClr val="FF0000"/>
                </a:solidFill>
                <a:effectLst>
                  <a:outerShdw blurRad="38100" dist="38100" dir="2700000" algn="tl">
                    <a:srgbClr val="C0C0C0"/>
                  </a:outerShdw>
                </a:effectLst>
                <a:latin typeface="Times New Roman" pitchFamily="18" charset="0"/>
              </a:rPr>
              <a:t>种子</a:t>
            </a:r>
          </a:p>
        </p:txBody>
      </p:sp>
      <p:sp>
        <p:nvSpPr>
          <p:cNvPr id="67595" name="Text Box 11" descr="羊皮纸"/>
          <p:cNvSpPr txBox="1">
            <a:spLocks noChangeArrowheads="1"/>
          </p:cNvSpPr>
          <p:nvPr/>
        </p:nvSpPr>
        <p:spPr bwMode="auto">
          <a:xfrm>
            <a:off x="6588125" y="3357563"/>
            <a:ext cx="2197100" cy="1095375"/>
          </a:xfrm>
          <a:prstGeom prst="rect">
            <a:avLst/>
          </a:prstGeom>
          <a:noFill/>
          <a:ln w="9525">
            <a:noFill/>
            <a:miter lim="800000"/>
            <a:headEnd/>
            <a:tailEnd/>
          </a:ln>
          <a:effectLst/>
        </p:spPr>
        <p:txBody>
          <a:bodyPr lIns="144000" tIns="108000" rIns="144000" bIns="108000" anchorCtr="1">
            <a:spAutoFit/>
          </a:bodyPr>
          <a:lstStyle/>
          <a:p>
            <a:pPr algn="ctr">
              <a:lnSpc>
                <a:spcPct val="90000"/>
              </a:lnSpc>
              <a:spcBef>
                <a:spcPct val="50000"/>
              </a:spcBef>
            </a:pPr>
            <a:r>
              <a:rPr lang="zh-CN" altLang="en-US" sz="3200" b="1">
                <a:solidFill>
                  <a:srgbClr val="FF0000"/>
                </a:solidFill>
                <a:effectLst>
                  <a:outerShdw blurRad="38100" dist="38100" dir="2700000" algn="tl">
                    <a:srgbClr val="C0C0C0"/>
                  </a:outerShdw>
                </a:effectLst>
                <a:latin typeface="Times New Roman" pitchFamily="18" charset="0"/>
              </a:rPr>
              <a:t>新植株（新品种）</a:t>
            </a:r>
          </a:p>
        </p:txBody>
      </p:sp>
      <p:sp>
        <p:nvSpPr>
          <p:cNvPr id="67596" name="Line 12"/>
          <p:cNvSpPr>
            <a:spLocks noChangeShapeType="1"/>
          </p:cNvSpPr>
          <p:nvPr/>
        </p:nvSpPr>
        <p:spPr bwMode="auto">
          <a:xfrm>
            <a:off x="5003800" y="1268413"/>
            <a:ext cx="1622425" cy="0"/>
          </a:xfrm>
          <a:prstGeom prst="line">
            <a:avLst/>
          </a:prstGeom>
          <a:noFill/>
          <a:ln w="38100">
            <a:solidFill>
              <a:srgbClr val="000099"/>
            </a:solidFill>
            <a:round/>
            <a:headEnd/>
            <a:tailEnd type="triangle" w="med" len="med"/>
          </a:ln>
          <a:effectLst/>
        </p:spPr>
        <p:txBody>
          <a:bodyPr lIns="144000" tIns="108000" rIns="144000" bIns="108000" anchorCtr="1">
            <a:spAutoFit/>
          </a:bodyPr>
          <a:lstStyle/>
          <a:p>
            <a:endParaRPr lang="zh-CN" altLang="en-US">
              <a:solidFill>
                <a:prstClr val="black"/>
              </a:solidFill>
              <a:latin typeface="Arial" pitchFamily="34" charset="0"/>
            </a:endParaRPr>
          </a:p>
        </p:txBody>
      </p:sp>
      <p:sp>
        <p:nvSpPr>
          <p:cNvPr id="67597" name="Line 13"/>
          <p:cNvSpPr>
            <a:spLocks noChangeShapeType="1"/>
          </p:cNvSpPr>
          <p:nvPr/>
        </p:nvSpPr>
        <p:spPr bwMode="auto">
          <a:xfrm>
            <a:off x="2916238" y="4221163"/>
            <a:ext cx="1152525" cy="0"/>
          </a:xfrm>
          <a:prstGeom prst="line">
            <a:avLst/>
          </a:prstGeom>
          <a:noFill/>
          <a:ln w="38100">
            <a:solidFill>
              <a:srgbClr val="000099"/>
            </a:solidFill>
            <a:round/>
            <a:headEnd/>
            <a:tailEnd type="triangle" w="med" len="med"/>
          </a:ln>
          <a:effectLst/>
        </p:spPr>
        <p:txBody>
          <a:bodyPr lIns="144000" tIns="108000" rIns="144000" bIns="108000" anchorCtr="1">
            <a:spAutoFit/>
          </a:bodyPr>
          <a:lstStyle/>
          <a:p>
            <a:endParaRPr lang="zh-CN" altLang="en-US">
              <a:solidFill>
                <a:prstClr val="black"/>
              </a:solidFill>
              <a:latin typeface="Arial" pitchFamily="34" charset="0"/>
            </a:endParaRPr>
          </a:p>
        </p:txBody>
      </p:sp>
      <p:sp>
        <p:nvSpPr>
          <p:cNvPr id="67598" name="Line 14"/>
          <p:cNvSpPr>
            <a:spLocks noChangeShapeType="1"/>
          </p:cNvSpPr>
          <p:nvPr/>
        </p:nvSpPr>
        <p:spPr bwMode="auto">
          <a:xfrm>
            <a:off x="5435600" y="4149725"/>
            <a:ext cx="1368425" cy="0"/>
          </a:xfrm>
          <a:prstGeom prst="line">
            <a:avLst/>
          </a:prstGeom>
          <a:noFill/>
          <a:ln w="38100">
            <a:solidFill>
              <a:srgbClr val="000099"/>
            </a:solidFill>
            <a:round/>
            <a:headEnd/>
            <a:tailEnd type="triangle" w="med" len="med"/>
          </a:ln>
          <a:effectLst/>
        </p:spPr>
        <p:txBody>
          <a:bodyPr lIns="144000" tIns="108000" rIns="144000" bIns="108000" anchorCtr="1">
            <a:spAutoFit/>
          </a:bodyPr>
          <a:lstStyle/>
          <a:p>
            <a:endParaRPr lang="zh-CN" altLang="en-US">
              <a:solidFill>
                <a:prstClr val="black"/>
              </a:solidFill>
              <a:latin typeface="Arial" pitchFamily="34" charset="0"/>
            </a:endParaRPr>
          </a:p>
        </p:txBody>
      </p:sp>
      <p:sp>
        <p:nvSpPr>
          <p:cNvPr id="67599" name="Text Box 15" descr="羊皮纸"/>
          <p:cNvSpPr txBox="1">
            <a:spLocks noChangeArrowheads="1"/>
          </p:cNvSpPr>
          <p:nvPr/>
        </p:nvSpPr>
        <p:spPr bwMode="auto">
          <a:xfrm>
            <a:off x="4787900" y="333375"/>
            <a:ext cx="2136775" cy="728663"/>
          </a:xfrm>
          <a:prstGeom prst="rect">
            <a:avLst/>
          </a:prstGeom>
          <a:noFill/>
          <a:ln w="9525">
            <a:noFill/>
            <a:miter lim="800000"/>
            <a:headEnd/>
            <a:tailEnd/>
          </a:ln>
          <a:effectLst/>
        </p:spPr>
        <p:txBody>
          <a:bodyPr lIns="144000" tIns="108000" rIns="144000" bIns="108000" anchorCtr="1">
            <a:spAutoFit/>
          </a:bodyPr>
          <a:lstStyle/>
          <a:p>
            <a:pPr>
              <a:lnSpc>
                <a:spcPct val="140000"/>
              </a:lnSpc>
              <a:spcBef>
                <a:spcPct val="50000"/>
              </a:spcBef>
            </a:pPr>
            <a:r>
              <a:rPr lang="zh-CN" altLang="en-US" sz="2400" b="1">
                <a:solidFill>
                  <a:prstClr val="black"/>
                </a:solidFill>
                <a:effectLst>
                  <a:outerShdw blurRad="38100" dist="38100" dir="2700000" algn="tl">
                    <a:srgbClr val="C0C0C0"/>
                  </a:outerShdw>
                </a:effectLst>
                <a:latin typeface="Times New Roman" pitchFamily="18" charset="0"/>
              </a:rPr>
              <a:t>秋水仙素处理</a:t>
            </a:r>
          </a:p>
        </p:txBody>
      </p:sp>
      <p:sp>
        <p:nvSpPr>
          <p:cNvPr id="67600" name="Text Box 16" descr="羊皮纸"/>
          <p:cNvSpPr txBox="1">
            <a:spLocks noChangeArrowheads="1"/>
          </p:cNvSpPr>
          <p:nvPr/>
        </p:nvSpPr>
        <p:spPr bwMode="auto">
          <a:xfrm>
            <a:off x="2843213" y="3429000"/>
            <a:ext cx="1295400" cy="728663"/>
          </a:xfrm>
          <a:prstGeom prst="rect">
            <a:avLst/>
          </a:prstGeom>
          <a:noFill/>
          <a:ln w="9525">
            <a:noFill/>
            <a:miter lim="800000"/>
            <a:headEnd/>
            <a:tailEnd/>
          </a:ln>
          <a:effectLst/>
        </p:spPr>
        <p:txBody>
          <a:bodyPr lIns="144000" tIns="108000" rIns="144000" bIns="108000" anchorCtr="1">
            <a:spAutoFit/>
          </a:bodyPr>
          <a:lstStyle/>
          <a:p>
            <a:pPr>
              <a:lnSpc>
                <a:spcPct val="140000"/>
              </a:lnSpc>
              <a:spcBef>
                <a:spcPct val="50000"/>
              </a:spcBef>
            </a:pPr>
            <a:r>
              <a:rPr lang="zh-CN" altLang="en-US" sz="2400" b="1">
                <a:solidFill>
                  <a:prstClr val="black"/>
                </a:solidFill>
                <a:effectLst>
                  <a:outerShdw blurRad="38100" dist="38100" dir="2700000" algn="tl">
                    <a:srgbClr val="C0C0C0"/>
                  </a:outerShdw>
                </a:effectLst>
                <a:latin typeface="Times New Roman" pitchFamily="18" charset="0"/>
              </a:rPr>
              <a:t>自交</a:t>
            </a:r>
          </a:p>
        </p:txBody>
      </p:sp>
      <p:sp>
        <p:nvSpPr>
          <p:cNvPr id="67601" name="Text Box 17" descr="羊皮纸"/>
          <p:cNvSpPr txBox="1">
            <a:spLocks noChangeArrowheads="1"/>
          </p:cNvSpPr>
          <p:nvPr/>
        </p:nvSpPr>
        <p:spPr bwMode="auto">
          <a:xfrm>
            <a:off x="5435600" y="3357563"/>
            <a:ext cx="900113" cy="728662"/>
          </a:xfrm>
          <a:prstGeom prst="rect">
            <a:avLst/>
          </a:prstGeom>
          <a:noFill/>
          <a:ln w="9525">
            <a:noFill/>
            <a:miter lim="800000"/>
            <a:headEnd/>
            <a:tailEnd/>
          </a:ln>
          <a:effectLst/>
        </p:spPr>
        <p:txBody>
          <a:bodyPr wrap="none" lIns="144000" tIns="108000" rIns="144000" bIns="108000" anchorCtr="1">
            <a:spAutoFit/>
          </a:bodyPr>
          <a:lstStyle/>
          <a:p>
            <a:pPr>
              <a:lnSpc>
                <a:spcPct val="140000"/>
              </a:lnSpc>
              <a:spcBef>
                <a:spcPct val="50000"/>
              </a:spcBef>
            </a:pPr>
            <a:r>
              <a:rPr lang="zh-CN" altLang="en-US" sz="2400" b="1">
                <a:solidFill>
                  <a:prstClr val="black"/>
                </a:solidFill>
                <a:effectLst>
                  <a:outerShdw blurRad="38100" dist="38100" dir="2700000" algn="tl">
                    <a:srgbClr val="C0C0C0"/>
                  </a:outerShdw>
                </a:effectLst>
                <a:latin typeface="Times New Roman" pitchFamily="18" charset="0"/>
              </a:rPr>
              <a:t>发育</a:t>
            </a:r>
          </a:p>
        </p:txBody>
      </p:sp>
      <p:sp>
        <p:nvSpPr>
          <p:cNvPr id="67608" name="Line 24"/>
          <p:cNvSpPr>
            <a:spLocks noChangeShapeType="1"/>
          </p:cNvSpPr>
          <p:nvPr/>
        </p:nvSpPr>
        <p:spPr bwMode="auto">
          <a:xfrm>
            <a:off x="468313" y="4149725"/>
            <a:ext cx="863600" cy="0"/>
          </a:xfrm>
          <a:prstGeom prst="line">
            <a:avLst/>
          </a:prstGeom>
          <a:noFill/>
          <a:ln w="38100">
            <a:solidFill>
              <a:schemeClr val="tx1"/>
            </a:solidFill>
            <a:round/>
            <a:headEnd/>
            <a:tailEnd type="triangle" w="med" len="med"/>
          </a:ln>
          <a:effectLst/>
        </p:spPr>
        <p:txBody>
          <a:bodyPr/>
          <a:lstStyle/>
          <a:p>
            <a:endParaRPr lang="zh-CN" altLang="en-US">
              <a:solidFill>
                <a:prstClr val="black"/>
              </a:solidFill>
              <a:latin typeface="Arial" pitchFamily="34" charset="0"/>
            </a:endParaRPr>
          </a:p>
        </p:txBody>
      </p:sp>
      <p:sp>
        <p:nvSpPr>
          <p:cNvPr id="67609" name="Text Box 25"/>
          <p:cNvSpPr txBox="1">
            <a:spLocks noChangeArrowheads="1"/>
          </p:cNvSpPr>
          <p:nvPr/>
        </p:nvSpPr>
        <p:spPr bwMode="auto">
          <a:xfrm>
            <a:off x="1331913" y="3644900"/>
            <a:ext cx="1584325" cy="1069975"/>
          </a:xfrm>
          <a:prstGeom prst="rect">
            <a:avLst/>
          </a:prstGeom>
          <a:noFill/>
          <a:ln w="9525">
            <a:noFill/>
            <a:miter lim="800000"/>
            <a:headEnd/>
            <a:tailEnd/>
          </a:ln>
          <a:effectLst/>
        </p:spPr>
        <p:txBody>
          <a:bodyPr>
            <a:spAutoFit/>
          </a:bodyPr>
          <a:lstStyle/>
          <a:p>
            <a:pPr>
              <a:spcBef>
                <a:spcPct val="50000"/>
              </a:spcBef>
            </a:pPr>
            <a:r>
              <a:rPr lang="zh-CN" altLang="en-US" sz="3200" b="1">
                <a:solidFill>
                  <a:prstClr val="black"/>
                </a:solidFill>
                <a:latin typeface="Arial" pitchFamily="34" charset="0"/>
              </a:rPr>
              <a:t>选择所需性状</a:t>
            </a:r>
          </a:p>
        </p:txBody>
      </p:sp>
      <p:sp>
        <p:nvSpPr>
          <p:cNvPr id="67613" name="Rectangle 29"/>
          <p:cNvSpPr>
            <a:spLocks noChangeArrowheads="1"/>
          </p:cNvSpPr>
          <p:nvPr/>
        </p:nvSpPr>
        <p:spPr bwMode="auto">
          <a:xfrm>
            <a:off x="152400" y="0"/>
            <a:ext cx="1828800" cy="1069975"/>
          </a:xfrm>
          <a:prstGeom prst="rect">
            <a:avLst/>
          </a:prstGeom>
          <a:noFill/>
          <a:ln w="9525">
            <a:noFill/>
            <a:miter lim="800000"/>
            <a:headEnd/>
            <a:tailEnd/>
          </a:ln>
          <a:effectLst/>
        </p:spPr>
        <p:txBody>
          <a:bodyPr>
            <a:spAutoFit/>
          </a:bodyPr>
          <a:lstStyle/>
          <a:p>
            <a:r>
              <a:rPr lang="en-US" altLang="zh-CN" sz="3200" b="1">
                <a:solidFill>
                  <a:srgbClr val="FF3300"/>
                </a:solidFill>
                <a:effectLst>
                  <a:outerShdw blurRad="38100" dist="38100" dir="2700000" algn="tl">
                    <a:srgbClr val="C0C0C0"/>
                  </a:outerShdw>
                </a:effectLst>
                <a:latin typeface="Arial" pitchFamily="34" charset="0"/>
              </a:rPr>
              <a:t>③</a:t>
            </a:r>
            <a:r>
              <a:rPr lang="zh-CN" altLang="en-US" sz="3200" b="1">
                <a:solidFill>
                  <a:srgbClr val="FF3300"/>
                </a:solidFill>
                <a:effectLst>
                  <a:outerShdw blurRad="38100" dist="38100" dir="2700000" algn="tl">
                    <a:srgbClr val="C0C0C0"/>
                  </a:outerShdw>
                </a:effectLst>
                <a:latin typeface="Times New Roman" pitchFamily="18" charset="0"/>
              </a:rPr>
              <a:t>过程：</a:t>
            </a:r>
          </a:p>
        </p:txBody>
      </p:sp>
    </p:spTree>
    <p:extLst>
      <p:ext uri="{BB962C8B-B14F-4D97-AF65-F5344CB8AC3E}">
        <p14:creationId xmlns:p14="http://schemas.microsoft.com/office/powerpoint/2010/main" val="1723379230"/>
      </p:ext>
    </p:extLst>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676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1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Text Box 1026">
            <a:hlinkClick r:id="" action="ppaction://hlinkshowjump?jump=nextslide"/>
          </p:cNvPr>
          <p:cNvSpPr txBox="1">
            <a:spLocks noChangeArrowheads="1"/>
          </p:cNvSpPr>
          <p:nvPr/>
        </p:nvSpPr>
        <p:spPr bwMode="auto">
          <a:xfrm>
            <a:off x="395288" y="2349500"/>
            <a:ext cx="1619250" cy="1098550"/>
          </a:xfrm>
          <a:prstGeom prst="rect">
            <a:avLst/>
          </a:prstGeom>
          <a:noFill/>
          <a:ln w="63500" algn="ctr">
            <a:noFill/>
            <a:miter lim="800000"/>
            <a:headEnd/>
            <a:tailEnd type="none" w="lg" len="med"/>
          </a:ln>
          <a:effectLst/>
        </p:spPr>
        <p:txBody>
          <a:bodyPr lIns="0" tIns="0" rIns="0" bIns="0">
            <a:spAutoFit/>
          </a:bodyPr>
          <a:lstStyle/>
          <a:p>
            <a:pPr algn="ctr">
              <a:spcBef>
                <a:spcPct val="50000"/>
              </a:spcBef>
            </a:pPr>
            <a:r>
              <a:rPr lang="zh-CN" altLang="en-US" sz="3600" b="1" dirty="0">
                <a:latin typeface="楷体_GB2312" pitchFamily="49" charset="-122"/>
                <a:ea typeface="楷体_GB2312" pitchFamily="49" charset="-122"/>
              </a:rPr>
              <a:t>变异的类型</a:t>
            </a:r>
          </a:p>
        </p:txBody>
      </p:sp>
      <p:sp>
        <p:nvSpPr>
          <p:cNvPr id="41987" name="Text Box 1027"/>
          <p:cNvSpPr txBox="1">
            <a:spLocks noChangeArrowheads="1"/>
          </p:cNvSpPr>
          <p:nvPr/>
        </p:nvSpPr>
        <p:spPr bwMode="auto">
          <a:xfrm>
            <a:off x="2514600" y="3873500"/>
            <a:ext cx="2895600" cy="488950"/>
          </a:xfrm>
          <a:prstGeom prst="rect">
            <a:avLst/>
          </a:prstGeom>
          <a:noFill/>
          <a:ln w="63500" algn="ctr">
            <a:noFill/>
            <a:miter lim="800000"/>
            <a:headEnd/>
            <a:tailEnd type="none" w="lg" len="med"/>
          </a:ln>
          <a:effectLst/>
        </p:spPr>
        <p:txBody>
          <a:bodyPr lIns="0" tIns="0" rIns="0" bIns="0">
            <a:spAutoFit/>
          </a:bodyPr>
          <a:lstStyle/>
          <a:p>
            <a:pPr>
              <a:spcBef>
                <a:spcPct val="50000"/>
              </a:spcBef>
            </a:pPr>
            <a:r>
              <a:rPr lang="zh-CN" altLang="en-US" sz="3200" b="1" dirty="0">
                <a:latin typeface="楷体_GB2312" pitchFamily="49" charset="-122"/>
                <a:ea typeface="楷体_GB2312" pitchFamily="49" charset="-122"/>
              </a:rPr>
              <a:t>可遗传的变异：</a:t>
            </a:r>
          </a:p>
        </p:txBody>
      </p:sp>
      <p:sp>
        <p:nvSpPr>
          <p:cNvPr id="41988" name="Text Box 1028"/>
          <p:cNvSpPr txBox="1">
            <a:spLocks noChangeArrowheads="1"/>
          </p:cNvSpPr>
          <p:nvPr/>
        </p:nvSpPr>
        <p:spPr bwMode="auto">
          <a:xfrm>
            <a:off x="2530475" y="1295400"/>
            <a:ext cx="4175125" cy="488950"/>
          </a:xfrm>
          <a:prstGeom prst="rect">
            <a:avLst/>
          </a:prstGeom>
          <a:noFill/>
          <a:ln w="63500" algn="ctr">
            <a:noFill/>
            <a:miter lim="800000"/>
            <a:headEnd/>
            <a:tailEnd type="none" w="lg" len="med"/>
          </a:ln>
          <a:effectLst/>
        </p:spPr>
        <p:txBody>
          <a:bodyPr lIns="0" tIns="0" rIns="0" bIns="0">
            <a:spAutoFit/>
          </a:bodyPr>
          <a:lstStyle/>
          <a:p>
            <a:pPr>
              <a:spcBef>
                <a:spcPct val="50000"/>
              </a:spcBef>
            </a:pPr>
            <a:r>
              <a:rPr lang="zh-CN" altLang="en-US" sz="3200" b="1" dirty="0">
                <a:latin typeface="楷体_GB2312" pitchFamily="49" charset="-122"/>
                <a:ea typeface="楷体_GB2312" pitchFamily="49" charset="-122"/>
              </a:rPr>
              <a:t>不可遗传的变异：</a:t>
            </a:r>
          </a:p>
        </p:txBody>
      </p:sp>
      <p:sp>
        <p:nvSpPr>
          <p:cNvPr id="41990" name="Text Box 1030">
            <a:hlinkClick r:id="rId3" action="ppaction://hlinksldjump"/>
          </p:cNvPr>
          <p:cNvSpPr txBox="1">
            <a:spLocks noChangeArrowheads="1"/>
          </p:cNvSpPr>
          <p:nvPr/>
        </p:nvSpPr>
        <p:spPr bwMode="auto">
          <a:xfrm>
            <a:off x="6553200" y="2971800"/>
            <a:ext cx="1752600" cy="488950"/>
          </a:xfrm>
          <a:prstGeom prst="rect">
            <a:avLst/>
          </a:prstGeom>
          <a:ln>
            <a:headEnd/>
            <a:tailEnd type="none" w="lg" len="med"/>
          </a:ln>
        </p:spPr>
        <p:style>
          <a:lnRef idx="2">
            <a:schemeClr val="accent1"/>
          </a:lnRef>
          <a:fillRef idx="1">
            <a:schemeClr val="lt1"/>
          </a:fillRef>
          <a:effectRef idx="0">
            <a:schemeClr val="accent1"/>
          </a:effectRef>
          <a:fontRef idx="minor">
            <a:schemeClr val="dk1"/>
          </a:fontRef>
        </p:style>
        <p:txBody>
          <a:bodyPr wrap="square" lIns="0" tIns="0" rIns="0" bIns="0">
            <a:spAutoFit/>
          </a:bodyPr>
          <a:lstStyle/>
          <a:p>
            <a:pPr>
              <a:spcBef>
                <a:spcPct val="50000"/>
              </a:spcBef>
            </a:pPr>
            <a:r>
              <a:rPr lang="zh-CN" altLang="en-US" sz="3200" b="1" dirty="0">
                <a:ln>
                  <a:solidFill>
                    <a:sysClr val="windowText" lastClr="000000"/>
                  </a:solidFill>
                </a:ln>
                <a:solidFill>
                  <a:srgbClr val="000000"/>
                </a:solidFill>
                <a:latin typeface="楷体_GB2312" pitchFamily="49" charset="-122"/>
                <a:ea typeface="楷体_GB2312" pitchFamily="49" charset="-122"/>
              </a:rPr>
              <a:t>基因突变</a:t>
            </a:r>
          </a:p>
        </p:txBody>
      </p:sp>
      <p:sp>
        <p:nvSpPr>
          <p:cNvPr id="41991" name="Text Box 1031">
            <a:hlinkClick r:id="rId4" action="ppaction://hlinksldjump"/>
          </p:cNvPr>
          <p:cNvSpPr txBox="1">
            <a:spLocks noChangeArrowheads="1"/>
          </p:cNvSpPr>
          <p:nvPr/>
        </p:nvSpPr>
        <p:spPr bwMode="auto">
          <a:xfrm>
            <a:off x="6629400" y="4800600"/>
            <a:ext cx="2819400" cy="488950"/>
          </a:xfrm>
          <a:prstGeom prst="rect">
            <a:avLst/>
          </a:prstGeom>
          <a:noFill/>
          <a:ln w="63500" algn="ctr">
            <a:noFill/>
            <a:miter lim="800000"/>
            <a:headEnd/>
            <a:tailEnd type="none" w="lg" len="med"/>
          </a:ln>
          <a:effectLst/>
        </p:spPr>
        <p:txBody>
          <a:bodyPr lIns="0" tIns="0" rIns="0" bIns="0">
            <a:spAutoFit/>
          </a:bodyPr>
          <a:lstStyle/>
          <a:p>
            <a:pPr>
              <a:spcBef>
                <a:spcPct val="50000"/>
              </a:spcBef>
            </a:pPr>
            <a:r>
              <a:rPr lang="zh-CN" altLang="en-US" sz="3200" b="1" dirty="0">
                <a:ln>
                  <a:solidFill>
                    <a:sysClr val="windowText" lastClr="000000"/>
                  </a:solidFill>
                </a:ln>
                <a:solidFill>
                  <a:srgbClr val="000000"/>
                </a:solidFill>
                <a:latin typeface="楷体_GB2312" pitchFamily="49" charset="-122"/>
                <a:ea typeface="楷体_GB2312" pitchFamily="49" charset="-122"/>
              </a:rPr>
              <a:t>染色体变异</a:t>
            </a:r>
          </a:p>
        </p:txBody>
      </p:sp>
      <p:sp>
        <p:nvSpPr>
          <p:cNvPr id="41993" name="Text Box 1033">
            <a:hlinkClick r:id="rId5" action="ppaction://hlinksldjump"/>
          </p:cNvPr>
          <p:cNvSpPr txBox="1">
            <a:spLocks noChangeArrowheads="1"/>
          </p:cNvSpPr>
          <p:nvPr/>
        </p:nvSpPr>
        <p:spPr bwMode="auto">
          <a:xfrm>
            <a:off x="6553200" y="3886200"/>
            <a:ext cx="1828800" cy="488950"/>
          </a:xfrm>
          <a:prstGeom prst="rect">
            <a:avLst/>
          </a:prstGeom>
          <a:noFill/>
          <a:ln w="63500" algn="ctr">
            <a:noFill/>
            <a:miter lim="800000"/>
            <a:headEnd/>
            <a:tailEnd type="none" w="lg" len="med"/>
          </a:ln>
          <a:effectLst/>
        </p:spPr>
        <p:txBody>
          <a:bodyPr wrap="square" lIns="0" tIns="0" rIns="0" bIns="0">
            <a:spAutoFit/>
          </a:bodyPr>
          <a:lstStyle/>
          <a:p>
            <a:pPr>
              <a:spcBef>
                <a:spcPct val="50000"/>
              </a:spcBef>
            </a:pPr>
            <a:r>
              <a:rPr lang="zh-CN" altLang="en-US" sz="3200" b="1" dirty="0">
                <a:ln>
                  <a:solidFill>
                    <a:sysClr val="windowText" lastClr="000000"/>
                  </a:solidFill>
                </a:ln>
                <a:solidFill>
                  <a:srgbClr val="000000"/>
                </a:solidFill>
                <a:latin typeface="楷体_GB2312" pitchFamily="49" charset="-122"/>
                <a:ea typeface="楷体_GB2312" pitchFamily="49" charset="-122"/>
              </a:rPr>
              <a:t>基因重组</a:t>
            </a:r>
          </a:p>
        </p:txBody>
      </p:sp>
      <p:sp>
        <p:nvSpPr>
          <p:cNvPr id="41994" name="Rectangle 1034"/>
          <p:cNvSpPr>
            <a:spLocks noChangeArrowheads="1"/>
          </p:cNvSpPr>
          <p:nvPr/>
        </p:nvSpPr>
        <p:spPr bwMode="auto">
          <a:xfrm>
            <a:off x="2514600" y="1828800"/>
            <a:ext cx="6324600" cy="976313"/>
          </a:xfrm>
          <a:prstGeom prst="rect">
            <a:avLst/>
          </a:prstGeom>
          <a:ln>
            <a:headEnd/>
            <a:tailEnd type="none" w="lg" len="med"/>
          </a:ln>
        </p:spPr>
        <p:style>
          <a:lnRef idx="2">
            <a:schemeClr val="accent4"/>
          </a:lnRef>
          <a:fillRef idx="1">
            <a:schemeClr val="lt1"/>
          </a:fillRef>
          <a:effectRef idx="0">
            <a:schemeClr val="accent4"/>
          </a:effectRef>
          <a:fontRef idx="minor">
            <a:schemeClr val="dk1"/>
          </a:fontRef>
        </p:style>
        <p:txBody>
          <a:bodyPr lIns="0" tIns="0" rIns="0" bIns="0">
            <a:spAutoFit/>
          </a:bodyPr>
          <a:lstStyle/>
          <a:p>
            <a:r>
              <a:rPr lang="zh-CN" altLang="en-US" sz="3200" b="1" dirty="0">
                <a:solidFill>
                  <a:schemeClr val="tx2"/>
                </a:solidFill>
                <a:latin typeface="楷体_GB2312" pitchFamily="49" charset="-122"/>
                <a:ea typeface="楷体_GB2312" pitchFamily="49" charset="-122"/>
              </a:rPr>
              <a:t>仅仅由环境不同引起，遗传物质没有改变，不能进一步遗传给后代。</a:t>
            </a:r>
          </a:p>
        </p:txBody>
      </p:sp>
      <p:sp>
        <p:nvSpPr>
          <p:cNvPr id="41995" name="Rectangle 1035"/>
          <p:cNvSpPr>
            <a:spLocks noChangeArrowheads="1"/>
          </p:cNvSpPr>
          <p:nvPr/>
        </p:nvSpPr>
        <p:spPr bwMode="auto">
          <a:xfrm>
            <a:off x="1981200" y="4495800"/>
            <a:ext cx="4114800" cy="984885"/>
          </a:xfrm>
          <a:prstGeom prst="rect">
            <a:avLst/>
          </a:prstGeom>
          <a:ln>
            <a:headEnd/>
            <a:tailEnd type="none" w="lg" len="med"/>
          </a:ln>
        </p:spPr>
        <p:style>
          <a:lnRef idx="2">
            <a:schemeClr val="accent4"/>
          </a:lnRef>
          <a:fillRef idx="1">
            <a:schemeClr val="lt1"/>
          </a:fillRef>
          <a:effectRef idx="0">
            <a:schemeClr val="accent4"/>
          </a:effectRef>
          <a:fontRef idx="minor">
            <a:schemeClr val="dk1"/>
          </a:fontRef>
        </p:style>
        <p:txBody>
          <a:bodyPr lIns="0" tIns="0" rIns="0" bIns="0">
            <a:spAutoFit/>
          </a:bodyPr>
          <a:lstStyle/>
          <a:p>
            <a:r>
              <a:rPr lang="zh-CN" altLang="en-US" sz="3200" b="1" dirty="0" smtClean="0">
                <a:solidFill>
                  <a:schemeClr val="tx2"/>
                </a:solidFill>
                <a:latin typeface="楷体_GB2312" pitchFamily="49" charset="-122"/>
                <a:ea typeface="楷体_GB2312" pitchFamily="49" charset="-122"/>
              </a:rPr>
              <a:t>    </a:t>
            </a:r>
            <a:r>
              <a:rPr lang="zh-CN" altLang="en-US" sz="3200" b="1" dirty="0" smtClean="0">
                <a:solidFill>
                  <a:schemeClr val="tx2"/>
                </a:solidFill>
                <a:latin typeface="楷体_GB2312" pitchFamily="49" charset="-122"/>
                <a:ea typeface="楷体_GB2312" pitchFamily="49" charset="-122"/>
              </a:rPr>
              <a:t>由于遗传物质</a:t>
            </a:r>
            <a:r>
              <a:rPr lang="zh-CN" altLang="en-US" sz="3200" b="1" dirty="0">
                <a:solidFill>
                  <a:schemeClr val="tx2"/>
                </a:solidFill>
                <a:latin typeface="楷体_GB2312" pitchFamily="49" charset="-122"/>
                <a:ea typeface="楷体_GB2312" pitchFamily="49" charset="-122"/>
              </a:rPr>
              <a:t>发生了</a:t>
            </a:r>
            <a:r>
              <a:rPr lang="zh-CN" altLang="en-US" sz="3200" b="1" dirty="0" smtClean="0">
                <a:solidFill>
                  <a:schemeClr val="tx2"/>
                </a:solidFill>
                <a:latin typeface="楷体_GB2312" pitchFamily="49" charset="-122"/>
                <a:ea typeface="楷体_GB2312" pitchFamily="49" charset="-122"/>
              </a:rPr>
              <a:t>改变引起的变异</a:t>
            </a:r>
            <a:endParaRPr lang="zh-CN" altLang="en-US" sz="3200" b="1" dirty="0">
              <a:solidFill>
                <a:schemeClr val="tx2"/>
              </a:solidFill>
              <a:latin typeface="楷体_GB2312" pitchFamily="49" charset="-122"/>
              <a:ea typeface="楷体_GB2312" pitchFamily="49" charset="-122"/>
            </a:endParaRPr>
          </a:p>
        </p:txBody>
      </p:sp>
      <p:sp>
        <p:nvSpPr>
          <p:cNvPr id="41997" name="Text Box 1037">
            <a:hlinkClick r:id="" action="ppaction://hlinkshowjump?jump=nextslide"/>
          </p:cNvPr>
          <p:cNvSpPr txBox="1">
            <a:spLocks noChangeArrowheads="1"/>
          </p:cNvSpPr>
          <p:nvPr/>
        </p:nvSpPr>
        <p:spPr bwMode="auto">
          <a:xfrm>
            <a:off x="1835150" y="549275"/>
            <a:ext cx="4968875" cy="549275"/>
          </a:xfrm>
          <a:prstGeom prst="rect">
            <a:avLst/>
          </a:prstGeom>
          <a:noFill/>
          <a:ln w="63500" algn="ctr">
            <a:noFill/>
            <a:miter lim="800000"/>
            <a:headEnd/>
            <a:tailEnd type="none" w="lg" len="med"/>
          </a:ln>
          <a:effectLst/>
        </p:spPr>
        <p:txBody>
          <a:bodyPr lIns="0" tIns="0" rIns="0" bIns="0">
            <a:spAutoFit/>
          </a:bodyPr>
          <a:lstStyle/>
          <a:p>
            <a:pPr algn="ctr">
              <a:spcBef>
                <a:spcPct val="50000"/>
              </a:spcBef>
            </a:pPr>
            <a:r>
              <a:rPr lang="zh-CN" altLang="en-US" sz="3600" b="1">
                <a:latin typeface="楷体_GB2312" pitchFamily="49" charset="-122"/>
                <a:ea typeface="楷体_GB2312" pitchFamily="49" charset="-122"/>
              </a:rPr>
              <a:t>生物变异的类型</a:t>
            </a:r>
          </a:p>
        </p:txBody>
      </p:sp>
      <p:sp>
        <p:nvSpPr>
          <p:cNvPr id="41998" name="AutoShape 1038"/>
          <p:cNvSpPr>
            <a:spLocks/>
          </p:cNvSpPr>
          <p:nvPr/>
        </p:nvSpPr>
        <p:spPr bwMode="auto">
          <a:xfrm>
            <a:off x="1981200" y="1600200"/>
            <a:ext cx="152400" cy="2514600"/>
          </a:xfrm>
          <a:prstGeom prst="leftBrace">
            <a:avLst>
              <a:gd name="adj1" fmla="val 137500"/>
              <a:gd name="adj2" fmla="val 50000"/>
            </a:avLst>
          </a:prstGeom>
          <a:noFill/>
          <a:ln w="38100">
            <a:solidFill>
              <a:schemeClr val="tx1"/>
            </a:solidFill>
            <a:round/>
            <a:headEnd/>
            <a:tailEnd/>
          </a:ln>
          <a:effectLst/>
        </p:spPr>
        <p:txBody>
          <a:bodyPr wrap="none" anchor="ctr"/>
          <a:lstStyle/>
          <a:p>
            <a:endParaRPr lang="zh-CN" altLang="en-US"/>
          </a:p>
        </p:txBody>
      </p:sp>
      <p:sp>
        <p:nvSpPr>
          <p:cNvPr id="41999" name="AutoShape 1039"/>
          <p:cNvSpPr>
            <a:spLocks/>
          </p:cNvSpPr>
          <p:nvPr/>
        </p:nvSpPr>
        <p:spPr bwMode="auto">
          <a:xfrm>
            <a:off x="6248400" y="3200400"/>
            <a:ext cx="228600" cy="1981200"/>
          </a:xfrm>
          <a:prstGeom prst="leftBrace">
            <a:avLst>
              <a:gd name="adj1" fmla="val 72222"/>
              <a:gd name="adj2" fmla="val 50000"/>
            </a:avLst>
          </a:prstGeom>
          <a:noFill/>
          <a:ln w="38100">
            <a:solidFill>
              <a:schemeClr val="tx1"/>
            </a:solidFill>
            <a:round/>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997"/>
                                        </p:tgtEl>
                                        <p:attrNameLst>
                                          <p:attrName>style.visibility</p:attrName>
                                        </p:attrNameLst>
                                      </p:cBhvr>
                                      <p:to>
                                        <p:strVal val="visible"/>
                                      </p:to>
                                    </p:set>
                                    <p:anim calcmode="lin" valueType="num">
                                      <p:cBhvr additive="base">
                                        <p:cTn id="7" dur="500" fill="hold"/>
                                        <p:tgtEl>
                                          <p:spTgt spid="41997"/>
                                        </p:tgtEl>
                                        <p:attrNameLst>
                                          <p:attrName>ppt_x</p:attrName>
                                        </p:attrNameLst>
                                      </p:cBhvr>
                                      <p:tavLst>
                                        <p:tav tm="0">
                                          <p:val>
                                            <p:strVal val="0-#ppt_w/2"/>
                                          </p:val>
                                        </p:tav>
                                        <p:tav tm="100000">
                                          <p:val>
                                            <p:strVal val="#ppt_x"/>
                                          </p:val>
                                        </p:tav>
                                      </p:tavLst>
                                    </p:anim>
                                    <p:anim calcmode="lin" valueType="num">
                                      <p:cBhvr additive="base">
                                        <p:cTn id="8" dur="500" fill="hold"/>
                                        <p:tgtEl>
                                          <p:spTgt spid="4199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986"/>
                                        </p:tgtEl>
                                        <p:attrNameLst>
                                          <p:attrName>style.visibility</p:attrName>
                                        </p:attrNameLst>
                                      </p:cBhvr>
                                      <p:to>
                                        <p:strVal val="visible"/>
                                      </p:to>
                                    </p:set>
                                    <p:anim calcmode="lin" valueType="num">
                                      <p:cBhvr additive="base">
                                        <p:cTn id="13" dur="500" fill="hold"/>
                                        <p:tgtEl>
                                          <p:spTgt spid="41986"/>
                                        </p:tgtEl>
                                        <p:attrNameLst>
                                          <p:attrName>ppt_x</p:attrName>
                                        </p:attrNameLst>
                                      </p:cBhvr>
                                      <p:tavLst>
                                        <p:tav tm="0">
                                          <p:val>
                                            <p:strVal val="0-#ppt_w/2"/>
                                          </p:val>
                                        </p:tav>
                                        <p:tav tm="100000">
                                          <p:val>
                                            <p:strVal val="#ppt_x"/>
                                          </p:val>
                                        </p:tav>
                                      </p:tavLst>
                                    </p:anim>
                                    <p:anim calcmode="lin" valueType="num">
                                      <p:cBhvr additive="base">
                                        <p:cTn id="14" dur="500" fill="hold"/>
                                        <p:tgtEl>
                                          <p:spTgt spid="4198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1998"/>
                                        </p:tgtEl>
                                        <p:attrNameLst>
                                          <p:attrName>style.visibility</p:attrName>
                                        </p:attrNameLst>
                                      </p:cBhvr>
                                      <p:to>
                                        <p:strVal val="visible"/>
                                      </p:to>
                                    </p:set>
                                    <p:anim calcmode="lin" valueType="num">
                                      <p:cBhvr additive="base">
                                        <p:cTn id="19" dur="500" fill="hold"/>
                                        <p:tgtEl>
                                          <p:spTgt spid="41998"/>
                                        </p:tgtEl>
                                        <p:attrNameLst>
                                          <p:attrName>ppt_x</p:attrName>
                                        </p:attrNameLst>
                                      </p:cBhvr>
                                      <p:tavLst>
                                        <p:tav tm="0">
                                          <p:val>
                                            <p:strVal val="0-#ppt_w/2"/>
                                          </p:val>
                                        </p:tav>
                                        <p:tav tm="100000">
                                          <p:val>
                                            <p:strVal val="#ppt_x"/>
                                          </p:val>
                                        </p:tav>
                                      </p:tavLst>
                                    </p:anim>
                                    <p:anim calcmode="lin" valueType="num">
                                      <p:cBhvr additive="base">
                                        <p:cTn id="20" dur="500" fill="hold"/>
                                        <p:tgtEl>
                                          <p:spTgt spid="4199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1988"/>
                                        </p:tgtEl>
                                        <p:attrNameLst>
                                          <p:attrName>style.visibility</p:attrName>
                                        </p:attrNameLst>
                                      </p:cBhvr>
                                      <p:to>
                                        <p:strVal val="visible"/>
                                      </p:to>
                                    </p:set>
                                    <p:anim calcmode="lin" valueType="num">
                                      <p:cBhvr additive="base">
                                        <p:cTn id="25" dur="500" fill="hold"/>
                                        <p:tgtEl>
                                          <p:spTgt spid="41988"/>
                                        </p:tgtEl>
                                        <p:attrNameLst>
                                          <p:attrName>ppt_x</p:attrName>
                                        </p:attrNameLst>
                                      </p:cBhvr>
                                      <p:tavLst>
                                        <p:tav tm="0">
                                          <p:val>
                                            <p:strVal val="0-#ppt_w/2"/>
                                          </p:val>
                                        </p:tav>
                                        <p:tav tm="100000">
                                          <p:val>
                                            <p:strVal val="#ppt_x"/>
                                          </p:val>
                                        </p:tav>
                                      </p:tavLst>
                                    </p:anim>
                                    <p:anim calcmode="lin" valueType="num">
                                      <p:cBhvr additive="base">
                                        <p:cTn id="26" dur="500" fill="hold"/>
                                        <p:tgtEl>
                                          <p:spTgt spid="4198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1987"/>
                                        </p:tgtEl>
                                        <p:attrNameLst>
                                          <p:attrName>style.visibility</p:attrName>
                                        </p:attrNameLst>
                                      </p:cBhvr>
                                      <p:to>
                                        <p:strVal val="visible"/>
                                      </p:to>
                                    </p:set>
                                    <p:anim calcmode="lin" valueType="num">
                                      <p:cBhvr additive="base">
                                        <p:cTn id="31" dur="500" fill="hold"/>
                                        <p:tgtEl>
                                          <p:spTgt spid="41987"/>
                                        </p:tgtEl>
                                        <p:attrNameLst>
                                          <p:attrName>ppt_x</p:attrName>
                                        </p:attrNameLst>
                                      </p:cBhvr>
                                      <p:tavLst>
                                        <p:tav tm="0">
                                          <p:val>
                                            <p:strVal val="0-#ppt_w/2"/>
                                          </p:val>
                                        </p:tav>
                                        <p:tav tm="100000">
                                          <p:val>
                                            <p:strVal val="#ppt_x"/>
                                          </p:val>
                                        </p:tav>
                                      </p:tavLst>
                                    </p:anim>
                                    <p:anim calcmode="lin" valueType="num">
                                      <p:cBhvr additive="base">
                                        <p:cTn id="32" dur="500" fill="hold"/>
                                        <p:tgtEl>
                                          <p:spTgt spid="4198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1994"/>
                                        </p:tgtEl>
                                        <p:attrNameLst>
                                          <p:attrName>style.visibility</p:attrName>
                                        </p:attrNameLst>
                                      </p:cBhvr>
                                      <p:to>
                                        <p:strVal val="visible"/>
                                      </p:to>
                                    </p:set>
                                    <p:anim calcmode="lin" valueType="num">
                                      <p:cBhvr additive="base">
                                        <p:cTn id="37" dur="500" fill="hold"/>
                                        <p:tgtEl>
                                          <p:spTgt spid="41994"/>
                                        </p:tgtEl>
                                        <p:attrNameLst>
                                          <p:attrName>ppt_x</p:attrName>
                                        </p:attrNameLst>
                                      </p:cBhvr>
                                      <p:tavLst>
                                        <p:tav tm="0">
                                          <p:val>
                                            <p:strVal val="0-#ppt_w/2"/>
                                          </p:val>
                                        </p:tav>
                                        <p:tav tm="100000">
                                          <p:val>
                                            <p:strVal val="#ppt_x"/>
                                          </p:val>
                                        </p:tav>
                                      </p:tavLst>
                                    </p:anim>
                                    <p:anim calcmode="lin" valueType="num">
                                      <p:cBhvr additive="base">
                                        <p:cTn id="38" dur="500" fill="hold"/>
                                        <p:tgtEl>
                                          <p:spTgt spid="4199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1995"/>
                                        </p:tgtEl>
                                        <p:attrNameLst>
                                          <p:attrName>style.visibility</p:attrName>
                                        </p:attrNameLst>
                                      </p:cBhvr>
                                      <p:to>
                                        <p:strVal val="visible"/>
                                      </p:to>
                                    </p:set>
                                    <p:anim calcmode="lin" valueType="num">
                                      <p:cBhvr additive="base">
                                        <p:cTn id="43" dur="500" fill="hold"/>
                                        <p:tgtEl>
                                          <p:spTgt spid="41995"/>
                                        </p:tgtEl>
                                        <p:attrNameLst>
                                          <p:attrName>ppt_x</p:attrName>
                                        </p:attrNameLst>
                                      </p:cBhvr>
                                      <p:tavLst>
                                        <p:tav tm="0">
                                          <p:val>
                                            <p:strVal val="0-#ppt_w/2"/>
                                          </p:val>
                                        </p:tav>
                                        <p:tav tm="100000">
                                          <p:val>
                                            <p:strVal val="#ppt_x"/>
                                          </p:val>
                                        </p:tav>
                                      </p:tavLst>
                                    </p:anim>
                                    <p:anim calcmode="lin" valueType="num">
                                      <p:cBhvr additive="base">
                                        <p:cTn id="44" dur="500" fill="hold"/>
                                        <p:tgtEl>
                                          <p:spTgt spid="4199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41999"/>
                                        </p:tgtEl>
                                        <p:attrNameLst>
                                          <p:attrName>style.visibility</p:attrName>
                                        </p:attrNameLst>
                                      </p:cBhvr>
                                      <p:to>
                                        <p:strVal val="visible"/>
                                      </p:to>
                                    </p:set>
                                    <p:anim calcmode="lin" valueType="num">
                                      <p:cBhvr additive="base">
                                        <p:cTn id="49" dur="500" fill="hold"/>
                                        <p:tgtEl>
                                          <p:spTgt spid="41999"/>
                                        </p:tgtEl>
                                        <p:attrNameLst>
                                          <p:attrName>ppt_x</p:attrName>
                                        </p:attrNameLst>
                                      </p:cBhvr>
                                      <p:tavLst>
                                        <p:tav tm="0">
                                          <p:val>
                                            <p:strVal val="0-#ppt_w/2"/>
                                          </p:val>
                                        </p:tav>
                                        <p:tav tm="100000">
                                          <p:val>
                                            <p:strVal val="#ppt_x"/>
                                          </p:val>
                                        </p:tav>
                                      </p:tavLst>
                                    </p:anim>
                                    <p:anim calcmode="lin" valueType="num">
                                      <p:cBhvr additive="base">
                                        <p:cTn id="50" dur="500" fill="hold"/>
                                        <p:tgtEl>
                                          <p:spTgt spid="4199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1990"/>
                                        </p:tgtEl>
                                        <p:attrNameLst>
                                          <p:attrName>style.visibility</p:attrName>
                                        </p:attrNameLst>
                                      </p:cBhvr>
                                      <p:to>
                                        <p:strVal val="visible"/>
                                      </p:to>
                                    </p:set>
                                    <p:anim calcmode="lin" valueType="num">
                                      <p:cBhvr additive="base">
                                        <p:cTn id="55" dur="500" fill="hold"/>
                                        <p:tgtEl>
                                          <p:spTgt spid="41990"/>
                                        </p:tgtEl>
                                        <p:attrNameLst>
                                          <p:attrName>ppt_x</p:attrName>
                                        </p:attrNameLst>
                                      </p:cBhvr>
                                      <p:tavLst>
                                        <p:tav tm="0">
                                          <p:val>
                                            <p:strVal val="0-#ppt_w/2"/>
                                          </p:val>
                                        </p:tav>
                                        <p:tav tm="100000">
                                          <p:val>
                                            <p:strVal val="#ppt_x"/>
                                          </p:val>
                                        </p:tav>
                                      </p:tavLst>
                                    </p:anim>
                                    <p:anim calcmode="lin" valueType="num">
                                      <p:cBhvr additive="base">
                                        <p:cTn id="56" dur="500" fill="hold"/>
                                        <p:tgtEl>
                                          <p:spTgt spid="4199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1993"/>
                                        </p:tgtEl>
                                        <p:attrNameLst>
                                          <p:attrName>style.visibility</p:attrName>
                                        </p:attrNameLst>
                                      </p:cBhvr>
                                      <p:to>
                                        <p:strVal val="visible"/>
                                      </p:to>
                                    </p:set>
                                    <p:anim calcmode="lin" valueType="num">
                                      <p:cBhvr additive="base">
                                        <p:cTn id="61" dur="500" fill="hold"/>
                                        <p:tgtEl>
                                          <p:spTgt spid="41993"/>
                                        </p:tgtEl>
                                        <p:attrNameLst>
                                          <p:attrName>ppt_x</p:attrName>
                                        </p:attrNameLst>
                                      </p:cBhvr>
                                      <p:tavLst>
                                        <p:tav tm="0">
                                          <p:val>
                                            <p:strVal val="0-#ppt_w/2"/>
                                          </p:val>
                                        </p:tav>
                                        <p:tav tm="100000">
                                          <p:val>
                                            <p:strVal val="#ppt_x"/>
                                          </p:val>
                                        </p:tav>
                                      </p:tavLst>
                                    </p:anim>
                                    <p:anim calcmode="lin" valueType="num">
                                      <p:cBhvr additive="base">
                                        <p:cTn id="62" dur="500" fill="hold"/>
                                        <p:tgtEl>
                                          <p:spTgt spid="41993"/>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41991"/>
                                        </p:tgtEl>
                                        <p:attrNameLst>
                                          <p:attrName>style.visibility</p:attrName>
                                        </p:attrNameLst>
                                      </p:cBhvr>
                                      <p:to>
                                        <p:strVal val="visible"/>
                                      </p:to>
                                    </p:set>
                                    <p:anim calcmode="lin" valueType="num">
                                      <p:cBhvr additive="base">
                                        <p:cTn id="67" dur="500" fill="hold"/>
                                        <p:tgtEl>
                                          <p:spTgt spid="41991"/>
                                        </p:tgtEl>
                                        <p:attrNameLst>
                                          <p:attrName>ppt_x</p:attrName>
                                        </p:attrNameLst>
                                      </p:cBhvr>
                                      <p:tavLst>
                                        <p:tav tm="0">
                                          <p:val>
                                            <p:strVal val="0-#ppt_w/2"/>
                                          </p:val>
                                        </p:tav>
                                        <p:tav tm="100000">
                                          <p:val>
                                            <p:strVal val="#ppt_x"/>
                                          </p:val>
                                        </p:tav>
                                      </p:tavLst>
                                    </p:anim>
                                    <p:anim calcmode="lin" valueType="num">
                                      <p:cBhvr additive="base">
                                        <p:cTn id="68" dur="500" fill="hold"/>
                                        <p:tgtEl>
                                          <p:spTgt spid="419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P spid="41987" grpId="0" autoUpdateAnimBg="0"/>
      <p:bldP spid="41988" grpId="0" autoUpdateAnimBg="0"/>
      <p:bldP spid="41990" grpId="0" animBg="1" autoUpdateAnimBg="0"/>
      <p:bldP spid="41991" grpId="0" autoUpdateAnimBg="0"/>
      <p:bldP spid="41993" grpId="0" autoUpdateAnimBg="0"/>
      <p:bldP spid="41994" grpId="0" animBg="1" autoUpdateAnimBg="0"/>
      <p:bldP spid="41995" grpId="0" animBg="1" autoUpdateAnimBg="0"/>
      <p:bldP spid="41997" grpId="0" autoUpdateAnimBg="0"/>
      <p:bldP spid="41998" grpId="0" animBg="1"/>
      <p:bldP spid="41999" grpId="0" animBg="1"/>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455613" y="249238"/>
            <a:ext cx="8347075" cy="976312"/>
          </a:xfrm>
          <a:prstGeom prst="rect">
            <a:avLst/>
          </a:prstGeom>
          <a:noFill/>
          <a:ln w="9525">
            <a:noFill/>
            <a:miter lim="800000"/>
            <a:headEnd/>
            <a:tailEnd/>
          </a:ln>
          <a:effectLst/>
        </p:spPr>
        <p:txBody>
          <a:bodyPr lIns="0" tIns="0" rIns="0" bIns="0">
            <a:spAutoFit/>
          </a:bodyPr>
          <a:lstStyle/>
          <a:p>
            <a:pPr>
              <a:spcBef>
                <a:spcPct val="50000"/>
              </a:spcBef>
            </a:pPr>
            <a:r>
              <a:rPr lang="zh-CN" altLang="en-US" sz="3200" b="1">
                <a:solidFill>
                  <a:srgbClr val="CC00CC"/>
                </a:solidFill>
                <a:latin typeface="Arial" pitchFamily="34" charset="0"/>
                <a:sym typeface="Wingdings" pitchFamily="2" charset="2"/>
              </a:rPr>
              <a:t>实例</a:t>
            </a:r>
            <a:r>
              <a:rPr lang="zh-CN" altLang="en-US" sz="3200" b="1">
                <a:solidFill>
                  <a:srgbClr val="008000"/>
                </a:solidFill>
                <a:latin typeface="华文中宋" pitchFamily="2" charset="-122"/>
                <a:ea typeface="华文中宋" pitchFamily="2" charset="-122"/>
                <a:sym typeface="Wingdings" pitchFamily="2" charset="2"/>
              </a:rPr>
              <a:t>下面以利用高茎抗病和矮茎不抗病水稻培育矮茎抗病水稻为例说明单倍体育种方法：</a:t>
            </a:r>
          </a:p>
        </p:txBody>
      </p:sp>
      <p:sp>
        <p:nvSpPr>
          <p:cNvPr id="68611" name="Text Box 3"/>
          <p:cNvSpPr txBox="1">
            <a:spLocks noChangeArrowheads="1"/>
          </p:cNvSpPr>
          <p:nvPr/>
        </p:nvSpPr>
        <p:spPr bwMode="auto">
          <a:xfrm>
            <a:off x="685800" y="1295400"/>
            <a:ext cx="1195388" cy="1463675"/>
          </a:xfrm>
          <a:prstGeom prst="rect">
            <a:avLst/>
          </a:prstGeom>
          <a:solidFill>
            <a:srgbClr val="333399"/>
          </a:solidFill>
          <a:ln w="25400">
            <a:solidFill>
              <a:srgbClr val="FFFF00"/>
            </a:solidFill>
            <a:miter lim="800000"/>
            <a:headEnd/>
            <a:tailEnd/>
          </a:ln>
          <a:effectLst/>
        </p:spPr>
        <p:txBody>
          <a:bodyPr lIns="0" tIns="0" rIns="0" bIns="0">
            <a:spAutoFit/>
          </a:bodyPr>
          <a:lstStyle/>
          <a:p>
            <a:pPr algn="ctr">
              <a:spcBef>
                <a:spcPct val="50000"/>
              </a:spcBef>
            </a:pPr>
            <a:r>
              <a:rPr lang="zh-CN" altLang="en-US" sz="3200" b="1">
                <a:solidFill>
                  <a:prstClr val="white"/>
                </a:solidFill>
                <a:latin typeface="宋体" pitchFamily="2" charset="-122"/>
              </a:rPr>
              <a:t>高抗病</a:t>
            </a:r>
            <a:br>
              <a:rPr lang="zh-CN" altLang="en-US" sz="3200" b="1">
                <a:solidFill>
                  <a:prstClr val="white"/>
                </a:solidFill>
                <a:latin typeface="宋体" pitchFamily="2" charset="-122"/>
              </a:rPr>
            </a:br>
            <a:r>
              <a:rPr lang="en-US" altLang="zh-CN" sz="3200" b="1">
                <a:solidFill>
                  <a:prstClr val="white"/>
                </a:solidFill>
                <a:latin typeface="宋体" pitchFamily="2" charset="-122"/>
              </a:rPr>
              <a:t>DDTT</a:t>
            </a:r>
          </a:p>
        </p:txBody>
      </p:sp>
      <p:sp>
        <p:nvSpPr>
          <p:cNvPr id="68612" name="Text Box 4"/>
          <p:cNvSpPr txBox="1">
            <a:spLocks noChangeArrowheads="1"/>
          </p:cNvSpPr>
          <p:nvPr/>
        </p:nvSpPr>
        <p:spPr bwMode="auto">
          <a:xfrm>
            <a:off x="0" y="5257800"/>
            <a:ext cx="2209800" cy="976313"/>
          </a:xfrm>
          <a:prstGeom prst="rect">
            <a:avLst/>
          </a:prstGeom>
          <a:solidFill>
            <a:srgbClr val="333399"/>
          </a:solidFill>
          <a:ln w="25400">
            <a:solidFill>
              <a:srgbClr val="FFFF00"/>
            </a:solidFill>
            <a:miter lim="800000"/>
            <a:headEnd/>
            <a:tailEnd/>
          </a:ln>
          <a:effectLst/>
        </p:spPr>
        <p:txBody>
          <a:bodyPr lIns="0" tIns="0" rIns="0" bIns="0">
            <a:spAutoFit/>
          </a:bodyPr>
          <a:lstStyle/>
          <a:p>
            <a:pPr algn="ctr">
              <a:spcBef>
                <a:spcPct val="50000"/>
              </a:spcBef>
            </a:pPr>
            <a:r>
              <a:rPr lang="zh-CN" altLang="en-US" sz="3200" b="1">
                <a:solidFill>
                  <a:prstClr val="white"/>
                </a:solidFill>
                <a:latin typeface="宋体" pitchFamily="2" charset="-122"/>
              </a:rPr>
              <a:t>杂合高抗</a:t>
            </a:r>
            <a:r>
              <a:rPr lang="en-US" altLang="zh-CN" sz="3200" b="1">
                <a:solidFill>
                  <a:prstClr val="white"/>
                </a:solidFill>
                <a:latin typeface="宋体" pitchFamily="2" charset="-122"/>
              </a:rPr>
              <a:t>DdTt</a:t>
            </a:r>
          </a:p>
        </p:txBody>
      </p:sp>
      <p:grpSp>
        <p:nvGrpSpPr>
          <p:cNvPr id="68613" name="Group 5"/>
          <p:cNvGrpSpPr>
            <a:grpSpLocks/>
          </p:cNvGrpSpPr>
          <p:nvPr/>
        </p:nvGrpSpPr>
        <p:grpSpPr bwMode="auto">
          <a:xfrm>
            <a:off x="990600" y="2819400"/>
            <a:ext cx="569913" cy="468313"/>
            <a:chOff x="624" y="1776"/>
            <a:chExt cx="359" cy="295"/>
          </a:xfrm>
        </p:grpSpPr>
        <p:sp>
          <p:nvSpPr>
            <p:cNvPr id="68614" name="Line 6"/>
            <p:cNvSpPr>
              <a:spLocks noChangeShapeType="1"/>
            </p:cNvSpPr>
            <p:nvPr/>
          </p:nvSpPr>
          <p:spPr bwMode="auto">
            <a:xfrm>
              <a:off x="624" y="1776"/>
              <a:ext cx="359" cy="295"/>
            </a:xfrm>
            <a:prstGeom prst="line">
              <a:avLst/>
            </a:prstGeom>
            <a:noFill/>
            <a:ln w="101600">
              <a:solidFill>
                <a:srgbClr val="FF9900"/>
              </a:solidFill>
              <a:round/>
              <a:headEnd/>
              <a:tailEnd/>
            </a:ln>
            <a:effectLst/>
          </p:spPr>
          <p:txBody>
            <a:bodyPr lIns="0" tIns="0" rIns="0" bIns="0">
              <a:spAutoFit/>
            </a:bodyPr>
            <a:lstStyle/>
            <a:p>
              <a:endParaRPr lang="zh-CN" altLang="en-US">
                <a:solidFill>
                  <a:prstClr val="black"/>
                </a:solidFill>
                <a:latin typeface="Arial" pitchFamily="34" charset="0"/>
              </a:endParaRPr>
            </a:p>
          </p:txBody>
        </p:sp>
        <p:sp>
          <p:nvSpPr>
            <p:cNvPr id="68615" name="Line 7"/>
            <p:cNvSpPr>
              <a:spLocks noChangeShapeType="1"/>
            </p:cNvSpPr>
            <p:nvPr/>
          </p:nvSpPr>
          <p:spPr bwMode="auto">
            <a:xfrm flipV="1">
              <a:off x="624" y="1780"/>
              <a:ext cx="359" cy="291"/>
            </a:xfrm>
            <a:prstGeom prst="line">
              <a:avLst/>
            </a:prstGeom>
            <a:noFill/>
            <a:ln w="101600">
              <a:solidFill>
                <a:srgbClr val="FF9900"/>
              </a:solidFill>
              <a:round/>
              <a:headEnd/>
              <a:tailEnd/>
            </a:ln>
            <a:effectLst/>
          </p:spPr>
          <p:txBody>
            <a:bodyPr lIns="0" tIns="0" rIns="0" bIns="0">
              <a:spAutoFit/>
            </a:bodyPr>
            <a:lstStyle/>
            <a:p>
              <a:endParaRPr lang="zh-CN" altLang="en-US">
                <a:solidFill>
                  <a:prstClr val="black"/>
                </a:solidFill>
                <a:latin typeface="Arial" pitchFamily="34" charset="0"/>
              </a:endParaRPr>
            </a:p>
          </p:txBody>
        </p:sp>
      </p:grpSp>
      <p:sp>
        <p:nvSpPr>
          <p:cNvPr id="68616" name="Line 8"/>
          <p:cNvSpPr>
            <a:spLocks noChangeShapeType="1"/>
          </p:cNvSpPr>
          <p:nvPr/>
        </p:nvSpPr>
        <p:spPr bwMode="auto">
          <a:xfrm flipH="1">
            <a:off x="1219200" y="4648200"/>
            <a:ext cx="17463" cy="620713"/>
          </a:xfrm>
          <a:prstGeom prst="line">
            <a:avLst/>
          </a:prstGeom>
          <a:noFill/>
          <a:ln w="127000">
            <a:solidFill>
              <a:srgbClr val="FF9900"/>
            </a:solidFill>
            <a:round/>
            <a:headEnd/>
            <a:tailEnd type="triangle" w="lg" len="med"/>
          </a:ln>
          <a:effectLst/>
        </p:spPr>
        <p:txBody>
          <a:bodyPr lIns="0" tIns="0" rIns="0" bIns="0">
            <a:spAutoFit/>
          </a:bodyPr>
          <a:lstStyle/>
          <a:p>
            <a:endParaRPr lang="zh-CN" altLang="en-US">
              <a:solidFill>
                <a:prstClr val="black"/>
              </a:solidFill>
              <a:latin typeface="Arial" pitchFamily="34" charset="0"/>
            </a:endParaRPr>
          </a:p>
        </p:txBody>
      </p:sp>
      <p:sp>
        <p:nvSpPr>
          <p:cNvPr id="68617" name="Text Box 9"/>
          <p:cNvSpPr txBox="1">
            <a:spLocks noChangeArrowheads="1"/>
          </p:cNvSpPr>
          <p:nvPr/>
        </p:nvSpPr>
        <p:spPr bwMode="auto">
          <a:xfrm>
            <a:off x="685800" y="3352800"/>
            <a:ext cx="1193800" cy="1463675"/>
          </a:xfrm>
          <a:prstGeom prst="rect">
            <a:avLst/>
          </a:prstGeom>
          <a:solidFill>
            <a:srgbClr val="333399"/>
          </a:solidFill>
          <a:ln w="25400">
            <a:solidFill>
              <a:srgbClr val="FFFF00"/>
            </a:solidFill>
            <a:miter lim="800000"/>
            <a:headEnd/>
            <a:tailEnd/>
          </a:ln>
          <a:effectLst/>
        </p:spPr>
        <p:txBody>
          <a:bodyPr lIns="0" tIns="0" rIns="0" bIns="0">
            <a:spAutoFit/>
          </a:bodyPr>
          <a:lstStyle/>
          <a:p>
            <a:pPr algn="ctr">
              <a:spcBef>
                <a:spcPct val="50000"/>
              </a:spcBef>
            </a:pPr>
            <a:r>
              <a:rPr lang="zh-CN" altLang="en-US" sz="3200" b="1">
                <a:solidFill>
                  <a:prstClr val="white"/>
                </a:solidFill>
                <a:latin typeface="宋体" pitchFamily="2" charset="-122"/>
              </a:rPr>
              <a:t>矮不抗</a:t>
            </a:r>
            <a:r>
              <a:rPr lang="en-US" altLang="zh-CN" sz="3200" b="1">
                <a:solidFill>
                  <a:prstClr val="white"/>
                </a:solidFill>
                <a:latin typeface="宋体" pitchFamily="2" charset="-122"/>
              </a:rPr>
              <a:t>ddtt</a:t>
            </a:r>
          </a:p>
        </p:txBody>
      </p:sp>
      <p:sp>
        <p:nvSpPr>
          <p:cNvPr id="68618" name="Line 10"/>
          <p:cNvSpPr>
            <a:spLocks noChangeShapeType="1"/>
          </p:cNvSpPr>
          <p:nvPr/>
        </p:nvSpPr>
        <p:spPr bwMode="auto">
          <a:xfrm flipV="1">
            <a:off x="2341563" y="5359400"/>
            <a:ext cx="1562100" cy="15875"/>
          </a:xfrm>
          <a:prstGeom prst="line">
            <a:avLst/>
          </a:prstGeom>
          <a:noFill/>
          <a:ln w="127000">
            <a:solidFill>
              <a:srgbClr val="FF9900"/>
            </a:solidFill>
            <a:round/>
            <a:headEnd/>
            <a:tailEnd type="triangle" w="med" len="med"/>
          </a:ln>
          <a:effectLst/>
        </p:spPr>
        <p:txBody>
          <a:bodyPr lIns="0" tIns="0" rIns="0" bIns="0">
            <a:spAutoFit/>
          </a:bodyPr>
          <a:lstStyle/>
          <a:p>
            <a:endParaRPr lang="zh-CN" altLang="en-US">
              <a:solidFill>
                <a:prstClr val="black"/>
              </a:solidFill>
              <a:latin typeface="Arial" pitchFamily="34" charset="0"/>
            </a:endParaRPr>
          </a:p>
        </p:txBody>
      </p:sp>
      <p:sp>
        <p:nvSpPr>
          <p:cNvPr id="68619" name="Text Box 11"/>
          <p:cNvSpPr txBox="1">
            <a:spLocks noChangeArrowheads="1"/>
          </p:cNvSpPr>
          <p:nvPr/>
        </p:nvSpPr>
        <p:spPr bwMode="auto">
          <a:xfrm>
            <a:off x="2433638" y="4770438"/>
            <a:ext cx="1223962" cy="1143000"/>
          </a:xfrm>
          <a:prstGeom prst="rect">
            <a:avLst/>
          </a:prstGeom>
          <a:noFill/>
          <a:ln w="9525">
            <a:noFill/>
            <a:miter lim="800000"/>
            <a:headEnd/>
            <a:tailEnd/>
          </a:ln>
          <a:effectLst/>
        </p:spPr>
        <p:txBody>
          <a:bodyPr lIns="0" tIns="0" rIns="0" bIns="0">
            <a:spAutoFit/>
          </a:bodyPr>
          <a:lstStyle/>
          <a:p>
            <a:pPr>
              <a:spcBef>
                <a:spcPct val="50000"/>
              </a:spcBef>
            </a:pPr>
            <a:r>
              <a:rPr lang="zh-CN" altLang="en-US" sz="3000" b="1">
                <a:solidFill>
                  <a:srgbClr val="008000"/>
                </a:solidFill>
                <a:latin typeface="宋体" pitchFamily="2" charset="-122"/>
              </a:rPr>
              <a:t>花药离</a:t>
            </a:r>
          </a:p>
          <a:p>
            <a:pPr>
              <a:spcBef>
                <a:spcPct val="50000"/>
              </a:spcBef>
            </a:pPr>
            <a:r>
              <a:rPr lang="zh-CN" altLang="en-US" sz="3000" b="1">
                <a:solidFill>
                  <a:srgbClr val="008000"/>
                </a:solidFill>
                <a:latin typeface="宋体" pitchFamily="2" charset="-122"/>
              </a:rPr>
              <a:t>体培养</a:t>
            </a:r>
          </a:p>
        </p:txBody>
      </p:sp>
      <p:grpSp>
        <p:nvGrpSpPr>
          <p:cNvPr id="68620" name="Group 12"/>
          <p:cNvGrpSpPr>
            <a:grpSpLocks/>
          </p:cNvGrpSpPr>
          <p:nvPr/>
        </p:nvGrpSpPr>
        <p:grpSpPr bwMode="auto">
          <a:xfrm>
            <a:off x="3992563" y="1450975"/>
            <a:ext cx="1498600" cy="5022850"/>
            <a:chOff x="2515" y="914"/>
            <a:chExt cx="944" cy="3164"/>
          </a:xfrm>
        </p:grpSpPr>
        <p:sp>
          <p:nvSpPr>
            <p:cNvPr id="68621" name="AutoShape 13"/>
            <p:cNvSpPr>
              <a:spLocks/>
            </p:cNvSpPr>
            <p:nvPr/>
          </p:nvSpPr>
          <p:spPr bwMode="auto">
            <a:xfrm>
              <a:off x="2515" y="1152"/>
              <a:ext cx="232" cy="2703"/>
            </a:xfrm>
            <a:prstGeom prst="leftBrace">
              <a:avLst>
                <a:gd name="adj1" fmla="val 37056"/>
                <a:gd name="adj2" fmla="val 82685"/>
              </a:avLst>
            </a:prstGeom>
            <a:noFill/>
            <a:ln w="88900">
              <a:solidFill>
                <a:srgbClr val="FF9900"/>
              </a:solidFill>
              <a:round/>
              <a:headEnd/>
              <a:tailEnd/>
            </a:ln>
            <a:effectLst/>
          </p:spPr>
          <p:txBody>
            <a:bodyPr lIns="0" tIns="0" rIns="0" bIns="0" anchor="ctr">
              <a:spAutoFit/>
            </a:bodyPr>
            <a:lstStyle/>
            <a:p>
              <a:endParaRPr lang="zh-CN" altLang="en-US">
                <a:solidFill>
                  <a:prstClr val="black"/>
                </a:solidFill>
                <a:latin typeface="Arial" pitchFamily="34" charset="0"/>
              </a:endParaRPr>
            </a:p>
          </p:txBody>
        </p:sp>
        <p:sp>
          <p:nvSpPr>
            <p:cNvPr id="68622" name="Text Box 14"/>
            <p:cNvSpPr txBox="1">
              <a:spLocks noChangeArrowheads="1"/>
            </p:cNvSpPr>
            <p:nvPr/>
          </p:nvSpPr>
          <p:spPr bwMode="auto">
            <a:xfrm>
              <a:off x="2832" y="914"/>
              <a:ext cx="622" cy="615"/>
            </a:xfrm>
            <a:prstGeom prst="rect">
              <a:avLst/>
            </a:prstGeom>
            <a:solidFill>
              <a:srgbClr val="333399"/>
            </a:solidFill>
            <a:ln w="25400">
              <a:solidFill>
                <a:srgbClr val="FFFF00"/>
              </a:solidFill>
              <a:miter lim="800000"/>
              <a:headEnd/>
              <a:tailEnd/>
            </a:ln>
            <a:effectLst/>
          </p:spPr>
          <p:txBody>
            <a:bodyPr lIns="0" tIns="0" rIns="0" bIns="0">
              <a:spAutoFit/>
            </a:bodyPr>
            <a:lstStyle/>
            <a:p>
              <a:pPr algn="ctr">
                <a:spcBef>
                  <a:spcPct val="50000"/>
                </a:spcBef>
              </a:pPr>
              <a:r>
                <a:rPr lang="zh-CN" altLang="en-US" sz="3200" b="1">
                  <a:solidFill>
                    <a:prstClr val="white"/>
                  </a:solidFill>
                  <a:latin typeface="宋体" pitchFamily="2" charset="-122"/>
                </a:rPr>
                <a:t>高抗</a:t>
              </a:r>
              <a:r>
                <a:rPr lang="en-US" altLang="zh-CN" sz="3200" b="1">
                  <a:solidFill>
                    <a:prstClr val="white"/>
                  </a:solidFill>
                  <a:latin typeface="宋体" pitchFamily="2" charset="-122"/>
                </a:rPr>
                <a:t>DT</a:t>
              </a:r>
            </a:p>
          </p:txBody>
        </p:sp>
        <p:sp>
          <p:nvSpPr>
            <p:cNvPr id="68623" name="Text Box 15"/>
            <p:cNvSpPr txBox="1">
              <a:spLocks noChangeArrowheads="1"/>
            </p:cNvSpPr>
            <p:nvPr/>
          </p:nvSpPr>
          <p:spPr bwMode="auto">
            <a:xfrm>
              <a:off x="2837" y="3448"/>
              <a:ext cx="622" cy="615"/>
            </a:xfrm>
            <a:prstGeom prst="rect">
              <a:avLst/>
            </a:prstGeom>
            <a:solidFill>
              <a:srgbClr val="333399"/>
            </a:solidFill>
            <a:ln w="25400">
              <a:solidFill>
                <a:srgbClr val="FFFF00"/>
              </a:solidFill>
              <a:miter lim="800000"/>
              <a:headEnd/>
              <a:tailEnd/>
            </a:ln>
            <a:effectLst/>
          </p:spPr>
          <p:txBody>
            <a:bodyPr lIns="0" tIns="0" rIns="0" bIns="0">
              <a:spAutoFit/>
            </a:bodyPr>
            <a:lstStyle/>
            <a:p>
              <a:pPr algn="ctr">
                <a:spcBef>
                  <a:spcPct val="50000"/>
                </a:spcBef>
              </a:pPr>
              <a:r>
                <a:rPr lang="zh-CN" altLang="en-US" sz="3200" b="1">
                  <a:solidFill>
                    <a:prstClr val="white"/>
                  </a:solidFill>
                  <a:latin typeface="宋体" pitchFamily="2" charset="-122"/>
                </a:rPr>
                <a:t>矮不抗</a:t>
              </a:r>
              <a:r>
                <a:rPr lang="en-US" altLang="zh-CN" sz="3200" b="1">
                  <a:solidFill>
                    <a:prstClr val="white"/>
                  </a:solidFill>
                  <a:latin typeface="宋体" pitchFamily="2" charset="-122"/>
                </a:rPr>
                <a:t>dt</a:t>
              </a:r>
            </a:p>
          </p:txBody>
        </p:sp>
        <p:sp>
          <p:nvSpPr>
            <p:cNvPr id="68624" name="Text Box 16"/>
            <p:cNvSpPr txBox="1">
              <a:spLocks noChangeArrowheads="1"/>
            </p:cNvSpPr>
            <p:nvPr/>
          </p:nvSpPr>
          <p:spPr bwMode="auto">
            <a:xfrm>
              <a:off x="2828" y="2629"/>
              <a:ext cx="622" cy="615"/>
            </a:xfrm>
            <a:prstGeom prst="rect">
              <a:avLst/>
            </a:prstGeom>
            <a:solidFill>
              <a:srgbClr val="333399"/>
            </a:solidFill>
            <a:ln w="25400">
              <a:solidFill>
                <a:srgbClr val="FFFF00"/>
              </a:solidFill>
              <a:miter lim="800000"/>
              <a:headEnd/>
              <a:tailEnd/>
            </a:ln>
            <a:effectLst/>
          </p:spPr>
          <p:txBody>
            <a:bodyPr lIns="0" tIns="0" rIns="0" bIns="0">
              <a:spAutoFit/>
            </a:bodyPr>
            <a:lstStyle/>
            <a:p>
              <a:pPr algn="ctr">
                <a:spcBef>
                  <a:spcPct val="50000"/>
                </a:spcBef>
              </a:pPr>
              <a:r>
                <a:rPr lang="zh-CN" altLang="en-US" sz="3200" b="1">
                  <a:solidFill>
                    <a:prstClr val="white"/>
                  </a:solidFill>
                  <a:latin typeface="宋体" pitchFamily="2" charset="-122"/>
                </a:rPr>
                <a:t>高不抗</a:t>
              </a:r>
              <a:r>
                <a:rPr lang="en-US" altLang="zh-CN" sz="3200" b="1">
                  <a:solidFill>
                    <a:prstClr val="white"/>
                  </a:solidFill>
                  <a:latin typeface="宋体" pitchFamily="2" charset="-122"/>
                </a:rPr>
                <a:t>Dt</a:t>
              </a:r>
            </a:p>
          </p:txBody>
        </p:sp>
        <p:sp>
          <p:nvSpPr>
            <p:cNvPr id="68625" name="Text Box 17"/>
            <p:cNvSpPr txBox="1">
              <a:spLocks noChangeArrowheads="1"/>
            </p:cNvSpPr>
            <p:nvPr/>
          </p:nvSpPr>
          <p:spPr bwMode="auto">
            <a:xfrm>
              <a:off x="2837" y="1720"/>
              <a:ext cx="622" cy="615"/>
            </a:xfrm>
            <a:prstGeom prst="rect">
              <a:avLst/>
            </a:prstGeom>
            <a:solidFill>
              <a:srgbClr val="333399"/>
            </a:solidFill>
            <a:ln w="25400">
              <a:solidFill>
                <a:srgbClr val="FFFF00"/>
              </a:solidFill>
              <a:miter lim="800000"/>
              <a:headEnd/>
              <a:tailEnd/>
            </a:ln>
            <a:effectLst/>
          </p:spPr>
          <p:txBody>
            <a:bodyPr lIns="0" tIns="0" rIns="0" bIns="0">
              <a:spAutoFit/>
            </a:bodyPr>
            <a:lstStyle/>
            <a:p>
              <a:pPr algn="ctr">
                <a:spcBef>
                  <a:spcPct val="50000"/>
                </a:spcBef>
              </a:pPr>
              <a:r>
                <a:rPr lang="zh-CN" altLang="en-US" sz="3200" b="1">
                  <a:solidFill>
                    <a:prstClr val="white"/>
                  </a:solidFill>
                  <a:latin typeface="宋体" pitchFamily="2" charset="-122"/>
                </a:rPr>
                <a:t>矮抗</a:t>
              </a:r>
              <a:r>
                <a:rPr lang="en-US" altLang="zh-CN" sz="3200" b="1">
                  <a:solidFill>
                    <a:prstClr val="white"/>
                  </a:solidFill>
                  <a:latin typeface="宋体" pitchFamily="2" charset="-122"/>
                </a:rPr>
                <a:t>dT</a:t>
              </a:r>
            </a:p>
          </p:txBody>
        </p:sp>
      </p:grpSp>
      <p:sp>
        <p:nvSpPr>
          <p:cNvPr id="68626" name="Line 18"/>
          <p:cNvSpPr>
            <a:spLocks noChangeShapeType="1"/>
          </p:cNvSpPr>
          <p:nvPr/>
        </p:nvSpPr>
        <p:spPr bwMode="auto">
          <a:xfrm flipV="1">
            <a:off x="5535613" y="1897063"/>
            <a:ext cx="1339850" cy="60325"/>
          </a:xfrm>
          <a:prstGeom prst="line">
            <a:avLst/>
          </a:prstGeom>
          <a:noFill/>
          <a:ln w="127000">
            <a:solidFill>
              <a:srgbClr val="FF9900"/>
            </a:solidFill>
            <a:round/>
            <a:headEnd/>
            <a:tailEnd type="triangle" w="med" len="med"/>
          </a:ln>
          <a:effectLst/>
        </p:spPr>
        <p:txBody>
          <a:bodyPr lIns="0" tIns="0" rIns="0" bIns="0">
            <a:spAutoFit/>
          </a:bodyPr>
          <a:lstStyle/>
          <a:p>
            <a:endParaRPr lang="zh-CN" altLang="en-US">
              <a:solidFill>
                <a:prstClr val="black"/>
              </a:solidFill>
              <a:latin typeface="Arial" pitchFamily="34" charset="0"/>
            </a:endParaRPr>
          </a:p>
        </p:txBody>
      </p:sp>
      <p:sp>
        <p:nvSpPr>
          <p:cNvPr id="68627" name="Text Box 19"/>
          <p:cNvSpPr txBox="1">
            <a:spLocks noChangeArrowheads="1"/>
          </p:cNvSpPr>
          <p:nvPr/>
        </p:nvSpPr>
        <p:spPr bwMode="auto">
          <a:xfrm>
            <a:off x="7032625" y="1406525"/>
            <a:ext cx="1827213" cy="976313"/>
          </a:xfrm>
          <a:prstGeom prst="rect">
            <a:avLst/>
          </a:prstGeom>
          <a:gradFill rotWithShape="0">
            <a:gsLst>
              <a:gs pos="0">
                <a:srgbClr val="FF8200"/>
              </a:gs>
              <a:gs pos="10001">
                <a:srgbClr val="FF0000"/>
              </a:gs>
              <a:gs pos="35001">
                <a:srgbClr val="BA0066"/>
              </a:gs>
              <a:gs pos="70000">
                <a:srgbClr val="66008F"/>
              </a:gs>
              <a:gs pos="100000">
                <a:srgbClr val="000082"/>
              </a:gs>
            </a:gsLst>
            <a:path path="shape">
              <a:fillToRect l="50000" t="50000" r="50000" b="50000"/>
            </a:path>
          </a:gradFill>
          <a:ln w="25400">
            <a:solidFill>
              <a:srgbClr val="FFFF00"/>
            </a:solidFill>
            <a:miter lim="800000"/>
            <a:headEnd/>
            <a:tailEnd/>
          </a:ln>
          <a:effectLst/>
        </p:spPr>
        <p:txBody>
          <a:bodyPr lIns="0" tIns="0" rIns="0" bIns="0">
            <a:spAutoFit/>
          </a:bodyPr>
          <a:lstStyle/>
          <a:p>
            <a:pPr algn="ctr">
              <a:spcBef>
                <a:spcPct val="50000"/>
              </a:spcBef>
            </a:pPr>
            <a:r>
              <a:rPr lang="zh-CN" altLang="en-US" sz="3200" b="1">
                <a:solidFill>
                  <a:srgbClr val="FFFF00"/>
                </a:solidFill>
                <a:latin typeface="宋体" pitchFamily="2" charset="-122"/>
              </a:rPr>
              <a:t>纯合高抗</a:t>
            </a:r>
            <a:r>
              <a:rPr lang="en-US" altLang="zh-CN" sz="3200" b="1">
                <a:solidFill>
                  <a:srgbClr val="FFFF00"/>
                </a:solidFill>
                <a:latin typeface="宋体" pitchFamily="2" charset="-122"/>
              </a:rPr>
              <a:t>DDTT</a:t>
            </a:r>
          </a:p>
        </p:txBody>
      </p:sp>
      <p:sp>
        <p:nvSpPr>
          <p:cNvPr id="68628" name="Text Box 20"/>
          <p:cNvSpPr txBox="1">
            <a:spLocks noChangeArrowheads="1"/>
          </p:cNvSpPr>
          <p:nvPr/>
        </p:nvSpPr>
        <p:spPr bwMode="auto">
          <a:xfrm>
            <a:off x="5694363" y="1401763"/>
            <a:ext cx="1062037" cy="488950"/>
          </a:xfrm>
          <a:prstGeom prst="rect">
            <a:avLst/>
          </a:prstGeom>
          <a:noFill/>
          <a:ln w="9525">
            <a:noFill/>
            <a:miter lim="800000"/>
            <a:headEnd/>
            <a:tailEnd/>
          </a:ln>
          <a:effectLst/>
        </p:spPr>
        <p:txBody>
          <a:bodyPr lIns="0" tIns="0" rIns="0" bIns="0">
            <a:spAutoFit/>
          </a:bodyPr>
          <a:lstStyle/>
          <a:p>
            <a:pPr>
              <a:spcBef>
                <a:spcPct val="50000"/>
              </a:spcBef>
            </a:pPr>
            <a:r>
              <a:rPr lang="zh-CN" altLang="en-US" sz="3200" b="1">
                <a:solidFill>
                  <a:srgbClr val="008000"/>
                </a:solidFill>
                <a:latin typeface="宋体" pitchFamily="2" charset="-122"/>
              </a:rPr>
              <a:t>加倍</a:t>
            </a:r>
          </a:p>
        </p:txBody>
      </p:sp>
      <p:grpSp>
        <p:nvGrpSpPr>
          <p:cNvPr id="68629" name="Group 21"/>
          <p:cNvGrpSpPr>
            <a:grpSpLocks/>
          </p:cNvGrpSpPr>
          <p:nvPr/>
        </p:nvGrpSpPr>
        <p:grpSpPr bwMode="auto">
          <a:xfrm>
            <a:off x="5562600" y="2667000"/>
            <a:ext cx="3338513" cy="3748088"/>
            <a:chOff x="3504" y="1680"/>
            <a:chExt cx="2103" cy="2361"/>
          </a:xfrm>
        </p:grpSpPr>
        <p:sp>
          <p:nvSpPr>
            <p:cNvPr id="68630" name="Line 22"/>
            <p:cNvSpPr>
              <a:spLocks noChangeShapeType="1"/>
            </p:cNvSpPr>
            <p:nvPr/>
          </p:nvSpPr>
          <p:spPr bwMode="auto">
            <a:xfrm flipV="1">
              <a:off x="3513" y="3720"/>
              <a:ext cx="844" cy="38"/>
            </a:xfrm>
            <a:prstGeom prst="line">
              <a:avLst/>
            </a:prstGeom>
            <a:noFill/>
            <a:ln w="127000">
              <a:solidFill>
                <a:srgbClr val="FF9900"/>
              </a:solidFill>
              <a:round/>
              <a:headEnd/>
              <a:tailEnd type="triangle" w="med" len="med"/>
            </a:ln>
            <a:effectLst/>
          </p:spPr>
          <p:txBody>
            <a:bodyPr lIns="0" tIns="0" rIns="0" bIns="0">
              <a:spAutoFit/>
            </a:bodyPr>
            <a:lstStyle/>
            <a:p>
              <a:endParaRPr lang="zh-CN" altLang="en-US">
                <a:solidFill>
                  <a:prstClr val="black"/>
                </a:solidFill>
                <a:latin typeface="Arial" pitchFamily="34" charset="0"/>
              </a:endParaRPr>
            </a:p>
          </p:txBody>
        </p:sp>
        <p:sp>
          <p:nvSpPr>
            <p:cNvPr id="68631" name="Line 23"/>
            <p:cNvSpPr>
              <a:spLocks noChangeShapeType="1"/>
            </p:cNvSpPr>
            <p:nvPr/>
          </p:nvSpPr>
          <p:spPr bwMode="auto">
            <a:xfrm flipV="1">
              <a:off x="3504" y="2901"/>
              <a:ext cx="844" cy="38"/>
            </a:xfrm>
            <a:prstGeom prst="line">
              <a:avLst/>
            </a:prstGeom>
            <a:noFill/>
            <a:ln w="127000">
              <a:solidFill>
                <a:srgbClr val="FF9900"/>
              </a:solidFill>
              <a:round/>
              <a:headEnd/>
              <a:tailEnd type="triangle" w="med" len="med"/>
            </a:ln>
            <a:effectLst/>
          </p:spPr>
          <p:txBody>
            <a:bodyPr lIns="0" tIns="0" rIns="0" bIns="0">
              <a:spAutoFit/>
            </a:bodyPr>
            <a:lstStyle/>
            <a:p>
              <a:endParaRPr lang="zh-CN" altLang="en-US">
                <a:solidFill>
                  <a:prstClr val="black"/>
                </a:solidFill>
                <a:latin typeface="Arial" pitchFamily="34" charset="0"/>
              </a:endParaRPr>
            </a:p>
          </p:txBody>
        </p:sp>
        <p:grpSp>
          <p:nvGrpSpPr>
            <p:cNvPr id="68632" name="Group 24"/>
            <p:cNvGrpSpPr>
              <a:grpSpLocks/>
            </p:cNvGrpSpPr>
            <p:nvPr/>
          </p:nvGrpSpPr>
          <p:grpSpPr bwMode="auto">
            <a:xfrm>
              <a:off x="3513" y="1680"/>
              <a:ext cx="2094" cy="2361"/>
              <a:chOff x="3513" y="1680"/>
              <a:chExt cx="2094" cy="2361"/>
            </a:xfrm>
          </p:grpSpPr>
          <p:sp>
            <p:nvSpPr>
              <p:cNvPr id="68633" name="Text Box 25"/>
              <p:cNvSpPr txBox="1">
                <a:spLocks noChangeArrowheads="1"/>
              </p:cNvSpPr>
              <p:nvPr/>
            </p:nvSpPr>
            <p:spPr bwMode="auto">
              <a:xfrm>
                <a:off x="4456" y="3411"/>
                <a:ext cx="1151" cy="615"/>
              </a:xfrm>
              <a:prstGeom prst="rect">
                <a:avLst/>
              </a:prstGeom>
              <a:solidFill>
                <a:srgbClr val="333399"/>
              </a:solidFill>
              <a:ln w="25400">
                <a:solidFill>
                  <a:srgbClr val="FFFF00"/>
                </a:solidFill>
                <a:miter lim="800000"/>
                <a:headEnd/>
                <a:tailEnd/>
              </a:ln>
              <a:effectLst/>
            </p:spPr>
            <p:txBody>
              <a:bodyPr lIns="0" tIns="0" rIns="0" bIns="0">
                <a:spAutoFit/>
              </a:bodyPr>
              <a:lstStyle/>
              <a:p>
                <a:pPr algn="ctr">
                  <a:spcBef>
                    <a:spcPct val="50000"/>
                  </a:spcBef>
                </a:pPr>
                <a:r>
                  <a:rPr lang="zh-CN" altLang="en-US" sz="3200" b="1">
                    <a:solidFill>
                      <a:prstClr val="white"/>
                    </a:solidFill>
                    <a:latin typeface="宋体" pitchFamily="2" charset="-122"/>
                  </a:rPr>
                  <a:t>纯合矮不抗</a:t>
                </a:r>
                <a:r>
                  <a:rPr lang="en-US" altLang="zh-CN" sz="3200" b="1">
                    <a:solidFill>
                      <a:prstClr val="white"/>
                    </a:solidFill>
                    <a:latin typeface="宋体" pitchFamily="2" charset="-122"/>
                  </a:rPr>
                  <a:t>ddtt</a:t>
                </a:r>
              </a:p>
            </p:txBody>
          </p:sp>
          <p:sp>
            <p:nvSpPr>
              <p:cNvPr id="68634" name="Text Box 26"/>
              <p:cNvSpPr txBox="1">
                <a:spLocks noChangeArrowheads="1"/>
              </p:cNvSpPr>
              <p:nvPr/>
            </p:nvSpPr>
            <p:spPr bwMode="auto">
              <a:xfrm>
                <a:off x="3613" y="3408"/>
                <a:ext cx="669" cy="308"/>
              </a:xfrm>
              <a:prstGeom prst="rect">
                <a:avLst/>
              </a:prstGeom>
              <a:noFill/>
              <a:ln w="9525">
                <a:noFill/>
                <a:miter lim="800000"/>
                <a:headEnd/>
                <a:tailEnd/>
              </a:ln>
              <a:effectLst/>
            </p:spPr>
            <p:txBody>
              <a:bodyPr lIns="0" tIns="0" rIns="0" bIns="0">
                <a:spAutoFit/>
              </a:bodyPr>
              <a:lstStyle/>
              <a:p>
                <a:pPr>
                  <a:spcBef>
                    <a:spcPct val="50000"/>
                  </a:spcBef>
                </a:pPr>
                <a:r>
                  <a:rPr lang="zh-CN" altLang="en-US" sz="3200" b="1">
                    <a:solidFill>
                      <a:srgbClr val="008000"/>
                    </a:solidFill>
                    <a:latin typeface="宋体" pitchFamily="2" charset="-122"/>
                  </a:rPr>
                  <a:t>加倍</a:t>
                </a:r>
              </a:p>
            </p:txBody>
          </p:sp>
          <p:sp>
            <p:nvSpPr>
              <p:cNvPr id="68635" name="Text Box 27"/>
              <p:cNvSpPr txBox="1">
                <a:spLocks noChangeArrowheads="1"/>
              </p:cNvSpPr>
              <p:nvPr/>
            </p:nvSpPr>
            <p:spPr bwMode="auto">
              <a:xfrm>
                <a:off x="4447" y="2592"/>
                <a:ext cx="1151" cy="615"/>
              </a:xfrm>
              <a:prstGeom prst="rect">
                <a:avLst/>
              </a:prstGeom>
              <a:solidFill>
                <a:srgbClr val="333399"/>
              </a:solidFill>
              <a:ln w="25400">
                <a:solidFill>
                  <a:srgbClr val="FFFF00"/>
                </a:solidFill>
                <a:miter lim="800000"/>
                <a:headEnd/>
                <a:tailEnd/>
              </a:ln>
              <a:effectLst/>
            </p:spPr>
            <p:txBody>
              <a:bodyPr lIns="0" tIns="0" rIns="0" bIns="0">
                <a:spAutoFit/>
              </a:bodyPr>
              <a:lstStyle/>
              <a:p>
                <a:pPr algn="ctr">
                  <a:spcBef>
                    <a:spcPct val="50000"/>
                  </a:spcBef>
                </a:pPr>
                <a:r>
                  <a:rPr lang="zh-CN" altLang="en-US" sz="3200" b="1">
                    <a:solidFill>
                      <a:prstClr val="white"/>
                    </a:solidFill>
                    <a:latin typeface="宋体" pitchFamily="2" charset="-122"/>
                  </a:rPr>
                  <a:t>纯合高不抗</a:t>
                </a:r>
                <a:r>
                  <a:rPr lang="en-US" altLang="zh-CN" sz="3200" b="1">
                    <a:solidFill>
                      <a:prstClr val="white"/>
                    </a:solidFill>
                    <a:latin typeface="宋体" pitchFamily="2" charset="-122"/>
                  </a:rPr>
                  <a:t>DDtt</a:t>
                </a:r>
              </a:p>
            </p:txBody>
          </p:sp>
          <p:sp>
            <p:nvSpPr>
              <p:cNvPr id="68636" name="Text Box 28"/>
              <p:cNvSpPr txBox="1">
                <a:spLocks noChangeArrowheads="1"/>
              </p:cNvSpPr>
              <p:nvPr/>
            </p:nvSpPr>
            <p:spPr bwMode="auto">
              <a:xfrm>
                <a:off x="3604" y="2589"/>
                <a:ext cx="669" cy="308"/>
              </a:xfrm>
              <a:prstGeom prst="rect">
                <a:avLst/>
              </a:prstGeom>
              <a:noFill/>
              <a:ln w="9525">
                <a:noFill/>
                <a:miter lim="800000"/>
                <a:headEnd/>
                <a:tailEnd/>
              </a:ln>
              <a:effectLst/>
            </p:spPr>
            <p:txBody>
              <a:bodyPr lIns="0" tIns="0" rIns="0" bIns="0">
                <a:spAutoFit/>
              </a:bodyPr>
              <a:lstStyle/>
              <a:p>
                <a:pPr>
                  <a:spcBef>
                    <a:spcPct val="50000"/>
                  </a:spcBef>
                </a:pPr>
                <a:r>
                  <a:rPr lang="zh-CN" altLang="en-US" sz="3200" b="1">
                    <a:solidFill>
                      <a:srgbClr val="008000"/>
                    </a:solidFill>
                    <a:latin typeface="宋体" pitchFamily="2" charset="-122"/>
                  </a:rPr>
                  <a:t>加倍</a:t>
                </a:r>
              </a:p>
            </p:txBody>
          </p:sp>
          <p:sp>
            <p:nvSpPr>
              <p:cNvPr id="68637" name="Line 29"/>
              <p:cNvSpPr>
                <a:spLocks noChangeShapeType="1"/>
              </p:cNvSpPr>
              <p:nvPr/>
            </p:nvSpPr>
            <p:spPr bwMode="auto">
              <a:xfrm flipV="1">
                <a:off x="3513" y="1992"/>
                <a:ext cx="844" cy="38"/>
              </a:xfrm>
              <a:prstGeom prst="line">
                <a:avLst/>
              </a:prstGeom>
              <a:noFill/>
              <a:ln w="127000">
                <a:solidFill>
                  <a:srgbClr val="FF9900"/>
                </a:solidFill>
                <a:round/>
                <a:headEnd/>
                <a:tailEnd type="triangle" w="med" len="med"/>
              </a:ln>
              <a:effectLst/>
            </p:spPr>
            <p:txBody>
              <a:bodyPr lIns="0" tIns="0" rIns="0" bIns="0">
                <a:spAutoFit/>
              </a:bodyPr>
              <a:lstStyle/>
              <a:p>
                <a:endParaRPr lang="zh-CN" altLang="en-US">
                  <a:solidFill>
                    <a:prstClr val="black"/>
                  </a:solidFill>
                  <a:latin typeface="Arial" pitchFamily="34" charset="0"/>
                </a:endParaRPr>
              </a:p>
            </p:txBody>
          </p:sp>
          <p:sp>
            <p:nvSpPr>
              <p:cNvPr id="68638" name="Text Box 30"/>
              <p:cNvSpPr txBox="1">
                <a:spLocks noChangeArrowheads="1"/>
              </p:cNvSpPr>
              <p:nvPr/>
            </p:nvSpPr>
            <p:spPr bwMode="auto">
              <a:xfrm>
                <a:off x="4456" y="1683"/>
                <a:ext cx="1151" cy="615"/>
              </a:xfrm>
              <a:prstGeom prst="rect">
                <a:avLst/>
              </a:prstGeom>
              <a:solidFill>
                <a:srgbClr val="333399"/>
              </a:solidFill>
              <a:ln w="25400">
                <a:solidFill>
                  <a:srgbClr val="FFFF00"/>
                </a:solidFill>
                <a:miter lim="800000"/>
                <a:headEnd/>
                <a:tailEnd/>
              </a:ln>
              <a:effectLst/>
            </p:spPr>
            <p:txBody>
              <a:bodyPr lIns="0" tIns="0" rIns="0" bIns="0">
                <a:spAutoFit/>
              </a:bodyPr>
              <a:lstStyle/>
              <a:p>
                <a:pPr algn="ctr">
                  <a:spcBef>
                    <a:spcPct val="50000"/>
                  </a:spcBef>
                </a:pPr>
                <a:r>
                  <a:rPr lang="zh-CN" altLang="en-US" sz="3200" b="1">
                    <a:solidFill>
                      <a:prstClr val="white"/>
                    </a:solidFill>
                    <a:latin typeface="宋体" pitchFamily="2" charset="-122"/>
                  </a:rPr>
                  <a:t>纯合矮抗抗</a:t>
                </a:r>
                <a:r>
                  <a:rPr lang="en-US" altLang="zh-CN" sz="3200" b="1">
                    <a:solidFill>
                      <a:prstClr val="white"/>
                    </a:solidFill>
                    <a:latin typeface="宋体" pitchFamily="2" charset="-122"/>
                  </a:rPr>
                  <a:t>ddTT</a:t>
                </a:r>
              </a:p>
            </p:txBody>
          </p:sp>
          <p:sp>
            <p:nvSpPr>
              <p:cNvPr id="68639" name="Text Box 31"/>
              <p:cNvSpPr txBox="1">
                <a:spLocks noChangeArrowheads="1"/>
              </p:cNvSpPr>
              <p:nvPr/>
            </p:nvSpPr>
            <p:spPr bwMode="auto">
              <a:xfrm>
                <a:off x="3613" y="1680"/>
                <a:ext cx="669" cy="308"/>
              </a:xfrm>
              <a:prstGeom prst="rect">
                <a:avLst/>
              </a:prstGeom>
              <a:noFill/>
              <a:ln w="9525">
                <a:noFill/>
                <a:miter lim="800000"/>
                <a:headEnd/>
                <a:tailEnd/>
              </a:ln>
              <a:effectLst/>
            </p:spPr>
            <p:txBody>
              <a:bodyPr lIns="0" tIns="0" rIns="0" bIns="0">
                <a:spAutoFit/>
              </a:bodyPr>
              <a:lstStyle/>
              <a:p>
                <a:pPr>
                  <a:spcBef>
                    <a:spcPct val="50000"/>
                  </a:spcBef>
                </a:pPr>
                <a:r>
                  <a:rPr lang="zh-CN" altLang="en-US" sz="3200" b="1">
                    <a:solidFill>
                      <a:srgbClr val="008000"/>
                    </a:solidFill>
                    <a:latin typeface="宋体" pitchFamily="2" charset="-122"/>
                  </a:rPr>
                  <a:t>加倍</a:t>
                </a:r>
              </a:p>
            </p:txBody>
          </p:sp>
        </p:grpSp>
      </p:grpSp>
    </p:spTree>
    <p:extLst>
      <p:ext uri="{BB962C8B-B14F-4D97-AF65-F5344CB8AC3E}">
        <p14:creationId xmlns:p14="http://schemas.microsoft.com/office/powerpoint/2010/main" val="1007290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anim calcmode="lin" valueType="num">
                                      <p:cBhvr additive="base">
                                        <p:cTn id="7" dur="500" fill="hold"/>
                                        <p:tgtEl>
                                          <p:spTgt spid="68612"/>
                                        </p:tgtEl>
                                        <p:attrNameLst>
                                          <p:attrName>ppt_x</p:attrName>
                                        </p:attrNameLst>
                                      </p:cBhvr>
                                      <p:tavLst>
                                        <p:tav tm="0">
                                          <p:val>
                                            <p:strVal val="0-#ppt_w/2"/>
                                          </p:val>
                                        </p:tav>
                                        <p:tav tm="100000">
                                          <p:val>
                                            <p:strVal val="#ppt_x"/>
                                          </p:val>
                                        </p:tav>
                                      </p:tavLst>
                                    </p:anim>
                                    <p:anim calcmode="lin" valueType="num">
                                      <p:cBhvr additive="base">
                                        <p:cTn id="8" dur="500" fill="hold"/>
                                        <p:tgtEl>
                                          <p:spTgt spid="686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8618"/>
                                        </p:tgtEl>
                                        <p:attrNameLst>
                                          <p:attrName>style.visibility</p:attrName>
                                        </p:attrNameLst>
                                      </p:cBhvr>
                                      <p:to>
                                        <p:strVal val="visible"/>
                                      </p:to>
                                    </p:set>
                                    <p:animEffect transition="in" filter="blinds(horizontal)">
                                      <p:cBhvr>
                                        <p:cTn id="13" dur="500"/>
                                        <p:tgtEl>
                                          <p:spTgt spid="6861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8619"/>
                                        </p:tgtEl>
                                        <p:attrNameLst>
                                          <p:attrName>style.visibility</p:attrName>
                                        </p:attrNameLst>
                                      </p:cBhvr>
                                      <p:to>
                                        <p:strVal val="visible"/>
                                      </p:to>
                                    </p:set>
                                    <p:animEffect transition="in" filter="blinds(horizontal)">
                                      <p:cBhvr>
                                        <p:cTn id="18" dur="500"/>
                                        <p:tgtEl>
                                          <p:spTgt spid="6861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8620"/>
                                        </p:tgtEl>
                                        <p:attrNameLst>
                                          <p:attrName>style.visibility</p:attrName>
                                        </p:attrNameLst>
                                      </p:cBhvr>
                                      <p:to>
                                        <p:strVal val="visible"/>
                                      </p:to>
                                    </p:set>
                                    <p:animEffect transition="in" filter="blinds(horizontal)">
                                      <p:cBhvr>
                                        <p:cTn id="23" dur="500"/>
                                        <p:tgtEl>
                                          <p:spTgt spid="6862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8626"/>
                                        </p:tgtEl>
                                        <p:attrNameLst>
                                          <p:attrName>style.visibility</p:attrName>
                                        </p:attrNameLst>
                                      </p:cBhvr>
                                      <p:to>
                                        <p:strVal val="visible"/>
                                      </p:to>
                                    </p:set>
                                    <p:animEffect transition="in" filter="wipe(left)">
                                      <p:cBhvr>
                                        <p:cTn id="28" dur="500"/>
                                        <p:tgtEl>
                                          <p:spTgt spid="68626"/>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8628"/>
                                        </p:tgtEl>
                                        <p:attrNameLst>
                                          <p:attrName>style.visibility</p:attrName>
                                        </p:attrNameLst>
                                      </p:cBhvr>
                                      <p:to>
                                        <p:strVal val="visible"/>
                                      </p:to>
                                    </p:set>
                                    <p:animEffect transition="in" filter="wipe(left)">
                                      <p:cBhvr>
                                        <p:cTn id="32" dur="500"/>
                                        <p:tgtEl>
                                          <p:spTgt spid="68628"/>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8627"/>
                                        </p:tgtEl>
                                        <p:attrNameLst>
                                          <p:attrName>style.visibility</p:attrName>
                                        </p:attrNameLst>
                                      </p:cBhvr>
                                      <p:to>
                                        <p:strVal val="visible"/>
                                      </p:to>
                                    </p:set>
                                    <p:animEffect transition="in" filter="wipe(left)">
                                      <p:cBhvr>
                                        <p:cTn id="36" dur="500"/>
                                        <p:tgtEl>
                                          <p:spTgt spid="68627"/>
                                        </p:tgtEl>
                                      </p:cBhvr>
                                    </p:animEffect>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68629"/>
                                        </p:tgtEl>
                                        <p:attrNameLst>
                                          <p:attrName>style.visibility</p:attrName>
                                        </p:attrNameLst>
                                      </p:cBhvr>
                                      <p:to>
                                        <p:strVal val="visible"/>
                                      </p:to>
                                    </p:set>
                                    <p:animEffect transition="in" filter="wipe(left)">
                                      <p:cBhvr>
                                        <p:cTn id="40" dur="500"/>
                                        <p:tgtEl>
                                          <p:spTgt spid="68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animBg="1" autoUpdateAnimBg="0"/>
      <p:bldP spid="68618" grpId="0" animBg="1"/>
      <p:bldP spid="68619" grpId="0" autoUpdateAnimBg="0"/>
      <p:bldP spid="68626" grpId="0" animBg="1"/>
      <p:bldP spid="68627" grpId="0" animBg="1" autoUpdateAnimBg="0"/>
      <p:bldP spid="68628"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7525" name="Group 5"/>
          <p:cNvGrpSpPr>
            <a:grpSpLocks/>
          </p:cNvGrpSpPr>
          <p:nvPr/>
        </p:nvGrpSpPr>
        <p:grpSpPr bwMode="auto">
          <a:xfrm>
            <a:off x="4027488" y="801688"/>
            <a:ext cx="5224462" cy="5486400"/>
            <a:chOff x="2537" y="505"/>
            <a:chExt cx="3291" cy="3456"/>
          </a:xfrm>
        </p:grpSpPr>
        <p:sp>
          <p:nvSpPr>
            <p:cNvPr id="107526" name="Text Box 6"/>
            <p:cNvSpPr txBox="1">
              <a:spLocks noChangeArrowheads="1"/>
            </p:cNvSpPr>
            <p:nvPr/>
          </p:nvSpPr>
          <p:spPr bwMode="auto">
            <a:xfrm>
              <a:off x="2537" y="2520"/>
              <a:ext cx="1124" cy="232"/>
            </a:xfrm>
            <a:prstGeom prst="rect">
              <a:avLst/>
            </a:prstGeom>
            <a:noFill/>
            <a:ln w="9525">
              <a:noFill/>
              <a:miter lim="800000"/>
              <a:headEnd/>
              <a:tailEnd/>
            </a:ln>
            <a:effectLst/>
          </p:spPr>
          <p:txBody>
            <a:bodyPr wrap="none">
              <a:spAutoFit/>
            </a:bodyPr>
            <a:lstStyle/>
            <a:p>
              <a:r>
                <a:rPr lang="zh-CN" altLang="en-US" b="1">
                  <a:solidFill>
                    <a:prstClr val="black"/>
                  </a:solidFill>
                  <a:latin typeface="Times New Roman" pitchFamily="18" charset="0"/>
                </a:rPr>
                <a:t>花药离体培养→</a:t>
              </a:r>
            </a:p>
          </p:txBody>
        </p:sp>
        <p:grpSp>
          <p:nvGrpSpPr>
            <p:cNvPr id="107527" name="Group 7"/>
            <p:cNvGrpSpPr>
              <a:grpSpLocks/>
            </p:cNvGrpSpPr>
            <p:nvPr/>
          </p:nvGrpSpPr>
          <p:grpSpPr bwMode="auto">
            <a:xfrm>
              <a:off x="2614" y="505"/>
              <a:ext cx="3214" cy="3456"/>
              <a:chOff x="2614" y="505"/>
              <a:chExt cx="3214" cy="3456"/>
            </a:xfrm>
          </p:grpSpPr>
          <p:sp>
            <p:nvSpPr>
              <p:cNvPr id="107528" name="Text Box 8"/>
              <p:cNvSpPr txBox="1">
                <a:spLocks noChangeArrowheads="1"/>
              </p:cNvSpPr>
              <p:nvPr/>
            </p:nvSpPr>
            <p:spPr bwMode="auto">
              <a:xfrm>
                <a:off x="2762" y="877"/>
                <a:ext cx="256" cy="367"/>
              </a:xfrm>
              <a:prstGeom prst="rect">
                <a:avLst/>
              </a:prstGeom>
              <a:noFill/>
              <a:ln w="9525">
                <a:noFill/>
                <a:miter lim="800000"/>
                <a:headEnd/>
                <a:tailEnd/>
              </a:ln>
              <a:effectLst/>
            </p:spPr>
            <p:txBody>
              <a:bodyPr wrap="none">
                <a:spAutoFit/>
              </a:bodyPr>
              <a:lstStyle/>
              <a:p>
                <a:r>
                  <a:rPr lang="en-US" altLang="zh-CN" sz="3200">
                    <a:solidFill>
                      <a:prstClr val="black"/>
                    </a:solidFill>
                    <a:latin typeface="Times New Roman" pitchFamily="18" charset="0"/>
                  </a:rPr>
                  <a:t>P</a:t>
                </a:r>
              </a:p>
            </p:txBody>
          </p:sp>
          <p:sp>
            <p:nvSpPr>
              <p:cNvPr id="107529" name="Text Box 9"/>
              <p:cNvSpPr txBox="1">
                <a:spLocks noChangeArrowheads="1"/>
              </p:cNvSpPr>
              <p:nvPr/>
            </p:nvSpPr>
            <p:spPr bwMode="auto">
              <a:xfrm>
                <a:off x="3207" y="890"/>
                <a:ext cx="884" cy="520"/>
              </a:xfrm>
              <a:prstGeom prst="rect">
                <a:avLst/>
              </a:prstGeom>
              <a:noFill/>
              <a:ln w="9525">
                <a:noFill/>
                <a:miter lim="800000"/>
                <a:headEnd/>
                <a:tailEnd/>
              </a:ln>
              <a:effectLst/>
            </p:spPr>
            <p:txBody>
              <a:bodyPr wrap="none">
                <a:spAutoFit/>
              </a:bodyPr>
              <a:lstStyle/>
              <a:p>
                <a:r>
                  <a:rPr lang="zh-CN" altLang="en-US" sz="2400" b="1">
                    <a:solidFill>
                      <a:prstClr val="black"/>
                    </a:solidFill>
                    <a:latin typeface="Times New Roman" pitchFamily="18" charset="0"/>
                  </a:rPr>
                  <a:t>高杆抗病</a:t>
                </a:r>
              </a:p>
              <a:p>
                <a:r>
                  <a:rPr lang="zh-CN" altLang="en-US" sz="2400" b="1">
                    <a:solidFill>
                      <a:prstClr val="black"/>
                    </a:solidFill>
                    <a:latin typeface="Times New Roman" pitchFamily="18" charset="0"/>
                  </a:rPr>
                  <a:t>   </a:t>
                </a:r>
                <a:r>
                  <a:rPr lang="en-US" altLang="zh-CN" sz="2400" b="1">
                    <a:solidFill>
                      <a:prstClr val="black"/>
                    </a:solidFill>
                    <a:latin typeface="Times New Roman" pitchFamily="18" charset="0"/>
                  </a:rPr>
                  <a:t>DDTT</a:t>
                </a:r>
              </a:p>
            </p:txBody>
          </p:sp>
          <p:sp>
            <p:nvSpPr>
              <p:cNvPr id="107530" name="Text Box 10"/>
              <p:cNvSpPr txBox="1">
                <a:spLocks noChangeArrowheads="1"/>
              </p:cNvSpPr>
              <p:nvPr/>
            </p:nvSpPr>
            <p:spPr bwMode="auto">
              <a:xfrm>
                <a:off x="4021" y="829"/>
                <a:ext cx="258" cy="367"/>
              </a:xfrm>
              <a:prstGeom prst="rect">
                <a:avLst/>
              </a:prstGeom>
              <a:noFill/>
              <a:ln w="9525">
                <a:noFill/>
                <a:miter lim="800000"/>
                <a:headEnd/>
                <a:tailEnd/>
              </a:ln>
              <a:effectLst/>
            </p:spPr>
            <p:txBody>
              <a:bodyPr wrap="none">
                <a:spAutoFit/>
              </a:bodyPr>
              <a:lstStyle/>
              <a:p>
                <a:r>
                  <a:rPr lang="en-US" altLang="zh-CN" sz="3200">
                    <a:solidFill>
                      <a:prstClr val="black"/>
                    </a:solidFill>
                    <a:latin typeface="Times New Roman" pitchFamily="18" charset="0"/>
                  </a:rPr>
                  <a:t>×</a:t>
                </a:r>
              </a:p>
            </p:txBody>
          </p:sp>
          <p:sp>
            <p:nvSpPr>
              <p:cNvPr id="107531" name="Text Box 11"/>
              <p:cNvSpPr txBox="1">
                <a:spLocks noChangeArrowheads="1"/>
              </p:cNvSpPr>
              <p:nvPr/>
            </p:nvSpPr>
            <p:spPr bwMode="auto">
              <a:xfrm>
                <a:off x="4355" y="887"/>
                <a:ext cx="884" cy="520"/>
              </a:xfrm>
              <a:prstGeom prst="rect">
                <a:avLst/>
              </a:prstGeom>
              <a:noFill/>
              <a:ln w="9525">
                <a:noFill/>
                <a:miter lim="800000"/>
                <a:headEnd/>
                <a:tailEnd/>
              </a:ln>
              <a:effectLst/>
            </p:spPr>
            <p:txBody>
              <a:bodyPr wrap="none">
                <a:spAutoFit/>
              </a:bodyPr>
              <a:lstStyle/>
              <a:p>
                <a:r>
                  <a:rPr lang="zh-CN" altLang="en-US" sz="2400" b="1">
                    <a:solidFill>
                      <a:prstClr val="black"/>
                    </a:solidFill>
                    <a:latin typeface="Times New Roman" pitchFamily="18" charset="0"/>
                  </a:rPr>
                  <a:t>矮杆感病</a:t>
                </a:r>
              </a:p>
              <a:p>
                <a:r>
                  <a:rPr lang="zh-CN" altLang="en-US" sz="2400" b="1">
                    <a:solidFill>
                      <a:prstClr val="black"/>
                    </a:solidFill>
                    <a:latin typeface="Times New Roman" pitchFamily="18" charset="0"/>
                  </a:rPr>
                  <a:t>     </a:t>
                </a:r>
                <a:r>
                  <a:rPr lang="en-US" altLang="zh-CN" sz="2400" b="1">
                    <a:solidFill>
                      <a:prstClr val="black"/>
                    </a:solidFill>
                    <a:latin typeface="Times New Roman" pitchFamily="18" charset="0"/>
                  </a:rPr>
                  <a:t>ddtt</a:t>
                </a:r>
              </a:p>
            </p:txBody>
          </p:sp>
          <p:sp>
            <p:nvSpPr>
              <p:cNvPr id="107532" name="Text Box 12"/>
              <p:cNvSpPr txBox="1">
                <a:spLocks noChangeArrowheads="1"/>
              </p:cNvSpPr>
              <p:nvPr/>
            </p:nvSpPr>
            <p:spPr bwMode="auto">
              <a:xfrm>
                <a:off x="2762" y="1569"/>
                <a:ext cx="346" cy="367"/>
              </a:xfrm>
              <a:prstGeom prst="rect">
                <a:avLst/>
              </a:prstGeom>
              <a:noFill/>
              <a:ln w="9525">
                <a:noFill/>
                <a:miter lim="800000"/>
                <a:headEnd/>
                <a:tailEnd/>
              </a:ln>
              <a:effectLst/>
            </p:spPr>
            <p:txBody>
              <a:bodyPr wrap="none">
                <a:spAutoFit/>
              </a:bodyPr>
              <a:lstStyle/>
              <a:p>
                <a:r>
                  <a:rPr lang="en-US" altLang="zh-CN" sz="3200">
                    <a:solidFill>
                      <a:prstClr val="black"/>
                    </a:solidFill>
                    <a:latin typeface="Times New Roman" pitchFamily="18" charset="0"/>
                  </a:rPr>
                  <a:t>F</a:t>
                </a:r>
                <a:r>
                  <a:rPr lang="en-US" altLang="zh-CN" sz="3200" baseline="-25000">
                    <a:solidFill>
                      <a:prstClr val="black"/>
                    </a:solidFill>
                    <a:latin typeface="Times New Roman" pitchFamily="18" charset="0"/>
                  </a:rPr>
                  <a:t>1</a:t>
                </a:r>
              </a:p>
            </p:txBody>
          </p:sp>
          <p:sp>
            <p:nvSpPr>
              <p:cNvPr id="107533" name="Text Box 13"/>
              <p:cNvSpPr txBox="1">
                <a:spLocks noChangeArrowheads="1"/>
              </p:cNvSpPr>
              <p:nvPr/>
            </p:nvSpPr>
            <p:spPr bwMode="auto">
              <a:xfrm>
                <a:off x="3737" y="1512"/>
                <a:ext cx="884" cy="520"/>
              </a:xfrm>
              <a:prstGeom prst="rect">
                <a:avLst/>
              </a:prstGeom>
              <a:noFill/>
              <a:ln w="9525">
                <a:noFill/>
                <a:miter lim="800000"/>
                <a:headEnd/>
                <a:tailEnd/>
              </a:ln>
              <a:effectLst/>
            </p:spPr>
            <p:txBody>
              <a:bodyPr wrap="none">
                <a:spAutoFit/>
              </a:bodyPr>
              <a:lstStyle/>
              <a:p>
                <a:r>
                  <a:rPr lang="zh-CN" altLang="en-US" sz="2400" b="1">
                    <a:solidFill>
                      <a:prstClr val="black"/>
                    </a:solidFill>
                    <a:latin typeface="Times New Roman" pitchFamily="18" charset="0"/>
                  </a:rPr>
                  <a:t>高杆抗病</a:t>
                </a:r>
              </a:p>
              <a:p>
                <a:r>
                  <a:rPr lang="zh-CN" altLang="en-US" sz="2400" b="1">
                    <a:solidFill>
                      <a:prstClr val="black"/>
                    </a:solidFill>
                    <a:latin typeface="Times New Roman" pitchFamily="18" charset="0"/>
                  </a:rPr>
                  <a:t>   </a:t>
                </a:r>
                <a:r>
                  <a:rPr lang="en-US" altLang="zh-CN" sz="2400" b="1">
                    <a:solidFill>
                      <a:prstClr val="black"/>
                    </a:solidFill>
                    <a:latin typeface="Times New Roman" pitchFamily="18" charset="0"/>
                  </a:rPr>
                  <a:t>DdTt</a:t>
                </a:r>
              </a:p>
            </p:txBody>
          </p:sp>
          <p:sp>
            <p:nvSpPr>
              <p:cNvPr id="107534" name="Text Box 14"/>
              <p:cNvSpPr txBox="1">
                <a:spLocks noChangeArrowheads="1"/>
              </p:cNvSpPr>
              <p:nvPr/>
            </p:nvSpPr>
            <p:spPr bwMode="auto">
              <a:xfrm>
                <a:off x="2663" y="2270"/>
                <a:ext cx="499" cy="290"/>
              </a:xfrm>
              <a:prstGeom prst="rect">
                <a:avLst/>
              </a:prstGeom>
              <a:noFill/>
              <a:ln w="9525">
                <a:noFill/>
                <a:miter lim="800000"/>
                <a:headEnd/>
                <a:tailEnd/>
              </a:ln>
              <a:effectLst/>
            </p:spPr>
            <p:txBody>
              <a:bodyPr wrap="none">
                <a:spAutoFit/>
              </a:bodyPr>
              <a:lstStyle/>
              <a:p>
                <a:r>
                  <a:rPr lang="zh-CN" altLang="en-US" sz="2400" b="1">
                    <a:solidFill>
                      <a:prstClr val="black"/>
                    </a:solidFill>
                    <a:latin typeface="Times New Roman" pitchFamily="18" charset="0"/>
                  </a:rPr>
                  <a:t>配子</a:t>
                </a:r>
              </a:p>
            </p:txBody>
          </p:sp>
          <p:sp>
            <p:nvSpPr>
              <p:cNvPr id="107535" name="Text Box 15"/>
              <p:cNvSpPr txBox="1">
                <a:spLocks noChangeArrowheads="1"/>
              </p:cNvSpPr>
              <p:nvPr/>
            </p:nvSpPr>
            <p:spPr bwMode="auto">
              <a:xfrm>
                <a:off x="3471" y="2270"/>
                <a:ext cx="381"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DT</a:t>
                </a:r>
              </a:p>
            </p:txBody>
          </p:sp>
          <p:sp>
            <p:nvSpPr>
              <p:cNvPr id="107536" name="Text Box 16"/>
              <p:cNvSpPr txBox="1">
                <a:spLocks noChangeArrowheads="1"/>
              </p:cNvSpPr>
              <p:nvPr/>
            </p:nvSpPr>
            <p:spPr bwMode="auto">
              <a:xfrm>
                <a:off x="4065" y="2236"/>
                <a:ext cx="316"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Dt</a:t>
                </a:r>
              </a:p>
            </p:txBody>
          </p:sp>
          <p:sp>
            <p:nvSpPr>
              <p:cNvPr id="107537" name="Text Box 17"/>
              <p:cNvSpPr txBox="1">
                <a:spLocks noChangeArrowheads="1"/>
              </p:cNvSpPr>
              <p:nvPr/>
            </p:nvSpPr>
            <p:spPr bwMode="auto">
              <a:xfrm>
                <a:off x="4542" y="2232"/>
                <a:ext cx="349"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dT</a:t>
                </a:r>
              </a:p>
            </p:txBody>
          </p:sp>
          <p:sp>
            <p:nvSpPr>
              <p:cNvPr id="107538" name="Text Box 18"/>
              <p:cNvSpPr txBox="1">
                <a:spLocks noChangeArrowheads="1"/>
              </p:cNvSpPr>
              <p:nvPr/>
            </p:nvSpPr>
            <p:spPr bwMode="auto">
              <a:xfrm>
                <a:off x="5037" y="2222"/>
                <a:ext cx="285"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dt</a:t>
                </a:r>
              </a:p>
            </p:txBody>
          </p:sp>
          <p:sp>
            <p:nvSpPr>
              <p:cNvPr id="107539" name="Text Box 19"/>
              <p:cNvSpPr txBox="1">
                <a:spLocks noChangeArrowheads="1"/>
              </p:cNvSpPr>
              <p:nvPr/>
            </p:nvSpPr>
            <p:spPr bwMode="auto">
              <a:xfrm>
                <a:off x="3471" y="2760"/>
                <a:ext cx="381"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DT</a:t>
                </a:r>
              </a:p>
            </p:txBody>
          </p:sp>
          <p:sp>
            <p:nvSpPr>
              <p:cNvPr id="107540" name="Text Box 20"/>
              <p:cNvSpPr txBox="1">
                <a:spLocks noChangeArrowheads="1"/>
              </p:cNvSpPr>
              <p:nvPr/>
            </p:nvSpPr>
            <p:spPr bwMode="auto">
              <a:xfrm>
                <a:off x="4048" y="2760"/>
                <a:ext cx="316"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Dt</a:t>
                </a:r>
              </a:p>
            </p:txBody>
          </p:sp>
          <p:sp>
            <p:nvSpPr>
              <p:cNvPr id="107541" name="Text Box 21"/>
              <p:cNvSpPr txBox="1">
                <a:spLocks noChangeArrowheads="1"/>
              </p:cNvSpPr>
              <p:nvPr/>
            </p:nvSpPr>
            <p:spPr bwMode="auto">
              <a:xfrm>
                <a:off x="4542" y="2760"/>
                <a:ext cx="349"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dT</a:t>
                </a:r>
              </a:p>
            </p:txBody>
          </p:sp>
          <p:sp>
            <p:nvSpPr>
              <p:cNvPr id="107542" name="Text Box 22"/>
              <p:cNvSpPr txBox="1">
                <a:spLocks noChangeArrowheads="1"/>
              </p:cNvSpPr>
              <p:nvPr/>
            </p:nvSpPr>
            <p:spPr bwMode="auto">
              <a:xfrm>
                <a:off x="5037" y="2760"/>
                <a:ext cx="285"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dt</a:t>
                </a:r>
              </a:p>
            </p:txBody>
          </p:sp>
          <p:sp>
            <p:nvSpPr>
              <p:cNvPr id="107543" name="Text Box 23"/>
              <p:cNvSpPr txBox="1">
                <a:spLocks noChangeArrowheads="1"/>
              </p:cNvSpPr>
              <p:nvPr/>
            </p:nvSpPr>
            <p:spPr bwMode="auto">
              <a:xfrm>
                <a:off x="3329" y="3289"/>
                <a:ext cx="647"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DDTT</a:t>
                </a:r>
              </a:p>
            </p:txBody>
          </p:sp>
          <p:sp>
            <p:nvSpPr>
              <p:cNvPr id="107544" name="Text Box 24"/>
              <p:cNvSpPr txBox="1">
                <a:spLocks noChangeArrowheads="1"/>
              </p:cNvSpPr>
              <p:nvPr/>
            </p:nvSpPr>
            <p:spPr bwMode="auto">
              <a:xfrm>
                <a:off x="3949" y="3289"/>
                <a:ext cx="519"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DDtt</a:t>
                </a:r>
              </a:p>
            </p:txBody>
          </p:sp>
          <p:sp>
            <p:nvSpPr>
              <p:cNvPr id="107545" name="Text Box 25"/>
              <p:cNvSpPr txBox="1">
                <a:spLocks noChangeArrowheads="1"/>
              </p:cNvSpPr>
              <p:nvPr/>
            </p:nvSpPr>
            <p:spPr bwMode="auto">
              <a:xfrm>
                <a:off x="4444" y="3289"/>
                <a:ext cx="584"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ddTT</a:t>
                </a:r>
              </a:p>
            </p:txBody>
          </p:sp>
          <p:sp>
            <p:nvSpPr>
              <p:cNvPr id="107546" name="Text Box 26"/>
              <p:cNvSpPr txBox="1">
                <a:spLocks noChangeArrowheads="1"/>
              </p:cNvSpPr>
              <p:nvPr/>
            </p:nvSpPr>
            <p:spPr bwMode="auto">
              <a:xfrm>
                <a:off x="4987" y="3289"/>
                <a:ext cx="455"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ddtt</a:t>
                </a:r>
              </a:p>
            </p:txBody>
          </p:sp>
          <p:sp>
            <p:nvSpPr>
              <p:cNvPr id="107547" name="Text Box 27"/>
              <p:cNvSpPr txBox="1">
                <a:spLocks noChangeArrowheads="1"/>
              </p:cNvSpPr>
              <p:nvPr/>
            </p:nvSpPr>
            <p:spPr bwMode="auto">
              <a:xfrm>
                <a:off x="4097" y="1165"/>
                <a:ext cx="456"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48" name="Text Box 28"/>
              <p:cNvSpPr txBox="1">
                <a:spLocks noChangeArrowheads="1"/>
              </p:cNvSpPr>
              <p:nvPr/>
            </p:nvSpPr>
            <p:spPr bwMode="auto">
              <a:xfrm>
                <a:off x="3998" y="1934"/>
                <a:ext cx="456"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49" name="Text Box 29"/>
              <p:cNvSpPr txBox="1">
                <a:spLocks noChangeArrowheads="1"/>
              </p:cNvSpPr>
              <p:nvPr/>
            </p:nvSpPr>
            <p:spPr bwMode="auto">
              <a:xfrm>
                <a:off x="3494" y="2442"/>
                <a:ext cx="455"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50" name="Text Box 30"/>
              <p:cNvSpPr txBox="1">
                <a:spLocks noChangeArrowheads="1"/>
              </p:cNvSpPr>
              <p:nvPr/>
            </p:nvSpPr>
            <p:spPr bwMode="auto">
              <a:xfrm>
                <a:off x="3494" y="2952"/>
                <a:ext cx="455"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51" name="Text Box 31"/>
              <p:cNvSpPr txBox="1">
                <a:spLocks noChangeArrowheads="1"/>
              </p:cNvSpPr>
              <p:nvPr/>
            </p:nvSpPr>
            <p:spPr bwMode="auto">
              <a:xfrm>
                <a:off x="3998" y="2442"/>
                <a:ext cx="456"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52" name="Text Box 32"/>
              <p:cNvSpPr txBox="1">
                <a:spLocks noChangeArrowheads="1"/>
              </p:cNvSpPr>
              <p:nvPr/>
            </p:nvSpPr>
            <p:spPr bwMode="auto">
              <a:xfrm>
                <a:off x="3998" y="2952"/>
                <a:ext cx="456"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53" name="Text Box 33"/>
              <p:cNvSpPr txBox="1">
                <a:spLocks noChangeArrowheads="1"/>
              </p:cNvSpPr>
              <p:nvPr/>
            </p:nvSpPr>
            <p:spPr bwMode="auto">
              <a:xfrm>
                <a:off x="4532" y="2442"/>
                <a:ext cx="455"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54" name="Text Box 34"/>
              <p:cNvSpPr txBox="1">
                <a:spLocks noChangeArrowheads="1"/>
              </p:cNvSpPr>
              <p:nvPr/>
            </p:nvSpPr>
            <p:spPr bwMode="auto">
              <a:xfrm>
                <a:off x="4987" y="2442"/>
                <a:ext cx="456"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55" name="Text Box 35"/>
              <p:cNvSpPr txBox="1">
                <a:spLocks noChangeArrowheads="1"/>
              </p:cNvSpPr>
              <p:nvPr/>
            </p:nvSpPr>
            <p:spPr bwMode="auto">
              <a:xfrm>
                <a:off x="4532" y="2952"/>
                <a:ext cx="455"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56" name="Text Box 36"/>
              <p:cNvSpPr txBox="1">
                <a:spLocks noChangeArrowheads="1"/>
              </p:cNvSpPr>
              <p:nvPr/>
            </p:nvSpPr>
            <p:spPr bwMode="auto">
              <a:xfrm>
                <a:off x="4987" y="2952"/>
                <a:ext cx="456"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57" name="Text Box 37"/>
              <p:cNvSpPr txBox="1">
                <a:spLocks noChangeArrowheads="1"/>
              </p:cNvSpPr>
              <p:nvPr/>
            </p:nvSpPr>
            <p:spPr bwMode="auto">
              <a:xfrm>
                <a:off x="2614" y="3289"/>
                <a:ext cx="691" cy="290"/>
              </a:xfrm>
              <a:prstGeom prst="rect">
                <a:avLst/>
              </a:prstGeom>
              <a:noFill/>
              <a:ln w="9525">
                <a:noFill/>
                <a:miter lim="800000"/>
                <a:headEnd/>
                <a:tailEnd/>
              </a:ln>
              <a:effectLst/>
            </p:spPr>
            <p:txBody>
              <a:bodyPr wrap="none">
                <a:spAutoFit/>
              </a:bodyPr>
              <a:lstStyle/>
              <a:p>
                <a:r>
                  <a:rPr lang="zh-CN" altLang="en-US" sz="2400" b="1">
                    <a:solidFill>
                      <a:prstClr val="black"/>
                    </a:solidFill>
                    <a:latin typeface="Times New Roman" pitchFamily="18" charset="0"/>
                  </a:rPr>
                  <a:t>纯合体</a:t>
                </a:r>
              </a:p>
            </p:txBody>
          </p:sp>
          <p:sp>
            <p:nvSpPr>
              <p:cNvPr id="107558" name="Text Box 38"/>
              <p:cNvSpPr txBox="1">
                <a:spLocks noChangeArrowheads="1"/>
              </p:cNvSpPr>
              <p:nvPr/>
            </p:nvSpPr>
            <p:spPr bwMode="auto">
              <a:xfrm>
                <a:off x="2737" y="3000"/>
                <a:ext cx="835" cy="232"/>
              </a:xfrm>
              <a:prstGeom prst="rect">
                <a:avLst/>
              </a:prstGeom>
              <a:noFill/>
              <a:ln w="9525">
                <a:noFill/>
                <a:miter lim="800000"/>
                <a:headEnd/>
                <a:tailEnd/>
              </a:ln>
              <a:effectLst/>
            </p:spPr>
            <p:txBody>
              <a:bodyPr wrap="none">
                <a:spAutoFit/>
              </a:bodyPr>
              <a:lstStyle/>
              <a:p>
                <a:r>
                  <a:rPr lang="zh-CN" altLang="en-US" b="1">
                    <a:solidFill>
                      <a:prstClr val="black"/>
                    </a:solidFill>
                    <a:latin typeface="Times New Roman" pitchFamily="18" charset="0"/>
                  </a:rPr>
                  <a:t>秋水仙素→</a:t>
                </a:r>
              </a:p>
            </p:txBody>
          </p:sp>
          <p:sp>
            <p:nvSpPr>
              <p:cNvPr id="107559" name="Text Box 39"/>
              <p:cNvSpPr txBox="1">
                <a:spLocks noChangeArrowheads="1"/>
              </p:cNvSpPr>
              <p:nvPr/>
            </p:nvSpPr>
            <p:spPr bwMode="auto">
              <a:xfrm>
                <a:off x="4048" y="3519"/>
                <a:ext cx="1335" cy="443"/>
              </a:xfrm>
              <a:prstGeom prst="rect">
                <a:avLst/>
              </a:prstGeom>
              <a:noFill/>
              <a:ln w="9525">
                <a:noFill/>
                <a:miter lim="800000"/>
                <a:headEnd/>
                <a:tailEnd/>
              </a:ln>
              <a:effectLst/>
            </p:spPr>
            <p:txBody>
              <a:bodyPr>
                <a:spAutoFit/>
              </a:bodyPr>
              <a:lstStyle/>
              <a:p>
                <a:r>
                  <a:rPr lang="en-US" altLang="zh-CN" sz="2000" b="1">
                    <a:solidFill>
                      <a:prstClr val="black"/>
                    </a:solidFill>
                    <a:latin typeface="Times New Roman" pitchFamily="18" charset="0"/>
                  </a:rPr>
                  <a:t>             ↑</a:t>
                </a:r>
              </a:p>
              <a:p>
                <a:r>
                  <a:rPr lang="en-US" altLang="zh-CN" sz="2000" b="1">
                    <a:solidFill>
                      <a:prstClr val="black"/>
                    </a:solidFill>
                    <a:latin typeface="Times New Roman" pitchFamily="18" charset="0"/>
                  </a:rPr>
                  <a:t> </a:t>
                </a:r>
                <a:r>
                  <a:rPr lang="zh-CN" altLang="en-US" sz="2000" b="1">
                    <a:solidFill>
                      <a:prstClr val="black"/>
                    </a:solidFill>
                    <a:latin typeface="Times New Roman" pitchFamily="18" charset="0"/>
                  </a:rPr>
                  <a:t>需要的矮抗品种</a:t>
                </a:r>
              </a:p>
            </p:txBody>
          </p:sp>
          <p:sp>
            <p:nvSpPr>
              <p:cNvPr id="107560" name="Text Box 40"/>
              <p:cNvSpPr txBox="1">
                <a:spLocks noChangeArrowheads="1"/>
              </p:cNvSpPr>
              <p:nvPr/>
            </p:nvSpPr>
            <p:spPr bwMode="auto">
              <a:xfrm>
                <a:off x="2762" y="505"/>
                <a:ext cx="1703" cy="367"/>
              </a:xfrm>
              <a:prstGeom prst="rect">
                <a:avLst/>
              </a:prstGeom>
              <a:noFill/>
              <a:ln w="9525">
                <a:noFill/>
                <a:miter lim="800000"/>
                <a:headEnd/>
                <a:tailEnd/>
              </a:ln>
              <a:effectLst/>
            </p:spPr>
            <p:txBody>
              <a:bodyPr>
                <a:spAutoFit/>
              </a:bodyPr>
              <a:lstStyle/>
              <a:p>
                <a:r>
                  <a:rPr lang="en-US" altLang="zh-CN" sz="3200" b="1">
                    <a:solidFill>
                      <a:prstClr val="black"/>
                    </a:solidFill>
                    <a:latin typeface="Times New Roman" pitchFamily="18" charset="0"/>
                  </a:rPr>
                  <a:t>㈡</a:t>
                </a:r>
                <a:r>
                  <a:rPr lang="zh-CN" altLang="en-US" sz="3200" b="1">
                    <a:solidFill>
                      <a:prstClr val="black"/>
                    </a:solidFill>
                    <a:latin typeface="Times New Roman" pitchFamily="18" charset="0"/>
                    <a:ea typeface="华文行楷" pitchFamily="2" charset="-122"/>
                  </a:rPr>
                  <a:t>单倍体育种</a:t>
                </a:r>
              </a:p>
            </p:txBody>
          </p:sp>
          <p:sp>
            <p:nvSpPr>
              <p:cNvPr id="107561" name="AutoShape 41"/>
              <p:cNvSpPr>
                <a:spLocks/>
              </p:cNvSpPr>
              <p:nvPr/>
            </p:nvSpPr>
            <p:spPr bwMode="auto">
              <a:xfrm>
                <a:off x="5432" y="983"/>
                <a:ext cx="99" cy="673"/>
              </a:xfrm>
              <a:prstGeom prst="rightBrace">
                <a:avLst>
                  <a:gd name="adj1" fmla="val 56650"/>
                  <a:gd name="adj2" fmla="val 50000"/>
                </a:avLst>
              </a:prstGeom>
              <a:noFill/>
              <a:ln w="9525">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107562" name="AutoShape 42"/>
              <p:cNvSpPr>
                <a:spLocks/>
              </p:cNvSpPr>
              <p:nvPr/>
            </p:nvSpPr>
            <p:spPr bwMode="auto">
              <a:xfrm>
                <a:off x="5432" y="1752"/>
                <a:ext cx="149" cy="1633"/>
              </a:xfrm>
              <a:prstGeom prst="rightBrace">
                <a:avLst>
                  <a:gd name="adj1" fmla="val 91331"/>
                  <a:gd name="adj2" fmla="val 50000"/>
                </a:avLst>
              </a:prstGeom>
              <a:noFill/>
              <a:ln w="9525">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107563" name="Text Box 43"/>
              <p:cNvSpPr txBox="1">
                <a:spLocks noChangeArrowheads="1"/>
              </p:cNvSpPr>
              <p:nvPr/>
            </p:nvSpPr>
            <p:spPr bwMode="auto">
              <a:xfrm>
                <a:off x="5493" y="1079"/>
                <a:ext cx="287" cy="420"/>
              </a:xfrm>
              <a:prstGeom prst="rect">
                <a:avLst/>
              </a:prstGeom>
              <a:noFill/>
              <a:ln w="9525">
                <a:noFill/>
                <a:miter lim="800000"/>
                <a:headEnd/>
                <a:tailEnd/>
              </a:ln>
              <a:effectLst/>
            </p:spPr>
            <p:txBody>
              <a:bodyPr vert="eaVert" wrap="none">
                <a:spAutoFit/>
              </a:bodyPr>
              <a:lstStyle/>
              <a:p>
                <a:r>
                  <a:rPr lang="zh-CN" altLang="en-US" b="1">
                    <a:solidFill>
                      <a:prstClr val="black"/>
                    </a:solidFill>
                    <a:latin typeface="Times New Roman" pitchFamily="18" charset="0"/>
                  </a:rPr>
                  <a:t>第</a:t>
                </a:r>
                <a:r>
                  <a:rPr lang="en-US" altLang="zh-CN" b="1">
                    <a:solidFill>
                      <a:prstClr val="black"/>
                    </a:solidFill>
                    <a:latin typeface="Times New Roman" pitchFamily="18" charset="0"/>
                  </a:rPr>
                  <a:t>1</a:t>
                </a:r>
                <a:r>
                  <a:rPr lang="zh-CN" altLang="en-US" b="1">
                    <a:solidFill>
                      <a:prstClr val="black"/>
                    </a:solidFill>
                    <a:latin typeface="Times New Roman" pitchFamily="18" charset="0"/>
                  </a:rPr>
                  <a:t>年</a:t>
                </a:r>
              </a:p>
            </p:txBody>
          </p:sp>
          <p:sp>
            <p:nvSpPr>
              <p:cNvPr id="107564" name="Text Box 44"/>
              <p:cNvSpPr txBox="1">
                <a:spLocks noChangeArrowheads="1"/>
              </p:cNvSpPr>
              <p:nvPr/>
            </p:nvSpPr>
            <p:spPr bwMode="auto">
              <a:xfrm>
                <a:off x="5541" y="2307"/>
                <a:ext cx="287" cy="420"/>
              </a:xfrm>
              <a:prstGeom prst="rect">
                <a:avLst/>
              </a:prstGeom>
              <a:noFill/>
              <a:ln w="9525">
                <a:noFill/>
                <a:miter lim="800000"/>
                <a:headEnd/>
                <a:tailEnd/>
              </a:ln>
              <a:effectLst/>
            </p:spPr>
            <p:txBody>
              <a:bodyPr vert="eaVert" wrap="none">
                <a:spAutoFit/>
              </a:bodyPr>
              <a:lstStyle/>
              <a:p>
                <a:r>
                  <a:rPr lang="zh-CN" altLang="en-US" b="1">
                    <a:solidFill>
                      <a:prstClr val="black"/>
                    </a:solidFill>
                    <a:latin typeface="Times New Roman" pitchFamily="18" charset="0"/>
                  </a:rPr>
                  <a:t>第</a:t>
                </a:r>
                <a:r>
                  <a:rPr lang="en-US" altLang="zh-CN" b="1">
                    <a:solidFill>
                      <a:prstClr val="black"/>
                    </a:solidFill>
                    <a:latin typeface="Times New Roman" pitchFamily="18" charset="0"/>
                  </a:rPr>
                  <a:t>2</a:t>
                </a:r>
                <a:r>
                  <a:rPr lang="zh-CN" altLang="en-US" b="1">
                    <a:solidFill>
                      <a:prstClr val="black"/>
                    </a:solidFill>
                    <a:latin typeface="Times New Roman" pitchFamily="18" charset="0"/>
                  </a:rPr>
                  <a:t>年</a:t>
                </a:r>
              </a:p>
            </p:txBody>
          </p:sp>
        </p:grpSp>
      </p:grpSp>
      <p:grpSp>
        <p:nvGrpSpPr>
          <p:cNvPr id="107565" name="Group 45"/>
          <p:cNvGrpSpPr>
            <a:grpSpLocks/>
          </p:cNvGrpSpPr>
          <p:nvPr/>
        </p:nvGrpSpPr>
        <p:grpSpPr bwMode="auto">
          <a:xfrm>
            <a:off x="0" y="679450"/>
            <a:ext cx="4114800" cy="5532438"/>
            <a:chOff x="0" y="428"/>
            <a:chExt cx="2592" cy="3485"/>
          </a:xfrm>
        </p:grpSpPr>
        <p:grpSp>
          <p:nvGrpSpPr>
            <p:cNvPr id="107566" name="Group 46"/>
            <p:cNvGrpSpPr>
              <a:grpSpLocks/>
            </p:cNvGrpSpPr>
            <p:nvPr/>
          </p:nvGrpSpPr>
          <p:grpSpPr bwMode="auto">
            <a:xfrm>
              <a:off x="0" y="428"/>
              <a:ext cx="2592" cy="3485"/>
              <a:chOff x="0" y="428"/>
              <a:chExt cx="2592" cy="3485"/>
            </a:xfrm>
          </p:grpSpPr>
          <p:sp>
            <p:nvSpPr>
              <p:cNvPr id="107567" name="Text Box 47"/>
              <p:cNvSpPr txBox="1">
                <a:spLocks noChangeArrowheads="1"/>
              </p:cNvSpPr>
              <p:nvPr/>
            </p:nvSpPr>
            <p:spPr bwMode="auto">
              <a:xfrm>
                <a:off x="0" y="841"/>
                <a:ext cx="256" cy="367"/>
              </a:xfrm>
              <a:prstGeom prst="rect">
                <a:avLst/>
              </a:prstGeom>
              <a:noFill/>
              <a:ln w="9525">
                <a:noFill/>
                <a:miter lim="800000"/>
                <a:headEnd/>
                <a:tailEnd/>
              </a:ln>
              <a:effectLst/>
            </p:spPr>
            <p:txBody>
              <a:bodyPr wrap="none">
                <a:spAutoFit/>
              </a:bodyPr>
              <a:lstStyle/>
              <a:p>
                <a:r>
                  <a:rPr lang="en-US" altLang="zh-CN" sz="3200">
                    <a:solidFill>
                      <a:prstClr val="black"/>
                    </a:solidFill>
                    <a:latin typeface="Times New Roman" pitchFamily="18" charset="0"/>
                  </a:rPr>
                  <a:t>P</a:t>
                </a:r>
              </a:p>
            </p:txBody>
          </p:sp>
          <p:sp>
            <p:nvSpPr>
              <p:cNvPr id="107568" name="Text Box 48"/>
              <p:cNvSpPr txBox="1">
                <a:spLocks noChangeArrowheads="1"/>
              </p:cNvSpPr>
              <p:nvPr/>
            </p:nvSpPr>
            <p:spPr bwMode="auto">
              <a:xfrm>
                <a:off x="313" y="854"/>
                <a:ext cx="884" cy="520"/>
              </a:xfrm>
              <a:prstGeom prst="rect">
                <a:avLst/>
              </a:prstGeom>
              <a:noFill/>
              <a:ln w="9525">
                <a:noFill/>
                <a:miter lim="800000"/>
                <a:headEnd/>
                <a:tailEnd/>
              </a:ln>
              <a:effectLst/>
            </p:spPr>
            <p:txBody>
              <a:bodyPr wrap="none">
                <a:spAutoFit/>
              </a:bodyPr>
              <a:lstStyle/>
              <a:p>
                <a:r>
                  <a:rPr lang="zh-CN" altLang="en-US" sz="2400" b="1">
                    <a:solidFill>
                      <a:prstClr val="black"/>
                    </a:solidFill>
                    <a:latin typeface="Times New Roman" pitchFamily="18" charset="0"/>
                  </a:rPr>
                  <a:t>高杆抗病</a:t>
                </a:r>
              </a:p>
              <a:p>
                <a:r>
                  <a:rPr lang="zh-CN" altLang="en-US" sz="2400" b="1">
                    <a:solidFill>
                      <a:prstClr val="black"/>
                    </a:solidFill>
                    <a:latin typeface="Times New Roman" pitchFamily="18" charset="0"/>
                  </a:rPr>
                  <a:t>   </a:t>
                </a:r>
                <a:r>
                  <a:rPr lang="en-US" altLang="zh-CN" sz="2400" b="1">
                    <a:solidFill>
                      <a:prstClr val="black"/>
                    </a:solidFill>
                    <a:latin typeface="Times New Roman" pitchFamily="18" charset="0"/>
                  </a:rPr>
                  <a:t>DDTT</a:t>
                </a:r>
              </a:p>
            </p:txBody>
          </p:sp>
          <p:sp>
            <p:nvSpPr>
              <p:cNvPr id="107569" name="Text Box 49"/>
              <p:cNvSpPr txBox="1">
                <a:spLocks noChangeArrowheads="1"/>
              </p:cNvSpPr>
              <p:nvPr/>
            </p:nvSpPr>
            <p:spPr bwMode="auto">
              <a:xfrm>
                <a:off x="1100" y="793"/>
                <a:ext cx="258" cy="367"/>
              </a:xfrm>
              <a:prstGeom prst="rect">
                <a:avLst/>
              </a:prstGeom>
              <a:noFill/>
              <a:ln w="9525">
                <a:noFill/>
                <a:miter lim="800000"/>
                <a:headEnd/>
                <a:tailEnd/>
              </a:ln>
              <a:effectLst/>
            </p:spPr>
            <p:txBody>
              <a:bodyPr wrap="none">
                <a:spAutoFit/>
              </a:bodyPr>
              <a:lstStyle/>
              <a:p>
                <a:r>
                  <a:rPr lang="en-US" altLang="zh-CN" sz="3200">
                    <a:solidFill>
                      <a:prstClr val="black"/>
                    </a:solidFill>
                    <a:latin typeface="Times New Roman" pitchFamily="18" charset="0"/>
                  </a:rPr>
                  <a:t>×</a:t>
                </a:r>
              </a:p>
            </p:txBody>
          </p:sp>
          <p:sp>
            <p:nvSpPr>
              <p:cNvPr id="107570" name="Text Box 50"/>
              <p:cNvSpPr txBox="1">
                <a:spLocks noChangeArrowheads="1"/>
              </p:cNvSpPr>
              <p:nvPr/>
            </p:nvSpPr>
            <p:spPr bwMode="auto">
              <a:xfrm>
                <a:off x="1346" y="841"/>
                <a:ext cx="884" cy="520"/>
              </a:xfrm>
              <a:prstGeom prst="rect">
                <a:avLst/>
              </a:prstGeom>
              <a:noFill/>
              <a:ln w="9525">
                <a:noFill/>
                <a:miter lim="800000"/>
                <a:headEnd/>
                <a:tailEnd/>
              </a:ln>
              <a:effectLst/>
            </p:spPr>
            <p:txBody>
              <a:bodyPr wrap="none">
                <a:spAutoFit/>
              </a:bodyPr>
              <a:lstStyle/>
              <a:p>
                <a:r>
                  <a:rPr lang="zh-CN" altLang="en-US" sz="2400" b="1">
                    <a:solidFill>
                      <a:prstClr val="black"/>
                    </a:solidFill>
                    <a:latin typeface="Times New Roman" pitchFamily="18" charset="0"/>
                  </a:rPr>
                  <a:t>矮杆感病</a:t>
                </a:r>
              </a:p>
              <a:p>
                <a:r>
                  <a:rPr lang="zh-CN" altLang="en-US" sz="2400" b="1">
                    <a:solidFill>
                      <a:prstClr val="black"/>
                    </a:solidFill>
                    <a:latin typeface="Times New Roman" pitchFamily="18" charset="0"/>
                  </a:rPr>
                  <a:t>     </a:t>
                </a:r>
                <a:r>
                  <a:rPr lang="en-US" altLang="zh-CN" sz="2400" b="1">
                    <a:solidFill>
                      <a:prstClr val="black"/>
                    </a:solidFill>
                    <a:latin typeface="Times New Roman" pitchFamily="18" charset="0"/>
                  </a:rPr>
                  <a:t>ddtt</a:t>
                </a:r>
              </a:p>
            </p:txBody>
          </p:sp>
          <p:sp>
            <p:nvSpPr>
              <p:cNvPr id="107571" name="Text Box 51"/>
              <p:cNvSpPr txBox="1">
                <a:spLocks noChangeArrowheads="1"/>
              </p:cNvSpPr>
              <p:nvPr/>
            </p:nvSpPr>
            <p:spPr bwMode="auto">
              <a:xfrm>
                <a:off x="12" y="1513"/>
                <a:ext cx="346" cy="367"/>
              </a:xfrm>
              <a:prstGeom prst="rect">
                <a:avLst/>
              </a:prstGeom>
              <a:noFill/>
              <a:ln w="9525">
                <a:noFill/>
                <a:miter lim="800000"/>
                <a:headEnd/>
                <a:tailEnd/>
              </a:ln>
              <a:effectLst/>
            </p:spPr>
            <p:txBody>
              <a:bodyPr wrap="none">
                <a:spAutoFit/>
              </a:bodyPr>
              <a:lstStyle/>
              <a:p>
                <a:r>
                  <a:rPr lang="en-US" altLang="zh-CN" sz="3200">
                    <a:solidFill>
                      <a:prstClr val="black"/>
                    </a:solidFill>
                    <a:latin typeface="Times New Roman" pitchFamily="18" charset="0"/>
                  </a:rPr>
                  <a:t>F</a:t>
                </a:r>
                <a:r>
                  <a:rPr lang="en-US" altLang="zh-CN" sz="3200" baseline="-25000">
                    <a:solidFill>
                      <a:prstClr val="black"/>
                    </a:solidFill>
                    <a:latin typeface="Times New Roman" pitchFamily="18" charset="0"/>
                  </a:rPr>
                  <a:t>1</a:t>
                </a:r>
              </a:p>
            </p:txBody>
          </p:sp>
          <p:sp>
            <p:nvSpPr>
              <p:cNvPr id="107572" name="Text Box 52"/>
              <p:cNvSpPr txBox="1">
                <a:spLocks noChangeArrowheads="1"/>
              </p:cNvSpPr>
              <p:nvPr/>
            </p:nvSpPr>
            <p:spPr bwMode="auto">
              <a:xfrm>
                <a:off x="756" y="1465"/>
                <a:ext cx="884" cy="520"/>
              </a:xfrm>
              <a:prstGeom prst="rect">
                <a:avLst/>
              </a:prstGeom>
              <a:noFill/>
              <a:ln w="9525">
                <a:noFill/>
                <a:miter lim="800000"/>
                <a:headEnd/>
                <a:tailEnd/>
              </a:ln>
              <a:effectLst/>
            </p:spPr>
            <p:txBody>
              <a:bodyPr wrap="none">
                <a:spAutoFit/>
              </a:bodyPr>
              <a:lstStyle/>
              <a:p>
                <a:r>
                  <a:rPr lang="zh-CN" altLang="en-US" sz="2400" b="1">
                    <a:solidFill>
                      <a:prstClr val="black"/>
                    </a:solidFill>
                    <a:latin typeface="Times New Roman" pitchFamily="18" charset="0"/>
                  </a:rPr>
                  <a:t>高杆抗病</a:t>
                </a:r>
              </a:p>
              <a:p>
                <a:r>
                  <a:rPr lang="zh-CN" altLang="en-US" sz="2400" b="1">
                    <a:solidFill>
                      <a:prstClr val="black"/>
                    </a:solidFill>
                    <a:latin typeface="Times New Roman" pitchFamily="18" charset="0"/>
                  </a:rPr>
                  <a:t>   </a:t>
                </a:r>
                <a:r>
                  <a:rPr lang="en-US" altLang="zh-CN" sz="2400" b="1">
                    <a:solidFill>
                      <a:prstClr val="black"/>
                    </a:solidFill>
                    <a:latin typeface="Times New Roman" pitchFamily="18" charset="0"/>
                  </a:rPr>
                  <a:t>DdTt</a:t>
                </a:r>
              </a:p>
            </p:txBody>
          </p:sp>
          <p:sp>
            <p:nvSpPr>
              <p:cNvPr id="107573" name="Text Box 53"/>
              <p:cNvSpPr txBox="1">
                <a:spLocks noChangeArrowheads="1"/>
              </p:cNvSpPr>
              <p:nvPr/>
            </p:nvSpPr>
            <p:spPr bwMode="auto">
              <a:xfrm>
                <a:off x="1051" y="1129"/>
                <a:ext cx="453"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74" name="Text Box 54"/>
              <p:cNvSpPr txBox="1">
                <a:spLocks noChangeArrowheads="1"/>
              </p:cNvSpPr>
              <p:nvPr/>
            </p:nvSpPr>
            <p:spPr bwMode="auto">
              <a:xfrm>
                <a:off x="12" y="2149"/>
                <a:ext cx="346" cy="367"/>
              </a:xfrm>
              <a:prstGeom prst="rect">
                <a:avLst/>
              </a:prstGeom>
              <a:noFill/>
              <a:ln w="9525">
                <a:noFill/>
                <a:miter lim="800000"/>
                <a:headEnd/>
                <a:tailEnd/>
              </a:ln>
              <a:effectLst/>
            </p:spPr>
            <p:txBody>
              <a:bodyPr wrap="none">
                <a:spAutoFit/>
              </a:bodyPr>
              <a:lstStyle/>
              <a:p>
                <a:r>
                  <a:rPr lang="en-US" altLang="zh-CN" sz="3200">
                    <a:solidFill>
                      <a:prstClr val="black"/>
                    </a:solidFill>
                    <a:latin typeface="Times New Roman" pitchFamily="18" charset="0"/>
                  </a:rPr>
                  <a:t>F</a:t>
                </a:r>
                <a:r>
                  <a:rPr lang="en-US" altLang="zh-CN" sz="3200" baseline="-25000">
                    <a:solidFill>
                      <a:prstClr val="black"/>
                    </a:solidFill>
                    <a:latin typeface="Times New Roman" pitchFamily="18" charset="0"/>
                  </a:rPr>
                  <a:t>2</a:t>
                </a:r>
              </a:p>
            </p:txBody>
          </p:sp>
          <p:sp>
            <p:nvSpPr>
              <p:cNvPr id="107575" name="Text Box 55"/>
              <p:cNvSpPr txBox="1">
                <a:spLocks noChangeArrowheads="1"/>
              </p:cNvSpPr>
              <p:nvPr/>
            </p:nvSpPr>
            <p:spPr bwMode="auto">
              <a:xfrm>
                <a:off x="364" y="2185"/>
                <a:ext cx="573"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D_T_</a:t>
                </a:r>
              </a:p>
            </p:txBody>
          </p:sp>
          <p:sp>
            <p:nvSpPr>
              <p:cNvPr id="107576" name="Text Box 56"/>
              <p:cNvSpPr txBox="1">
                <a:spLocks noChangeArrowheads="1"/>
              </p:cNvSpPr>
              <p:nvPr/>
            </p:nvSpPr>
            <p:spPr bwMode="auto">
              <a:xfrm>
                <a:off x="904" y="2185"/>
                <a:ext cx="476"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D_tt</a:t>
                </a:r>
              </a:p>
            </p:txBody>
          </p:sp>
          <p:sp>
            <p:nvSpPr>
              <p:cNvPr id="107577" name="Text Box 57"/>
              <p:cNvSpPr txBox="1">
                <a:spLocks noChangeArrowheads="1"/>
              </p:cNvSpPr>
              <p:nvPr/>
            </p:nvSpPr>
            <p:spPr bwMode="auto">
              <a:xfrm>
                <a:off x="1346" y="2185"/>
                <a:ext cx="552"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ddT_</a:t>
                </a:r>
              </a:p>
            </p:txBody>
          </p:sp>
          <p:sp>
            <p:nvSpPr>
              <p:cNvPr id="107578" name="Text Box 58"/>
              <p:cNvSpPr txBox="1">
                <a:spLocks noChangeArrowheads="1"/>
              </p:cNvSpPr>
              <p:nvPr/>
            </p:nvSpPr>
            <p:spPr bwMode="auto">
              <a:xfrm>
                <a:off x="1838" y="2185"/>
                <a:ext cx="455"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ddtt</a:t>
                </a:r>
              </a:p>
            </p:txBody>
          </p:sp>
          <p:grpSp>
            <p:nvGrpSpPr>
              <p:cNvPr id="107579" name="Group 59"/>
              <p:cNvGrpSpPr>
                <a:grpSpLocks/>
              </p:cNvGrpSpPr>
              <p:nvPr/>
            </p:nvGrpSpPr>
            <p:grpSpPr bwMode="auto">
              <a:xfrm>
                <a:off x="854" y="2617"/>
                <a:ext cx="689" cy="576"/>
                <a:chOff x="854" y="2617"/>
                <a:chExt cx="689" cy="576"/>
              </a:xfrm>
            </p:grpSpPr>
            <p:grpSp>
              <p:nvGrpSpPr>
                <p:cNvPr id="107580" name="Group 60"/>
                <p:cNvGrpSpPr>
                  <a:grpSpLocks/>
                </p:cNvGrpSpPr>
                <p:nvPr/>
              </p:nvGrpSpPr>
              <p:grpSpPr bwMode="auto">
                <a:xfrm>
                  <a:off x="854" y="2617"/>
                  <a:ext cx="689" cy="336"/>
                  <a:chOff x="854" y="2617"/>
                  <a:chExt cx="689" cy="336"/>
                </a:xfrm>
              </p:grpSpPr>
              <p:sp>
                <p:nvSpPr>
                  <p:cNvPr id="107581" name="Line 61"/>
                  <p:cNvSpPr>
                    <a:spLocks noChangeShapeType="1"/>
                  </p:cNvSpPr>
                  <p:nvPr/>
                </p:nvSpPr>
                <p:spPr bwMode="auto">
                  <a:xfrm>
                    <a:off x="1543" y="2617"/>
                    <a:ext cx="0" cy="192"/>
                  </a:xfrm>
                  <a:prstGeom prst="line">
                    <a:avLst/>
                  </a:prstGeom>
                  <a:noFill/>
                  <a:ln w="9525">
                    <a:solidFill>
                      <a:schemeClr val="tx1"/>
                    </a:solidFill>
                    <a:round/>
                    <a:headEnd/>
                    <a:tailEnd/>
                  </a:ln>
                  <a:effectLst/>
                </p:spPr>
                <p:txBody>
                  <a:bodyPr/>
                  <a:lstStyle/>
                  <a:p>
                    <a:endParaRPr lang="zh-CN" altLang="en-US">
                      <a:solidFill>
                        <a:prstClr val="black"/>
                      </a:solidFill>
                      <a:latin typeface="Arial" pitchFamily="34" charset="0"/>
                    </a:endParaRPr>
                  </a:p>
                </p:txBody>
              </p:sp>
              <p:sp>
                <p:nvSpPr>
                  <p:cNvPr id="107582" name="Line 62"/>
                  <p:cNvSpPr>
                    <a:spLocks noChangeShapeType="1"/>
                  </p:cNvSpPr>
                  <p:nvPr/>
                </p:nvSpPr>
                <p:spPr bwMode="auto">
                  <a:xfrm flipH="1">
                    <a:off x="854" y="2809"/>
                    <a:ext cx="689" cy="0"/>
                  </a:xfrm>
                  <a:prstGeom prst="line">
                    <a:avLst/>
                  </a:prstGeom>
                  <a:noFill/>
                  <a:ln w="9525">
                    <a:solidFill>
                      <a:schemeClr val="tx1"/>
                    </a:solidFill>
                    <a:round/>
                    <a:headEnd/>
                    <a:tailEnd/>
                  </a:ln>
                  <a:effectLst/>
                </p:spPr>
                <p:txBody>
                  <a:bodyPr/>
                  <a:lstStyle/>
                  <a:p>
                    <a:endParaRPr lang="zh-CN" altLang="en-US">
                      <a:solidFill>
                        <a:prstClr val="black"/>
                      </a:solidFill>
                      <a:latin typeface="Arial" pitchFamily="34" charset="0"/>
                    </a:endParaRPr>
                  </a:p>
                </p:txBody>
              </p:sp>
              <p:sp>
                <p:nvSpPr>
                  <p:cNvPr id="107583" name="Line 63"/>
                  <p:cNvSpPr>
                    <a:spLocks noChangeShapeType="1"/>
                  </p:cNvSpPr>
                  <p:nvPr/>
                </p:nvSpPr>
                <p:spPr bwMode="auto">
                  <a:xfrm>
                    <a:off x="854" y="2809"/>
                    <a:ext cx="0" cy="144"/>
                  </a:xfrm>
                  <a:prstGeom prst="line">
                    <a:avLst/>
                  </a:prstGeom>
                  <a:noFill/>
                  <a:ln w="9525">
                    <a:solidFill>
                      <a:schemeClr val="tx1"/>
                    </a:solidFill>
                    <a:round/>
                    <a:headEnd/>
                    <a:tailEnd type="triangle" w="med" len="med"/>
                  </a:ln>
                  <a:effectLst/>
                </p:spPr>
                <p:txBody>
                  <a:bodyPr/>
                  <a:lstStyle/>
                  <a:p>
                    <a:endParaRPr lang="zh-CN" altLang="en-US">
                      <a:solidFill>
                        <a:prstClr val="black"/>
                      </a:solidFill>
                      <a:latin typeface="Arial" pitchFamily="34" charset="0"/>
                    </a:endParaRPr>
                  </a:p>
                </p:txBody>
              </p:sp>
            </p:grpSp>
            <p:sp>
              <p:nvSpPr>
                <p:cNvPr id="107584" name="Line 64"/>
                <p:cNvSpPr>
                  <a:spLocks noChangeShapeType="1"/>
                </p:cNvSpPr>
                <p:nvPr/>
              </p:nvSpPr>
              <p:spPr bwMode="auto">
                <a:xfrm>
                  <a:off x="854" y="2809"/>
                  <a:ext cx="0" cy="384"/>
                </a:xfrm>
                <a:prstGeom prst="line">
                  <a:avLst/>
                </a:prstGeom>
                <a:noFill/>
                <a:ln w="9525">
                  <a:solidFill>
                    <a:schemeClr val="tx1"/>
                  </a:solidFill>
                  <a:round/>
                  <a:headEnd/>
                  <a:tailEnd type="triangle" w="med" len="med"/>
                </a:ln>
                <a:effectLst/>
              </p:spPr>
              <p:txBody>
                <a:bodyPr/>
                <a:lstStyle/>
                <a:p>
                  <a:endParaRPr lang="zh-CN" altLang="en-US">
                    <a:solidFill>
                      <a:prstClr val="black"/>
                    </a:solidFill>
                    <a:latin typeface="Arial" pitchFamily="34" charset="0"/>
                  </a:endParaRPr>
                </a:p>
              </p:txBody>
            </p:sp>
          </p:grpSp>
          <p:sp>
            <p:nvSpPr>
              <p:cNvPr id="107585" name="Text Box 65"/>
              <p:cNvSpPr txBox="1">
                <a:spLocks noChangeArrowheads="1"/>
              </p:cNvSpPr>
              <p:nvPr/>
            </p:nvSpPr>
            <p:spPr bwMode="auto">
              <a:xfrm>
                <a:off x="559" y="3241"/>
                <a:ext cx="584" cy="290"/>
              </a:xfrm>
              <a:prstGeom prst="rect">
                <a:avLst/>
              </a:prstGeom>
              <a:noFill/>
              <a:ln w="9525">
                <a:noFill/>
                <a:miter lim="800000"/>
                <a:headEnd/>
                <a:tailEnd/>
              </a:ln>
              <a:effectLst/>
            </p:spPr>
            <p:txBody>
              <a:bodyPr wrap="none">
                <a:spAutoFit/>
              </a:bodyPr>
              <a:lstStyle/>
              <a:p>
                <a:r>
                  <a:rPr lang="en-US" altLang="zh-CN" sz="2400" b="1">
                    <a:solidFill>
                      <a:prstClr val="black"/>
                    </a:solidFill>
                    <a:latin typeface="Times New Roman" pitchFamily="18" charset="0"/>
                  </a:rPr>
                  <a:t>ddTT</a:t>
                </a:r>
              </a:p>
            </p:txBody>
          </p:sp>
          <p:sp>
            <p:nvSpPr>
              <p:cNvPr id="107586" name="Text Box 66"/>
              <p:cNvSpPr txBox="1">
                <a:spLocks noChangeArrowheads="1"/>
              </p:cNvSpPr>
              <p:nvPr/>
            </p:nvSpPr>
            <p:spPr bwMode="auto">
              <a:xfrm>
                <a:off x="215" y="428"/>
                <a:ext cx="1497" cy="367"/>
              </a:xfrm>
              <a:prstGeom prst="rect">
                <a:avLst/>
              </a:prstGeom>
              <a:noFill/>
              <a:ln w="9525">
                <a:noFill/>
                <a:miter lim="800000"/>
                <a:headEnd/>
                <a:tailEnd/>
              </a:ln>
              <a:effectLst/>
            </p:spPr>
            <p:txBody>
              <a:bodyPr>
                <a:spAutoFit/>
              </a:bodyPr>
              <a:lstStyle/>
              <a:p>
                <a:r>
                  <a:rPr lang="en-US" altLang="zh-CN" sz="3200" b="1">
                    <a:solidFill>
                      <a:prstClr val="black"/>
                    </a:solidFill>
                    <a:latin typeface="Times New Roman" pitchFamily="18" charset="0"/>
                  </a:rPr>
                  <a:t>㈠ </a:t>
                </a:r>
                <a:r>
                  <a:rPr lang="zh-CN" altLang="en-US" sz="3200" b="1">
                    <a:solidFill>
                      <a:prstClr val="black"/>
                    </a:solidFill>
                    <a:latin typeface="Times New Roman" pitchFamily="18" charset="0"/>
                    <a:ea typeface="华文行楷" pitchFamily="2" charset="-122"/>
                  </a:rPr>
                  <a:t>杂交育种</a:t>
                </a:r>
              </a:p>
            </p:txBody>
          </p:sp>
          <p:sp>
            <p:nvSpPr>
              <p:cNvPr id="107587" name="Text Box 67"/>
              <p:cNvSpPr txBox="1">
                <a:spLocks noChangeArrowheads="1"/>
              </p:cNvSpPr>
              <p:nvPr/>
            </p:nvSpPr>
            <p:spPr bwMode="auto">
              <a:xfrm>
                <a:off x="1002" y="1877"/>
                <a:ext cx="453" cy="405"/>
              </a:xfrm>
              <a:prstGeom prst="rect">
                <a:avLst/>
              </a:prstGeom>
              <a:noFill/>
              <a:ln w="9525">
                <a:noFill/>
                <a:miter lim="800000"/>
                <a:headEnd/>
                <a:tailEnd/>
              </a:ln>
              <a:effectLst/>
            </p:spPr>
            <p:txBody>
              <a:bodyPr>
                <a:spAutoFit/>
              </a:bodyPr>
              <a:lstStyle/>
              <a:p>
                <a:r>
                  <a:rPr lang="en-US" altLang="zh-CN" sz="3600">
                    <a:solidFill>
                      <a:prstClr val="black"/>
                    </a:solidFill>
                    <a:latin typeface="Times New Roman" pitchFamily="18" charset="0"/>
                  </a:rPr>
                  <a:t>↓</a:t>
                </a:r>
              </a:p>
            </p:txBody>
          </p:sp>
          <p:sp>
            <p:nvSpPr>
              <p:cNvPr id="107588" name="AutoShape 68"/>
              <p:cNvSpPr>
                <a:spLocks/>
              </p:cNvSpPr>
              <p:nvPr/>
            </p:nvSpPr>
            <p:spPr bwMode="auto">
              <a:xfrm>
                <a:off x="2231" y="985"/>
                <a:ext cx="99" cy="624"/>
              </a:xfrm>
              <a:prstGeom prst="rightBrace">
                <a:avLst>
                  <a:gd name="adj1" fmla="val 52525"/>
                  <a:gd name="adj2" fmla="val 50000"/>
                </a:avLst>
              </a:prstGeom>
              <a:noFill/>
              <a:ln w="9525">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107589" name="AutoShape 69"/>
              <p:cNvSpPr>
                <a:spLocks/>
              </p:cNvSpPr>
              <p:nvPr/>
            </p:nvSpPr>
            <p:spPr bwMode="auto">
              <a:xfrm>
                <a:off x="2231" y="1657"/>
                <a:ext cx="99" cy="672"/>
              </a:xfrm>
              <a:prstGeom prst="rightBrace">
                <a:avLst>
                  <a:gd name="adj1" fmla="val 56566"/>
                  <a:gd name="adj2" fmla="val 50000"/>
                </a:avLst>
              </a:prstGeom>
              <a:noFill/>
              <a:ln w="9525">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107590" name="AutoShape 70"/>
              <p:cNvSpPr>
                <a:spLocks/>
              </p:cNvSpPr>
              <p:nvPr/>
            </p:nvSpPr>
            <p:spPr bwMode="auto">
              <a:xfrm>
                <a:off x="2231" y="2377"/>
                <a:ext cx="99" cy="1152"/>
              </a:xfrm>
              <a:prstGeom prst="rightBrace">
                <a:avLst>
                  <a:gd name="adj1" fmla="val 96970"/>
                  <a:gd name="adj2" fmla="val 50000"/>
                </a:avLst>
              </a:prstGeom>
              <a:noFill/>
              <a:ln w="9525">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sp>
            <p:nvSpPr>
              <p:cNvPr id="107591" name="Text Box 71"/>
              <p:cNvSpPr txBox="1">
                <a:spLocks noChangeArrowheads="1"/>
              </p:cNvSpPr>
              <p:nvPr/>
            </p:nvSpPr>
            <p:spPr bwMode="auto">
              <a:xfrm>
                <a:off x="2305" y="1004"/>
                <a:ext cx="287" cy="420"/>
              </a:xfrm>
              <a:prstGeom prst="rect">
                <a:avLst/>
              </a:prstGeom>
              <a:noFill/>
              <a:ln w="9525">
                <a:noFill/>
                <a:miter lim="800000"/>
                <a:headEnd/>
                <a:tailEnd/>
              </a:ln>
              <a:effectLst/>
            </p:spPr>
            <p:txBody>
              <a:bodyPr vert="eaVert" wrap="none">
                <a:spAutoFit/>
              </a:bodyPr>
              <a:lstStyle/>
              <a:p>
                <a:r>
                  <a:rPr lang="zh-CN" altLang="en-US" b="1">
                    <a:solidFill>
                      <a:prstClr val="black"/>
                    </a:solidFill>
                    <a:latin typeface="Times New Roman" pitchFamily="18" charset="0"/>
                  </a:rPr>
                  <a:t>第</a:t>
                </a:r>
                <a:r>
                  <a:rPr lang="en-US" altLang="zh-CN" b="1">
                    <a:solidFill>
                      <a:prstClr val="black"/>
                    </a:solidFill>
                    <a:latin typeface="Times New Roman" pitchFamily="18" charset="0"/>
                  </a:rPr>
                  <a:t>1</a:t>
                </a:r>
                <a:r>
                  <a:rPr lang="zh-CN" altLang="en-US" b="1">
                    <a:solidFill>
                      <a:prstClr val="black"/>
                    </a:solidFill>
                    <a:latin typeface="Times New Roman" pitchFamily="18" charset="0"/>
                  </a:rPr>
                  <a:t>年</a:t>
                </a:r>
              </a:p>
            </p:txBody>
          </p:sp>
          <p:sp>
            <p:nvSpPr>
              <p:cNvPr id="107592" name="Text Box 72"/>
              <p:cNvSpPr txBox="1">
                <a:spLocks noChangeArrowheads="1"/>
              </p:cNvSpPr>
              <p:nvPr/>
            </p:nvSpPr>
            <p:spPr bwMode="auto">
              <a:xfrm>
                <a:off x="2305" y="1724"/>
                <a:ext cx="287" cy="420"/>
              </a:xfrm>
              <a:prstGeom prst="rect">
                <a:avLst/>
              </a:prstGeom>
              <a:noFill/>
              <a:ln w="9525">
                <a:noFill/>
                <a:miter lim="800000"/>
                <a:headEnd/>
                <a:tailEnd/>
              </a:ln>
              <a:effectLst/>
            </p:spPr>
            <p:txBody>
              <a:bodyPr vert="eaVert" wrap="none">
                <a:spAutoFit/>
              </a:bodyPr>
              <a:lstStyle/>
              <a:p>
                <a:r>
                  <a:rPr lang="zh-CN" altLang="en-US" b="1">
                    <a:solidFill>
                      <a:prstClr val="black"/>
                    </a:solidFill>
                    <a:latin typeface="Times New Roman" pitchFamily="18" charset="0"/>
                  </a:rPr>
                  <a:t>第</a:t>
                </a:r>
                <a:r>
                  <a:rPr lang="en-US" altLang="zh-CN" b="1">
                    <a:solidFill>
                      <a:prstClr val="black"/>
                    </a:solidFill>
                    <a:latin typeface="Times New Roman" pitchFamily="18" charset="0"/>
                  </a:rPr>
                  <a:t>2</a:t>
                </a:r>
                <a:r>
                  <a:rPr lang="zh-CN" altLang="en-US" b="1">
                    <a:solidFill>
                      <a:prstClr val="black"/>
                    </a:solidFill>
                    <a:latin typeface="Times New Roman" pitchFamily="18" charset="0"/>
                  </a:rPr>
                  <a:t>年</a:t>
                </a:r>
              </a:p>
            </p:txBody>
          </p:sp>
          <p:sp>
            <p:nvSpPr>
              <p:cNvPr id="107593" name="Text Box 73"/>
              <p:cNvSpPr txBox="1">
                <a:spLocks noChangeArrowheads="1"/>
              </p:cNvSpPr>
              <p:nvPr/>
            </p:nvSpPr>
            <p:spPr bwMode="auto">
              <a:xfrm>
                <a:off x="2294" y="2554"/>
                <a:ext cx="287" cy="567"/>
              </a:xfrm>
              <a:prstGeom prst="rect">
                <a:avLst/>
              </a:prstGeom>
              <a:noFill/>
              <a:ln w="9525">
                <a:noFill/>
                <a:miter lim="800000"/>
                <a:headEnd/>
                <a:tailEnd/>
              </a:ln>
              <a:effectLst/>
            </p:spPr>
            <p:txBody>
              <a:bodyPr vert="eaVert" wrap="none">
                <a:spAutoFit/>
              </a:bodyPr>
              <a:lstStyle/>
              <a:p>
                <a:r>
                  <a:rPr lang="zh-CN" altLang="en-US" b="1">
                    <a:solidFill>
                      <a:prstClr val="black"/>
                    </a:solidFill>
                    <a:latin typeface="Times New Roman" pitchFamily="18" charset="0"/>
                  </a:rPr>
                  <a:t>第</a:t>
                </a:r>
                <a:r>
                  <a:rPr lang="en-US" altLang="zh-CN" b="1">
                    <a:solidFill>
                      <a:prstClr val="black"/>
                    </a:solidFill>
                    <a:latin typeface="Times New Roman" pitchFamily="18" charset="0"/>
                  </a:rPr>
                  <a:t>3~6</a:t>
                </a:r>
                <a:r>
                  <a:rPr lang="zh-CN" altLang="en-US" b="1">
                    <a:solidFill>
                      <a:prstClr val="black"/>
                    </a:solidFill>
                    <a:latin typeface="Times New Roman" pitchFamily="18" charset="0"/>
                  </a:rPr>
                  <a:t>年</a:t>
                </a:r>
              </a:p>
            </p:txBody>
          </p:sp>
          <p:grpSp>
            <p:nvGrpSpPr>
              <p:cNvPr id="107594" name="Group 74"/>
              <p:cNvGrpSpPr>
                <a:grpSpLocks/>
              </p:cNvGrpSpPr>
              <p:nvPr/>
            </p:nvGrpSpPr>
            <p:grpSpPr bwMode="auto">
              <a:xfrm>
                <a:off x="1199" y="1897"/>
                <a:ext cx="231" cy="288"/>
                <a:chOff x="1199" y="1897"/>
                <a:chExt cx="231" cy="288"/>
              </a:xfrm>
            </p:grpSpPr>
            <p:sp>
              <p:nvSpPr>
                <p:cNvPr id="107595" name="Rectangle 75"/>
                <p:cNvSpPr>
                  <a:spLocks noChangeArrowheads="1"/>
                </p:cNvSpPr>
                <p:nvPr/>
              </p:nvSpPr>
              <p:spPr bwMode="auto">
                <a:xfrm>
                  <a:off x="1199" y="1897"/>
                  <a:ext cx="219" cy="290"/>
                </a:xfrm>
                <a:prstGeom prst="rect">
                  <a:avLst/>
                </a:prstGeom>
                <a:noFill/>
                <a:ln w="9525">
                  <a:noFill/>
                  <a:miter lim="800000"/>
                  <a:headEnd/>
                  <a:tailEnd/>
                </a:ln>
                <a:effectLst/>
              </p:spPr>
              <p:txBody>
                <a:bodyPr>
                  <a:spAutoFit/>
                </a:bodyPr>
                <a:lstStyle/>
                <a:p>
                  <a:r>
                    <a:rPr lang="en-US" altLang="zh-CN" sz="2400">
                      <a:solidFill>
                        <a:prstClr val="black"/>
                      </a:solidFill>
                      <a:latin typeface="Times New Roman" pitchFamily="18" charset="0"/>
                    </a:rPr>
                    <a:t>×</a:t>
                  </a:r>
                </a:p>
              </p:txBody>
            </p:sp>
            <p:sp>
              <p:nvSpPr>
                <p:cNvPr id="107596" name="Oval 76"/>
                <p:cNvSpPr>
                  <a:spLocks noChangeArrowheads="1"/>
                </p:cNvSpPr>
                <p:nvPr/>
              </p:nvSpPr>
              <p:spPr bwMode="auto">
                <a:xfrm>
                  <a:off x="1236" y="1947"/>
                  <a:ext cx="194" cy="190"/>
                </a:xfrm>
                <a:prstGeom prst="ellipse">
                  <a:avLst/>
                </a:prstGeom>
                <a:noFill/>
                <a:ln w="9525">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grpSp>
          <p:grpSp>
            <p:nvGrpSpPr>
              <p:cNvPr id="107597" name="Group 77"/>
              <p:cNvGrpSpPr>
                <a:grpSpLocks/>
              </p:cNvGrpSpPr>
              <p:nvPr/>
            </p:nvGrpSpPr>
            <p:grpSpPr bwMode="auto">
              <a:xfrm>
                <a:off x="869" y="2905"/>
                <a:ext cx="231" cy="288"/>
                <a:chOff x="869" y="2905"/>
                <a:chExt cx="231" cy="288"/>
              </a:xfrm>
            </p:grpSpPr>
            <p:sp>
              <p:nvSpPr>
                <p:cNvPr id="107598" name="Rectangle 78"/>
                <p:cNvSpPr>
                  <a:spLocks noChangeArrowheads="1"/>
                </p:cNvSpPr>
                <p:nvPr/>
              </p:nvSpPr>
              <p:spPr bwMode="auto">
                <a:xfrm>
                  <a:off x="869" y="2905"/>
                  <a:ext cx="219" cy="290"/>
                </a:xfrm>
                <a:prstGeom prst="rect">
                  <a:avLst/>
                </a:prstGeom>
                <a:noFill/>
                <a:ln w="9525">
                  <a:noFill/>
                  <a:miter lim="800000"/>
                  <a:headEnd/>
                  <a:tailEnd/>
                </a:ln>
                <a:effectLst/>
              </p:spPr>
              <p:txBody>
                <a:bodyPr>
                  <a:spAutoFit/>
                </a:bodyPr>
                <a:lstStyle/>
                <a:p>
                  <a:r>
                    <a:rPr lang="en-US" altLang="zh-CN" sz="2400">
                      <a:solidFill>
                        <a:prstClr val="black"/>
                      </a:solidFill>
                      <a:latin typeface="Times New Roman" pitchFamily="18" charset="0"/>
                    </a:rPr>
                    <a:t>×</a:t>
                  </a:r>
                </a:p>
              </p:txBody>
            </p:sp>
            <p:sp>
              <p:nvSpPr>
                <p:cNvPr id="107599" name="Oval 79"/>
                <p:cNvSpPr>
                  <a:spLocks noChangeArrowheads="1"/>
                </p:cNvSpPr>
                <p:nvPr/>
              </p:nvSpPr>
              <p:spPr bwMode="auto">
                <a:xfrm>
                  <a:off x="906" y="2955"/>
                  <a:ext cx="194" cy="190"/>
                </a:xfrm>
                <a:prstGeom prst="ellipse">
                  <a:avLst/>
                </a:prstGeom>
                <a:noFill/>
                <a:ln w="9525">
                  <a:solidFill>
                    <a:schemeClr val="tx1"/>
                  </a:solidFill>
                  <a:round/>
                  <a:headEnd/>
                  <a:tailEnd/>
                </a:ln>
                <a:effectLst/>
              </p:spPr>
              <p:txBody>
                <a:bodyPr wrap="none" anchor="ctr"/>
                <a:lstStyle/>
                <a:p>
                  <a:endParaRPr lang="zh-CN" altLang="en-US">
                    <a:solidFill>
                      <a:prstClr val="black"/>
                    </a:solidFill>
                    <a:latin typeface="Arial" pitchFamily="34" charset="0"/>
                  </a:endParaRPr>
                </a:p>
              </p:txBody>
            </p:sp>
          </p:grpSp>
          <p:sp>
            <p:nvSpPr>
              <p:cNvPr id="107600" name="Text Box 80"/>
              <p:cNvSpPr txBox="1">
                <a:spLocks noChangeArrowheads="1"/>
              </p:cNvSpPr>
              <p:nvPr/>
            </p:nvSpPr>
            <p:spPr bwMode="auto">
              <a:xfrm>
                <a:off x="166" y="3471"/>
                <a:ext cx="1328" cy="443"/>
              </a:xfrm>
              <a:prstGeom prst="rect">
                <a:avLst/>
              </a:prstGeom>
              <a:noFill/>
              <a:ln w="9525">
                <a:noFill/>
                <a:miter lim="800000"/>
                <a:headEnd/>
                <a:tailEnd/>
              </a:ln>
              <a:effectLst/>
            </p:spPr>
            <p:txBody>
              <a:bodyPr>
                <a:spAutoFit/>
              </a:bodyPr>
              <a:lstStyle/>
              <a:p>
                <a:r>
                  <a:rPr lang="en-US" altLang="zh-CN" sz="2000" b="1">
                    <a:solidFill>
                      <a:prstClr val="black"/>
                    </a:solidFill>
                    <a:latin typeface="Times New Roman" pitchFamily="18" charset="0"/>
                  </a:rPr>
                  <a:t>             ↑</a:t>
                </a:r>
              </a:p>
              <a:p>
                <a:r>
                  <a:rPr lang="en-US" altLang="zh-CN" sz="2000" b="1">
                    <a:solidFill>
                      <a:prstClr val="black"/>
                    </a:solidFill>
                    <a:latin typeface="Times New Roman" pitchFamily="18" charset="0"/>
                  </a:rPr>
                  <a:t> </a:t>
                </a:r>
                <a:r>
                  <a:rPr lang="zh-CN" altLang="en-US" sz="2000" b="1">
                    <a:solidFill>
                      <a:prstClr val="black"/>
                    </a:solidFill>
                    <a:latin typeface="Times New Roman" pitchFamily="18" charset="0"/>
                  </a:rPr>
                  <a:t>需要的矮抗品种</a:t>
                </a:r>
              </a:p>
            </p:txBody>
          </p:sp>
        </p:grpSp>
        <p:sp>
          <p:nvSpPr>
            <p:cNvPr id="107601" name="Text Box 81"/>
            <p:cNvSpPr txBox="1">
              <a:spLocks noChangeArrowheads="1"/>
            </p:cNvSpPr>
            <p:nvPr/>
          </p:nvSpPr>
          <p:spPr bwMode="auto">
            <a:xfrm>
              <a:off x="1371" y="2344"/>
              <a:ext cx="499" cy="290"/>
            </a:xfrm>
            <a:prstGeom prst="rect">
              <a:avLst/>
            </a:prstGeom>
            <a:noFill/>
            <a:ln w="12700" cap="sq">
              <a:noFill/>
              <a:miter lim="800000"/>
              <a:headEnd type="none" w="sm" len="sm"/>
              <a:tailEnd type="none" w="sm" len="sm"/>
            </a:ln>
            <a:effectLst/>
          </p:spPr>
          <p:txBody>
            <a:bodyPr wrap="none">
              <a:spAutoFit/>
            </a:bodyPr>
            <a:lstStyle/>
            <a:p>
              <a:r>
                <a:rPr lang="zh-CN" altLang="en-US" sz="2400" b="1">
                  <a:solidFill>
                    <a:prstClr val="black"/>
                  </a:solidFill>
                  <a:latin typeface="Arial" pitchFamily="34" charset="0"/>
                </a:rPr>
                <a:t>矮抗</a:t>
              </a:r>
            </a:p>
          </p:txBody>
        </p:sp>
      </p:grpSp>
      <p:sp>
        <p:nvSpPr>
          <p:cNvPr id="107602" name="Text Box 82"/>
          <p:cNvSpPr txBox="1">
            <a:spLocks noChangeArrowheads="1"/>
          </p:cNvSpPr>
          <p:nvPr/>
        </p:nvSpPr>
        <p:spPr bwMode="auto">
          <a:xfrm>
            <a:off x="250825" y="0"/>
            <a:ext cx="2051050" cy="582613"/>
          </a:xfrm>
          <a:prstGeom prst="rect">
            <a:avLst/>
          </a:prstGeom>
          <a:noFill/>
          <a:ln w="9525">
            <a:noFill/>
            <a:miter lim="800000"/>
            <a:headEnd/>
            <a:tailEnd/>
          </a:ln>
          <a:effectLst/>
        </p:spPr>
        <p:txBody>
          <a:bodyPr>
            <a:spAutoFit/>
          </a:bodyPr>
          <a:lstStyle/>
          <a:p>
            <a:pPr>
              <a:spcBef>
                <a:spcPct val="50000"/>
              </a:spcBef>
            </a:pPr>
            <a:r>
              <a:rPr lang="zh-CN" altLang="en-US" sz="3200" b="1">
                <a:solidFill>
                  <a:srgbClr val="CC00CC"/>
                </a:solidFill>
                <a:latin typeface="Arial" pitchFamily="34" charset="0"/>
                <a:ea typeface="黑体" pitchFamily="49" charset="-122"/>
              </a:rPr>
              <a:t>比较</a:t>
            </a:r>
          </a:p>
        </p:txBody>
      </p:sp>
    </p:spTree>
    <p:extLst>
      <p:ext uri="{BB962C8B-B14F-4D97-AF65-F5344CB8AC3E}">
        <p14:creationId xmlns:p14="http://schemas.microsoft.com/office/powerpoint/2010/main" val="46548334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7565"/>
                                        </p:tgtEl>
                                        <p:attrNameLst>
                                          <p:attrName>style.visibility</p:attrName>
                                        </p:attrNameLst>
                                      </p:cBhvr>
                                      <p:to>
                                        <p:strVal val="visible"/>
                                      </p:to>
                                    </p:set>
                                    <p:animEffect transition="in" filter="randombar(horizontal)">
                                      <p:cBhvr>
                                        <p:cTn id="7" dur="500"/>
                                        <p:tgtEl>
                                          <p:spTgt spid="10756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7525"/>
                                        </p:tgtEl>
                                        <p:attrNameLst>
                                          <p:attrName>style.visibility</p:attrName>
                                        </p:attrNameLst>
                                      </p:cBhvr>
                                      <p:to>
                                        <p:strVal val="visible"/>
                                      </p:to>
                                    </p:set>
                                    <p:animEffect transition="in" filter="checkerboard(across)">
                                      <p:cBhvr>
                                        <p:cTn id="12" dur="500"/>
                                        <p:tgtEl>
                                          <p:spTgt spid="107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0" y="762000"/>
            <a:ext cx="8686800" cy="1192213"/>
          </a:xfrm>
          <a:prstGeom prst="rect">
            <a:avLst/>
          </a:prstGeom>
          <a:noFill/>
          <a:ln w="9525">
            <a:noFill/>
            <a:miter lim="800000"/>
            <a:headEnd/>
            <a:tailEnd/>
          </a:ln>
          <a:effectLst/>
        </p:spPr>
        <p:txBody>
          <a:bodyPr>
            <a:spAutoFit/>
          </a:bodyPr>
          <a:lstStyle/>
          <a:p>
            <a:r>
              <a:rPr lang="en-US" altLang="zh-CN" sz="3200" b="1">
                <a:solidFill>
                  <a:srgbClr val="FF3300"/>
                </a:solidFill>
                <a:effectLst>
                  <a:outerShdw blurRad="38100" dist="38100" dir="2700000" algn="tl">
                    <a:srgbClr val="C0C0C0"/>
                  </a:outerShdw>
                </a:effectLst>
                <a:latin typeface="Arial" pitchFamily="34" charset="0"/>
              </a:rPr>
              <a:t>④</a:t>
            </a:r>
            <a:r>
              <a:rPr lang="zh-CN" altLang="en-US" sz="3200" b="1">
                <a:solidFill>
                  <a:srgbClr val="FF3300"/>
                </a:solidFill>
                <a:effectLst>
                  <a:outerShdw blurRad="38100" dist="38100" dir="2700000" algn="tl">
                    <a:srgbClr val="C0C0C0"/>
                  </a:outerShdw>
                </a:effectLst>
                <a:latin typeface="Times New Roman" pitchFamily="18" charset="0"/>
              </a:rPr>
              <a:t>优点：</a:t>
            </a:r>
            <a:r>
              <a:rPr lang="zh-CN" altLang="en-US" sz="3600" b="1">
                <a:solidFill>
                  <a:srgbClr val="0000FF"/>
                </a:solidFill>
                <a:effectLst>
                  <a:outerShdw blurRad="38100" dist="38100" dir="2700000" algn="tl">
                    <a:srgbClr val="C0C0C0"/>
                  </a:outerShdw>
                </a:effectLst>
                <a:latin typeface="楷体_GB2312" pitchFamily="49" charset="-122"/>
                <a:ea typeface="楷体_GB2312" pitchFamily="49" charset="-122"/>
              </a:rPr>
              <a:t>明显缩短育种年限。</a:t>
            </a:r>
            <a:r>
              <a:rPr lang="zh-CN" altLang="en-US" sz="3600" b="1">
                <a:solidFill>
                  <a:prstClr val="black"/>
                </a:solidFill>
                <a:effectLst>
                  <a:outerShdw blurRad="38100" dist="38100" dir="2700000" algn="tl">
                    <a:srgbClr val="C0C0C0"/>
                  </a:outerShdw>
                </a:effectLst>
                <a:latin typeface="楷体_GB2312" pitchFamily="49" charset="-122"/>
                <a:ea typeface="楷体_GB2312" pitchFamily="49" charset="-122"/>
              </a:rPr>
              <a:t>只需</a:t>
            </a:r>
            <a:r>
              <a:rPr lang="en-US" altLang="zh-CN" sz="3600" b="1">
                <a:solidFill>
                  <a:prstClr val="black"/>
                </a:solidFill>
                <a:effectLst>
                  <a:outerShdw blurRad="38100" dist="38100" dir="2700000" algn="tl">
                    <a:srgbClr val="C0C0C0"/>
                  </a:outerShdw>
                </a:effectLst>
                <a:latin typeface="楷体_GB2312" pitchFamily="49" charset="-122"/>
                <a:ea typeface="楷体_GB2312" pitchFamily="49" charset="-122"/>
              </a:rPr>
              <a:t>2</a:t>
            </a:r>
            <a:r>
              <a:rPr lang="zh-CN" altLang="en-US" sz="3600" b="1">
                <a:solidFill>
                  <a:prstClr val="black"/>
                </a:solidFill>
                <a:effectLst>
                  <a:outerShdw blurRad="38100" dist="38100" dir="2700000" algn="tl">
                    <a:srgbClr val="C0C0C0"/>
                  </a:outerShdw>
                </a:effectLst>
                <a:latin typeface="楷体_GB2312" pitchFamily="49" charset="-122"/>
                <a:ea typeface="楷体_GB2312" pitchFamily="49" charset="-122"/>
              </a:rPr>
              <a:t>年。（都是纯合子，自交后代不发生性状分离）</a:t>
            </a:r>
          </a:p>
        </p:txBody>
      </p:sp>
      <p:sp>
        <p:nvSpPr>
          <p:cNvPr id="69635" name="Rectangle 3"/>
          <p:cNvSpPr>
            <a:spLocks noChangeArrowheads="1"/>
          </p:cNvSpPr>
          <p:nvPr/>
        </p:nvSpPr>
        <p:spPr bwMode="auto">
          <a:xfrm>
            <a:off x="0" y="2667000"/>
            <a:ext cx="8915400" cy="1069975"/>
          </a:xfrm>
          <a:prstGeom prst="rect">
            <a:avLst/>
          </a:prstGeom>
          <a:noFill/>
          <a:ln w="9525">
            <a:noFill/>
            <a:miter lim="800000"/>
            <a:headEnd/>
            <a:tailEnd/>
          </a:ln>
          <a:effectLst/>
        </p:spPr>
        <p:txBody>
          <a:bodyPr>
            <a:spAutoFit/>
          </a:bodyPr>
          <a:lstStyle/>
          <a:p>
            <a:pPr>
              <a:spcBef>
                <a:spcPct val="20000"/>
              </a:spcBef>
            </a:pPr>
            <a:r>
              <a:rPr lang="en-US" altLang="zh-CN" sz="3200" b="1">
                <a:solidFill>
                  <a:srgbClr val="FF3300"/>
                </a:solidFill>
                <a:effectLst>
                  <a:outerShdw blurRad="38100" dist="38100" dir="2700000" algn="tl">
                    <a:srgbClr val="C0C0C0"/>
                  </a:outerShdw>
                </a:effectLst>
                <a:latin typeface="Arial" pitchFamily="34" charset="0"/>
              </a:rPr>
              <a:t>⑤</a:t>
            </a:r>
            <a:r>
              <a:rPr lang="zh-CN" altLang="en-US" sz="3200" b="1">
                <a:solidFill>
                  <a:srgbClr val="FF3300"/>
                </a:solidFill>
                <a:effectLst>
                  <a:outerShdw blurRad="38100" dist="38100" dir="2700000" algn="tl">
                    <a:srgbClr val="C0C0C0"/>
                  </a:outerShdw>
                </a:effectLst>
                <a:latin typeface="Times New Roman" pitchFamily="18" charset="0"/>
                <a:ea typeface="楷体_GB2312" pitchFamily="49" charset="-122"/>
              </a:rPr>
              <a:t>缺点：</a:t>
            </a:r>
            <a:r>
              <a:rPr lang="zh-CN" altLang="en-US" sz="3200" b="1">
                <a:solidFill>
                  <a:srgbClr val="0000FF"/>
                </a:solidFill>
                <a:effectLst>
                  <a:outerShdw blurRad="38100" dist="38100" dir="2700000" algn="tl">
                    <a:srgbClr val="C0C0C0"/>
                  </a:outerShdw>
                </a:effectLst>
                <a:latin typeface="Times New Roman" pitchFamily="18" charset="0"/>
                <a:ea typeface="楷体_GB2312" pitchFamily="49" charset="-122"/>
              </a:rPr>
              <a:t>技术复杂，成功率低，须与杂交育种配     合</a:t>
            </a:r>
          </a:p>
        </p:txBody>
      </p:sp>
    </p:spTree>
    <p:extLst>
      <p:ext uri="{BB962C8B-B14F-4D97-AF65-F5344CB8AC3E}">
        <p14:creationId xmlns:p14="http://schemas.microsoft.com/office/powerpoint/2010/main" val="3823475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9634"/>
                                        </p:tgtEl>
                                        <p:attrNameLst>
                                          <p:attrName>style.visibility</p:attrName>
                                        </p:attrNameLst>
                                      </p:cBhvr>
                                      <p:to>
                                        <p:strVal val="visible"/>
                                      </p:to>
                                    </p:set>
                                    <p:anim calcmode="lin" valueType="num">
                                      <p:cBhvr additive="base">
                                        <p:cTn id="7" dur="500" fill="hold"/>
                                        <p:tgtEl>
                                          <p:spTgt spid="69634"/>
                                        </p:tgtEl>
                                        <p:attrNameLst>
                                          <p:attrName>ppt_x</p:attrName>
                                        </p:attrNameLst>
                                      </p:cBhvr>
                                      <p:tavLst>
                                        <p:tav tm="0">
                                          <p:val>
                                            <p:strVal val="0-#ppt_w/2"/>
                                          </p:val>
                                        </p:tav>
                                        <p:tav tm="100000">
                                          <p:val>
                                            <p:strVal val="#ppt_x"/>
                                          </p:val>
                                        </p:tav>
                                      </p:tavLst>
                                    </p:anim>
                                    <p:anim calcmode="lin" valueType="num">
                                      <p:cBhvr additive="base">
                                        <p:cTn id="8" dur="500" fill="hold"/>
                                        <p:tgtEl>
                                          <p:spTgt spid="696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4" presetClass="entr" presetSubtype="0" accel="100000" fill="hold" grpId="0" nodeType="clickEffect">
                                  <p:stCondLst>
                                    <p:cond delay="0"/>
                                  </p:stCondLst>
                                  <p:childTnLst>
                                    <p:set>
                                      <p:cBhvr>
                                        <p:cTn id="12" dur="1" fill="hold">
                                          <p:stCondLst>
                                            <p:cond delay="0"/>
                                          </p:stCondLst>
                                        </p:cTn>
                                        <p:tgtEl>
                                          <p:spTgt spid="69635"/>
                                        </p:tgtEl>
                                        <p:attrNameLst>
                                          <p:attrName>style.visibility</p:attrName>
                                        </p:attrNameLst>
                                      </p:cBhvr>
                                      <p:to>
                                        <p:strVal val="visible"/>
                                      </p:to>
                                    </p:set>
                                    <p:anim calcmode="lin" valueType="num">
                                      <p:cBhvr>
                                        <p:cTn id="13" dur="500" fill="hold"/>
                                        <p:tgtEl>
                                          <p:spTgt spid="69635"/>
                                        </p:tgtEl>
                                        <p:attrNameLst>
                                          <p:attrName>ppt_w</p:attrName>
                                        </p:attrNameLst>
                                      </p:cBhvr>
                                      <p:tavLst>
                                        <p:tav tm="0">
                                          <p:val>
                                            <p:strVal val="#ppt_w*0.05"/>
                                          </p:val>
                                        </p:tav>
                                        <p:tav tm="100000">
                                          <p:val>
                                            <p:strVal val="#ppt_w"/>
                                          </p:val>
                                        </p:tav>
                                      </p:tavLst>
                                    </p:anim>
                                    <p:anim calcmode="lin" valueType="num">
                                      <p:cBhvr>
                                        <p:cTn id="14" dur="500" fill="hold"/>
                                        <p:tgtEl>
                                          <p:spTgt spid="69635"/>
                                        </p:tgtEl>
                                        <p:attrNameLst>
                                          <p:attrName>ppt_h</p:attrName>
                                        </p:attrNameLst>
                                      </p:cBhvr>
                                      <p:tavLst>
                                        <p:tav tm="0">
                                          <p:val>
                                            <p:strVal val="#ppt_h"/>
                                          </p:val>
                                        </p:tav>
                                        <p:tav tm="100000">
                                          <p:val>
                                            <p:strVal val="#ppt_h"/>
                                          </p:val>
                                        </p:tav>
                                      </p:tavLst>
                                    </p:anim>
                                    <p:anim calcmode="lin" valueType="num">
                                      <p:cBhvr>
                                        <p:cTn id="15" dur="500" fill="hold"/>
                                        <p:tgtEl>
                                          <p:spTgt spid="69635"/>
                                        </p:tgtEl>
                                        <p:attrNameLst>
                                          <p:attrName>ppt_x</p:attrName>
                                        </p:attrNameLst>
                                      </p:cBhvr>
                                      <p:tavLst>
                                        <p:tav tm="0">
                                          <p:val>
                                            <p:strVal val="#ppt_x-.2"/>
                                          </p:val>
                                        </p:tav>
                                        <p:tav tm="100000">
                                          <p:val>
                                            <p:strVal val="#ppt_x"/>
                                          </p:val>
                                        </p:tav>
                                      </p:tavLst>
                                    </p:anim>
                                    <p:anim calcmode="lin" valueType="num">
                                      <p:cBhvr>
                                        <p:cTn id="16" dur="500" fill="hold"/>
                                        <p:tgtEl>
                                          <p:spTgt spid="69635"/>
                                        </p:tgtEl>
                                        <p:attrNameLst>
                                          <p:attrName>ppt_y</p:attrName>
                                        </p:attrNameLst>
                                      </p:cBhvr>
                                      <p:tavLst>
                                        <p:tav tm="0">
                                          <p:val>
                                            <p:strVal val="#ppt_y"/>
                                          </p:val>
                                        </p:tav>
                                        <p:tav tm="100000">
                                          <p:val>
                                            <p:strVal val="#ppt_y"/>
                                          </p:val>
                                        </p:tav>
                                      </p:tavLst>
                                    </p:anim>
                                    <p:animEffect transition="in" filter="fade">
                                      <p:cBhvr>
                                        <p:cTn id="17" dur="500"/>
                                        <p:tgtEl>
                                          <p:spTgt spid="69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autoUpdateAnimBg="0"/>
      <p:bldP spid="69635"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4994" name="Group 2"/>
          <p:cNvGraphicFramePr>
            <a:graphicFrameLocks noGrp="1"/>
          </p:cNvGraphicFramePr>
          <p:nvPr/>
        </p:nvGraphicFramePr>
        <p:xfrm>
          <a:off x="0" y="74613"/>
          <a:ext cx="9144000" cy="6784023"/>
        </p:xfrm>
        <a:graphic>
          <a:graphicData uri="http://schemas.openxmlformats.org/drawingml/2006/table">
            <a:tbl>
              <a:tblPr/>
              <a:tblGrid>
                <a:gridCol w="914400"/>
                <a:gridCol w="2217738"/>
                <a:gridCol w="2430462"/>
                <a:gridCol w="1752600"/>
                <a:gridCol w="1828800"/>
              </a:tblGrid>
              <a:tr h="520700">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比较</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项目</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800" b="1" i="0" u="none" strike="noStrike" cap="none" normalizeH="0" baseline="0" smtClean="0">
                          <a:ln>
                            <a:noFill/>
                          </a:ln>
                          <a:solidFill>
                            <a:schemeClr val="tx1"/>
                          </a:solidFill>
                          <a:effectLst/>
                          <a:latin typeface="Arial" pitchFamily="34" charset="0"/>
                          <a:ea typeface="宋体" pitchFamily="2" charset="-122"/>
                        </a:rPr>
                        <a:t>      </a:t>
                      </a:r>
                      <a:r>
                        <a:rPr kumimoji="0" lang="zh-CN" altLang="en-US" sz="2800" b="1" i="0" u="none" strike="noStrike" cap="none" normalizeH="0" baseline="0" smtClean="0">
                          <a:ln>
                            <a:noFill/>
                          </a:ln>
                          <a:solidFill>
                            <a:schemeClr val="tx1"/>
                          </a:solidFill>
                          <a:effectLst/>
                          <a:latin typeface="Arial" pitchFamily="34" charset="0"/>
                          <a:ea typeface="宋体" pitchFamily="2" charset="-122"/>
                        </a:rPr>
                        <a:t>基因突变</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    </a:t>
                      </a:r>
                      <a:r>
                        <a:rPr kumimoji="0" lang="zh-CN" altLang="en-US" sz="2800" b="1" i="0" u="none" strike="noStrike" cap="none" normalizeH="0" baseline="0" smtClean="0">
                          <a:ln>
                            <a:noFill/>
                          </a:ln>
                          <a:solidFill>
                            <a:schemeClr val="tx1"/>
                          </a:solidFill>
                          <a:effectLst/>
                          <a:latin typeface="Arial" pitchFamily="34" charset="0"/>
                          <a:ea typeface="宋体" pitchFamily="2" charset="-122"/>
                        </a:rPr>
                        <a:t>基因 重组</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altLang="zh-CN" sz="28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        </a:t>
                      </a:r>
                      <a:r>
                        <a:rPr kumimoji="0" lang="zh-CN" altLang="en-US" sz="2800" b="1" i="0" u="none" strike="noStrike" cap="none" normalizeH="0" baseline="0" smtClean="0">
                          <a:ln>
                            <a:noFill/>
                          </a:ln>
                          <a:solidFill>
                            <a:schemeClr val="tx1"/>
                          </a:solidFill>
                          <a:effectLst/>
                          <a:latin typeface="Arial" pitchFamily="34" charset="0"/>
                          <a:ea typeface="宋体" pitchFamily="2" charset="-122"/>
                        </a:rPr>
                        <a:t>染色体变异</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41592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800" b="1" i="0" u="none" strike="noStrike" cap="none" normalizeH="0" baseline="0" smtClean="0">
                          <a:ln>
                            <a:noFill/>
                          </a:ln>
                          <a:solidFill>
                            <a:schemeClr val="tx1"/>
                          </a:solidFill>
                          <a:effectLst/>
                          <a:latin typeface="Arial" pitchFamily="34" charset="0"/>
                          <a:ea typeface="宋体" pitchFamily="2" charset="-122"/>
                        </a:rPr>
                        <a:t>   </a:t>
                      </a:r>
                      <a:r>
                        <a:rPr kumimoji="0" lang="zh-CN" altLang="en-US" sz="2800" b="1" i="0" u="none" strike="noStrike" cap="none" normalizeH="0" baseline="0" smtClean="0">
                          <a:ln>
                            <a:noFill/>
                          </a:ln>
                          <a:solidFill>
                            <a:schemeClr val="tx1"/>
                          </a:solidFill>
                          <a:effectLst/>
                          <a:latin typeface="Arial" pitchFamily="34" charset="0"/>
                          <a:ea typeface="宋体" pitchFamily="2" charset="-122"/>
                        </a:rPr>
                        <a:t>多倍体</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   </a:t>
                      </a:r>
                      <a:r>
                        <a:rPr kumimoji="0" lang="zh-CN" altLang="en-US" sz="2800" b="1" i="0" u="none" strike="noStrike" cap="none" normalizeH="0" baseline="0" smtClean="0">
                          <a:ln>
                            <a:noFill/>
                          </a:ln>
                          <a:solidFill>
                            <a:schemeClr val="tx1"/>
                          </a:solidFill>
                          <a:effectLst/>
                          <a:latin typeface="Arial" pitchFamily="34" charset="0"/>
                          <a:ea typeface="宋体" pitchFamily="2" charset="-122"/>
                        </a:rPr>
                        <a:t>单倍体</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1285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变异</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实质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1925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产生</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过程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1800">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特点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11263">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举例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zh-CN" altLang="zh-CN" sz="2400" b="1"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5042" name="Text Box 50"/>
          <p:cNvSpPr txBox="1">
            <a:spLocks noChangeArrowheads="1"/>
          </p:cNvSpPr>
          <p:nvPr/>
        </p:nvSpPr>
        <p:spPr bwMode="auto">
          <a:xfrm>
            <a:off x="914400" y="1219200"/>
            <a:ext cx="2286000" cy="460375"/>
          </a:xfrm>
          <a:prstGeom prst="rect">
            <a:avLst/>
          </a:prstGeom>
          <a:noFill/>
          <a:ln w="9525">
            <a:noFill/>
            <a:miter lim="800000"/>
            <a:headEnd/>
            <a:tailEnd/>
          </a:ln>
          <a:effectLst/>
        </p:spPr>
        <p:txBody>
          <a:bodyPr>
            <a:spAutoFit/>
          </a:bodyPr>
          <a:lstStyle/>
          <a:p>
            <a:pPr>
              <a:spcBef>
                <a:spcPct val="50000"/>
              </a:spcBef>
            </a:pPr>
            <a:endParaRPr lang="zh-CN" altLang="zh-CN" sz="2400">
              <a:solidFill>
                <a:prstClr val="black"/>
              </a:solidFill>
              <a:latin typeface="Times New Roman" pitchFamily="18" charset="0"/>
            </a:endParaRPr>
          </a:p>
        </p:txBody>
      </p:sp>
      <p:sp>
        <p:nvSpPr>
          <p:cNvPr id="85043" name="Text Box 51"/>
          <p:cNvSpPr txBox="1">
            <a:spLocks noChangeArrowheads="1"/>
          </p:cNvSpPr>
          <p:nvPr/>
        </p:nvSpPr>
        <p:spPr bwMode="auto">
          <a:xfrm>
            <a:off x="914400" y="1066800"/>
            <a:ext cx="2209800" cy="1252538"/>
          </a:xfrm>
          <a:prstGeom prst="rect">
            <a:avLst/>
          </a:prstGeom>
          <a:noFill/>
          <a:ln w="9525">
            <a:noFill/>
            <a:miter lim="800000"/>
            <a:headEnd/>
            <a:tailEnd/>
          </a:ln>
          <a:effectLst/>
        </p:spPr>
        <p:txBody>
          <a:bodyPr>
            <a:spAutoFit/>
          </a:bodyPr>
          <a:lstStyle/>
          <a:p>
            <a:pPr>
              <a:spcBef>
                <a:spcPct val="20000"/>
              </a:spcBef>
            </a:pPr>
            <a:r>
              <a:rPr lang="zh-CN" altLang="en-US" sz="2400" b="1">
                <a:solidFill>
                  <a:prstClr val="black"/>
                </a:solidFill>
                <a:latin typeface="Times New Roman" pitchFamily="18" charset="0"/>
              </a:rPr>
              <a:t>基因分子结构的改变，产生</a:t>
            </a:r>
            <a:r>
              <a:rPr lang="zh-CN" altLang="en-US" sz="2800" b="1">
                <a:solidFill>
                  <a:srgbClr val="CC3300"/>
                </a:solidFill>
                <a:latin typeface="Times New Roman" pitchFamily="18" charset="0"/>
              </a:rPr>
              <a:t>新的基因</a:t>
            </a:r>
          </a:p>
        </p:txBody>
      </p:sp>
      <p:sp>
        <p:nvSpPr>
          <p:cNvPr id="85044" name="Text Box 52"/>
          <p:cNvSpPr txBox="1">
            <a:spLocks noChangeArrowheads="1"/>
          </p:cNvSpPr>
          <p:nvPr/>
        </p:nvSpPr>
        <p:spPr bwMode="auto">
          <a:xfrm>
            <a:off x="914400" y="2393950"/>
            <a:ext cx="2133600" cy="1192213"/>
          </a:xfrm>
          <a:prstGeom prst="rect">
            <a:avLst/>
          </a:prstGeom>
          <a:noFill/>
          <a:ln w="9525">
            <a:noFill/>
            <a:miter lim="800000"/>
            <a:headEnd/>
            <a:tailEnd/>
          </a:ln>
          <a:effectLst/>
        </p:spPr>
        <p:txBody>
          <a:bodyPr>
            <a:spAutoFit/>
          </a:bodyPr>
          <a:lstStyle/>
          <a:p>
            <a:pPr>
              <a:spcBef>
                <a:spcPct val="20000"/>
              </a:spcBef>
            </a:pPr>
            <a:r>
              <a:rPr lang="zh-CN" altLang="en-US" sz="2400" b="1">
                <a:solidFill>
                  <a:prstClr val="black"/>
                </a:solidFill>
                <a:latin typeface="Times New Roman" pitchFamily="18" charset="0"/>
              </a:rPr>
              <a:t>复制时基因中脱氧核苷酸的增减和改变</a:t>
            </a:r>
          </a:p>
        </p:txBody>
      </p:sp>
      <p:sp>
        <p:nvSpPr>
          <p:cNvPr id="85045" name="Text Box 53"/>
          <p:cNvSpPr txBox="1">
            <a:spLocks noChangeArrowheads="1"/>
          </p:cNvSpPr>
          <p:nvPr/>
        </p:nvSpPr>
        <p:spPr bwMode="auto">
          <a:xfrm>
            <a:off x="3200400" y="2257425"/>
            <a:ext cx="2438400" cy="1557338"/>
          </a:xfrm>
          <a:prstGeom prst="rect">
            <a:avLst/>
          </a:prstGeom>
          <a:noFill/>
          <a:ln w="9525">
            <a:noFill/>
            <a:miter lim="800000"/>
            <a:headEnd/>
            <a:tailEnd/>
          </a:ln>
          <a:effectLst/>
        </p:spPr>
        <p:txBody>
          <a:bodyPr>
            <a:spAutoFit/>
          </a:bodyPr>
          <a:lstStyle/>
          <a:p>
            <a:pPr>
              <a:spcBef>
                <a:spcPct val="50000"/>
              </a:spcBef>
            </a:pPr>
            <a:r>
              <a:rPr lang="zh-CN" altLang="en-US" sz="2400" b="1">
                <a:solidFill>
                  <a:prstClr val="black"/>
                </a:solidFill>
                <a:latin typeface="Times New Roman" pitchFamily="18" charset="0"/>
              </a:rPr>
              <a:t>减数分裂形成配子时，非等位基因自由组合或等位基因的互换</a:t>
            </a:r>
          </a:p>
        </p:txBody>
      </p:sp>
      <p:sp>
        <p:nvSpPr>
          <p:cNvPr id="85046" name="Text Box 54"/>
          <p:cNvSpPr txBox="1">
            <a:spLocks noChangeArrowheads="1"/>
          </p:cNvSpPr>
          <p:nvPr/>
        </p:nvSpPr>
        <p:spPr bwMode="auto">
          <a:xfrm>
            <a:off x="3200400" y="1066800"/>
            <a:ext cx="2514600" cy="1252538"/>
          </a:xfrm>
          <a:prstGeom prst="rect">
            <a:avLst/>
          </a:prstGeom>
          <a:noFill/>
          <a:ln w="9525">
            <a:noFill/>
            <a:miter lim="800000"/>
            <a:headEnd/>
            <a:tailEnd/>
          </a:ln>
          <a:effectLst/>
        </p:spPr>
        <p:txBody>
          <a:bodyPr>
            <a:spAutoFit/>
          </a:bodyPr>
          <a:lstStyle/>
          <a:p>
            <a:pPr>
              <a:spcBef>
                <a:spcPct val="20000"/>
              </a:spcBef>
            </a:pPr>
            <a:r>
              <a:rPr lang="zh-CN" altLang="en-US" sz="2400" b="1">
                <a:solidFill>
                  <a:prstClr val="black"/>
                </a:solidFill>
                <a:latin typeface="Times New Roman" pitchFamily="18" charset="0"/>
              </a:rPr>
              <a:t>不同性状的基因重新组合，产生</a:t>
            </a:r>
            <a:r>
              <a:rPr lang="zh-CN" altLang="en-US" sz="2800" b="1">
                <a:solidFill>
                  <a:srgbClr val="CC0000"/>
                </a:solidFill>
                <a:latin typeface="Times New Roman" pitchFamily="18" charset="0"/>
              </a:rPr>
              <a:t>新的基因型</a:t>
            </a:r>
          </a:p>
        </p:txBody>
      </p:sp>
      <p:sp>
        <p:nvSpPr>
          <p:cNvPr id="85047" name="Text Box 55"/>
          <p:cNvSpPr txBox="1">
            <a:spLocks noChangeArrowheads="1"/>
          </p:cNvSpPr>
          <p:nvPr/>
        </p:nvSpPr>
        <p:spPr bwMode="auto">
          <a:xfrm>
            <a:off x="5562600" y="1066800"/>
            <a:ext cx="1752600" cy="1192213"/>
          </a:xfrm>
          <a:prstGeom prst="rect">
            <a:avLst/>
          </a:prstGeom>
          <a:noFill/>
          <a:ln w="9525">
            <a:noFill/>
            <a:miter lim="800000"/>
            <a:headEnd/>
            <a:tailEnd/>
          </a:ln>
          <a:effectLst/>
        </p:spPr>
        <p:txBody>
          <a:bodyPr>
            <a:spAutoFit/>
          </a:bodyPr>
          <a:lstStyle/>
          <a:p>
            <a:pPr>
              <a:spcBef>
                <a:spcPct val="50000"/>
              </a:spcBef>
            </a:pPr>
            <a:r>
              <a:rPr lang="zh-CN" altLang="en-US" sz="2400" b="1">
                <a:solidFill>
                  <a:prstClr val="black"/>
                </a:solidFill>
                <a:latin typeface="Times New Roman" pitchFamily="18" charset="0"/>
              </a:rPr>
              <a:t>染色体组成倍增加，产生</a:t>
            </a:r>
            <a:r>
              <a:rPr lang="zh-CN" altLang="en-US" sz="2400" b="1">
                <a:solidFill>
                  <a:srgbClr val="CC0000"/>
                </a:solidFill>
                <a:latin typeface="Times New Roman" pitchFamily="18" charset="0"/>
              </a:rPr>
              <a:t>新基因型</a:t>
            </a:r>
          </a:p>
        </p:txBody>
      </p:sp>
      <p:sp>
        <p:nvSpPr>
          <p:cNvPr id="85048" name="Text Box 56"/>
          <p:cNvSpPr txBox="1">
            <a:spLocks noChangeArrowheads="1"/>
          </p:cNvSpPr>
          <p:nvPr/>
        </p:nvSpPr>
        <p:spPr bwMode="auto">
          <a:xfrm>
            <a:off x="7315200" y="1066800"/>
            <a:ext cx="1828800" cy="1192213"/>
          </a:xfrm>
          <a:prstGeom prst="rect">
            <a:avLst/>
          </a:prstGeom>
          <a:noFill/>
          <a:ln w="9525">
            <a:noFill/>
            <a:miter lim="800000"/>
            <a:headEnd/>
            <a:tailEnd/>
          </a:ln>
          <a:effectLst/>
        </p:spPr>
        <p:txBody>
          <a:bodyPr>
            <a:spAutoFit/>
          </a:bodyPr>
          <a:lstStyle/>
          <a:p>
            <a:pPr>
              <a:spcBef>
                <a:spcPct val="50000"/>
              </a:spcBef>
            </a:pPr>
            <a:r>
              <a:rPr lang="zh-CN" altLang="en-US" sz="2400" b="1">
                <a:solidFill>
                  <a:prstClr val="black"/>
                </a:solidFill>
                <a:latin typeface="Times New Roman" pitchFamily="18" charset="0"/>
              </a:rPr>
              <a:t>染色体组成倍减少，产生</a:t>
            </a:r>
            <a:r>
              <a:rPr lang="zh-CN" altLang="en-US" sz="2400" b="1">
                <a:solidFill>
                  <a:srgbClr val="CC0000"/>
                </a:solidFill>
                <a:latin typeface="Times New Roman" pitchFamily="18" charset="0"/>
              </a:rPr>
              <a:t>新基因型</a:t>
            </a:r>
          </a:p>
        </p:txBody>
      </p:sp>
      <p:sp>
        <p:nvSpPr>
          <p:cNvPr id="85049" name="Text Box 57"/>
          <p:cNvSpPr txBox="1">
            <a:spLocks noChangeArrowheads="1"/>
          </p:cNvSpPr>
          <p:nvPr/>
        </p:nvSpPr>
        <p:spPr bwMode="auto">
          <a:xfrm>
            <a:off x="5562600" y="2286000"/>
            <a:ext cx="1752600" cy="1557338"/>
          </a:xfrm>
          <a:prstGeom prst="rect">
            <a:avLst/>
          </a:prstGeom>
          <a:noFill/>
          <a:ln w="9525">
            <a:noFill/>
            <a:miter lim="800000"/>
            <a:headEnd/>
            <a:tailEnd/>
          </a:ln>
          <a:effectLst/>
        </p:spPr>
        <p:txBody>
          <a:bodyPr>
            <a:spAutoFit/>
          </a:bodyPr>
          <a:lstStyle/>
          <a:p>
            <a:pPr>
              <a:spcBef>
                <a:spcPct val="50000"/>
              </a:spcBef>
            </a:pPr>
            <a:r>
              <a:rPr lang="zh-CN" altLang="en-US" sz="2400" b="1">
                <a:solidFill>
                  <a:prstClr val="black"/>
                </a:solidFill>
                <a:latin typeface="Times New Roman" pitchFamily="18" charset="0"/>
              </a:rPr>
              <a:t>细胞分裂时染色体复制后不能形成两子细胞</a:t>
            </a:r>
          </a:p>
        </p:txBody>
      </p:sp>
      <p:sp>
        <p:nvSpPr>
          <p:cNvPr id="85050" name="Text Box 58"/>
          <p:cNvSpPr txBox="1">
            <a:spLocks noChangeArrowheads="1"/>
          </p:cNvSpPr>
          <p:nvPr/>
        </p:nvSpPr>
        <p:spPr bwMode="auto">
          <a:xfrm>
            <a:off x="7391400" y="2286000"/>
            <a:ext cx="1752600" cy="1557338"/>
          </a:xfrm>
          <a:prstGeom prst="rect">
            <a:avLst/>
          </a:prstGeom>
          <a:noFill/>
          <a:ln w="9525">
            <a:noFill/>
            <a:miter lim="800000"/>
            <a:headEnd/>
            <a:tailEnd/>
          </a:ln>
          <a:effectLst/>
        </p:spPr>
        <p:txBody>
          <a:bodyPr>
            <a:spAutoFit/>
          </a:bodyPr>
          <a:lstStyle/>
          <a:p>
            <a:pPr>
              <a:spcBef>
                <a:spcPct val="50000"/>
              </a:spcBef>
            </a:pPr>
            <a:r>
              <a:rPr lang="zh-CN" altLang="en-US" sz="2400" b="1">
                <a:solidFill>
                  <a:prstClr val="black"/>
                </a:solidFill>
                <a:latin typeface="Times New Roman" pitchFamily="18" charset="0"/>
              </a:rPr>
              <a:t>有性配子未经受精作用直接发育成个体</a:t>
            </a:r>
          </a:p>
        </p:txBody>
      </p:sp>
      <p:sp>
        <p:nvSpPr>
          <p:cNvPr id="85051" name="Text Box 59"/>
          <p:cNvSpPr txBox="1">
            <a:spLocks noChangeArrowheads="1"/>
          </p:cNvSpPr>
          <p:nvPr/>
        </p:nvSpPr>
        <p:spPr bwMode="auto">
          <a:xfrm>
            <a:off x="914400" y="3933825"/>
            <a:ext cx="2438400" cy="1617663"/>
          </a:xfrm>
          <a:prstGeom prst="rect">
            <a:avLst/>
          </a:prstGeom>
          <a:noFill/>
          <a:ln w="9525">
            <a:noFill/>
            <a:miter lim="800000"/>
            <a:headEnd/>
            <a:tailEnd/>
          </a:ln>
          <a:effectLst/>
        </p:spPr>
        <p:txBody>
          <a:bodyPr>
            <a:spAutoFit/>
          </a:bodyPr>
          <a:lstStyle/>
          <a:p>
            <a:pPr>
              <a:spcBef>
                <a:spcPct val="50000"/>
              </a:spcBef>
            </a:pPr>
            <a:r>
              <a:rPr lang="zh-CN" altLang="en-US" sz="2400" b="1">
                <a:solidFill>
                  <a:prstClr val="black"/>
                </a:solidFill>
                <a:latin typeface="Times New Roman" pitchFamily="18" charset="0"/>
              </a:rPr>
              <a:t>发生频率低，有害变异多，变异的</a:t>
            </a:r>
            <a:r>
              <a:rPr lang="zh-CN" altLang="en-US" sz="2800" b="1">
                <a:solidFill>
                  <a:srgbClr val="CC0000"/>
                </a:solidFill>
                <a:latin typeface="Times New Roman" pitchFamily="18" charset="0"/>
              </a:rPr>
              <a:t>根本来源</a:t>
            </a:r>
            <a:r>
              <a:rPr lang="zh-CN" altLang="en-US" sz="2400" b="1">
                <a:solidFill>
                  <a:prstClr val="black"/>
                </a:solidFill>
                <a:latin typeface="Times New Roman" pitchFamily="18" charset="0"/>
              </a:rPr>
              <a:t>，进化的重要因素</a:t>
            </a:r>
          </a:p>
        </p:txBody>
      </p:sp>
      <p:sp>
        <p:nvSpPr>
          <p:cNvPr id="85052" name="Text Box 60"/>
          <p:cNvSpPr txBox="1">
            <a:spLocks noChangeArrowheads="1"/>
          </p:cNvSpPr>
          <p:nvPr/>
        </p:nvSpPr>
        <p:spPr bwMode="auto">
          <a:xfrm>
            <a:off x="3276600" y="4005263"/>
            <a:ext cx="2362200" cy="1192212"/>
          </a:xfrm>
          <a:prstGeom prst="rect">
            <a:avLst/>
          </a:prstGeom>
          <a:noFill/>
          <a:ln w="9525">
            <a:noFill/>
            <a:miter lim="800000"/>
            <a:headEnd/>
            <a:tailEnd/>
          </a:ln>
          <a:effectLst/>
        </p:spPr>
        <p:txBody>
          <a:bodyPr>
            <a:spAutoFit/>
          </a:bodyPr>
          <a:lstStyle/>
          <a:p>
            <a:pPr>
              <a:spcBef>
                <a:spcPct val="20000"/>
              </a:spcBef>
            </a:pPr>
            <a:r>
              <a:rPr lang="zh-CN" altLang="en-US" sz="2400" b="1">
                <a:solidFill>
                  <a:prstClr val="black"/>
                </a:solidFill>
                <a:latin typeface="Times New Roman" pitchFamily="18" charset="0"/>
              </a:rPr>
              <a:t>后代中重新组合的变异类型有一定的分离比</a:t>
            </a:r>
          </a:p>
        </p:txBody>
      </p:sp>
      <p:sp>
        <p:nvSpPr>
          <p:cNvPr id="85053" name="Text Box 61"/>
          <p:cNvSpPr txBox="1">
            <a:spLocks noChangeArrowheads="1"/>
          </p:cNvSpPr>
          <p:nvPr/>
        </p:nvSpPr>
        <p:spPr bwMode="auto">
          <a:xfrm>
            <a:off x="5638800" y="3962400"/>
            <a:ext cx="1905000" cy="1192213"/>
          </a:xfrm>
          <a:prstGeom prst="rect">
            <a:avLst/>
          </a:prstGeom>
          <a:noFill/>
          <a:ln w="9525">
            <a:noFill/>
            <a:miter lim="800000"/>
            <a:headEnd/>
            <a:tailEnd/>
          </a:ln>
          <a:effectLst/>
        </p:spPr>
        <p:txBody>
          <a:bodyPr>
            <a:spAutoFit/>
          </a:bodyPr>
          <a:lstStyle/>
          <a:p>
            <a:pPr>
              <a:spcBef>
                <a:spcPct val="20000"/>
              </a:spcBef>
            </a:pPr>
            <a:r>
              <a:rPr lang="zh-CN" altLang="en-US" sz="2400" b="1">
                <a:solidFill>
                  <a:prstClr val="black"/>
                </a:solidFill>
                <a:latin typeface="Times New Roman" pitchFamily="18" charset="0"/>
              </a:rPr>
              <a:t>器官大，养分多，成熟迟，结实少</a:t>
            </a:r>
          </a:p>
        </p:txBody>
      </p:sp>
      <p:sp>
        <p:nvSpPr>
          <p:cNvPr id="85054" name="Text Box 62"/>
          <p:cNvSpPr txBox="1">
            <a:spLocks noChangeArrowheads="1"/>
          </p:cNvSpPr>
          <p:nvPr/>
        </p:nvSpPr>
        <p:spPr bwMode="auto">
          <a:xfrm>
            <a:off x="7467600" y="3962400"/>
            <a:ext cx="1676400" cy="1192213"/>
          </a:xfrm>
          <a:prstGeom prst="rect">
            <a:avLst/>
          </a:prstGeom>
          <a:noFill/>
          <a:ln w="9525">
            <a:noFill/>
            <a:miter lim="800000"/>
            <a:headEnd/>
            <a:tailEnd/>
          </a:ln>
          <a:effectLst/>
        </p:spPr>
        <p:txBody>
          <a:bodyPr>
            <a:spAutoFit/>
          </a:bodyPr>
          <a:lstStyle/>
          <a:p>
            <a:pPr>
              <a:spcBef>
                <a:spcPct val="20000"/>
              </a:spcBef>
            </a:pPr>
            <a:r>
              <a:rPr lang="zh-CN" altLang="en-US" sz="2400" b="1">
                <a:solidFill>
                  <a:prstClr val="black"/>
                </a:solidFill>
                <a:latin typeface="Times New Roman" pitchFamily="18" charset="0"/>
              </a:rPr>
              <a:t>植株弱小，高度不育</a:t>
            </a:r>
          </a:p>
        </p:txBody>
      </p:sp>
      <p:sp>
        <p:nvSpPr>
          <p:cNvPr id="85055" name="Text Box 63"/>
          <p:cNvSpPr txBox="1">
            <a:spLocks noChangeArrowheads="1"/>
          </p:cNvSpPr>
          <p:nvPr/>
        </p:nvSpPr>
        <p:spPr bwMode="auto">
          <a:xfrm>
            <a:off x="1143000" y="5791200"/>
            <a:ext cx="1828800" cy="825500"/>
          </a:xfrm>
          <a:prstGeom prst="rect">
            <a:avLst/>
          </a:prstGeom>
          <a:noFill/>
          <a:ln w="9525">
            <a:noFill/>
            <a:miter lim="800000"/>
            <a:headEnd/>
            <a:tailEnd/>
          </a:ln>
          <a:effectLst/>
        </p:spPr>
        <p:txBody>
          <a:bodyPr>
            <a:spAutoFit/>
          </a:bodyPr>
          <a:lstStyle/>
          <a:p>
            <a:pPr>
              <a:spcBef>
                <a:spcPct val="50000"/>
              </a:spcBef>
            </a:pPr>
            <a:r>
              <a:rPr lang="zh-CN" altLang="en-US" sz="2400" b="1">
                <a:solidFill>
                  <a:prstClr val="black"/>
                </a:solidFill>
                <a:latin typeface="Times New Roman" pitchFamily="18" charset="0"/>
              </a:rPr>
              <a:t>镰刀型细胞贫血症</a:t>
            </a:r>
          </a:p>
        </p:txBody>
      </p:sp>
      <p:sp>
        <p:nvSpPr>
          <p:cNvPr id="85056" name="Text Box 64"/>
          <p:cNvSpPr txBox="1">
            <a:spLocks noChangeArrowheads="1"/>
          </p:cNvSpPr>
          <p:nvPr/>
        </p:nvSpPr>
        <p:spPr bwMode="auto">
          <a:xfrm>
            <a:off x="3276600" y="5562600"/>
            <a:ext cx="2362200" cy="1192213"/>
          </a:xfrm>
          <a:prstGeom prst="rect">
            <a:avLst/>
          </a:prstGeom>
          <a:noFill/>
          <a:ln w="9525">
            <a:noFill/>
            <a:miter lim="800000"/>
            <a:headEnd/>
            <a:tailEnd/>
          </a:ln>
          <a:effectLst/>
        </p:spPr>
        <p:txBody>
          <a:bodyPr>
            <a:spAutoFit/>
          </a:bodyPr>
          <a:lstStyle/>
          <a:p>
            <a:pPr>
              <a:spcBef>
                <a:spcPct val="50000"/>
              </a:spcBef>
            </a:pPr>
            <a:r>
              <a:rPr lang="zh-CN" altLang="en-US" sz="2400" b="1">
                <a:solidFill>
                  <a:prstClr val="black"/>
                </a:solidFill>
                <a:latin typeface="Times New Roman" pitchFamily="18" charset="0"/>
              </a:rPr>
              <a:t>黄圆、绿皱豌豆杂交出现黄皱、绿圆豌豆</a:t>
            </a:r>
          </a:p>
        </p:txBody>
      </p:sp>
      <p:sp>
        <p:nvSpPr>
          <p:cNvPr id="85057" name="Text Box 65"/>
          <p:cNvSpPr txBox="1">
            <a:spLocks noChangeArrowheads="1"/>
          </p:cNvSpPr>
          <p:nvPr/>
        </p:nvSpPr>
        <p:spPr bwMode="auto">
          <a:xfrm>
            <a:off x="5791200" y="5867400"/>
            <a:ext cx="1447800" cy="460375"/>
          </a:xfrm>
          <a:prstGeom prst="rect">
            <a:avLst/>
          </a:prstGeom>
          <a:noFill/>
          <a:ln w="9525">
            <a:noFill/>
            <a:miter lim="800000"/>
            <a:headEnd/>
            <a:tailEnd/>
          </a:ln>
          <a:effectLst/>
        </p:spPr>
        <p:txBody>
          <a:bodyPr>
            <a:spAutoFit/>
          </a:bodyPr>
          <a:lstStyle/>
          <a:p>
            <a:pPr>
              <a:spcBef>
                <a:spcPct val="50000"/>
              </a:spcBef>
            </a:pPr>
            <a:r>
              <a:rPr lang="zh-CN" altLang="en-US" sz="2400" b="1">
                <a:solidFill>
                  <a:prstClr val="black"/>
                </a:solidFill>
                <a:latin typeface="Times New Roman" pitchFamily="18" charset="0"/>
              </a:rPr>
              <a:t>普通小麦</a:t>
            </a:r>
          </a:p>
        </p:txBody>
      </p:sp>
      <p:sp>
        <p:nvSpPr>
          <p:cNvPr id="85058" name="Text Box 66"/>
          <p:cNvSpPr txBox="1">
            <a:spLocks noChangeArrowheads="1"/>
          </p:cNvSpPr>
          <p:nvPr/>
        </p:nvSpPr>
        <p:spPr bwMode="auto">
          <a:xfrm>
            <a:off x="7467600" y="5791200"/>
            <a:ext cx="1676400" cy="825500"/>
          </a:xfrm>
          <a:prstGeom prst="rect">
            <a:avLst/>
          </a:prstGeom>
          <a:noFill/>
          <a:ln w="9525">
            <a:noFill/>
            <a:miter lim="800000"/>
            <a:headEnd/>
            <a:tailEnd/>
          </a:ln>
          <a:effectLst/>
        </p:spPr>
        <p:txBody>
          <a:bodyPr>
            <a:spAutoFit/>
          </a:bodyPr>
          <a:lstStyle/>
          <a:p>
            <a:pPr>
              <a:spcBef>
                <a:spcPct val="20000"/>
              </a:spcBef>
            </a:pPr>
            <a:r>
              <a:rPr lang="zh-CN" altLang="en-US" sz="2400" b="1">
                <a:solidFill>
                  <a:prstClr val="black"/>
                </a:solidFill>
                <a:latin typeface="Times New Roman" pitchFamily="18" charset="0"/>
              </a:rPr>
              <a:t>雄蜂、单倍体玉米</a:t>
            </a:r>
          </a:p>
        </p:txBody>
      </p:sp>
    </p:spTree>
    <p:extLst>
      <p:ext uri="{BB962C8B-B14F-4D97-AF65-F5344CB8AC3E}">
        <p14:creationId xmlns:p14="http://schemas.microsoft.com/office/powerpoint/2010/main" val="280895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50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504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504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504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504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8504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5049">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85050">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85051">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85052">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85053">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85054">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85055">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85056">
                                            <p:txEl>
                                              <p:pRg st="0" end="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85057">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8505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43" grpId="0" build="p" autoUpdateAnimBg="0"/>
      <p:bldP spid="85044" grpId="0" build="p" autoUpdateAnimBg="0"/>
      <p:bldP spid="85045" grpId="0" build="p" autoUpdateAnimBg="0"/>
      <p:bldP spid="85046" grpId="0" build="p" autoUpdateAnimBg="0"/>
      <p:bldP spid="85047" grpId="0" build="p" autoUpdateAnimBg="0"/>
      <p:bldP spid="85048" grpId="0" build="p" autoUpdateAnimBg="0"/>
      <p:bldP spid="85049" grpId="0" build="p" autoUpdateAnimBg="0"/>
      <p:bldP spid="85050" grpId="0" build="p" autoUpdateAnimBg="0"/>
      <p:bldP spid="85051" grpId="0" build="p" autoUpdateAnimBg="0"/>
      <p:bldP spid="85052" grpId="0" build="p" autoUpdateAnimBg="0"/>
      <p:bldP spid="85053" grpId="0" build="p" autoUpdateAnimBg="0"/>
      <p:bldP spid="85054" grpId="0" build="p" autoUpdateAnimBg="0"/>
      <p:bldP spid="85055" grpId="0" build="p" autoUpdateAnimBg="0"/>
      <p:bldP spid="85056" grpId="0" build="p" autoUpdateAnimBg="0"/>
      <p:bldP spid="85057" grpId="0" build="p" autoUpdateAnimBg="0"/>
      <p:bldP spid="85058"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a:xfrm>
            <a:off x="323850" y="0"/>
            <a:ext cx="8540750" cy="1143000"/>
          </a:xfrm>
        </p:spPr>
        <p:txBody>
          <a:bodyPr/>
          <a:lstStyle/>
          <a:p>
            <a:r>
              <a:rPr lang="zh-CN" altLang="en-US" sz="4800" b="1" dirty="0">
                <a:ea typeface="黑体" pitchFamily="49" charset="-122"/>
              </a:rPr>
              <a:t>基因突变与染色体变异的区别</a:t>
            </a:r>
          </a:p>
        </p:txBody>
      </p:sp>
      <p:sp>
        <p:nvSpPr>
          <p:cNvPr id="6147" name="Rectangle 3"/>
          <p:cNvSpPr>
            <a:spLocks noGrp="1" noRot="1" noChangeArrowheads="1"/>
          </p:cNvSpPr>
          <p:nvPr>
            <p:ph idx="1"/>
          </p:nvPr>
        </p:nvSpPr>
        <p:spPr>
          <a:xfrm>
            <a:off x="250825" y="1052513"/>
            <a:ext cx="8370888" cy="2881312"/>
          </a:xfrm>
        </p:spPr>
        <p:txBody>
          <a:bodyPr/>
          <a:lstStyle/>
          <a:p>
            <a:pPr marL="533400" indent="-533400">
              <a:lnSpc>
                <a:spcPct val="120000"/>
              </a:lnSpc>
              <a:buClr>
                <a:srgbClr val="CC0066"/>
              </a:buClr>
              <a:buFont typeface="Wingdings" pitchFamily="2" charset="2"/>
              <a:buNone/>
            </a:pPr>
            <a:r>
              <a:rPr lang="en-US" altLang="zh-CN" b="1" dirty="0">
                <a:latin typeface="黑体" pitchFamily="49" charset="-122"/>
                <a:ea typeface="黑体" pitchFamily="49" charset="-122"/>
              </a:rPr>
              <a:t>   </a:t>
            </a:r>
            <a:r>
              <a:rPr lang="zh-CN" altLang="en-US" b="1" dirty="0">
                <a:latin typeface="黑体" pitchFamily="49" charset="-122"/>
                <a:ea typeface="黑体" pitchFamily="49" charset="-122"/>
              </a:rPr>
              <a:t>基因突变是染色体上的某一个位点上的基因的改变</a:t>
            </a:r>
            <a:r>
              <a:rPr lang="en-US" altLang="zh-CN" b="1" dirty="0">
                <a:latin typeface="黑体" pitchFamily="49" charset="-122"/>
                <a:ea typeface="黑体" pitchFamily="49" charset="-122"/>
              </a:rPr>
              <a:t>,</a:t>
            </a:r>
            <a:r>
              <a:rPr lang="zh-CN" altLang="en-US" b="1" dirty="0">
                <a:latin typeface="黑体" pitchFamily="49" charset="-122"/>
                <a:ea typeface="黑体" pitchFamily="49" charset="-122"/>
              </a:rPr>
              <a:t>在光学显微镜下是</a:t>
            </a:r>
            <a:r>
              <a:rPr lang="zh-CN" altLang="en-US" sz="3600" b="1" dirty="0">
                <a:solidFill>
                  <a:srgbClr val="CC0066"/>
                </a:solidFill>
                <a:latin typeface="黑体" pitchFamily="49" charset="-122"/>
                <a:ea typeface="黑体" pitchFamily="49" charset="-122"/>
              </a:rPr>
              <a:t>无法直接观察到</a:t>
            </a:r>
            <a:r>
              <a:rPr lang="zh-CN" altLang="en-US" b="1" dirty="0">
                <a:latin typeface="黑体" pitchFamily="49" charset="-122"/>
                <a:ea typeface="黑体" pitchFamily="49" charset="-122"/>
              </a:rPr>
              <a:t>的；而染色体变异是光学显微镜下</a:t>
            </a:r>
            <a:r>
              <a:rPr lang="zh-CN" altLang="en-US" sz="3600" b="1" dirty="0">
                <a:solidFill>
                  <a:srgbClr val="CC0066"/>
                </a:solidFill>
                <a:latin typeface="黑体" pitchFamily="49" charset="-122"/>
                <a:ea typeface="黑体" pitchFamily="49" charset="-122"/>
              </a:rPr>
              <a:t>直接观察到</a:t>
            </a:r>
            <a:r>
              <a:rPr lang="zh-CN" altLang="en-US" b="1" dirty="0">
                <a:latin typeface="黑体" pitchFamily="49" charset="-122"/>
                <a:ea typeface="黑体" pitchFamily="49" charset="-122"/>
              </a:rPr>
              <a:t>的变异。</a:t>
            </a:r>
          </a:p>
        </p:txBody>
      </p:sp>
    </p:spTree>
    <p:extLst>
      <p:ext uri="{BB962C8B-B14F-4D97-AF65-F5344CB8AC3E}">
        <p14:creationId xmlns:p14="http://schemas.microsoft.com/office/powerpoint/2010/main" val="446221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wipe(left)">
                                      <p:cBhvr>
                                        <p:cTn id="7" dur="5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9570" name="Picture 2" descr="6722t06-087"/>
          <p:cNvPicPr>
            <a:picLocks noChangeAspect="1" noChangeArrowheads="1"/>
          </p:cNvPicPr>
          <p:nvPr/>
        </p:nvPicPr>
        <p:blipFill>
          <a:blip r:embed="rId2" cstate="print">
            <a:clrChange>
              <a:clrFrom>
                <a:srgbClr val="FFFFFF"/>
              </a:clrFrom>
              <a:clrTo>
                <a:srgbClr val="FFFFFF">
                  <a:alpha val="0"/>
                </a:srgbClr>
              </a:clrTo>
            </a:clrChange>
          </a:blip>
          <a:srcRect b="8989"/>
          <a:stretch>
            <a:fillRect/>
          </a:stretch>
        </p:blipFill>
        <p:spPr bwMode="auto">
          <a:xfrm>
            <a:off x="3276600" y="0"/>
            <a:ext cx="5867400" cy="6381750"/>
          </a:xfrm>
          <a:prstGeom prst="rect">
            <a:avLst/>
          </a:prstGeom>
          <a:noFill/>
        </p:spPr>
      </p:pic>
      <p:sp>
        <p:nvSpPr>
          <p:cNvPr id="109571" name="Line 3"/>
          <p:cNvSpPr>
            <a:spLocks noChangeShapeType="1"/>
          </p:cNvSpPr>
          <p:nvPr/>
        </p:nvSpPr>
        <p:spPr bwMode="auto">
          <a:xfrm flipV="1">
            <a:off x="5940425" y="3429000"/>
            <a:ext cx="287338" cy="431800"/>
          </a:xfrm>
          <a:prstGeom prst="line">
            <a:avLst/>
          </a:prstGeom>
          <a:noFill/>
          <a:ln w="28575">
            <a:solidFill>
              <a:srgbClr val="FF0066"/>
            </a:solidFill>
            <a:round/>
            <a:headEnd/>
            <a:tailEnd type="triangle" w="med" len="lg"/>
          </a:ln>
          <a:effectLst/>
        </p:spPr>
        <p:txBody>
          <a:bodyPr/>
          <a:lstStyle/>
          <a:p>
            <a:endParaRPr lang="zh-CN" altLang="en-US">
              <a:solidFill>
                <a:prstClr val="black"/>
              </a:solidFill>
              <a:latin typeface="Arial" pitchFamily="34" charset="0"/>
            </a:endParaRPr>
          </a:p>
        </p:txBody>
      </p:sp>
      <p:sp>
        <p:nvSpPr>
          <p:cNvPr id="109572" name="Text Box 4"/>
          <p:cNvSpPr txBox="1">
            <a:spLocks noChangeArrowheads="1"/>
          </p:cNvSpPr>
          <p:nvPr/>
        </p:nvSpPr>
        <p:spPr bwMode="auto">
          <a:xfrm>
            <a:off x="6011863" y="2852738"/>
            <a:ext cx="865187" cy="460375"/>
          </a:xfrm>
          <a:prstGeom prst="rect">
            <a:avLst/>
          </a:prstGeom>
          <a:solidFill>
            <a:srgbClr val="CCFFFF"/>
          </a:solidFill>
          <a:ln w="9525" algn="ctr">
            <a:noFill/>
            <a:miter lim="800000"/>
            <a:headEnd/>
            <a:tailEnd/>
          </a:ln>
          <a:effectLst/>
        </p:spPr>
        <p:txBody>
          <a:bodyPr>
            <a:spAutoFit/>
          </a:bodyPr>
          <a:lstStyle/>
          <a:p>
            <a:pPr>
              <a:spcBef>
                <a:spcPct val="50000"/>
              </a:spcBef>
            </a:pPr>
            <a:r>
              <a:rPr lang="zh-CN" altLang="en-US" sz="2400" b="1">
                <a:solidFill>
                  <a:srgbClr val="FF0066"/>
                </a:solidFill>
                <a:effectLst>
                  <a:outerShdw blurRad="38100" dist="38100" dir="2700000" algn="tl">
                    <a:srgbClr val="000000"/>
                  </a:outerShdw>
                </a:effectLst>
                <a:latin typeface="Arial" pitchFamily="34" charset="0"/>
                <a:ea typeface="黑体" pitchFamily="49" charset="-122"/>
              </a:rPr>
              <a:t>种子</a:t>
            </a:r>
          </a:p>
        </p:txBody>
      </p:sp>
      <p:sp>
        <p:nvSpPr>
          <p:cNvPr id="109573" name="Text Box 5"/>
          <p:cNvSpPr txBox="1">
            <a:spLocks noChangeArrowheads="1"/>
          </p:cNvSpPr>
          <p:nvPr/>
        </p:nvSpPr>
        <p:spPr bwMode="auto">
          <a:xfrm>
            <a:off x="5638800" y="0"/>
            <a:ext cx="2333625" cy="825500"/>
          </a:xfrm>
          <a:prstGeom prst="rect">
            <a:avLst/>
          </a:prstGeom>
          <a:noFill/>
          <a:ln w="9525">
            <a:noFill/>
            <a:miter lim="800000"/>
            <a:headEnd/>
            <a:tailEnd/>
          </a:ln>
          <a:effectLst/>
        </p:spPr>
        <p:txBody>
          <a:bodyPr>
            <a:spAutoFit/>
          </a:bodyPr>
          <a:lstStyle/>
          <a:p>
            <a:r>
              <a:rPr lang="zh-CN" altLang="en-US" sz="2400" b="1">
                <a:solidFill>
                  <a:srgbClr val="A50021"/>
                </a:solidFill>
                <a:latin typeface="Times New Roman" pitchFamily="18" charset="0"/>
              </a:rPr>
              <a:t>三倍体无子西瓜的培育过程</a:t>
            </a:r>
          </a:p>
        </p:txBody>
      </p:sp>
      <p:sp>
        <p:nvSpPr>
          <p:cNvPr id="109574" name="Text Box 6"/>
          <p:cNvSpPr txBox="1">
            <a:spLocks noChangeArrowheads="1"/>
          </p:cNvSpPr>
          <p:nvPr/>
        </p:nvSpPr>
        <p:spPr bwMode="auto">
          <a:xfrm>
            <a:off x="152400" y="609600"/>
            <a:ext cx="3482975" cy="1192213"/>
          </a:xfrm>
          <a:prstGeom prst="rect">
            <a:avLst/>
          </a:prstGeom>
          <a:noFill/>
          <a:ln w="9525">
            <a:noFill/>
            <a:miter lim="800000"/>
            <a:headEnd/>
            <a:tailEnd/>
          </a:ln>
          <a:effectLst/>
        </p:spPr>
        <p:txBody>
          <a:bodyPr>
            <a:spAutoFit/>
          </a:bodyPr>
          <a:lstStyle/>
          <a:p>
            <a:r>
              <a:rPr lang="en-US" altLang="zh-CN" sz="2400" b="1">
                <a:solidFill>
                  <a:srgbClr val="100024"/>
                </a:solidFill>
                <a:latin typeface="宋体" pitchFamily="2" charset="-122"/>
              </a:rPr>
              <a:t>1</a:t>
            </a:r>
            <a:r>
              <a:rPr lang="zh-CN" altLang="en-US" sz="2400" b="1">
                <a:solidFill>
                  <a:srgbClr val="100024"/>
                </a:solidFill>
                <a:latin typeface="宋体" pitchFamily="2" charset="-122"/>
              </a:rPr>
              <a:t>、为什么以一定浓度的秋水仙素滴在二倍体西瓜幼苗的芽尖？</a:t>
            </a:r>
          </a:p>
        </p:txBody>
      </p:sp>
      <p:sp>
        <p:nvSpPr>
          <p:cNvPr id="109575" name="Text Box 7"/>
          <p:cNvSpPr txBox="1">
            <a:spLocks noChangeArrowheads="1"/>
          </p:cNvSpPr>
          <p:nvPr/>
        </p:nvSpPr>
        <p:spPr bwMode="auto">
          <a:xfrm>
            <a:off x="304800" y="4343400"/>
            <a:ext cx="3352800" cy="825500"/>
          </a:xfrm>
          <a:prstGeom prst="rect">
            <a:avLst/>
          </a:prstGeom>
          <a:noFill/>
          <a:ln w="9525">
            <a:noFill/>
            <a:miter lim="800000"/>
            <a:headEnd/>
            <a:tailEnd/>
          </a:ln>
          <a:effectLst/>
        </p:spPr>
        <p:txBody>
          <a:bodyPr>
            <a:spAutoFit/>
          </a:bodyPr>
          <a:lstStyle/>
          <a:p>
            <a:r>
              <a:rPr lang="en-US" altLang="zh-CN" sz="2400" b="1">
                <a:solidFill>
                  <a:srgbClr val="100024"/>
                </a:solidFill>
                <a:latin typeface="宋体" pitchFamily="2" charset="-122"/>
              </a:rPr>
              <a:t>2</a:t>
            </a:r>
            <a:r>
              <a:rPr lang="zh-CN" altLang="en-US" sz="2400" b="1">
                <a:solidFill>
                  <a:srgbClr val="100024"/>
                </a:solidFill>
                <a:latin typeface="宋体" pitchFamily="2" charset="-122"/>
              </a:rPr>
              <a:t>、获得的四倍体西瓜缘何要和二倍体杂交？</a:t>
            </a:r>
          </a:p>
        </p:txBody>
      </p:sp>
      <p:sp>
        <p:nvSpPr>
          <p:cNvPr id="109578" name="Text Box 10"/>
          <p:cNvSpPr txBox="1">
            <a:spLocks noChangeArrowheads="1"/>
          </p:cNvSpPr>
          <p:nvPr/>
        </p:nvSpPr>
        <p:spPr bwMode="auto">
          <a:xfrm>
            <a:off x="152400" y="1828800"/>
            <a:ext cx="2971800" cy="2308324"/>
          </a:xfrm>
          <a:prstGeom prst="rect">
            <a:avLst/>
          </a:prstGeom>
          <a:noFill/>
          <a:ln w="9525">
            <a:solidFill>
              <a:schemeClr val="hlink"/>
            </a:solidFill>
            <a:miter lim="800000"/>
            <a:headEnd/>
            <a:tailEnd/>
          </a:ln>
          <a:effectLst/>
        </p:spPr>
        <p:txBody>
          <a:bodyPr>
            <a:spAutoFit/>
          </a:bodyPr>
          <a:lstStyle/>
          <a:p>
            <a:pPr>
              <a:spcBef>
                <a:spcPct val="50000"/>
              </a:spcBef>
            </a:pPr>
            <a:r>
              <a:rPr lang="zh-CN" altLang="en-US" sz="2400" b="1" dirty="0">
                <a:solidFill>
                  <a:prstClr val="black"/>
                </a:solidFill>
                <a:latin typeface="Times New Roman" pitchFamily="18" charset="0"/>
              </a:rPr>
              <a:t>西瓜幼苗的芽尖是</a:t>
            </a:r>
            <a:r>
              <a:rPr lang="zh-CN" altLang="en-US" sz="2400" b="1" dirty="0">
                <a:solidFill>
                  <a:srgbClr val="FF0000"/>
                </a:solidFill>
                <a:latin typeface="Times New Roman" pitchFamily="18" charset="0"/>
              </a:rPr>
              <a:t>有丝分裂旺盛</a:t>
            </a:r>
            <a:r>
              <a:rPr lang="zh-CN" altLang="en-US" sz="2400" b="1" dirty="0">
                <a:solidFill>
                  <a:prstClr val="black"/>
                </a:solidFill>
                <a:latin typeface="Times New Roman" pitchFamily="18" charset="0"/>
              </a:rPr>
              <a:t>的地方，用秋水仙素处理有利于</a:t>
            </a:r>
            <a:r>
              <a:rPr lang="zh-CN" altLang="en-US" sz="2400" b="1" dirty="0">
                <a:solidFill>
                  <a:srgbClr val="FF0000"/>
                </a:solidFill>
                <a:latin typeface="Times New Roman" pitchFamily="18" charset="0"/>
              </a:rPr>
              <a:t>抑制细胞有丝分裂时形成纺锤体</a:t>
            </a:r>
            <a:r>
              <a:rPr lang="zh-CN" altLang="en-US" sz="2400" b="1" dirty="0">
                <a:solidFill>
                  <a:prstClr val="black"/>
                </a:solidFill>
                <a:latin typeface="Times New Roman" pitchFamily="18" charset="0"/>
              </a:rPr>
              <a:t>，从而形成四倍体西瓜植株。</a:t>
            </a:r>
          </a:p>
        </p:txBody>
      </p:sp>
      <p:sp>
        <p:nvSpPr>
          <p:cNvPr id="109579" name="Text Box 11"/>
          <p:cNvSpPr txBox="1">
            <a:spLocks noChangeArrowheads="1"/>
          </p:cNvSpPr>
          <p:nvPr/>
        </p:nvSpPr>
        <p:spPr bwMode="auto">
          <a:xfrm>
            <a:off x="152400" y="5410200"/>
            <a:ext cx="5181600" cy="1192213"/>
          </a:xfrm>
          <a:prstGeom prst="rect">
            <a:avLst/>
          </a:prstGeom>
          <a:noFill/>
          <a:ln w="9525">
            <a:solidFill>
              <a:schemeClr val="hlink"/>
            </a:solidFill>
            <a:miter lim="800000"/>
            <a:headEnd/>
            <a:tailEnd/>
          </a:ln>
          <a:effectLst/>
        </p:spPr>
        <p:txBody>
          <a:bodyPr>
            <a:spAutoFit/>
          </a:bodyPr>
          <a:lstStyle/>
          <a:p>
            <a:pPr>
              <a:spcBef>
                <a:spcPct val="50000"/>
              </a:spcBef>
            </a:pPr>
            <a:r>
              <a:rPr lang="zh-CN" altLang="en-US" sz="2400" b="1" dirty="0">
                <a:solidFill>
                  <a:srgbClr val="FF0000"/>
                </a:solidFill>
                <a:latin typeface="Times New Roman" pitchFamily="18" charset="0"/>
              </a:rPr>
              <a:t>杂交可获得三倍体植株。多倍体产生的途径为：秋水仙素处理萌发的种子或幼苗。</a:t>
            </a:r>
          </a:p>
        </p:txBody>
      </p:sp>
      <p:sp>
        <p:nvSpPr>
          <p:cNvPr id="109580" name="Text Box 12"/>
          <p:cNvSpPr txBox="1">
            <a:spLocks noChangeArrowheads="1"/>
          </p:cNvSpPr>
          <p:nvPr/>
        </p:nvSpPr>
        <p:spPr bwMode="auto">
          <a:xfrm>
            <a:off x="304800" y="0"/>
            <a:ext cx="2743200" cy="582613"/>
          </a:xfrm>
          <a:prstGeom prst="rect">
            <a:avLst/>
          </a:prstGeom>
          <a:noFill/>
          <a:ln w="9525">
            <a:noFill/>
            <a:miter lim="800000"/>
            <a:headEnd/>
            <a:tailEnd/>
          </a:ln>
          <a:effectLst/>
        </p:spPr>
        <p:txBody>
          <a:bodyPr>
            <a:spAutoFit/>
          </a:bodyPr>
          <a:lstStyle/>
          <a:p>
            <a:pPr>
              <a:spcBef>
                <a:spcPct val="50000"/>
              </a:spcBef>
            </a:pPr>
            <a:r>
              <a:rPr lang="en-US" altLang="zh-CN">
                <a:solidFill>
                  <a:prstClr val="black"/>
                </a:solidFill>
                <a:latin typeface="Arial" pitchFamily="34" charset="0"/>
              </a:rPr>
              <a:t>  </a:t>
            </a:r>
            <a:r>
              <a:rPr lang="zh-CN" altLang="en-US" sz="3200" b="1">
                <a:solidFill>
                  <a:srgbClr val="6E747A"/>
                </a:solidFill>
                <a:latin typeface="Arial" pitchFamily="34" charset="0"/>
              </a:rPr>
              <a:t>拓展题</a:t>
            </a:r>
          </a:p>
        </p:txBody>
      </p:sp>
    </p:spTree>
    <p:extLst>
      <p:ext uri="{BB962C8B-B14F-4D97-AF65-F5344CB8AC3E}">
        <p14:creationId xmlns:p14="http://schemas.microsoft.com/office/powerpoint/2010/main" val="2585690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9574"/>
                                        </p:tgtEl>
                                        <p:attrNameLst>
                                          <p:attrName>style.visibility</p:attrName>
                                        </p:attrNameLst>
                                      </p:cBhvr>
                                      <p:to>
                                        <p:strVal val="visible"/>
                                      </p:to>
                                    </p:set>
                                    <p:anim calcmode="lin" valueType="num">
                                      <p:cBhvr additive="base">
                                        <p:cTn id="7" dur="500" fill="hold"/>
                                        <p:tgtEl>
                                          <p:spTgt spid="109574"/>
                                        </p:tgtEl>
                                        <p:attrNameLst>
                                          <p:attrName>ppt_x</p:attrName>
                                        </p:attrNameLst>
                                      </p:cBhvr>
                                      <p:tavLst>
                                        <p:tav tm="0">
                                          <p:val>
                                            <p:strVal val="0-#ppt_w/2"/>
                                          </p:val>
                                        </p:tav>
                                        <p:tav tm="100000">
                                          <p:val>
                                            <p:strVal val="#ppt_x"/>
                                          </p:val>
                                        </p:tav>
                                      </p:tavLst>
                                    </p:anim>
                                    <p:anim calcmode="lin" valueType="num">
                                      <p:cBhvr additive="base">
                                        <p:cTn id="8" dur="500" fill="hold"/>
                                        <p:tgtEl>
                                          <p:spTgt spid="10957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9578"/>
                                        </p:tgtEl>
                                        <p:attrNameLst>
                                          <p:attrName>style.visibility</p:attrName>
                                        </p:attrNameLst>
                                      </p:cBhvr>
                                      <p:to>
                                        <p:strVal val="visible"/>
                                      </p:to>
                                    </p:set>
                                    <p:anim calcmode="lin" valueType="num">
                                      <p:cBhvr additive="base">
                                        <p:cTn id="13" dur="500" fill="hold"/>
                                        <p:tgtEl>
                                          <p:spTgt spid="109578"/>
                                        </p:tgtEl>
                                        <p:attrNameLst>
                                          <p:attrName>ppt_x</p:attrName>
                                        </p:attrNameLst>
                                      </p:cBhvr>
                                      <p:tavLst>
                                        <p:tav tm="0">
                                          <p:val>
                                            <p:strVal val="0-#ppt_w/2"/>
                                          </p:val>
                                        </p:tav>
                                        <p:tav tm="100000">
                                          <p:val>
                                            <p:strVal val="#ppt_x"/>
                                          </p:val>
                                        </p:tav>
                                      </p:tavLst>
                                    </p:anim>
                                    <p:anim calcmode="lin" valueType="num">
                                      <p:cBhvr additive="base">
                                        <p:cTn id="14" dur="500" fill="hold"/>
                                        <p:tgtEl>
                                          <p:spTgt spid="10957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9575"/>
                                        </p:tgtEl>
                                        <p:attrNameLst>
                                          <p:attrName>style.visibility</p:attrName>
                                        </p:attrNameLst>
                                      </p:cBhvr>
                                      <p:to>
                                        <p:strVal val="visible"/>
                                      </p:to>
                                    </p:set>
                                    <p:anim calcmode="lin" valueType="num">
                                      <p:cBhvr additive="base">
                                        <p:cTn id="19" dur="500" fill="hold"/>
                                        <p:tgtEl>
                                          <p:spTgt spid="109575"/>
                                        </p:tgtEl>
                                        <p:attrNameLst>
                                          <p:attrName>ppt_x</p:attrName>
                                        </p:attrNameLst>
                                      </p:cBhvr>
                                      <p:tavLst>
                                        <p:tav tm="0">
                                          <p:val>
                                            <p:strVal val="0-#ppt_w/2"/>
                                          </p:val>
                                        </p:tav>
                                        <p:tav tm="100000">
                                          <p:val>
                                            <p:strVal val="#ppt_x"/>
                                          </p:val>
                                        </p:tav>
                                      </p:tavLst>
                                    </p:anim>
                                    <p:anim calcmode="lin" valueType="num">
                                      <p:cBhvr additive="base">
                                        <p:cTn id="20" dur="500" fill="hold"/>
                                        <p:tgtEl>
                                          <p:spTgt spid="10957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9579"/>
                                        </p:tgtEl>
                                        <p:attrNameLst>
                                          <p:attrName>style.visibility</p:attrName>
                                        </p:attrNameLst>
                                      </p:cBhvr>
                                      <p:to>
                                        <p:strVal val="visible"/>
                                      </p:to>
                                    </p:set>
                                    <p:anim calcmode="lin" valueType="num">
                                      <p:cBhvr additive="base">
                                        <p:cTn id="25" dur="500" fill="hold"/>
                                        <p:tgtEl>
                                          <p:spTgt spid="109579"/>
                                        </p:tgtEl>
                                        <p:attrNameLst>
                                          <p:attrName>ppt_x</p:attrName>
                                        </p:attrNameLst>
                                      </p:cBhvr>
                                      <p:tavLst>
                                        <p:tav tm="0">
                                          <p:val>
                                            <p:strVal val="0-#ppt_w/2"/>
                                          </p:val>
                                        </p:tav>
                                        <p:tav tm="100000">
                                          <p:val>
                                            <p:strVal val="#ppt_x"/>
                                          </p:val>
                                        </p:tav>
                                      </p:tavLst>
                                    </p:anim>
                                    <p:anim calcmode="lin" valueType="num">
                                      <p:cBhvr additive="base">
                                        <p:cTn id="26" dur="500" fill="hold"/>
                                        <p:tgtEl>
                                          <p:spTgt spid="1095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4" grpId="0" autoUpdateAnimBg="0"/>
      <p:bldP spid="109575" grpId="0" autoUpdateAnimBg="0"/>
      <p:bldP spid="109578" grpId="0" animBg="1" autoUpdateAnimBg="0"/>
      <p:bldP spid="109579" grpId="0" animBg="1"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970" name="Picture 2" descr="6722t06-087"/>
          <p:cNvPicPr>
            <a:picLocks noChangeAspect="1" noChangeArrowheads="1"/>
          </p:cNvPicPr>
          <p:nvPr/>
        </p:nvPicPr>
        <p:blipFill>
          <a:blip r:embed="rId2" cstate="print">
            <a:clrChange>
              <a:clrFrom>
                <a:srgbClr val="FFFFFF"/>
              </a:clrFrom>
              <a:clrTo>
                <a:srgbClr val="FFFFFF">
                  <a:alpha val="0"/>
                </a:srgbClr>
              </a:clrTo>
            </a:clrChange>
          </a:blip>
          <a:srcRect b="8989"/>
          <a:stretch>
            <a:fillRect/>
          </a:stretch>
        </p:blipFill>
        <p:spPr bwMode="auto">
          <a:xfrm>
            <a:off x="2978150" y="0"/>
            <a:ext cx="6130925" cy="6381750"/>
          </a:xfrm>
          <a:prstGeom prst="rect">
            <a:avLst/>
          </a:prstGeom>
          <a:noFill/>
        </p:spPr>
      </p:pic>
      <p:sp>
        <p:nvSpPr>
          <p:cNvPr id="83971" name="Line 3"/>
          <p:cNvSpPr>
            <a:spLocks noChangeShapeType="1"/>
          </p:cNvSpPr>
          <p:nvPr/>
        </p:nvSpPr>
        <p:spPr bwMode="auto">
          <a:xfrm flipV="1">
            <a:off x="5940425" y="3429000"/>
            <a:ext cx="287338" cy="431800"/>
          </a:xfrm>
          <a:prstGeom prst="line">
            <a:avLst/>
          </a:prstGeom>
          <a:noFill/>
          <a:ln w="28575">
            <a:solidFill>
              <a:srgbClr val="FF0066"/>
            </a:solidFill>
            <a:round/>
            <a:headEnd/>
            <a:tailEnd type="triangle" w="med" len="lg"/>
          </a:ln>
          <a:effectLst/>
        </p:spPr>
        <p:txBody>
          <a:bodyPr/>
          <a:lstStyle/>
          <a:p>
            <a:endParaRPr lang="zh-CN" altLang="en-US">
              <a:solidFill>
                <a:prstClr val="black"/>
              </a:solidFill>
              <a:latin typeface="Arial" pitchFamily="34" charset="0"/>
            </a:endParaRPr>
          </a:p>
        </p:txBody>
      </p:sp>
      <p:sp>
        <p:nvSpPr>
          <p:cNvPr id="83972" name="Text Box 4"/>
          <p:cNvSpPr txBox="1">
            <a:spLocks noChangeArrowheads="1"/>
          </p:cNvSpPr>
          <p:nvPr/>
        </p:nvSpPr>
        <p:spPr bwMode="auto">
          <a:xfrm>
            <a:off x="6011863" y="2852738"/>
            <a:ext cx="865187" cy="460375"/>
          </a:xfrm>
          <a:prstGeom prst="rect">
            <a:avLst/>
          </a:prstGeom>
          <a:solidFill>
            <a:srgbClr val="CCFFFF"/>
          </a:solidFill>
          <a:ln w="9525" algn="ctr">
            <a:noFill/>
            <a:miter lim="800000"/>
            <a:headEnd/>
            <a:tailEnd/>
          </a:ln>
          <a:effectLst/>
        </p:spPr>
        <p:txBody>
          <a:bodyPr>
            <a:spAutoFit/>
          </a:bodyPr>
          <a:lstStyle/>
          <a:p>
            <a:pPr>
              <a:spcBef>
                <a:spcPct val="50000"/>
              </a:spcBef>
            </a:pPr>
            <a:r>
              <a:rPr lang="zh-CN" altLang="en-US" sz="2400" b="1">
                <a:solidFill>
                  <a:srgbClr val="FF0066"/>
                </a:solidFill>
                <a:effectLst>
                  <a:outerShdw blurRad="38100" dist="38100" dir="2700000" algn="tl">
                    <a:srgbClr val="000000"/>
                  </a:outerShdw>
                </a:effectLst>
                <a:latin typeface="Arial" pitchFamily="34" charset="0"/>
                <a:ea typeface="黑体" pitchFamily="49" charset="-122"/>
              </a:rPr>
              <a:t>种子</a:t>
            </a:r>
          </a:p>
        </p:txBody>
      </p:sp>
      <p:sp>
        <p:nvSpPr>
          <p:cNvPr id="83973" name="Text Box 5"/>
          <p:cNvSpPr txBox="1">
            <a:spLocks noChangeArrowheads="1"/>
          </p:cNvSpPr>
          <p:nvPr/>
        </p:nvSpPr>
        <p:spPr bwMode="auto">
          <a:xfrm>
            <a:off x="5334000" y="0"/>
            <a:ext cx="2209800" cy="825500"/>
          </a:xfrm>
          <a:prstGeom prst="rect">
            <a:avLst/>
          </a:prstGeom>
          <a:noFill/>
          <a:ln w="9525">
            <a:noFill/>
            <a:miter lim="800000"/>
            <a:headEnd/>
            <a:tailEnd/>
          </a:ln>
          <a:effectLst/>
        </p:spPr>
        <p:txBody>
          <a:bodyPr>
            <a:spAutoFit/>
          </a:bodyPr>
          <a:lstStyle/>
          <a:p>
            <a:r>
              <a:rPr lang="zh-CN" altLang="en-US" sz="2400" b="1">
                <a:solidFill>
                  <a:srgbClr val="A50021"/>
                </a:solidFill>
                <a:latin typeface="Times New Roman" pitchFamily="18" charset="0"/>
              </a:rPr>
              <a:t>三倍体无子西瓜的培育过程</a:t>
            </a:r>
          </a:p>
        </p:txBody>
      </p:sp>
      <p:sp>
        <p:nvSpPr>
          <p:cNvPr id="83976" name="Text Box 8"/>
          <p:cNvSpPr txBox="1">
            <a:spLocks noChangeArrowheads="1"/>
          </p:cNvSpPr>
          <p:nvPr/>
        </p:nvSpPr>
        <p:spPr bwMode="auto">
          <a:xfrm>
            <a:off x="0" y="0"/>
            <a:ext cx="3995738" cy="825500"/>
          </a:xfrm>
          <a:prstGeom prst="rect">
            <a:avLst/>
          </a:prstGeom>
          <a:noFill/>
          <a:ln w="9525">
            <a:noFill/>
            <a:miter lim="800000"/>
            <a:headEnd/>
            <a:tailEnd/>
          </a:ln>
          <a:effectLst/>
        </p:spPr>
        <p:txBody>
          <a:bodyPr>
            <a:spAutoFit/>
          </a:bodyPr>
          <a:lstStyle/>
          <a:p>
            <a:r>
              <a:rPr lang="en-US" altLang="zh-CN" sz="2400" b="1">
                <a:solidFill>
                  <a:srgbClr val="100024"/>
                </a:solidFill>
                <a:latin typeface="宋体" pitchFamily="2" charset="-122"/>
              </a:rPr>
              <a:t>3</a:t>
            </a:r>
            <a:r>
              <a:rPr lang="zh-CN" altLang="en-US" sz="2400" b="1">
                <a:solidFill>
                  <a:srgbClr val="100024"/>
                </a:solidFill>
                <a:latin typeface="宋体" pitchFamily="2" charset="-122"/>
              </a:rPr>
              <a:t>、三倍体西瓜为什么没有种子？真的一颗都没有吗？</a:t>
            </a:r>
          </a:p>
        </p:txBody>
      </p:sp>
      <p:sp>
        <p:nvSpPr>
          <p:cNvPr id="83977" name="Text Box 9"/>
          <p:cNvSpPr txBox="1">
            <a:spLocks noChangeArrowheads="1"/>
          </p:cNvSpPr>
          <p:nvPr/>
        </p:nvSpPr>
        <p:spPr bwMode="auto">
          <a:xfrm>
            <a:off x="152400" y="2971800"/>
            <a:ext cx="2971800" cy="1192213"/>
          </a:xfrm>
          <a:prstGeom prst="rect">
            <a:avLst/>
          </a:prstGeom>
          <a:noFill/>
          <a:ln w="9525">
            <a:noFill/>
            <a:miter lim="800000"/>
            <a:headEnd/>
            <a:tailEnd/>
          </a:ln>
          <a:effectLst/>
        </p:spPr>
        <p:txBody>
          <a:bodyPr>
            <a:spAutoFit/>
          </a:bodyPr>
          <a:lstStyle/>
          <a:p>
            <a:r>
              <a:rPr lang="en-US" altLang="zh-CN" sz="2400" b="1">
                <a:solidFill>
                  <a:srgbClr val="100024"/>
                </a:solidFill>
                <a:latin typeface="宋体" pitchFamily="2" charset="-122"/>
              </a:rPr>
              <a:t>4</a:t>
            </a:r>
            <a:r>
              <a:rPr lang="zh-CN" altLang="en-US" sz="2400" b="1">
                <a:solidFill>
                  <a:srgbClr val="100024"/>
                </a:solidFill>
                <a:latin typeface="宋体" pitchFamily="2" charset="-122"/>
              </a:rPr>
              <a:t>、每年都要制种，很麻烦，有没有别的替代方法？</a:t>
            </a:r>
          </a:p>
        </p:txBody>
      </p:sp>
      <p:sp>
        <p:nvSpPr>
          <p:cNvPr id="83978" name="Text Box 10"/>
          <p:cNvSpPr txBox="1">
            <a:spLocks noChangeArrowheads="1"/>
          </p:cNvSpPr>
          <p:nvPr/>
        </p:nvSpPr>
        <p:spPr bwMode="auto">
          <a:xfrm>
            <a:off x="152400" y="990600"/>
            <a:ext cx="3429000" cy="1922463"/>
          </a:xfrm>
          <a:prstGeom prst="rect">
            <a:avLst/>
          </a:prstGeom>
          <a:noFill/>
          <a:ln w="9525">
            <a:solidFill>
              <a:schemeClr val="tx2"/>
            </a:solidFill>
            <a:miter lim="800000"/>
            <a:headEnd/>
            <a:tailEnd/>
          </a:ln>
          <a:effectLst/>
        </p:spPr>
        <p:txBody>
          <a:bodyPr>
            <a:spAutoFit/>
          </a:bodyPr>
          <a:lstStyle/>
          <a:p>
            <a:pPr>
              <a:spcBef>
                <a:spcPct val="50000"/>
              </a:spcBef>
            </a:pPr>
            <a:r>
              <a:rPr lang="zh-CN" altLang="en-US" sz="2000" b="1">
                <a:solidFill>
                  <a:prstClr val="black"/>
                </a:solidFill>
                <a:latin typeface="Times New Roman" pitchFamily="18" charset="0"/>
              </a:rPr>
              <a:t>三倍体植株不能进行正常的减数分裂形成生殖细胞，因此，不能形成种子。但并不是绝对一颗种子都没有，其原因是在进行减数分裂时，有可能形成正常的卵细胞。</a:t>
            </a:r>
          </a:p>
        </p:txBody>
      </p:sp>
      <p:sp>
        <p:nvSpPr>
          <p:cNvPr id="83979" name="Text Box 11"/>
          <p:cNvSpPr txBox="1">
            <a:spLocks noChangeArrowheads="1"/>
          </p:cNvSpPr>
          <p:nvPr/>
        </p:nvSpPr>
        <p:spPr bwMode="auto">
          <a:xfrm>
            <a:off x="0" y="4343400"/>
            <a:ext cx="4343400" cy="2227263"/>
          </a:xfrm>
          <a:prstGeom prst="rect">
            <a:avLst/>
          </a:prstGeom>
          <a:noFill/>
          <a:ln w="9525">
            <a:solidFill>
              <a:schemeClr val="tx2"/>
            </a:solidFill>
            <a:miter lim="800000"/>
            <a:headEnd/>
            <a:tailEnd/>
          </a:ln>
          <a:effectLst/>
        </p:spPr>
        <p:txBody>
          <a:bodyPr>
            <a:spAutoFit/>
          </a:bodyPr>
          <a:lstStyle/>
          <a:p>
            <a:pPr>
              <a:spcBef>
                <a:spcPct val="50000"/>
              </a:spcBef>
            </a:pPr>
            <a:r>
              <a:rPr lang="zh-CN" altLang="en-US" sz="2000" b="1" dirty="0">
                <a:solidFill>
                  <a:prstClr val="black"/>
                </a:solidFill>
                <a:latin typeface="Times New Roman" pitchFamily="18" charset="0"/>
              </a:rPr>
              <a:t>有，方法一：进行无性繁殖。将三倍体西瓜植株进行组织培养获得大量的组织苗，再进行移栽。方法二：利用生长素或生长素类似物处理二倍体未受粉的雌蕊，以促进子房发育成无种子的果实，在此过程中要进行套袋处理，以避免受粉</a:t>
            </a:r>
          </a:p>
        </p:txBody>
      </p:sp>
    </p:spTree>
    <p:extLst>
      <p:ext uri="{BB962C8B-B14F-4D97-AF65-F5344CB8AC3E}">
        <p14:creationId xmlns:p14="http://schemas.microsoft.com/office/powerpoint/2010/main" val="2975790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3976"/>
                                        </p:tgtEl>
                                        <p:attrNameLst>
                                          <p:attrName>style.visibility</p:attrName>
                                        </p:attrNameLst>
                                      </p:cBhvr>
                                      <p:to>
                                        <p:strVal val="visible"/>
                                      </p:to>
                                    </p:set>
                                    <p:anim calcmode="lin" valueType="num">
                                      <p:cBhvr additive="base">
                                        <p:cTn id="7" dur="500" fill="hold"/>
                                        <p:tgtEl>
                                          <p:spTgt spid="83976"/>
                                        </p:tgtEl>
                                        <p:attrNameLst>
                                          <p:attrName>ppt_x</p:attrName>
                                        </p:attrNameLst>
                                      </p:cBhvr>
                                      <p:tavLst>
                                        <p:tav tm="0">
                                          <p:val>
                                            <p:strVal val="0-#ppt_w/2"/>
                                          </p:val>
                                        </p:tav>
                                        <p:tav tm="100000">
                                          <p:val>
                                            <p:strVal val="#ppt_x"/>
                                          </p:val>
                                        </p:tav>
                                      </p:tavLst>
                                    </p:anim>
                                    <p:anim calcmode="lin" valueType="num">
                                      <p:cBhvr additive="base">
                                        <p:cTn id="8" dur="500" fill="hold"/>
                                        <p:tgtEl>
                                          <p:spTgt spid="8397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3977"/>
                                        </p:tgtEl>
                                        <p:attrNameLst>
                                          <p:attrName>style.visibility</p:attrName>
                                        </p:attrNameLst>
                                      </p:cBhvr>
                                      <p:to>
                                        <p:strVal val="visible"/>
                                      </p:to>
                                    </p:set>
                                    <p:anim calcmode="lin" valueType="num">
                                      <p:cBhvr additive="base">
                                        <p:cTn id="13" dur="500" fill="hold"/>
                                        <p:tgtEl>
                                          <p:spTgt spid="83977"/>
                                        </p:tgtEl>
                                        <p:attrNameLst>
                                          <p:attrName>ppt_x</p:attrName>
                                        </p:attrNameLst>
                                      </p:cBhvr>
                                      <p:tavLst>
                                        <p:tav tm="0">
                                          <p:val>
                                            <p:strVal val="0-#ppt_w/2"/>
                                          </p:val>
                                        </p:tav>
                                        <p:tav tm="100000">
                                          <p:val>
                                            <p:strVal val="#ppt_x"/>
                                          </p:val>
                                        </p:tav>
                                      </p:tavLst>
                                    </p:anim>
                                    <p:anim calcmode="lin" valueType="num">
                                      <p:cBhvr additive="base">
                                        <p:cTn id="14" dur="500" fill="hold"/>
                                        <p:tgtEl>
                                          <p:spTgt spid="839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6" grpId="0" autoUpdateAnimBg="0"/>
      <p:bldP spid="8397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304800" y="914400"/>
            <a:ext cx="8496300" cy="642938"/>
          </a:xfrm>
          <a:prstGeom prst="rect">
            <a:avLst/>
          </a:prstGeom>
          <a:noFill/>
          <a:ln w="9525">
            <a:noFill/>
            <a:miter lim="800000"/>
            <a:headEnd/>
            <a:tailEnd/>
          </a:ln>
          <a:effectLst/>
        </p:spPr>
        <p:txBody>
          <a:bodyPr>
            <a:spAutoFit/>
          </a:bodyPr>
          <a:lstStyle/>
          <a:p>
            <a:r>
              <a:rPr lang="en-US" altLang="zh-CN" sz="3600" b="1" dirty="0">
                <a:solidFill>
                  <a:srgbClr val="0000FF"/>
                </a:solidFill>
                <a:latin typeface="Times New Roman" pitchFamily="18" charset="0"/>
                <a:ea typeface="华文新魏" pitchFamily="2" charset="-122"/>
              </a:rPr>
              <a:t>(</a:t>
            </a:r>
            <a:r>
              <a:rPr lang="zh-CN" altLang="en-US" sz="3600" b="1" dirty="0">
                <a:solidFill>
                  <a:srgbClr val="0000FF"/>
                </a:solidFill>
                <a:latin typeface="Times New Roman" pitchFamily="18" charset="0"/>
                <a:ea typeface="华文新魏" pitchFamily="2" charset="-122"/>
              </a:rPr>
              <a:t>一</a:t>
            </a:r>
            <a:r>
              <a:rPr lang="en-US" altLang="zh-CN" sz="3600" b="1" dirty="0">
                <a:solidFill>
                  <a:srgbClr val="0000FF"/>
                </a:solidFill>
                <a:latin typeface="Times New Roman" pitchFamily="18" charset="0"/>
                <a:ea typeface="华文新魏" pitchFamily="2" charset="-122"/>
              </a:rPr>
              <a:t>)</a:t>
            </a:r>
            <a:r>
              <a:rPr lang="zh-CN" altLang="en-US" sz="3600" b="1" dirty="0">
                <a:solidFill>
                  <a:srgbClr val="0000FF"/>
                </a:solidFill>
                <a:latin typeface="Times New Roman" pitchFamily="18" charset="0"/>
                <a:ea typeface="华文新魏" pitchFamily="2" charset="-122"/>
              </a:rPr>
              <a:t>基因突变的实例：镰刀型细胞贫血症</a:t>
            </a:r>
          </a:p>
        </p:txBody>
      </p:sp>
      <p:grpSp>
        <p:nvGrpSpPr>
          <p:cNvPr id="99331" name="Group 3"/>
          <p:cNvGrpSpPr>
            <a:grpSpLocks/>
          </p:cNvGrpSpPr>
          <p:nvPr/>
        </p:nvGrpSpPr>
        <p:grpSpPr bwMode="auto">
          <a:xfrm>
            <a:off x="762000" y="2667000"/>
            <a:ext cx="7162800" cy="4044950"/>
            <a:chOff x="336" y="1772"/>
            <a:chExt cx="4512" cy="2548"/>
          </a:xfrm>
        </p:grpSpPr>
        <p:sp>
          <p:nvSpPr>
            <p:cNvPr id="99332" name="Rectangle 4"/>
            <p:cNvSpPr>
              <a:spLocks noChangeArrowheads="1"/>
            </p:cNvSpPr>
            <p:nvPr/>
          </p:nvSpPr>
          <p:spPr bwMode="auto">
            <a:xfrm>
              <a:off x="382" y="3916"/>
              <a:ext cx="2178" cy="405"/>
            </a:xfrm>
            <a:prstGeom prst="rect">
              <a:avLst/>
            </a:prstGeom>
            <a:noFill/>
            <a:ln w="9525">
              <a:noFill/>
              <a:miter lim="800000"/>
              <a:headEnd/>
              <a:tailEnd/>
            </a:ln>
            <a:effectLst/>
          </p:spPr>
          <p:txBody>
            <a:bodyPr>
              <a:spAutoFit/>
            </a:bodyPr>
            <a:lstStyle/>
            <a:p>
              <a:r>
                <a:rPr lang="zh-CN" altLang="en-US" sz="3600" b="1">
                  <a:solidFill>
                    <a:srgbClr val="0000FF"/>
                  </a:solidFill>
                  <a:latin typeface="Times New Roman" pitchFamily="18" charset="0"/>
                  <a:ea typeface="华文新魏" pitchFamily="2" charset="-122"/>
                </a:rPr>
                <a:t>圆饼型的红细胞</a:t>
              </a:r>
            </a:p>
          </p:txBody>
        </p:sp>
        <p:sp>
          <p:nvSpPr>
            <p:cNvPr id="99333" name="Rectangle 5"/>
            <p:cNvSpPr>
              <a:spLocks noChangeArrowheads="1"/>
            </p:cNvSpPr>
            <p:nvPr/>
          </p:nvSpPr>
          <p:spPr bwMode="auto">
            <a:xfrm>
              <a:off x="2611" y="3916"/>
              <a:ext cx="2237" cy="405"/>
            </a:xfrm>
            <a:prstGeom prst="rect">
              <a:avLst/>
            </a:prstGeom>
            <a:noFill/>
            <a:ln w="9525">
              <a:noFill/>
              <a:miter lim="800000"/>
              <a:headEnd/>
              <a:tailEnd/>
            </a:ln>
            <a:effectLst/>
          </p:spPr>
          <p:txBody>
            <a:bodyPr>
              <a:spAutoFit/>
            </a:bodyPr>
            <a:lstStyle/>
            <a:p>
              <a:r>
                <a:rPr lang="zh-CN" altLang="en-US" sz="3600" b="1">
                  <a:solidFill>
                    <a:srgbClr val="0000FF"/>
                  </a:solidFill>
                  <a:latin typeface="Times New Roman" pitchFamily="18" charset="0"/>
                  <a:ea typeface="华文新魏" pitchFamily="2" charset="-122"/>
                </a:rPr>
                <a:t>镰刀状的红细胞</a:t>
              </a:r>
            </a:p>
          </p:txBody>
        </p:sp>
        <p:pic>
          <p:nvPicPr>
            <p:cNvPr id="99334" name="Picture 6" descr="pic_281621"/>
            <p:cNvPicPr>
              <a:picLocks noChangeAspect="1" noChangeArrowheads="1"/>
            </p:cNvPicPr>
            <p:nvPr/>
          </p:nvPicPr>
          <p:blipFill>
            <a:blip r:embed="rId3" cstate="print"/>
            <a:srcRect/>
            <a:stretch>
              <a:fillRect/>
            </a:stretch>
          </p:blipFill>
          <p:spPr bwMode="auto">
            <a:xfrm>
              <a:off x="336" y="1772"/>
              <a:ext cx="4498" cy="2104"/>
            </a:xfrm>
            <a:prstGeom prst="rect">
              <a:avLst/>
            </a:prstGeom>
            <a:noFill/>
            <a:ln/>
            <a:effectLst/>
          </p:spPr>
        </p:pic>
      </p:grpSp>
      <p:sp>
        <p:nvSpPr>
          <p:cNvPr id="99336" name="Text Box 8"/>
          <p:cNvSpPr txBox="1">
            <a:spLocks noChangeArrowheads="1"/>
          </p:cNvSpPr>
          <p:nvPr/>
        </p:nvSpPr>
        <p:spPr bwMode="auto">
          <a:xfrm>
            <a:off x="228600" y="228600"/>
            <a:ext cx="7543800" cy="642938"/>
          </a:xfrm>
          <a:prstGeom prst="rect">
            <a:avLst/>
          </a:prstGeom>
          <a:noFill/>
          <a:ln w="9525">
            <a:noFill/>
            <a:miter lim="800000"/>
            <a:headEnd/>
            <a:tailEnd/>
          </a:ln>
          <a:effectLst/>
        </p:spPr>
        <p:txBody>
          <a:bodyPr>
            <a:spAutoFit/>
          </a:bodyPr>
          <a:lstStyle/>
          <a:p>
            <a:pPr>
              <a:spcBef>
                <a:spcPct val="50000"/>
              </a:spcBef>
            </a:pPr>
            <a:r>
              <a:rPr lang="zh-CN" altLang="en-US" sz="3600" b="1" dirty="0">
                <a:solidFill>
                  <a:schemeClr val="tx2"/>
                </a:solidFill>
                <a:latin typeface="黑体" pitchFamily="2" charset="-122"/>
                <a:ea typeface="黑体" pitchFamily="2" charset="-122"/>
              </a:rPr>
              <a:t>一</a:t>
            </a:r>
            <a:r>
              <a:rPr lang="en-US" altLang="zh-CN" sz="3600" b="1" dirty="0">
                <a:solidFill>
                  <a:schemeClr val="tx2"/>
                </a:solidFill>
                <a:latin typeface="黑体" pitchFamily="2" charset="-122"/>
                <a:ea typeface="黑体" pitchFamily="2" charset="-122"/>
              </a:rPr>
              <a:t>.</a:t>
            </a:r>
            <a:r>
              <a:rPr lang="zh-CN" altLang="en-US" sz="3600" b="1" dirty="0">
                <a:solidFill>
                  <a:schemeClr val="tx2"/>
                </a:solidFill>
                <a:latin typeface="黑体" pitchFamily="2" charset="-122"/>
                <a:ea typeface="黑体" pitchFamily="2" charset="-122"/>
              </a:rPr>
              <a:t>基因突变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checkerboard(across)">
                                      <p:cBhvr>
                                        <p:cTn id="7" dur="500"/>
                                        <p:tgtEl>
                                          <p:spTgt spid="99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381000" y="2743200"/>
            <a:ext cx="8382000" cy="2819400"/>
          </a:xfrm>
          <a:prstGeom prst="rect">
            <a:avLst/>
          </a:prstGeom>
          <a:gradFill rotWithShape="0">
            <a:gsLst>
              <a:gs pos="0">
                <a:srgbClr val="FFBA8B"/>
              </a:gs>
              <a:gs pos="50000">
                <a:srgbClr val="FFDCB9"/>
              </a:gs>
              <a:gs pos="100000">
                <a:srgbClr val="FFBA8B"/>
              </a:gs>
            </a:gsLst>
            <a:lin ang="5400000" scaled="1"/>
          </a:gradFill>
          <a:ln w="9525">
            <a:solidFill>
              <a:schemeClr val="tx1"/>
            </a:solidFill>
            <a:miter lim="800000"/>
            <a:headEnd/>
            <a:tailEnd/>
          </a:ln>
          <a:effectLst/>
        </p:spPr>
        <p:txBody>
          <a:bodyPr wrap="none" anchor="ctr"/>
          <a:lstStyle/>
          <a:p>
            <a:endParaRPr lang="zh-CN" altLang="en-US"/>
          </a:p>
        </p:txBody>
      </p:sp>
      <p:sp>
        <p:nvSpPr>
          <p:cNvPr id="78851" name="Text Box 3"/>
          <p:cNvSpPr txBox="1">
            <a:spLocks noChangeArrowheads="1"/>
          </p:cNvSpPr>
          <p:nvPr/>
        </p:nvSpPr>
        <p:spPr bwMode="auto">
          <a:xfrm>
            <a:off x="1828800" y="3200400"/>
            <a:ext cx="6705600" cy="582613"/>
          </a:xfrm>
          <a:prstGeom prst="rect">
            <a:avLst/>
          </a:prstGeom>
          <a:noFill/>
          <a:ln w="9525">
            <a:noFill/>
            <a:miter lim="800000"/>
            <a:headEnd/>
            <a:tailEnd/>
          </a:ln>
          <a:effectLst/>
        </p:spPr>
        <p:txBody>
          <a:bodyPr>
            <a:spAutoFit/>
          </a:bodyPr>
          <a:lstStyle/>
          <a:p>
            <a:pPr>
              <a:spcBef>
                <a:spcPct val="50000"/>
              </a:spcBef>
            </a:pPr>
            <a:r>
              <a:rPr lang="en-US" altLang="zh-CN" sz="3200" b="1" dirty="0"/>
              <a:t>…</a:t>
            </a:r>
            <a:r>
              <a:rPr lang="zh-CN" altLang="en-US" sz="3200" b="1" dirty="0"/>
              <a:t>－脯氨酸－</a:t>
            </a:r>
            <a:r>
              <a:rPr lang="zh-CN" altLang="en-US" sz="3200" b="1" dirty="0">
                <a:solidFill>
                  <a:srgbClr val="FF0000"/>
                </a:solidFill>
              </a:rPr>
              <a:t>谷氨酸</a:t>
            </a:r>
            <a:r>
              <a:rPr lang="zh-CN" altLang="en-US" sz="3200" b="1" dirty="0"/>
              <a:t>－谷氨酸</a:t>
            </a:r>
            <a:r>
              <a:rPr lang="en-US" altLang="zh-CN" sz="3200" b="1" dirty="0"/>
              <a:t>—…</a:t>
            </a:r>
          </a:p>
        </p:txBody>
      </p:sp>
      <p:sp>
        <p:nvSpPr>
          <p:cNvPr id="78852" name="Text Box 4"/>
          <p:cNvSpPr txBox="1">
            <a:spLocks noChangeArrowheads="1"/>
          </p:cNvSpPr>
          <p:nvPr/>
        </p:nvSpPr>
        <p:spPr bwMode="auto">
          <a:xfrm>
            <a:off x="1676400" y="4191000"/>
            <a:ext cx="6781800" cy="582613"/>
          </a:xfrm>
          <a:prstGeom prst="rect">
            <a:avLst/>
          </a:prstGeom>
          <a:noFill/>
          <a:ln w="9525">
            <a:noFill/>
            <a:miter lim="800000"/>
            <a:headEnd/>
            <a:tailEnd/>
          </a:ln>
          <a:effectLst/>
        </p:spPr>
        <p:txBody>
          <a:bodyPr>
            <a:spAutoFit/>
          </a:bodyPr>
          <a:lstStyle/>
          <a:p>
            <a:pPr>
              <a:spcBef>
                <a:spcPct val="50000"/>
              </a:spcBef>
            </a:pPr>
            <a:r>
              <a:rPr lang="en-US" altLang="zh-CN" sz="3200" b="1" dirty="0"/>
              <a:t>… </a:t>
            </a:r>
            <a:r>
              <a:rPr lang="zh-CN" altLang="en-US" sz="3200" b="1" dirty="0"/>
              <a:t>－脯氨酸－</a:t>
            </a:r>
            <a:r>
              <a:rPr lang="zh-CN" altLang="en-US" sz="3200" b="1" dirty="0">
                <a:solidFill>
                  <a:srgbClr val="FF0000"/>
                </a:solidFill>
              </a:rPr>
              <a:t>缬氨酸</a:t>
            </a:r>
            <a:r>
              <a:rPr lang="zh-CN" altLang="en-US" sz="3200" b="1" dirty="0"/>
              <a:t>－谷氨酸 </a:t>
            </a:r>
            <a:r>
              <a:rPr lang="en-US" altLang="zh-CN" sz="3200" b="1" dirty="0"/>
              <a:t>—…</a:t>
            </a:r>
          </a:p>
        </p:txBody>
      </p:sp>
      <p:sp>
        <p:nvSpPr>
          <p:cNvPr id="78853" name="Text Box 5"/>
          <p:cNvSpPr txBox="1">
            <a:spLocks noChangeArrowheads="1"/>
          </p:cNvSpPr>
          <p:nvPr/>
        </p:nvSpPr>
        <p:spPr bwMode="auto">
          <a:xfrm>
            <a:off x="685800" y="3124200"/>
            <a:ext cx="995363" cy="582613"/>
          </a:xfrm>
          <a:prstGeom prst="rect">
            <a:avLst/>
          </a:prstGeom>
          <a:solidFill>
            <a:srgbClr val="CCFFCC"/>
          </a:solidFill>
          <a:ln w="9525">
            <a:noFill/>
            <a:miter lim="800000"/>
            <a:headEnd/>
            <a:tailEnd/>
          </a:ln>
          <a:effectLst/>
        </p:spPr>
        <p:txBody>
          <a:bodyPr wrap="none">
            <a:spAutoFit/>
          </a:bodyPr>
          <a:lstStyle/>
          <a:p>
            <a:pPr>
              <a:spcBef>
                <a:spcPct val="50000"/>
              </a:spcBef>
            </a:pPr>
            <a:r>
              <a:rPr lang="zh-CN" altLang="en-US" sz="3200" b="1" dirty="0"/>
              <a:t>正常</a:t>
            </a:r>
          </a:p>
        </p:txBody>
      </p:sp>
      <p:sp>
        <p:nvSpPr>
          <p:cNvPr id="78854" name="Text Box 6"/>
          <p:cNvSpPr txBox="1">
            <a:spLocks noChangeArrowheads="1"/>
          </p:cNvSpPr>
          <p:nvPr/>
        </p:nvSpPr>
        <p:spPr bwMode="auto">
          <a:xfrm>
            <a:off x="228600" y="1524000"/>
            <a:ext cx="8915400" cy="582613"/>
          </a:xfrm>
          <a:prstGeom prst="rect">
            <a:avLst/>
          </a:prstGeom>
          <a:noFill/>
          <a:ln w="9525">
            <a:noFill/>
            <a:miter lim="800000"/>
            <a:headEnd/>
            <a:tailEnd/>
          </a:ln>
          <a:effectLst/>
        </p:spPr>
        <p:txBody>
          <a:bodyPr>
            <a:spAutoFit/>
          </a:bodyPr>
          <a:lstStyle/>
          <a:p>
            <a:pPr>
              <a:spcBef>
                <a:spcPct val="50000"/>
              </a:spcBef>
            </a:pPr>
            <a:r>
              <a:rPr lang="zh-CN" altLang="en-US" sz="3200" b="1" dirty="0">
                <a:solidFill>
                  <a:srgbClr val="0000FF"/>
                </a:solidFill>
              </a:rPr>
              <a:t>病人的血红蛋白的一条多肽链发生了什么变化？</a:t>
            </a:r>
          </a:p>
        </p:txBody>
      </p:sp>
      <p:sp>
        <p:nvSpPr>
          <p:cNvPr id="78855" name="Rectangle 7"/>
          <p:cNvSpPr>
            <a:spLocks noChangeArrowheads="1"/>
          </p:cNvSpPr>
          <p:nvPr/>
        </p:nvSpPr>
        <p:spPr bwMode="auto">
          <a:xfrm>
            <a:off x="304800" y="381000"/>
            <a:ext cx="7467600" cy="642938"/>
          </a:xfrm>
          <a:prstGeom prst="rect">
            <a:avLst/>
          </a:prstGeom>
          <a:solidFill>
            <a:srgbClr val="E1EE84"/>
          </a:solidFill>
          <a:ln w="9525">
            <a:noFill/>
            <a:miter lim="800000"/>
            <a:headEnd/>
            <a:tailEnd/>
          </a:ln>
          <a:effectLst/>
        </p:spPr>
        <p:txBody>
          <a:bodyPr anchor="b">
            <a:spAutoFit/>
          </a:bodyPr>
          <a:lstStyle/>
          <a:p>
            <a:pPr algn="ctr"/>
            <a:r>
              <a:rPr lang="zh-CN" altLang="en-US" sz="3600" b="1" dirty="0">
                <a:solidFill>
                  <a:srgbClr val="000099"/>
                </a:solidFill>
                <a:latin typeface="宋体" pitchFamily="2" charset="-122"/>
              </a:rPr>
              <a:t>镰刀型细胞贫血症的病因</a:t>
            </a:r>
            <a:r>
              <a:rPr lang="zh-CN" altLang="en-US" sz="3600" b="1" dirty="0">
                <a:solidFill>
                  <a:srgbClr val="000099"/>
                </a:solidFill>
              </a:rPr>
              <a:t>分析</a:t>
            </a:r>
          </a:p>
        </p:txBody>
      </p:sp>
      <p:sp>
        <p:nvSpPr>
          <p:cNvPr id="78856" name="Rectangle 8"/>
          <p:cNvSpPr>
            <a:spLocks noChangeArrowheads="1"/>
          </p:cNvSpPr>
          <p:nvPr/>
        </p:nvSpPr>
        <p:spPr bwMode="auto">
          <a:xfrm>
            <a:off x="685800" y="4114800"/>
            <a:ext cx="995363" cy="582613"/>
          </a:xfrm>
          <a:prstGeom prst="rect">
            <a:avLst/>
          </a:prstGeom>
          <a:solidFill>
            <a:srgbClr val="CCFFCC"/>
          </a:solidFill>
          <a:ln w="9525">
            <a:noFill/>
            <a:miter lim="800000"/>
            <a:headEnd/>
            <a:tailEnd/>
          </a:ln>
          <a:effectLst/>
        </p:spPr>
        <p:txBody>
          <a:bodyPr wrap="none">
            <a:spAutoFit/>
          </a:bodyPr>
          <a:lstStyle/>
          <a:p>
            <a:r>
              <a:rPr lang="zh-CN" altLang="en-US" sz="3200" b="1" dirty="0"/>
              <a:t>异常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88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228600" y="228600"/>
            <a:ext cx="6629400" cy="4495800"/>
          </a:xfrm>
          <a:prstGeom prst="rect">
            <a:avLst/>
          </a:prstGeom>
          <a:solidFill>
            <a:srgbClr val="CCFFCC"/>
          </a:solidFill>
          <a:ln w="9525">
            <a:solidFill>
              <a:schemeClr val="tx1"/>
            </a:solidFill>
            <a:miter lim="800000"/>
            <a:headEnd/>
            <a:tailEnd/>
          </a:ln>
          <a:effectLst/>
        </p:spPr>
        <p:txBody>
          <a:bodyPr wrap="none" anchor="ctr"/>
          <a:lstStyle/>
          <a:p>
            <a:endParaRPr lang="zh-CN" altLang="en-US"/>
          </a:p>
        </p:txBody>
      </p:sp>
      <p:grpSp>
        <p:nvGrpSpPr>
          <p:cNvPr id="79875" name="Group 3"/>
          <p:cNvGrpSpPr>
            <a:grpSpLocks/>
          </p:cNvGrpSpPr>
          <p:nvPr/>
        </p:nvGrpSpPr>
        <p:grpSpPr bwMode="auto">
          <a:xfrm>
            <a:off x="2522538" y="352425"/>
            <a:ext cx="1247775" cy="1190625"/>
            <a:chOff x="1589" y="222"/>
            <a:chExt cx="786" cy="750"/>
          </a:xfrm>
        </p:grpSpPr>
        <p:sp>
          <p:nvSpPr>
            <p:cNvPr id="79876" name="Line 4"/>
            <p:cNvSpPr>
              <a:spLocks noChangeShapeType="1"/>
            </p:cNvSpPr>
            <p:nvPr/>
          </p:nvSpPr>
          <p:spPr bwMode="auto">
            <a:xfrm flipV="1">
              <a:off x="1660" y="655"/>
              <a:ext cx="523" cy="0"/>
            </a:xfrm>
            <a:prstGeom prst="line">
              <a:avLst/>
            </a:prstGeom>
            <a:noFill/>
            <a:ln w="9525">
              <a:solidFill>
                <a:schemeClr val="tx1"/>
              </a:solidFill>
              <a:round/>
              <a:headEnd/>
              <a:tailEnd/>
            </a:ln>
            <a:effectLst/>
          </p:spPr>
          <p:txBody>
            <a:bodyPr wrap="none"/>
            <a:lstStyle/>
            <a:p>
              <a:endParaRPr lang="zh-CN" altLang="en-US"/>
            </a:p>
          </p:txBody>
        </p:sp>
        <p:sp>
          <p:nvSpPr>
            <p:cNvPr id="79877" name="Text Box 5"/>
            <p:cNvSpPr txBox="1">
              <a:spLocks noChangeArrowheads="1"/>
            </p:cNvSpPr>
            <p:nvPr/>
          </p:nvSpPr>
          <p:spPr bwMode="auto">
            <a:xfrm>
              <a:off x="1589" y="607"/>
              <a:ext cx="786" cy="367"/>
            </a:xfrm>
            <a:prstGeom prst="rect">
              <a:avLst/>
            </a:prstGeom>
            <a:noFill/>
            <a:ln w="9525">
              <a:noFill/>
              <a:miter lim="800000"/>
              <a:headEnd/>
              <a:tailEnd/>
            </a:ln>
            <a:effectLst/>
          </p:spPr>
          <p:txBody>
            <a:bodyPr>
              <a:spAutoFit/>
            </a:bodyPr>
            <a:lstStyle/>
            <a:p>
              <a:r>
                <a:rPr lang="en-US" altLang="zh-CN" sz="3200" b="1">
                  <a:latin typeface="Times New Roman" pitchFamily="18" charset="0"/>
                </a:rPr>
                <a:t>CTT</a:t>
              </a:r>
            </a:p>
          </p:txBody>
        </p:sp>
        <p:sp>
          <p:nvSpPr>
            <p:cNvPr id="79878" name="Line 6"/>
            <p:cNvSpPr>
              <a:spLocks noChangeShapeType="1"/>
            </p:cNvSpPr>
            <p:nvPr/>
          </p:nvSpPr>
          <p:spPr bwMode="auto">
            <a:xfrm>
              <a:off x="1655" y="607"/>
              <a:ext cx="528" cy="0"/>
            </a:xfrm>
            <a:prstGeom prst="line">
              <a:avLst/>
            </a:prstGeom>
            <a:noFill/>
            <a:ln w="9525">
              <a:solidFill>
                <a:schemeClr val="tx1"/>
              </a:solidFill>
              <a:round/>
              <a:headEnd/>
              <a:tailEnd/>
            </a:ln>
            <a:effectLst/>
          </p:spPr>
          <p:txBody>
            <a:bodyPr wrap="none"/>
            <a:lstStyle/>
            <a:p>
              <a:endParaRPr lang="zh-CN" altLang="en-US"/>
            </a:p>
          </p:txBody>
        </p:sp>
        <p:sp>
          <p:nvSpPr>
            <p:cNvPr id="79879" name="Text Box 7"/>
            <p:cNvSpPr txBox="1">
              <a:spLocks noChangeArrowheads="1"/>
            </p:cNvSpPr>
            <p:nvPr/>
          </p:nvSpPr>
          <p:spPr bwMode="auto">
            <a:xfrm>
              <a:off x="1612" y="222"/>
              <a:ext cx="683" cy="367"/>
            </a:xfrm>
            <a:prstGeom prst="rect">
              <a:avLst/>
            </a:prstGeom>
            <a:noFill/>
            <a:ln w="9525">
              <a:noFill/>
              <a:miter lim="800000"/>
              <a:headEnd/>
              <a:tailEnd/>
            </a:ln>
            <a:effectLst/>
          </p:spPr>
          <p:txBody>
            <a:bodyPr wrap="none">
              <a:spAutoFit/>
            </a:bodyPr>
            <a:lstStyle/>
            <a:p>
              <a:r>
                <a:rPr lang="en-US" altLang="zh-CN" sz="3200" b="1">
                  <a:latin typeface="Times New Roman" pitchFamily="18" charset="0"/>
                </a:rPr>
                <a:t>GAA</a:t>
              </a:r>
            </a:p>
          </p:txBody>
        </p:sp>
      </p:grpSp>
      <p:sp>
        <p:nvSpPr>
          <p:cNvPr id="79880" name="Text Box 8"/>
          <p:cNvSpPr txBox="1">
            <a:spLocks noChangeArrowheads="1"/>
          </p:cNvSpPr>
          <p:nvPr/>
        </p:nvSpPr>
        <p:spPr bwMode="auto">
          <a:xfrm>
            <a:off x="2362200" y="2819400"/>
            <a:ext cx="1403350" cy="582613"/>
          </a:xfrm>
          <a:prstGeom prst="rect">
            <a:avLst/>
          </a:prstGeom>
          <a:noFill/>
          <a:ln w="9525">
            <a:noFill/>
            <a:miter lim="800000"/>
            <a:headEnd/>
            <a:tailEnd/>
          </a:ln>
          <a:effectLst/>
        </p:spPr>
        <p:txBody>
          <a:bodyPr wrap="none">
            <a:spAutoFit/>
          </a:bodyPr>
          <a:lstStyle/>
          <a:p>
            <a:r>
              <a:rPr lang="zh-CN" altLang="en-US" sz="3200" b="1">
                <a:latin typeface="Times New Roman" pitchFamily="18" charset="0"/>
              </a:rPr>
              <a:t>谷氨酸</a:t>
            </a:r>
          </a:p>
        </p:txBody>
      </p:sp>
      <p:sp>
        <p:nvSpPr>
          <p:cNvPr id="79881" name="Text Box 9"/>
          <p:cNvSpPr txBox="1">
            <a:spLocks noChangeArrowheads="1"/>
          </p:cNvSpPr>
          <p:nvPr/>
        </p:nvSpPr>
        <p:spPr bwMode="auto">
          <a:xfrm>
            <a:off x="4953000" y="2819400"/>
            <a:ext cx="1403350" cy="582613"/>
          </a:xfrm>
          <a:prstGeom prst="rect">
            <a:avLst/>
          </a:prstGeom>
          <a:noFill/>
          <a:ln w="9525">
            <a:noFill/>
            <a:miter lim="800000"/>
            <a:headEnd/>
            <a:tailEnd/>
          </a:ln>
          <a:effectLst/>
        </p:spPr>
        <p:txBody>
          <a:bodyPr wrap="none">
            <a:spAutoFit/>
          </a:bodyPr>
          <a:lstStyle/>
          <a:p>
            <a:r>
              <a:rPr lang="zh-CN" altLang="en-US" sz="3200" b="1">
                <a:latin typeface="Times New Roman" pitchFamily="18" charset="0"/>
              </a:rPr>
              <a:t>缬氨酸</a:t>
            </a:r>
          </a:p>
        </p:txBody>
      </p:sp>
      <p:grpSp>
        <p:nvGrpSpPr>
          <p:cNvPr id="79882" name="Group 10"/>
          <p:cNvGrpSpPr>
            <a:grpSpLocks/>
          </p:cNvGrpSpPr>
          <p:nvPr/>
        </p:nvGrpSpPr>
        <p:grpSpPr bwMode="auto">
          <a:xfrm>
            <a:off x="304800" y="609600"/>
            <a:ext cx="1524000" cy="3932238"/>
            <a:chOff x="192" y="384"/>
            <a:chExt cx="960" cy="2477"/>
          </a:xfrm>
        </p:grpSpPr>
        <p:sp>
          <p:nvSpPr>
            <p:cNvPr id="79883" name="Text Box 11"/>
            <p:cNvSpPr txBox="1">
              <a:spLocks noChangeArrowheads="1"/>
            </p:cNvSpPr>
            <p:nvPr/>
          </p:nvSpPr>
          <p:spPr bwMode="auto">
            <a:xfrm>
              <a:off x="336" y="384"/>
              <a:ext cx="669" cy="367"/>
            </a:xfrm>
            <a:prstGeom prst="rect">
              <a:avLst/>
            </a:prstGeom>
            <a:noFill/>
            <a:ln w="9525">
              <a:noFill/>
              <a:miter lim="800000"/>
              <a:headEnd/>
              <a:tailEnd/>
            </a:ln>
            <a:effectLst/>
          </p:spPr>
          <p:txBody>
            <a:bodyPr wrap="none">
              <a:spAutoFit/>
            </a:bodyPr>
            <a:lstStyle/>
            <a:p>
              <a:r>
                <a:rPr lang="en-US" altLang="zh-CN" sz="3200" b="1">
                  <a:solidFill>
                    <a:srgbClr val="000066"/>
                  </a:solidFill>
                  <a:latin typeface="Times New Roman" pitchFamily="18" charset="0"/>
                </a:rPr>
                <a:t>DNA</a:t>
              </a:r>
            </a:p>
          </p:txBody>
        </p:sp>
        <p:sp>
          <p:nvSpPr>
            <p:cNvPr id="79884" name="Text Box 12"/>
            <p:cNvSpPr txBox="1">
              <a:spLocks noChangeArrowheads="1"/>
            </p:cNvSpPr>
            <p:nvPr/>
          </p:nvSpPr>
          <p:spPr bwMode="auto">
            <a:xfrm>
              <a:off x="240" y="1104"/>
              <a:ext cx="912" cy="367"/>
            </a:xfrm>
            <a:prstGeom prst="rect">
              <a:avLst/>
            </a:prstGeom>
            <a:noFill/>
            <a:ln w="9525">
              <a:noFill/>
              <a:miter lim="800000"/>
              <a:headEnd/>
              <a:tailEnd/>
            </a:ln>
            <a:effectLst/>
          </p:spPr>
          <p:txBody>
            <a:bodyPr>
              <a:spAutoFit/>
            </a:bodyPr>
            <a:lstStyle/>
            <a:p>
              <a:r>
                <a:rPr lang="en-US" altLang="zh-CN" sz="3200" b="1">
                  <a:solidFill>
                    <a:srgbClr val="000066"/>
                  </a:solidFill>
                  <a:latin typeface="Times New Roman" pitchFamily="18" charset="0"/>
                </a:rPr>
                <a:t>mRNA</a:t>
              </a:r>
            </a:p>
          </p:txBody>
        </p:sp>
        <p:sp>
          <p:nvSpPr>
            <p:cNvPr id="79885" name="Text Box 13"/>
            <p:cNvSpPr txBox="1">
              <a:spLocks noChangeArrowheads="1"/>
            </p:cNvSpPr>
            <p:nvPr/>
          </p:nvSpPr>
          <p:spPr bwMode="auto">
            <a:xfrm>
              <a:off x="192" y="1776"/>
              <a:ext cx="884" cy="367"/>
            </a:xfrm>
            <a:prstGeom prst="rect">
              <a:avLst/>
            </a:prstGeom>
            <a:noFill/>
            <a:ln w="9525">
              <a:noFill/>
              <a:miter lim="800000"/>
              <a:headEnd/>
              <a:tailEnd/>
            </a:ln>
            <a:effectLst/>
          </p:spPr>
          <p:txBody>
            <a:bodyPr wrap="none">
              <a:spAutoFit/>
            </a:bodyPr>
            <a:lstStyle/>
            <a:p>
              <a:r>
                <a:rPr lang="zh-CN" altLang="en-US" sz="3200" b="1">
                  <a:solidFill>
                    <a:srgbClr val="000066"/>
                  </a:solidFill>
                  <a:latin typeface="Times New Roman" pitchFamily="18" charset="0"/>
                </a:rPr>
                <a:t>氨基酸</a:t>
              </a:r>
            </a:p>
          </p:txBody>
        </p:sp>
        <p:sp>
          <p:nvSpPr>
            <p:cNvPr id="79886" name="Text Box 14"/>
            <p:cNvSpPr txBox="1">
              <a:spLocks noChangeArrowheads="1"/>
            </p:cNvSpPr>
            <p:nvPr/>
          </p:nvSpPr>
          <p:spPr bwMode="auto">
            <a:xfrm>
              <a:off x="192" y="2496"/>
              <a:ext cx="884" cy="367"/>
            </a:xfrm>
            <a:prstGeom prst="rect">
              <a:avLst/>
            </a:prstGeom>
            <a:noFill/>
            <a:ln w="9525">
              <a:noFill/>
              <a:miter lim="800000"/>
              <a:headEnd/>
              <a:tailEnd/>
            </a:ln>
            <a:effectLst/>
          </p:spPr>
          <p:txBody>
            <a:bodyPr wrap="none">
              <a:spAutoFit/>
            </a:bodyPr>
            <a:lstStyle/>
            <a:p>
              <a:r>
                <a:rPr lang="zh-CN" altLang="en-US" sz="3200" b="1">
                  <a:solidFill>
                    <a:srgbClr val="000066"/>
                  </a:solidFill>
                  <a:latin typeface="Times New Roman" pitchFamily="18" charset="0"/>
                </a:rPr>
                <a:t>蛋白质</a:t>
              </a:r>
            </a:p>
          </p:txBody>
        </p:sp>
      </p:grpSp>
      <p:sp>
        <p:nvSpPr>
          <p:cNvPr id="79887" name="Text Box 15"/>
          <p:cNvSpPr txBox="1">
            <a:spLocks noChangeArrowheads="1"/>
          </p:cNvSpPr>
          <p:nvPr/>
        </p:nvSpPr>
        <p:spPr bwMode="auto">
          <a:xfrm>
            <a:off x="2438400" y="4038600"/>
            <a:ext cx="995363" cy="582613"/>
          </a:xfrm>
          <a:prstGeom prst="rect">
            <a:avLst/>
          </a:prstGeom>
          <a:noFill/>
          <a:ln w="9525">
            <a:noFill/>
            <a:miter lim="800000"/>
            <a:headEnd/>
            <a:tailEnd/>
          </a:ln>
          <a:effectLst/>
        </p:spPr>
        <p:txBody>
          <a:bodyPr wrap="none">
            <a:spAutoFit/>
          </a:bodyPr>
          <a:lstStyle/>
          <a:p>
            <a:r>
              <a:rPr lang="zh-CN" altLang="en-US" sz="3200" b="1">
                <a:latin typeface="Times New Roman" pitchFamily="18" charset="0"/>
              </a:rPr>
              <a:t>正常</a:t>
            </a:r>
          </a:p>
        </p:txBody>
      </p:sp>
      <p:sp>
        <p:nvSpPr>
          <p:cNvPr id="79888" name="Text Box 16"/>
          <p:cNvSpPr txBox="1">
            <a:spLocks noChangeArrowheads="1"/>
          </p:cNvSpPr>
          <p:nvPr/>
        </p:nvSpPr>
        <p:spPr bwMode="auto">
          <a:xfrm>
            <a:off x="5105400" y="4038600"/>
            <a:ext cx="995363" cy="582613"/>
          </a:xfrm>
          <a:prstGeom prst="rect">
            <a:avLst/>
          </a:prstGeom>
          <a:noFill/>
          <a:ln w="9525">
            <a:noFill/>
            <a:miter lim="800000"/>
            <a:headEnd/>
            <a:tailEnd/>
          </a:ln>
          <a:effectLst/>
        </p:spPr>
        <p:txBody>
          <a:bodyPr wrap="none">
            <a:spAutoFit/>
          </a:bodyPr>
          <a:lstStyle/>
          <a:p>
            <a:r>
              <a:rPr lang="zh-CN" altLang="en-US" sz="3200" b="1">
                <a:latin typeface="Times New Roman" pitchFamily="18" charset="0"/>
              </a:rPr>
              <a:t>异常</a:t>
            </a:r>
          </a:p>
        </p:txBody>
      </p:sp>
      <p:grpSp>
        <p:nvGrpSpPr>
          <p:cNvPr id="79889" name="Group 17"/>
          <p:cNvGrpSpPr>
            <a:grpSpLocks/>
          </p:cNvGrpSpPr>
          <p:nvPr/>
        </p:nvGrpSpPr>
        <p:grpSpPr bwMode="auto">
          <a:xfrm>
            <a:off x="5181600" y="1676400"/>
            <a:ext cx="1087438" cy="579438"/>
            <a:chOff x="3264" y="1056"/>
            <a:chExt cx="685" cy="365"/>
          </a:xfrm>
        </p:grpSpPr>
        <p:sp>
          <p:nvSpPr>
            <p:cNvPr id="79890" name="Line 18"/>
            <p:cNvSpPr>
              <a:spLocks noChangeShapeType="1"/>
            </p:cNvSpPr>
            <p:nvPr/>
          </p:nvSpPr>
          <p:spPr bwMode="auto">
            <a:xfrm>
              <a:off x="3317" y="1371"/>
              <a:ext cx="619" cy="2"/>
            </a:xfrm>
            <a:prstGeom prst="line">
              <a:avLst/>
            </a:prstGeom>
            <a:noFill/>
            <a:ln w="9525">
              <a:solidFill>
                <a:schemeClr val="tx1"/>
              </a:solidFill>
              <a:round/>
              <a:headEnd/>
              <a:tailEnd/>
            </a:ln>
            <a:effectLst/>
          </p:spPr>
          <p:txBody>
            <a:bodyPr wrap="none"/>
            <a:lstStyle/>
            <a:p>
              <a:endParaRPr lang="zh-CN" altLang="en-US"/>
            </a:p>
          </p:txBody>
        </p:sp>
        <p:sp>
          <p:nvSpPr>
            <p:cNvPr id="79891" name="Text Box 19"/>
            <p:cNvSpPr txBox="1">
              <a:spLocks noChangeArrowheads="1"/>
            </p:cNvSpPr>
            <p:nvPr/>
          </p:nvSpPr>
          <p:spPr bwMode="auto">
            <a:xfrm>
              <a:off x="3264" y="1056"/>
              <a:ext cx="683" cy="367"/>
            </a:xfrm>
            <a:prstGeom prst="rect">
              <a:avLst/>
            </a:prstGeom>
            <a:noFill/>
            <a:ln w="9525">
              <a:noFill/>
              <a:miter lim="800000"/>
              <a:headEnd/>
              <a:tailEnd/>
            </a:ln>
            <a:effectLst/>
          </p:spPr>
          <p:txBody>
            <a:bodyPr wrap="none">
              <a:spAutoFit/>
            </a:bodyPr>
            <a:lstStyle/>
            <a:p>
              <a:r>
                <a:rPr lang="en-US" altLang="zh-CN" sz="3200" b="1">
                  <a:latin typeface="Times New Roman" pitchFamily="18" charset="0"/>
                </a:rPr>
                <a:t>G</a:t>
              </a:r>
              <a:r>
                <a:rPr lang="en-US" altLang="zh-CN" sz="3200" b="1">
                  <a:solidFill>
                    <a:srgbClr val="FF0000"/>
                  </a:solidFill>
                  <a:latin typeface="Times New Roman" pitchFamily="18" charset="0"/>
                </a:rPr>
                <a:t>U</a:t>
              </a:r>
              <a:r>
                <a:rPr lang="en-US" altLang="zh-CN" sz="3200" b="1">
                  <a:latin typeface="Times New Roman" pitchFamily="18" charset="0"/>
                </a:rPr>
                <a:t>A</a:t>
              </a:r>
            </a:p>
          </p:txBody>
        </p:sp>
      </p:grpSp>
      <p:grpSp>
        <p:nvGrpSpPr>
          <p:cNvPr id="79892" name="Group 20"/>
          <p:cNvGrpSpPr>
            <a:grpSpLocks/>
          </p:cNvGrpSpPr>
          <p:nvPr/>
        </p:nvGrpSpPr>
        <p:grpSpPr bwMode="auto">
          <a:xfrm>
            <a:off x="5181600" y="304800"/>
            <a:ext cx="1082675" cy="1189038"/>
            <a:chOff x="3264" y="192"/>
            <a:chExt cx="682" cy="749"/>
          </a:xfrm>
        </p:grpSpPr>
        <p:sp>
          <p:nvSpPr>
            <p:cNvPr id="79893" name="Line 21"/>
            <p:cNvSpPr>
              <a:spLocks noChangeShapeType="1"/>
            </p:cNvSpPr>
            <p:nvPr/>
          </p:nvSpPr>
          <p:spPr bwMode="auto">
            <a:xfrm>
              <a:off x="3312" y="625"/>
              <a:ext cx="528" cy="0"/>
            </a:xfrm>
            <a:prstGeom prst="line">
              <a:avLst/>
            </a:prstGeom>
            <a:noFill/>
            <a:ln w="9525">
              <a:solidFill>
                <a:schemeClr val="tx1"/>
              </a:solidFill>
              <a:round/>
              <a:headEnd/>
              <a:tailEnd/>
            </a:ln>
            <a:effectLst/>
          </p:spPr>
          <p:txBody>
            <a:bodyPr wrap="none"/>
            <a:lstStyle/>
            <a:p>
              <a:endParaRPr lang="zh-CN" altLang="en-US"/>
            </a:p>
          </p:txBody>
        </p:sp>
        <p:sp>
          <p:nvSpPr>
            <p:cNvPr id="79894" name="Text Box 22"/>
            <p:cNvSpPr txBox="1">
              <a:spLocks noChangeArrowheads="1"/>
            </p:cNvSpPr>
            <p:nvPr/>
          </p:nvSpPr>
          <p:spPr bwMode="auto">
            <a:xfrm>
              <a:off x="3264" y="576"/>
              <a:ext cx="654" cy="367"/>
            </a:xfrm>
            <a:prstGeom prst="rect">
              <a:avLst/>
            </a:prstGeom>
            <a:noFill/>
            <a:ln w="9525">
              <a:noFill/>
              <a:miter lim="800000"/>
              <a:headEnd/>
              <a:tailEnd/>
            </a:ln>
            <a:effectLst/>
          </p:spPr>
          <p:txBody>
            <a:bodyPr wrap="none">
              <a:spAutoFit/>
            </a:bodyPr>
            <a:lstStyle/>
            <a:p>
              <a:r>
                <a:rPr lang="en-US" altLang="zh-CN" sz="3200" b="1">
                  <a:latin typeface="Times New Roman" pitchFamily="18" charset="0"/>
                </a:rPr>
                <a:t>C</a:t>
              </a:r>
              <a:r>
                <a:rPr lang="en-US" altLang="zh-CN" sz="3200" b="1">
                  <a:solidFill>
                    <a:srgbClr val="FF0000"/>
                  </a:solidFill>
                  <a:latin typeface="Times New Roman" pitchFamily="18" charset="0"/>
                </a:rPr>
                <a:t>A</a:t>
              </a:r>
              <a:r>
                <a:rPr lang="en-US" altLang="zh-CN" sz="3200" b="1">
                  <a:latin typeface="Times New Roman" pitchFamily="18" charset="0"/>
                </a:rPr>
                <a:t>T</a:t>
              </a:r>
            </a:p>
          </p:txBody>
        </p:sp>
        <p:sp>
          <p:nvSpPr>
            <p:cNvPr id="79895" name="Line 23"/>
            <p:cNvSpPr>
              <a:spLocks noChangeShapeType="1"/>
            </p:cNvSpPr>
            <p:nvPr/>
          </p:nvSpPr>
          <p:spPr bwMode="auto">
            <a:xfrm>
              <a:off x="3312" y="577"/>
              <a:ext cx="528" cy="0"/>
            </a:xfrm>
            <a:prstGeom prst="line">
              <a:avLst/>
            </a:prstGeom>
            <a:noFill/>
            <a:ln w="9525">
              <a:solidFill>
                <a:schemeClr val="tx1"/>
              </a:solidFill>
              <a:round/>
              <a:headEnd/>
              <a:tailEnd/>
            </a:ln>
            <a:effectLst/>
          </p:spPr>
          <p:txBody>
            <a:bodyPr wrap="none"/>
            <a:lstStyle/>
            <a:p>
              <a:endParaRPr lang="zh-CN" altLang="en-US"/>
            </a:p>
          </p:txBody>
        </p:sp>
        <p:sp>
          <p:nvSpPr>
            <p:cNvPr id="79896" name="Text Box 24"/>
            <p:cNvSpPr txBox="1">
              <a:spLocks noChangeArrowheads="1"/>
            </p:cNvSpPr>
            <p:nvPr/>
          </p:nvSpPr>
          <p:spPr bwMode="auto">
            <a:xfrm>
              <a:off x="3275" y="192"/>
              <a:ext cx="669" cy="367"/>
            </a:xfrm>
            <a:prstGeom prst="rect">
              <a:avLst/>
            </a:prstGeom>
            <a:noFill/>
            <a:ln w="9525">
              <a:noFill/>
              <a:miter lim="800000"/>
              <a:headEnd/>
              <a:tailEnd/>
            </a:ln>
            <a:effectLst/>
          </p:spPr>
          <p:txBody>
            <a:bodyPr wrap="none">
              <a:spAutoFit/>
            </a:bodyPr>
            <a:lstStyle/>
            <a:p>
              <a:r>
                <a:rPr lang="en-US" altLang="zh-CN" sz="3200" b="1">
                  <a:latin typeface="Times New Roman" pitchFamily="18" charset="0"/>
                </a:rPr>
                <a:t>G</a:t>
              </a:r>
              <a:r>
                <a:rPr lang="en-US" altLang="zh-CN" sz="3200" b="1">
                  <a:solidFill>
                    <a:srgbClr val="FF0000"/>
                  </a:solidFill>
                  <a:latin typeface="Times New Roman" pitchFamily="18" charset="0"/>
                </a:rPr>
                <a:t>T</a:t>
              </a:r>
              <a:r>
                <a:rPr lang="en-US" altLang="zh-CN" sz="3200" b="1">
                  <a:latin typeface="Times New Roman" pitchFamily="18" charset="0"/>
                </a:rPr>
                <a:t>A</a:t>
              </a:r>
            </a:p>
          </p:txBody>
        </p:sp>
      </p:grpSp>
      <p:grpSp>
        <p:nvGrpSpPr>
          <p:cNvPr id="79897" name="Group 25"/>
          <p:cNvGrpSpPr>
            <a:grpSpLocks/>
          </p:cNvGrpSpPr>
          <p:nvPr/>
        </p:nvGrpSpPr>
        <p:grpSpPr bwMode="auto">
          <a:xfrm>
            <a:off x="3581400" y="304800"/>
            <a:ext cx="1371600" cy="638175"/>
            <a:chOff x="2256" y="192"/>
            <a:chExt cx="864" cy="402"/>
          </a:xfrm>
        </p:grpSpPr>
        <p:sp>
          <p:nvSpPr>
            <p:cNvPr id="79898" name="Line 26"/>
            <p:cNvSpPr>
              <a:spLocks noChangeShapeType="1"/>
            </p:cNvSpPr>
            <p:nvPr/>
          </p:nvSpPr>
          <p:spPr bwMode="auto">
            <a:xfrm>
              <a:off x="2256" y="594"/>
              <a:ext cx="864" cy="0"/>
            </a:xfrm>
            <a:prstGeom prst="line">
              <a:avLst/>
            </a:prstGeom>
            <a:noFill/>
            <a:ln w="38100">
              <a:solidFill>
                <a:schemeClr val="tx1"/>
              </a:solidFill>
              <a:round/>
              <a:headEnd/>
              <a:tailEnd type="triangle" w="med" len="med"/>
            </a:ln>
            <a:effectLst/>
          </p:spPr>
          <p:txBody>
            <a:bodyPr wrap="none"/>
            <a:lstStyle/>
            <a:p>
              <a:endParaRPr lang="zh-CN" altLang="en-US"/>
            </a:p>
          </p:txBody>
        </p:sp>
        <p:sp>
          <p:nvSpPr>
            <p:cNvPr id="79899" name="Text Box 27"/>
            <p:cNvSpPr txBox="1">
              <a:spLocks noChangeArrowheads="1"/>
            </p:cNvSpPr>
            <p:nvPr/>
          </p:nvSpPr>
          <p:spPr bwMode="auto">
            <a:xfrm>
              <a:off x="2426" y="192"/>
              <a:ext cx="627" cy="367"/>
            </a:xfrm>
            <a:prstGeom prst="rect">
              <a:avLst/>
            </a:prstGeom>
            <a:noFill/>
            <a:ln w="38100">
              <a:noFill/>
              <a:miter lim="800000"/>
              <a:headEnd/>
              <a:tailEnd/>
            </a:ln>
            <a:effectLst/>
          </p:spPr>
          <p:txBody>
            <a:bodyPr wrap="none">
              <a:spAutoFit/>
            </a:bodyPr>
            <a:lstStyle/>
            <a:p>
              <a:r>
                <a:rPr lang="zh-CN" altLang="en-US" sz="3200" b="1">
                  <a:latin typeface="Times New Roman" pitchFamily="18" charset="0"/>
                </a:rPr>
                <a:t>突变</a:t>
              </a:r>
            </a:p>
          </p:txBody>
        </p:sp>
      </p:grpSp>
      <p:grpSp>
        <p:nvGrpSpPr>
          <p:cNvPr id="79900" name="Group 28"/>
          <p:cNvGrpSpPr>
            <a:grpSpLocks/>
          </p:cNvGrpSpPr>
          <p:nvPr/>
        </p:nvGrpSpPr>
        <p:grpSpPr bwMode="auto">
          <a:xfrm>
            <a:off x="2590800" y="1752600"/>
            <a:ext cx="1087438" cy="579438"/>
            <a:chOff x="1632" y="1104"/>
            <a:chExt cx="685" cy="365"/>
          </a:xfrm>
        </p:grpSpPr>
        <p:sp>
          <p:nvSpPr>
            <p:cNvPr id="79901" name="Text Box 29"/>
            <p:cNvSpPr txBox="1">
              <a:spLocks noChangeArrowheads="1"/>
            </p:cNvSpPr>
            <p:nvPr/>
          </p:nvSpPr>
          <p:spPr bwMode="auto">
            <a:xfrm>
              <a:off x="1632" y="1104"/>
              <a:ext cx="683" cy="367"/>
            </a:xfrm>
            <a:prstGeom prst="rect">
              <a:avLst/>
            </a:prstGeom>
            <a:noFill/>
            <a:ln w="9525">
              <a:noFill/>
              <a:miter lim="800000"/>
              <a:headEnd/>
              <a:tailEnd/>
            </a:ln>
            <a:effectLst/>
          </p:spPr>
          <p:txBody>
            <a:bodyPr wrap="none">
              <a:spAutoFit/>
            </a:bodyPr>
            <a:lstStyle/>
            <a:p>
              <a:r>
                <a:rPr lang="en-US" altLang="zh-CN" sz="3200" b="1">
                  <a:latin typeface="Times New Roman" pitchFamily="18" charset="0"/>
                </a:rPr>
                <a:t>GAA</a:t>
              </a:r>
            </a:p>
          </p:txBody>
        </p:sp>
        <p:sp>
          <p:nvSpPr>
            <p:cNvPr id="79902" name="Line 30"/>
            <p:cNvSpPr>
              <a:spLocks noChangeShapeType="1"/>
            </p:cNvSpPr>
            <p:nvPr/>
          </p:nvSpPr>
          <p:spPr bwMode="auto">
            <a:xfrm>
              <a:off x="1680" y="1440"/>
              <a:ext cx="528" cy="0"/>
            </a:xfrm>
            <a:prstGeom prst="line">
              <a:avLst/>
            </a:prstGeom>
            <a:noFill/>
            <a:ln w="9525">
              <a:solidFill>
                <a:schemeClr val="tx1"/>
              </a:solidFill>
              <a:round/>
              <a:headEnd/>
              <a:tailEnd/>
            </a:ln>
            <a:effectLst/>
          </p:spPr>
          <p:txBody>
            <a:bodyPr wrap="none"/>
            <a:lstStyle/>
            <a:p>
              <a:endParaRPr lang="zh-CN" altLang="en-US"/>
            </a:p>
          </p:txBody>
        </p:sp>
      </p:grpSp>
      <p:sp>
        <p:nvSpPr>
          <p:cNvPr id="79903" name="Text Box 31"/>
          <p:cNvSpPr txBox="1">
            <a:spLocks noChangeArrowheads="1"/>
          </p:cNvSpPr>
          <p:nvPr/>
        </p:nvSpPr>
        <p:spPr bwMode="auto">
          <a:xfrm>
            <a:off x="6858000" y="2895600"/>
            <a:ext cx="1809750" cy="582613"/>
          </a:xfrm>
          <a:prstGeom prst="rect">
            <a:avLst/>
          </a:prstGeom>
          <a:noFill/>
          <a:ln w="9525">
            <a:noFill/>
            <a:miter lim="800000"/>
            <a:headEnd/>
            <a:tailEnd/>
          </a:ln>
          <a:effectLst/>
        </p:spPr>
        <p:txBody>
          <a:bodyPr wrap="none">
            <a:spAutoFit/>
          </a:bodyPr>
          <a:lstStyle/>
          <a:p>
            <a:pPr>
              <a:spcBef>
                <a:spcPct val="50000"/>
              </a:spcBef>
            </a:pPr>
            <a:r>
              <a:rPr lang="zh-CN" altLang="en-US" sz="3200" b="1" dirty="0">
                <a:solidFill>
                  <a:srgbClr val="FF0066"/>
                </a:solidFill>
              </a:rPr>
              <a:t>直接原因</a:t>
            </a:r>
          </a:p>
        </p:txBody>
      </p:sp>
      <p:sp>
        <p:nvSpPr>
          <p:cNvPr id="79904" name="Text Box 32"/>
          <p:cNvSpPr txBox="1">
            <a:spLocks noChangeArrowheads="1"/>
          </p:cNvSpPr>
          <p:nvPr/>
        </p:nvSpPr>
        <p:spPr bwMode="auto">
          <a:xfrm>
            <a:off x="6781800" y="457200"/>
            <a:ext cx="1809750" cy="582613"/>
          </a:xfrm>
          <a:prstGeom prst="rect">
            <a:avLst/>
          </a:prstGeom>
          <a:noFill/>
          <a:ln w="9525">
            <a:noFill/>
            <a:miter lim="800000"/>
            <a:headEnd/>
            <a:tailEnd/>
          </a:ln>
          <a:effectLst/>
        </p:spPr>
        <p:txBody>
          <a:bodyPr wrap="none">
            <a:spAutoFit/>
          </a:bodyPr>
          <a:lstStyle/>
          <a:p>
            <a:pPr>
              <a:spcBef>
                <a:spcPct val="50000"/>
              </a:spcBef>
            </a:pPr>
            <a:r>
              <a:rPr lang="zh-CN" altLang="en-US" sz="3200" b="1" dirty="0">
                <a:solidFill>
                  <a:srgbClr val="FF0066"/>
                </a:solidFill>
              </a:rPr>
              <a:t>根本原因</a:t>
            </a:r>
          </a:p>
        </p:txBody>
      </p:sp>
      <p:sp>
        <p:nvSpPr>
          <p:cNvPr id="79905" name="Rectangle 33"/>
          <p:cNvSpPr>
            <a:spLocks noChangeArrowheads="1"/>
          </p:cNvSpPr>
          <p:nvPr/>
        </p:nvSpPr>
        <p:spPr bwMode="auto">
          <a:xfrm>
            <a:off x="395288" y="5267325"/>
            <a:ext cx="7956550" cy="1590675"/>
          </a:xfrm>
          <a:prstGeom prst="rect">
            <a:avLst/>
          </a:prstGeom>
          <a:noFill/>
          <a:ln w="9525">
            <a:noFill/>
            <a:miter lim="800000"/>
            <a:headEnd/>
            <a:tailEnd/>
          </a:ln>
          <a:effectLst/>
        </p:spPr>
        <p:txBody>
          <a:bodyPr/>
          <a:lstStyle/>
          <a:p>
            <a:pPr marL="342900" indent="-342900" algn="just">
              <a:spcBef>
                <a:spcPct val="20000"/>
              </a:spcBef>
            </a:pPr>
            <a:r>
              <a:rPr lang="en-US" altLang="zh-CN" sz="3200" dirty="0">
                <a:latin typeface="黑体" pitchFamily="2" charset="-122"/>
                <a:ea typeface="黑体" pitchFamily="2" charset="-122"/>
              </a:rPr>
              <a:t>      </a:t>
            </a:r>
            <a:r>
              <a:rPr lang="zh-CN" altLang="en-US" sz="3200" b="1" dirty="0">
                <a:latin typeface="黑体" pitchFamily="2" charset="-122"/>
                <a:ea typeface="黑体" pitchFamily="2" charset="-122"/>
              </a:rPr>
              <a:t>镰刀型细胞贫血症是由于</a:t>
            </a:r>
            <a:r>
              <a:rPr lang="en-US" altLang="zh-CN" sz="3200" b="1" dirty="0">
                <a:latin typeface="黑体" pitchFamily="2" charset="-122"/>
                <a:ea typeface="黑体" pitchFamily="2" charset="-122"/>
              </a:rPr>
              <a:t>DNA</a:t>
            </a:r>
            <a:r>
              <a:rPr lang="zh-CN" altLang="en-US" sz="3200" b="1" dirty="0">
                <a:solidFill>
                  <a:srgbClr val="FF0000"/>
                </a:solidFill>
                <a:latin typeface="黑体" pitchFamily="2" charset="-122"/>
                <a:ea typeface="黑体" pitchFamily="2" charset="-122"/>
              </a:rPr>
              <a:t>碱基替换</a:t>
            </a:r>
            <a:r>
              <a:rPr lang="zh-CN" altLang="en-US" sz="3200" b="1" dirty="0">
                <a:latin typeface="黑体" pitchFamily="2" charset="-122"/>
                <a:ea typeface="黑体" pitchFamily="2" charset="-122"/>
              </a:rPr>
              <a:t>引起的一种</a:t>
            </a:r>
            <a:r>
              <a:rPr lang="zh-CN" altLang="en-US" sz="3200" b="1" dirty="0" smtClean="0">
                <a:latin typeface="黑体" pitchFamily="2" charset="-122"/>
                <a:ea typeface="黑体" pitchFamily="2" charset="-122"/>
              </a:rPr>
              <a:t>遗传病</a:t>
            </a:r>
            <a:r>
              <a:rPr lang="en-US" altLang="zh-CN" sz="3200" b="1" dirty="0" smtClean="0">
                <a:latin typeface="黑体" pitchFamily="2" charset="-122"/>
                <a:ea typeface="黑体" pitchFamily="2" charset="-122"/>
              </a:rPr>
              <a:t>.</a:t>
            </a:r>
            <a:endParaRPr lang="zh-CN" altLang="en-US" sz="3200" b="1" dirty="0">
              <a:latin typeface="黑体" pitchFamily="2" charset="-122"/>
              <a:ea typeface="黑体" pitchFamily="2" charset="-122"/>
            </a:endParaRPr>
          </a:p>
        </p:txBody>
      </p:sp>
      <p:sp>
        <p:nvSpPr>
          <p:cNvPr id="79906" name="Text Box 34"/>
          <p:cNvSpPr txBox="1">
            <a:spLocks noChangeArrowheads="1"/>
          </p:cNvSpPr>
          <p:nvPr/>
        </p:nvSpPr>
        <p:spPr bwMode="auto">
          <a:xfrm>
            <a:off x="323850" y="5157788"/>
            <a:ext cx="1944688" cy="703262"/>
          </a:xfrm>
          <a:prstGeom prst="rect">
            <a:avLst/>
          </a:prstGeom>
          <a:noFill/>
          <a:ln w="9525">
            <a:noFill/>
            <a:miter lim="800000"/>
            <a:headEnd/>
            <a:tailEnd/>
          </a:ln>
          <a:effectLst/>
        </p:spPr>
        <p:txBody>
          <a:bodyPr>
            <a:spAutoFit/>
          </a:bodyPr>
          <a:lstStyle/>
          <a:p>
            <a:pPr>
              <a:spcBef>
                <a:spcPct val="50000"/>
              </a:spcBef>
            </a:pPr>
            <a:r>
              <a:rPr lang="zh-CN" altLang="en-US" sz="4000" b="1" dirty="0">
                <a:solidFill>
                  <a:srgbClr val="0000CC"/>
                </a:solidFill>
                <a:latin typeface="黑体" pitchFamily="2" charset="-122"/>
                <a:ea typeface="黑体" pitchFamily="2" charset="-122"/>
              </a:rPr>
              <a:t>病因：</a:t>
            </a:r>
          </a:p>
        </p:txBody>
      </p:sp>
      <p:sp>
        <p:nvSpPr>
          <p:cNvPr id="79907" name="Oval 35"/>
          <p:cNvSpPr>
            <a:spLocks noChangeArrowheads="1"/>
          </p:cNvSpPr>
          <p:nvPr/>
        </p:nvSpPr>
        <p:spPr bwMode="auto">
          <a:xfrm>
            <a:off x="5562600" y="381000"/>
            <a:ext cx="381000" cy="1087438"/>
          </a:xfrm>
          <a:prstGeom prst="ellipse">
            <a:avLst/>
          </a:prstGeom>
          <a:noFill/>
          <a:ln w="28575">
            <a:solidFill>
              <a:srgbClr val="FF0000"/>
            </a:solidFill>
            <a:round/>
            <a:headEnd/>
            <a:tailEnd/>
          </a:ln>
          <a:effectLst/>
        </p:spPr>
        <p:txBody>
          <a:bodyPr wrap="none" anchor="ctr"/>
          <a:lstStyle/>
          <a:p>
            <a:endParaRPr lang="zh-CN" altLang="en-US"/>
          </a:p>
        </p:txBody>
      </p:sp>
      <p:sp>
        <p:nvSpPr>
          <p:cNvPr id="79908" name="Oval 36"/>
          <p:cNvSpPr>
            <a:spLocks noChangeArrowheads="1"/>
          </p:cNvSpPr>
          <p:nvPr/>
        </p:nvSpPr>
        <p:spPr bwMode="auto">
          <a:xfrm>
            <a:off x="2895600" y="477838"/>
            <a:ext cx="381000" cy="1087437"/>
          </a:xfrm>
          <a:prstGeom prst="ellipse">
            <a:avLst/>
          </a:prstGeom>
          <a:noFill/>
          <a:ln w="28575">
            <a:solidFill>
              <a:srgbClr val="FF0000"/>
            </a:solidFill>
            <a:round/>
            <a:headEnd/>
            <a:tailEnd/>
          </a:ln>
          <a:effectLst/>
        </p:spPr>
        <p:txBody>
          <a:bodyPr wrap="none" anchor="ctr"/>
          <a:lstStyle/>
          <a:p>
            <a:endParaRPr lang="zh-CN" altLang="en-US"/>
          </a:p>
        </p:txBody>
      </p:sp>
      <p:sp>
        <p:nvSpPr>
          <p:cNvPr id="79909" name="Line 37"/>
          <p:cNvSpPr>
            <a:spLocks noChangeShapeType="1"/>
          </p:cNvSpPr>
          <p:nvPr/>
        </p:nvSpPr>
        <p:spPr bwMode="auto">
          <a:xfrm>
            <a:off x="3059113" y="1484313"/>
            <a:ext cx="0" cy="431800"/>
          </a:xfrm>
          <a:prstGeom prst="line">
            <a:avLst/>
          </a:prstGeom>
          <a:noFill/>
          <a:ln w="9525">
            <a:solidFill>
              <a:srgbClr val="FF0000"/>
            </a:solidFill>
            <a:round/>
            <a:headEnd/>
            <a:tailEnd type="triangle" w="med" len="med"/>
          </a:ln>
          <a:effectLst/>
        </p:spPr>
        <p:txBody>
          <a:bodyPr wrap="none"/>
          <a:lstStyle/>
          <a:p>
            <a:endParaRPr lang="zh-CN" altLang="en-US"/>
          </a:p>
        </p:txBody>
      </p:sp>
      <p:sp>
        <p:nvSpPr>
          <p:cNvPr id="79910" name="Line 38"/>
          <p:cNvSpPr>
            <a:spLocks noChangeShapeType="1"/>
          </p:cNvSpPr>
          <p:nvPr/>
        </p:nvSpPr>
        <p:spPr bwMode="auto">
          <a:xfrm>
            <a:off x="3132138" y="2420938"/>
            <a:ext cx="0" cy="576262"/>
          </a:xfrm>
          <a:prstGeom prst="line">
            <a:avLst/>
          </a:prstGeom>
          <a:noFill/>
          <a:ln w="9525">
            <a:solidFill>
              <a:srgbClr val="FF0000"/>
            </a:solidFill>
            <a:round/>
            <a:headEnd/>
            <a:tailEnd type="triangle" w="med" len="med"/>
          </a:ln>
          <a:effectLst/>
        </p:spPr>
        <p:txBody>
          <a:bodyPr wrap="none"/>
          <a:lstStyle/>
          <a:p>
            <a:endParaRPr lang="zh-CN" altLang="en-US"/>
          </a:p>
        </p:txBody>
      </p:sp>
      <p:sp>
        <p:nvSpPr>
          <p:cNvPr id="79911" name="Line 39"/>
          <p:cNvSpPr>
            <a:spLocks noChangeShapeType="1"/>
          </p:cNvSpPr>
          <p:nvPr/>
        </p:nvSpPr>
        <p:spPr bwMode="auto">
          <a:xfrm>
            <a:off x="5724525" y="1412875"/>
            <a:ext cx="0" cy="431800"/>
          </a:xfrm>
          <a:prstGeom prst="line">
            <a:avLst/>
          </a:prstGeom>
          <a:noFill/>
          <a:ln w="9525">
            <a:solidFill>
              <a:srgbClr val="FF0000"/>
            </a:solidFill>
            <a:round/>
            <a:headEnd/>
            <a:tailEnd type="triangle" w="med" len="med"/>
          </a:ln>
          <a:effectLst/>
        </p:spPr>
        <p:txBody>
          <a:bodyPr wrap="none"/>
          <a:lstStyle/>
          <a:p>
            <a:endParaRPr lang="zh-CN" altLang="en-US"/>
          </a:p>
        </p:txBody>
      </p:sp>
      <p:sp>
        <p:nvSpPr>
          <p:cNvPr id="79912" name="Line 40"/>
          <p:cNvSpPr>
            <a:spLocks noChangeShapeType="1"/>
          </p:cNvSpPr>
          <p:nvPr/>
        </p:nvSpPr>
        <p:spPr bwMode="auto">
          <a:xfrm>
            <a:off x="5724525" y="2276475"/>
            <a:ext cx="0" cy="576263"/>
          </a:xfrm>
          <a:prstGeom prst="line">
            <a:avLst/>
          </a:prstGeom>
          <a:noFill/>
          <a:ln w="9525">
            <a:solidFill>
              <a:srgbClr val="FF0000"/>
            </a:solidFill>
            <a:round/>
            <a:headEnd/>
            <a:tailEnd type="triangle" w="med" len="med"/>
          </a:ln>
          <a:effectLst/>
        </p:spPr>
        <p:txBody>
          <a:bodyPr wrap="none"/>
          <a:lstStyle/>
          <a:p>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98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79908"/>
                                        </p:tgtEl>
                                        <p:attrNameLst>
                                          <p:attrName>style.visibility</p:attrName>
                                        </p:attrNameLst>
                                      </p:cBhvr>
                                      <p:to>
                                        <p:strVal val="visible"/>
                                      </p:to>
                                    </p:set>
                                    <p:anim calcmode="lin" valueType="num">
                                      <p:cBhvr>
                                        <p:cTn id="11" dur="500" fill="hold"/>
                                        <p:tgtEl>
                                          <p:spTgt spid="79908"/>
                                        </p:tgtEl>
                                        <p:attrNameLst>
                                          <p:attrName>ppt_w</p:attrName>
                                        </p:attrNameLst>
                                      </p:cBhvr>
                                      <p:tavLst>
                                        <p:tav tm="0">
                                          <p:val>
                                            <p:fltVal val="0"/>
                                          </p:val>
                                        </p:tav>
                                        <p:tav tm="100000">
                                          <p:val>
                                            <p:strVal val="#ppt_w"/>
                                          </p:val>
                                        </p:tav>
                                      </p:tavLst>
                                    </p:anim>
                                    <p:anim calcmode="lin" valueType="num">
                                      <p:cBhvr>
                                        <p:cTn id="12" dur="500" fill="hold"/>
                                        <p:tgtEl>
                                          <p:spTgt spid="79908"/>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79897"/>
                                        </p:tgtEl>
                                        <p:attrNameLst>
                                          <p:attrName>style.visibility</p:attrName>
                                        </p:attrNameLst>
                                      </p:cBhvr>
                                      <p:to>
                                        <p:strVal val="visible"/>
                                      </p:to>
                                    </p:set>
                                    <p:animEffect transition="in" filter="slide(fromLeft)">
                                      <p:cBhvr>
                                        <p:cTn id="17" dur="500"/>
                                        <p:tgtEl>
                                          <p:spTgt spid="7989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79892"/>
                                        </p:tgtEl>
                                        <p:attrNameLst>
                                          <p:attrName>style.visibility</p:attrName>
                                        </p:attrNameLst>
                                      </p:cBhvr>
                                      <p:to>
                                        <p:strVal val="visible"/>
                                      </p:to>
                                    </p:set>
                                    <p:anim calcmode="lin" valueType="num">
                                      <p:cBhvr additive="base">
                                        <p:cTn id="22" dur="500" fill="hold"/>
                                        <p:tgtEl>
                                          <p:spTgt spid="79892"/>
                                        </p:tgtEl>
                                        <p:attrNameLst>
                                          <p:attrName>ppt_x</p:attrName>
                                        </p:attrNameLst>
                                      </p:cBhvr>
                                      <p:tavLst>
                                        <p:tav tm="0">
                                          <p:val>
                                            <p:strVal val="0-#ppt_w/2"/>
                                          </p:val>
                                        </p:tav>
                                        <p:tav tm="100000">
                                          <p:val>
                                            <p:strVal val="#ppt_x"/>
                                          </p:val>
                                        </p:tav>
                                      </p:tavLst>
                                    </p:anim>
                                    <p:anim calcmode="lin" valueType="num">
                                      <p:cBhvr additive="base">
                                        <p:cTn id="23" dur="500" fill="hold"/>
                                        <p:tgtEl>
                                          <p:spTgt spid="7989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79907"/>
                                        </p:tgtEl>
                                        <p:attrNameLst>
                                          <p:attrName>style.visibility</p:attrName>
                                        </p:attrNameLst>
                                      </p:cBhvr>
                                      <p:to>
                                        <p:strVal val="visible"/>
                                      </p:to>
                                    </p:set>
                                    <p:anim calcmode="lin" valueType="num">
                                      <p:cBhvr>
                                        <p:cTn id="28" dur="500" fill="hold"/>
                                        <p:tgtEl>
                                          <p:spTgt spid="79907"/>
                                        </p:tgtEl>
                                        <p:attrNameLst>
                                          <p:attrName>ppt_w</p:attrName>
                                        </p:attrNameLst>
                                      </p:cBhvr>
                                      <p:tavLst>
                                        <p:tav tm="0">
                                          <p:val>
                                            <p:fltVal val="0"/>
                                          </p:val>
                                        </p:tav>
                                        <p:tav tm="100000">
                                          <p:val>
                                            <p:strVal val="#ppt_w"/>
                                          </p:val>
                                        </p:tav>
                                      </p:tavLst>
                                    </p:anim>
                                    <p:anim calcmode="lin" valueType="num">
                                      <p:cBhvr>
                                        <p:cTn id="29" dur="500" fill="hold"/>
                                        <p:tgtEl>
                                          <p:spTgt spid="79907"/>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79909"/>
                                        </p:tgtEl>
                                        <p:attrNameLst>
                                          <p:attrName>style.visibility</p:attrName>
                                        </p:attrNameLst>
                                      </p:cBhvr>
                                      <p:to>
                                        <p:strVal val="visible"/>
                                      </p:to>
                                    </p:set>
                                    <p:animEffect transition="in" filter="blinds(horizontal)">
                                      <p:cBhvr>
                                        <p:cTn id="34" dur="500"/>
                                        <p:tgtEl>
                                          <p:spTgt spid="79909"/>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7990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79910"/>
                                        </p:tgtEl>
                                        <p:attrNameLst>
                                          <p:attrName>style.visibility</p:attrName>
                                        </p:attrNameLst>
                                      </p:cBhvr>
                                      <p:to>
                                        <p:strVal val="visible"/>
                                      </p:to>
                                    </p:set>
                                    <p:animEffect transition="in" filter="blinds(horizontal)">
                                      <p:cBhvr>
                                        <p:cTn id="43" dur="500"/>
                                        <p:tgtEl>
                                          <p:spTgt spid="79910"/>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42" fill="hold" grpId="0" nodeType="clickEffect">
                                  <p:stCondLst>
                                    <p:cond delay="0"/>
                                  </p:stCondLst>
                                  <p:childTnLst>
                                    <p:set>
                                      <p:cBhvr>
                                        <p:cTn id="47" dur="1" fill="hold">
                                          <p:stCondLst>
                                            <p:cond delay="0"/>
                                          </p:stCondLst>
                                        </p:cTn>
                                        <p:tgtEl>
                                          <p:spTgt spid="79880"/>
                                        </p:tgtEl>
                                        <p:attrNameLst>
                                          <p:attrName>style.visibility</p:attrName>
                                        </p:attrNameLst>
                                      </p:cBhvr>
                                      <p:to>
                                        <p:strVal val="visible"/>
                                      </p:to>
                                    </p:set>
                                    <p:animEffect transition="in" filter="barn(outHorizontal)">
                                      <p:cBhvr>
                                        <p:cTn id="48" dur="500"/>
                                        <p:tgtEl>
                                          <p:spTgt spid="79880"/>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42" fill="hold" grpId="0" nodeType="clickEffect">
                                  <p:stCondLst>
                                    <p:cond delay="0"/>
                                  </p:stCondLst>
                                  <p:childTnLst>
                                    <p:set>
                                      <p:cBhvr>
                                        <p:cTn id="52" dur="1" fill="hold">
                                          <p:stCondLst>
                                            <p:cond delay="0"/>
                                          </p:stCondLst>
                                        </p:cTn>
                                        <p:tgtEl>
                                          <p:spTgt spid="79887"/>
                                        </p:tgtEl>
                                        <p:attrNameLst>
                                          <p:attrName>style.visibility</p:attrName>
                                        </p:attrNameLst>
                                      </p:cBhvr>
                                      <p:to>
                                        <p:strVal val="visible"/>
                                      </p:to>
                                    </p:set>
                                    <p:animEffect transition="in" filter="barn(outHorizontal)">
                                      <p:cBhvr>
                                        <p:cTn id="53" dur="500"/>
                                        <p:tgtEl>
                                          <p:spTgt spid="79887"/>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79911"/>
                                        </p:tgtEl>
                                        <p:attrNameLst>
                                          <p:attrName>style.visibility</p:attrName>
                                        </p:attrNameLst>
                                      </p:cBhvr>
                                      <p:to>
                                        <p:strVal val="visible"/>
                                      </p:to>
                                    </p:set>
                                    <p:animEffect transition="in" filter="blinds(horizontal)">
                                      <p:cBhvr>
                                        <p:cTn id="58" dur="500"/>
                                        <p:tgtEl>
                                          <p:spTgt spid="79911"/>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499"/>
                                          </p:stCondLst>
                                        </p:cTn>
                                        <p:tgtEl>
                                          <p:spTgt spid="7988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79912"/>
                                        </p:tgtEl>
                                        <p:attrNameLst>
                                          <p:attrName>style.visibility</p:attrName>
                                        </p:attrNameLst>
                                      </p:cBhvr>
                                      <p:to>
                                        <p:strVal val="visible"/>
                                      </p:to>
                                    </p:set>
                                    <p:animEffect transition="in" filter="blinds(horizontal)">
                                      <p:cBhvr>
                                        <p:cTn id="67" dur="500"/>
                                        <p:tgtEl>
                                          <p:spTgt spid="79912"/>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42" fill="hold" grpId="0" nodeType="clickEffect">
                                  <p:stCondLst>
                                    <p:cond delay="0"/>
                                  </p:stCondLst>
                                  <p:childTnLst>
                                    <p:set>
                                      <p:cBhvr>
                                        <p:cTn id="71" dur="1" fill="hold">
                                          <p:stCondLst>
                                            <p:cond delay="0"/>
                                          </p:stCondLst>
                                        </p:cTn>
                                        <p:tgtEl>
                                          <p:spTgt spid="79881"/>
                                        </p:tgtEl>
                                        <p:attrNameLst>
                                          <p:attrName>style.visibility</p:attrName>
                                        </p:attrNameLst>
                                      </p:cBhvr>
                                      <p:to>
                                        <p:strVal val="visible"/>
                                      </p:to>
                                    </p:set>
                                    <p:animEffect transition="in" filter="barn(outHorizontal)">
                                      <p:cBhvr>
                                        <p:cTn id="72" dur="500"/>
                                        <p:tgtEl>
                                          <p:spTgt spid="79881"/>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42" fill="hold" grpId="0" nodeType="clickEffect">
                                  <p:stCondLst>
                                    <p:cond delay="0"/>
                                  </p:stCondLst>
                                  <p:childTnLst>
                                    <p:set>
                                      <p:cBhvr>
                                        <p:cTn id="76" dur="1" fill="hold">
                                          <p:stCondLst>
                                            <p:cond delay="0"/>
                                          </p:stCondLst>
                                        </p:cTn>
                                        <p:tgtEl>
                                          <p:spTgt spid="79888"/>
                                        </p:tgtEl>
                                        <p:attrNameLst>
                                          <p:attrName>style.visibility</p:attrName>
                                        </p:attrNameLst>
                                      </p:cBhvr>
                                      <p:to>
                                        <p:strVal val="visible"/>
                                      </p:to>
                                    </p:set>
                                    <p:animEffect transition="in" filter="barn(outHorizontal)">
                                      <p:cBhvr>
                                        <p:cTn id="77" dur="500"/>
                                        <p:tgtEl>
                                          <p:spTgt spid="79888"/>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499"/>
                                          </p:stCondLst>
                                        </p:cTn>
                                        <p:tgtEl>
                                          <p:spTgt spid="79903"/>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childTnLst>
                                    <p:set>
                                      <p:cBhvr>
                                        <p:cTn id="85" dur="1" fill="hold">
                                          <p:stCondLst>
                                            <p:cond delay="499"/>
                                          </p:stCondLst>
                                        </p:cTn>
                                        <p:tgtEl>
                                          <p:spTgt spid="79904"/>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9" presetClass="entr" presetSubtype="0" fill="hold" grpId="0" nodeType="clickEffect">
                                  <p:stCondLst>
                                    <p:cond delay="0"/>
                                  </p:stCondLst>
                                  <p:childTnLst>
                                    <p:set>
                                      <p:cBhvr>
                                        <p:cTn id="89" dur="1" fill="hold">
                                          <p:stCondLst>
                                            <p:cond delay="0"/>
                                          </p:stCondLst>
                                        </p:cTn>
                                        <p:tgtEl>
                                          <p:spTgt spid="79905">
                                            <p:txEl>
                                              <p:pRg st="0" end="0"/>
                                            </p:txEl>
                                          </p:spTgt>
                                        </p:tgtEl>
                                        <p:attrNameLst>
                                          <p:attrName>style.visibility</p:attrName>
                                        </p:attrNameLst>
                                      </p:cBhvr>
                                      <p:to>
                                        <p:strVal val="visible"/>
                                      </p:to>
                                    </p:set>
                                    <p:animEffect transition="in" filter="dissolve">
                                      <p:cBhvr>
                                        <p:cTn id="90" dur="500"/>
                                        <p:tgtEl>
                                          <p:spTgt spid="7990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80" grpId="0" autoUpdateAnimBg="0"/>
      <p:bldP spid="79881" grpId="0" autoUpdateAnimBg="0"/>
      <p:bldP spid="79887" grpId="0" autoUpdateAnimBg="0"/>
      <p:bldP spid="79888" grpId="0" autoUpdateAnimBg="0"/>
      <p:bldP spid="79903" grpId="0" autoUpdateAnimBg="0"/>
      <p:bldP spid="79904" grpId="0" autoUpdateAnimBg="0"/>
      <p:bldP spid="79905" grpId="0" build="p" autoUpdateAnimBg="0"/>
      <p:bldP spid="79907" grpId="0" animBg="1"/>
      <p:bldP spid="79908" grpId="0" animBg="1"/>
      <p:bldP spid="79909" grpId="0" animBg="1"/>
      <p:bldP spid="79910" grpId="0" animBg="1"/>
      <p:bldP spid="79911" grpId="0" animBg="1"/>
      <p:bldP spid="79912" grpId="0" animBg="1"/>
    </p:bldLst>
  </p:timing>
</p:sld>
</file>

<file path=ppt/theme/theme1.xml><?xml version="1.0" encoding="utf-8"?>
<a:theme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Blank">
  <a:themeElements>
    <a:clrScheme name="Office">
      <a:dk1>
        <a:sysClr val="windowText" lastClr="000000"/>
      </a:dk1>
      <a:lt1>
        <a:sysClr val="window" lastClr="FFFFFF"/>
      </a:lt1>
      <a:dk2>
        <a:srgbClr val="6E747A"/>
      </a:dk2>
      <a:lt2>
        <a:srgbClr val="E7E6E6"/>
      </a:lt2>
      <a:accent1>
        <a:srgbClr val="5B9BD5"/>
      </a:accent1>
      <a:accent2>
        <a:srgbClr val="ED7D31"/>
      </a:accent2>
      <a:accent3>
        <a:srgbClr val="A5A5A5"/>
      </a:accent3>
      <a:accent4>
        <a:srgbClr val="FFC000"/>
      </a:accent4>
      <a:accent5>
        <a:srgbClr val="4472C4"/>
      </a:accent5>
      <a:accent6>
        <a:srgbClr val="70AD47"/>
      </a:accent6>
      <a:hlink>
        <a:srgbClr val="085296"/>
      </a:hlink>
      <a:folHlink>
        <a:srgbClr val="9933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CDESIGNN</Template>
  <TotalTime>607</TotalTime>
  <Words>3859</Words>
  <Paragraphs>731</Paragraphs>
  <Slides>66</Slides>
  <Notes>9</Notes>
  <HiddenSlides>2</HiddenSlides>
  <MMClips>0</MMClips>
  <ScaleCrop>false</ScaleCrop>
  <HeadingPairs>
    <vt:vector size="4" baseType="variant">
      <vt:variant>
        <vt:lpstr>主题</vt:lpstr>
      </vt:variant>
      <vt:variant>
        <vt:i4>2</vt:i4>
      </vt:variant>
      <vt:variant>
        <vt:lpstr>幻灯片标题</vt:lpstr>
      </vt:variant>
      <vt:variant>
        <vt:i4>66</vt:i4>
      </vt:variant>
    </vt:vector>
  </HeadingPairs>
  <TitlesOfParts>
    <vt:vector size="68" baseType="lpstr">
      <vt:lpstr>吉祥如意</vt:lpstr>
      <vt:lpstr>Blank</vt:lpstr>
      <vt:lpstr>第21-22讲    生物的变异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2.基因突变的特点</vt:lpstr>
      <vt:lpstr>PowerPoint 演示文稿</vt:lpstr>
      <vt:lpstr>PowerPoint 演示文稿</vt:lpstr>
      <vt:lpstr>基因突变的应用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２、重复：染色体中增加某一片段而引起的变异现象。例果蝇棒状眼形成。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单倍体与多倍体的区别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基因突变与染色体变异的区别</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Printed>1601-01-01T00:00:00Z</cp:lastPrinted>
  <dcterms:created xsi:type="dcterms:W3CDTF">2011-05-10T02:26:27Z</dcterms:created>
  <dcterms:modified xsi:type="dcterms:W3CDTF">2018-11-15T02:45:01Z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