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36"/>
  </p:notesMasterIdLst>
  <p:sldIdLst>
    <p:sldId id="357" r:id="rId3"/>
    <p:sldId id="313" r:id="rId4"/>
    <p:sldId id="315" r:id="rId5"/>
    <p:sldId id="316" r:id="rId6"/>
    <p:sldId id="317" r:id="rId7"/>
    <p:sldId id="318" r:id="rId8"/>
    <p:sldId id="319" r:id="rId9"/>
    <p:sldId id="320" r:id="rId10"/>
    <p:sldId id="321" r:id="rId11"/>
    <p:sldId id="322" r:id="rId12"/>
    <p:sldId id="323" r:id="rId13"/>
    <p:sldId id="330" r:id="rId14"/>
    <p:sldId id="291" r:id="rId15"/>
    <p:sldId id="287" r:id="rId16"/>
    <p:sldId id="288" r:id="rId17"/>
    <p:sldId id="289" r:id="rId18"/>
    <p:sldId id="290" r:id="rId19"/>
    <p:sldId id="332" r:id="rId20"/>
    <p:sldId id="333" r:id="rId21"/>
    <p:sldId id="339" r:id="rId22"/>
    <p:sldId id="340" r:id="rId23"/>
    <p:sldId id="343" r:id="rId24"/>
    <p:sldId id="344" r:id="rId25"/>
    <p:sldId id="345" r:id="rId26"/>
    <p:sldId id="346" r:id="rId27"/>
    <p:sldId id="347" r:id="rId28"/>
    <p:sldId id="349" r:id="rId29"/>
    <p:sldId id="350" r:id="rId30"/>
    <p:sldId id="351" r:id="rId31"/>
    <p:sldId id="352" r:id="rId32"/>
    <p:sldId id="353" r:id="rId33"/>
    <p:sldId id="354" r:id="rId34"/>
    <p:sldId id="356" r:id="rId35"/>
  </p:sldIdLst>
  <p:sldSz cx="9144000" cy="6858000" type="screen4x3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2929"/>
    <a:srgbClr val="B60000"/>
    <a:srgbClr val="1A4B96"/>
    <a:srgbClr val="000000"/>
    <a:srgbClr val="1B796F"/>
    <a:srgbClr val="3E3F40"/>
    <a:srgbClr val="41424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-78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2017-2-16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9156" y="1279287"/>
            <a:ext cx="4605433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" descr="a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0F58-3108-4415-857A-6D0360DF626E}" type="datetimeFigureOut">
              <a:rPr lang="zh-CN" altLang="en-US" smtClean="0"/>
              <a:pPr/>
              <a:t>2017-2-16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85CE2-CEAD-46BB-861E-7D62265DC96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3714" y="889200"/>
            <a:ext cx="7318800" cy="1274400"/>
          </a:xfrm>
        </p:spPr>
        <p:txBody>
          <a:bodyPr anchor="b">
            <a:normAutofit/>
          </a:bodyPr>
          <a:lstStyle>
            <a:lvl1pPr algn="ctr">
              <a:defRPr sz="4000" b="1" i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3715" y="2416130"/>
            <a:ext cx="7497764" cy="55904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2017-2-16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628650" y="571502"/>
            <a:ext cx="7886701" cy="56499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 shadeToTitle="1">
        <a:gradFill rotWithShape="0">
          <a:gsLst>
            <a:gs pos="0">
              <a:srgbClr val="CC99FF"/>
            </a:gs>
            <a:gs pos="100000">
              <a:schemeClr val="bg1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en-US" alt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noProof="1"/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 shadeToTitle="1">
        <a:gradFill rotWithShape="0">
          <a:gsLst>
            <a:gs pos="0">
              <a:srgbClr val="CC99FF"/>
            </a:gs>
            <a:gs pos="100000">
              <a:schemeClr val="bg1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en-US" alt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noProof="1"/>
          </a:p>
        </p:txBody>
      </p:sp>
    </p:spTree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 shadeToTitle="1">
        <a:gradFill rotWithShape="0">
          <a:gsLst>
            <a:gs pos="0">
              <a:srgbClr val="CC99FF"/>
            </a:gs>
            <a:gs pos="100000">
              <a:schemeClr val="bg1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en-US" alt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noProof="1"/>
          </a:p>
        </p:txBody>
      </p:sp>
    </p:spTree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 shadeToTitle="1">
        <a:gradFill rotWithShape="0">
          <a:gsLst>
            <a:gs pos="0">
              <a:srgbClr val="CC99FF"/>
            </a:gs>
            <a:gs pos="100000">
              <a:schemeClr val="bg1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en-US" alt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noProof="1"/>
          </a:p>
        </p:txBody>
      </p:sp>
    </p:spTree>
  </p:cSld>
  <p:clrMapOvr>
    <a:masterClrMapping/>
  </p:clrMapOvr>
  <p:transition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 shadeToTitle="1">
        <a:gradFill rotWithShape="0">
          <a:gsLst>
            <a:gs pos="0">
              <a:srgbClr val="CC99FF"/>
            </a:gs>
            <a:gs pos="100000">
              <a:schemeClr val="bg1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en-US" alt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noProof="1"/>
          </a:p>
        </p:txBody>
      </p:sp>
    </p:spTree>
  </p:cSld>
  <p:clrMapOvr>
    <a:masterClrMapping/>
  </p:clrMapOvr>
  <p:transition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 shadeToTitle="1">
        <a:gradFill rotWithShape="0">
          <a:gsLst>
            <a:gs pos="0">
              <a:srgbClr val="CC99FF"/>
            </a:gs>
            <a:gs pos="100000">
              <a:schemeClr val="bg1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en-US" alt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noProof="1"/>
          </a:p>
        </p:txBody>
      </p:sp>
    </p:spTree>
  </p:cSld>
  <p:clrMapOvr>
    <a:masterClrMapping/>
  </p:clrMapOvr>
  <p:transition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2017-2-16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 shadeToTitle="1">
        <a:gradFill rotWithShape="0">
          <a:gsLst>
            <a:gs pos="0">
              <a:srgbClr val="CC99FF"/>
            </a:gs>
            <a:gs pos="100000">
              <a:schemeClr val="bg1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en-US" alt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noProof="1"/>
          </a:p>
        </p:txBody>
      </p:sp>
    </p:spTree>
  </p:cSld>
  <p:clrMapOvr>
    <a:masterClrMapping/>
  </p:clrMapOvr>
  <p:transition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 shadeToTitle="1">
        <a:gradFill rotWithShape="0">
          <a:gsLst>
            <a:gs pos="0">
              <a:srgbClr val="CC99FF"/>
            </a:gs>
            <a:gs pos="100000">
              <a:schemeClr val="bg1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en-US" alt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noProof="1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 marL="629920" indent="-284480">
              <a:buFont typeface="Arial" panose="020B0604020202020204" pitchFamily="34" charset="0"/>
              <a:buChar char="•"/>
              <a:defRPr sz="2000"/>
            </a:lvl2pPr>
            <a:lvl3pPr marL="1257300" indent="-284480">
              <a:spcBef>
                <a:spcPts val="200"/>
              </a:spcBef>
              <a:buFont typeface="Arial" panose="020B0604020202020204" pitchFamily="34" charset="0"/>
              <a:buChar char="•"/>
              <a:defRPr sz="1800"/>
            </a:lvl3pPr>
            <a:lvl4pPr marL="1657350" indent="-285750">
              <a:buFont typeface="Arial" panose="020B0604020202020204" pitchFamily="34" charset="0"/>
              <a:buChar char="•"/>
              <a:defRPr sz="1800"/>
            </a:lvl4pPr>
            <a:lvl5pPr marL="2114550" indent="-285750">
              <a:buFont typeface="Arial" panose="020B0604020202020204" pitchFamily="34" charset="0"/>
              <a:buChar char="•"/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2017-2-16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 shadeToTitle="1">
        <a:gradFill rotWithShape="0">
          <a:gsLst>
            <a:gs pos="0">
              <a:srgbClr val="CC99FF"/>
            </a:gs>
            <a:gs pos="100000">
              <a:schemeClr val="bg1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en-US" alt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noProof="1"/>
          </a:p>
        </p:txBody>
      </p:sp>
    </p:spTree>
  </p:cSld>
  <p:clrMapOvr>
    <a:masterClrMapping/>
  </p:clrMapOvr>
  <p:transition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 shadeToTitle="1">
        <a:gradFill rotWithShape="0">
          <a:gsLst>
            <a:gs pos="0">
              <a:srgbClr val="CC99FF"/>
            </a:gs>
            <a:gs pos="100000">
              <a:schemeClr val="bg1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en-US" alt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noProof="1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4800" y="3229200"/>
            <a:ext cx="3992400" cy="579600"/>
          </a:xfrm>
        </p:spPr>
        <p:txBody>
          <a:bodyPr anchor="ctr" anchorCtr="0"/>
          <a:lstStyle>
            <a:lvl1pPr algn="ctr"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4800" y="3921957"/>
            <a:ext cx="5110094" cy="578326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2017-2-16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0000" y="1512000"/>
            <a:ext cx="3886200" cy="4351338"/>
          </a:xfrm>
        </p:spPr>
        <p:txBody>
          <a:bodyPr/>
          <a:lstStyle>
            <a:lvl1pPr>
              <a:lnSpc>
                <a:spcPct val="130000"/>
              </a:lnSpc>
              <a:buClr>
                <a:schemeClr val="accent1"/>
              </a:buClr>
              <a:defRPr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600" y="1512000"/>
            <a:ext cx="3886200" cy="4351338"/>
          </a:xfrm>
        </p:spPr>
        <p:txBody>
          <a:bodyPr/>
          <a:lstStyle>
            <a:lvl1pPr>
              <a:lnSpc>
                <a:spcPct val="130000"/>
              </a:lnSpc>
              <a:buClr>
                <a:schemeClr val="accent1"/>
              </a:buClr>
              <a:defRPr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2017-2-16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76442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555660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487146"/>
            <a:ext cx="3868340" cy="368458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555660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487146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0F58-3108-4415-857A-6D0360DF626E}" type="datetimeFigureOut">
              <a:rPr lang="zh-CN" altLang="en-US" smtClean="0"/>
              <a:pPr/>
              <a:t>2017-2-16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85CE2-CEAD-46BB-861E-7D62265DC9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"/>
          <p:cNvSpPr>
            <a:spLocks noChangeArrowheads="1"/>
          </p:cNvSpPr>
          <p:nvPr/>
        </p:nvSpPr>
        <p:spPr bwMode="auto">
          <a:xfrm>
            <a:off x="0" y="2898608"/>
            <a:ext cx="91440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normAutofit/>
          </a:bodyPr>
          <a:lstStyle>
            <a:lvl1pPr algn="just">
              <a:lnSpc>
                <a:spcPct val="110000"/>
              </a:lnSpc>
              <a:spcBef>
                <a:spcPts val="1800"/>
              </a:spcBef>
              <a:buClr>
                <a:srgbClr val="963B22"/>
              </a:buClr>
              <a:buSzPct val="60000"/>
              <a:buFont typeface="Wingdings 2" pitchFamily="18" charset="2"/>
              <a:buChar char=""/>
              <a:defRPr sz="2000">
                <a:solidFill>
                  <a:srgbClr val="86431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742950" algn="just">
              <a:lnSpc>
                <a:spcPct val="130000"/>
              </a:lnSpc>
              <a:spcAft>
                <a:spcPts val="600"/>
              </a:spcAft>
              <a:buClr>
                <a:srgbClr val="E3BB6C"/>
              </a:buClr>
              <a:buFont typeface="幼圆" pitchFamily="49" charset="-122"/>
              <a:buChar char=" "/>
              <a:defRPr sz="1600">
                <a:solidFill>
                  <a:srgbClr val="71717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 2" pitchFamily="18" charset="2"/>
              <a:buNone/>
            </a:pPr>
            <a:endParaRPr lang="zh-CN" altLang="zh-CN" sz="1400">
              <a:solidFill>
                <a:srgbClr val="FFFFFF"/>
              </a:solidFill>
            </a:endParaRPr>
          </a:p>
        </p:txBody>
      </p:sp>
      <p:sp>
        <p:nvSpPr>
          <p:cNvPr id="7" name="椭圆形标注 3"/>
          <p:cNvSpPr>
            <a:spLocks noChangeArrowheads="1"/>
          </p:cNvSpPr>
          <p:nvPr/>
        </p:nvSpPr>
        <p:spPr bwMode="auto">
          <a:xfrm rot="437392">
            <a:off x="5021263" y="1733383"/>
            <a:ext cx="1757362" cy="1604963"/>
          </a:xfrm>
          <a:prstGeom prst="wedgeEllipseCallout">
            <a:avLst>
              <a:gd name="adj1" fmla="val -40199"/>
              <a:gd name="adj2" fmla="val 53991"/>
            </a:avLst>
          </a:prstGeom>
          <a:solidFill>
            <a:schemeClr val="accent2"/>
          </a:solidFill>
          <a:ln w="28575">
            <a:solidFill>
              <a:srgbClr val="FFFFFF"/>
            </a:solidFill>
            <a:miter lim="800000"/>
          </a:ln>
        </p:spPr>
        <p:txBody>
          <a:bodyPr wrap="square" anchor="ctr">
            <a:normAutofit/>
          </a:bodyPr>
          <a:lstStyle>
            <a:lvl1pPr algn="just">
              <a:lnSpc>
                <a:spcPct val="110000"/>
              </a:lnSpc>
              <a:spcBef>
                <a:spcPts val="1800"/>
              </a:spcBef>
              <a:buClr>
                <a:srgbClr val="963B22"/>
              </a:buClr>
              <a:buSzPct val="60000"/>
              <a:buFont typeface="Wingdings 2" pitchFamily="18" charset="2"/>
              <a:buChar char=""/>
              <a:defRPr sz="2000">
                <a:solidFill>
                  <a:srgbClr val="86431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742950" algn="just">
              <a:lnSpc>
                <a:spcPct val="130000"/>
              </a:lnSpc>
              <a:spcAft>
                <a:spcPts val="600"/>
              </a:spcAft>
              <a:buClr>
                <a:srgbClr val="E3BB6C"/>
              </a:buClr>
              <a:buFont typeface="幼圆" pitchFamily="49" charset="-122"/>
              <a:buChar char=" "/>
              <a:defRPr sz="1600">
                <a:solidFill>
                  <a:srgbClr val="71717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 2" pitchFamily="18" charset="2"/>
              <a:buNone/>
            </a:pPr>
            <a:endParaRPr lang="zh-CN" altLang="zh-CN" sz="140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962800" y="2818800"/>
            <a:ext cx="2008800" cy="1324800"/>
          </a:xfrm>
        </p:spPr>
        <p:txBody>
          <a:bodyPr anchor="ctr" anchorCtr="0"/>
          <a:lstStyle>
            <a:lvl1pPr algn="ctr">
              <a:defRPr sz="66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2017-2-16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2017-2-16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28400"/>
            <a:ext cx="8240400" cy="601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376083"/>
            <a:ext cx="4629150" cy="4484968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376083"/>
            <a:ext cx="2949178" cy="448496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2017-2-16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 anchor="ctr" anchorCtr="0"/>
          <a:lstStyle>
            <a:lvl1pPr algn="l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2017-2-16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" descr="F:\PPT-design\ppt-a\a-2.jpga-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1285875"/>
            <a:ext cx="8239125" cy="49339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13D0CE79-49FB-443D-BEF8-6B709DE8FD0C}" type="datetimeFigureOut">
              <a:rPr lang="zh-CN" altLang="en-US" smtClean="0"/>
              <a:pPr/>
              <a:t>2017-2-16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199" y="427712"/>
            <a:ext cx="8239125" cy="60152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-447675" algn="l" defTabSz="914400" rtl="0" eaLnBrk="1" latinLnBrk="0" hangingPunct="1">
        <a:lnSpc>
          <a:spcPct val="130000"/>
        </a:lnSpc>
        <a:spcBef>
          <a:spcPts val="0"/>
        </a:spcBef>
        <a:buClr>
          <a:schemeClr val="accent1"/>
        </a:buClr>
        <a:buSzPct val="130000"/>
        <a:buFont typeface="Webdings" panose="05030102010509060703" pitchFamily="18" charset="2"/>
        <a:buChar char=""/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575945" indent="-23050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CC99FF"/>
            </a:gs>
            <a:gs pos="100000">
              <a:schemeClr val="bg1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2017-2-16</a:t>
            </a:fld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>
    <p:random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rgbClr val="6600CC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rgbClr val="6600CC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rgbClr val="6600CC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rgbClr val="6600CC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rgbClr val="6600CC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rgbClr val="6600CC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rgbClr val="6600CC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rgbClr val="6600CC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jpeg"/><Relationship Id="rId4" Type="http://schemas.openxmlformats.org/officeDocument/2006/relationships/image" Target="../media/image5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282929"/>
                </a:solidFill>
              </a:rPr>
              <a:t>人教版七年级下册</a:t>
            </a:r>
            <a:r>
              <a:rPr lang="en-US" altLang="zh-CN" dirty="0" smtClean="0">
                <a:solidFill>
                  <a:srgbClr val="282929"/>
                </a:solidFill>
              </a:rPr>
              <a:t>《</a:t>
            </a:r>
            <a:r>
              <a:rPr lang="zh-CN" altLang="en-US" dirty="0" smtClean="0">
                <a:solidFill>
                  <a:srgbClr val="282929"/>
                </a:solidFill>
              </a:rPr>
              <a:t>道德与法治</a:t>
            </a:r>
            <a:r>
              <a:rPr lang="en-US" altLang="zh-CN" dirty="0" smtClean="0">
                <a:solidFill>
                  <a:srgbClr val="282929"/>
                </a:solidFill>
              </a:rPr>
              <a:t>》</a:t>
            </a:r>
            <a:endParaRPr lang="zh-CN" altLang="en-US" dirty="0">
              <a:solidFill>
                <a:srgbClr val="282929"/>
              </a:solidFill>
            </a:endParaRPr>
          </a:p>
        </p:txBody>
      </p:sp>
      <p:pic>
        <p:nvPicPr>
          <p:cNvPr id="4" name="Picture 1" descr="F:\QQ消息记录数据\860365893\Image\C2C\[P5@91SC4HQQNY%OEY5UEJA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4549" y="1536404"/>
            <a:ext cx="8750595" cy="5002619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1" descr="F:\QQ消息记录数据\860365893\Image\C2C\(AMG8BOQ01ZYDS~%W)@F_[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816622" cy="6615289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Picture 1" descr="F:\QQ消息记录数据\860365893\Image\C2C\{A)[~RRO1PHPL_K$EN%H$T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8850489" cy="6547556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1" descr="F:\QQ消息记录数据\860365893\Image\C2C\T3ZO3X[PKH3@M[O2FWU)L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832" y="257591"/>
            <a:ext cx="8239125" cy="601525"/>
          </a:xfrm>
        </p:spPr>
        <p:txBody>
          <a:bodyPr/>
          <a:lstStyle/>
          <a:p>
            <a:r>
              <a:rPr lang="zh-CN" altLang="en-US" dirty="0" smtClean="0">
                <a:solidFill>
                  <a:srgbClr val="000000"/>
                </a:solidFill>
              </a:rPr>
              <a:t>请思考</a:t>
            </a:r>
            <a:r>
              <a:rPr lang="en-US" altLang="zh-CN" dirty="0" smtClean="0">
                <a:solidFill>
                  <a:srgbClr val="000000"/>
                </a:solidFill>
              </a:rPr>
              <a:t>P8-13: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831" y="1030694"/>
            <a:ext cx="8239125" cy="5327576"/>
          </a:xfrm>
        </p:spPr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  <a:latin typeface="+mj-ea"/>
                <a:ea typeface="+mj-ea"/>
                <a:cs typeface="Times New Roman" pitchFamily="18" charset="0"/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  <a:latin typeface="+mj-ea"/>
                <a:ea typeface="+mj-ea"/>
              </a:rPr>
              <a:t>．发展独立思维的重要性？</a:t>
            </a:r>
          </a:p>
          <a:p>
            <a:r>
              <a:rPr lang="en-US" altLang="zh-CN" dirty="0" smtClean="0">
                <a:solidFill>
                  <a:srgbClr val="FF0000"/>
                </a:solidFill>
                <a:latin typeface="+mj-ea"/>
                <a:ea typeface="+mj-ea"/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  <a:latin typeface="+mj-ea"/>
                <a:ea typeface="+mj-ea"/>
              </a:rPr>
              <a:t>．步入青春期我们的思维有什么变化？</a:t>
            </a:r>
          </a:p>
          <a:p>
            <a:r>
              <a:rPr lang="en-US" altLang="zh-CN" dirty="0" smtClean="0">
                <a:solidFill>
                  <a:srgbClr val="FF0000"/>
                </a:solidFill>
                <a:latin typeface="+mj-ea"/>
                <a:ea typeface="+mj-ea"/>
              </a:rPr>
              <a:t>3</a:t>
            </a:r>
            <a:r>
              <a:rPr lang="zh-CN" altLang="en-US" dirty="0" smtClean="0">
                <a:solidFill>
                  <a:srgbClr val="FF0000"/>
                </a:solidFill>
                <a:latin typeface="+mj-ea"/>
                <a:ea typeface="+mj-ea"/>
              </a:rPr>
              <a:t>．怎样正确认识思维的独立（思维的独立要求我们如何</a:t>
            </a:r>
            <a:endParaRPr lang="en-US" altLang="zh-CN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en-US" altLang="zh-CN" dirty="0" smtClean="0">
                <a:solidFill>
                  <a:srgbClr val="FF0000"/>
                </a:solidFill>
                <a:latin typeface="+mj-ea"/>
                <a:ea typeface="+mj-ea"/>
              </a:rPr>
              <a:t>    </a:t>
            </a:r>
            <a:r>
              <a:rPr lang="zh-CN" altLang="en-US" dirty="0" smtClean="0">
                <a:solidFill>
                  <a:srgbClr val="FF0000"/>
                </a:solidFill>
                <a:latin typeface="+mj-ea"/>
                <a:ea typeface="+mj-ea"/>
              </a:rPr>
              <a:t>做）？</a:t>
            </a:r>
            <a:endParaRPr lang="zh-CN" altLang="en-US" dirty="0" smtClean="0">
              <a:solidFill>
                <a:srgbClr val="FF0000"/>
              </a:solidFill>
              <a:latin typeface="+mj-ea"/>
              <a:ea typeface="+mj-ea"/>
              <a:cs typeface="Times New Roman" pitchFamily="18" charset="0"/>
            </a:endParaRPr>
          </a:p>
          <a:p>
            <a:r>
              <a:rPr lang="en-US" altLang="zh-CN" dirty="0" smtClean="0">
                <a:solidFill>
                  <a:srgbClr val="FF0000"/>
                </a:solidFill>
                <a:latin typeface="+mj-ea"/>
                <a:ea typeface="+mj-ea"/>
              </a:rPr>
              <a:t>4</a:t>
            </a:r>
            <a:r>
              <a:rPr lang="zh-CN" altLang="en-US" dirty="0" smtClean="0">
                <a:solidFill>
                  <a:srgbClr val="FF0000"/>
                </a:solidFill>
                <a:latin typeface="+mj-ea"/>
                <a:ea typeface="+mj-ea"/>
              </a:rPr>
              <a:t>．如何认识思维的批判性？</a:t>
            </a:r>
          </a:p>
          <a:p>
            <a:r>
              <a:rPr lang="en-US" altLang="zh-CN" dirty="0" smtClean="0">
                <a:solidFill>
                  <a:srgbClr val="FF0000"/>
                </a:solidFill>
                <a:latin typeface="+mj-ea"/>
                <a:ea typeface="+mj-ea"/>
              </a:rPr>
              <a:t>5</a:t>
            </a:r>
            <a:r>
              <a:rPr lang="zh-CN" altLang="en-US" dirty="0" smtClean="0">
                <a:solidFill>
                  <a:srgbClr val="FF0000"/>
                </a:solidFill>
                <a:latin typeface="+mj-ea"/>
                <a:ea typeface="+mj-ea"/>
              </a:rPr>
              <a:t>．青少年培养批判精神有什么作用（意义）？怎样培养</a:t>
            </a:r>
            <a:endParaRPr lang="en-US" altLang="zh-CN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en-US" altLang="zh-CN" dirty="0" smtClean="0">
                <a:solidFill>
                  <a:srgbClr val="FF0000"/>
                </a:solidFill>
                <a:latin typeface="+mj-ea"/>
                <a:ea typeface="+mj-ea"/>
              </a:rPr>
              <a:t>    </a:t>
            </a:r>
            <a:r>
              <a:rPr lang="zh-CN" altLang="en-US" dirty="0" smtClean="0">
                <a:solidFill>
                  <a:srgbClr val="FF0000"/>
                </a:solidFill>
                <a:latin typeface="+mj-ea"/>
                <a:ea typeface="+mj-ea"/>
              </a:rPr>
              <a:t>批判精神？</a:t>
            </a:r>
            <a:endParaRPr lang="zh-CN" altLang="en-US" dirty="0" smtClean="0">
              <a:solidFill>
                <a:srgbClr val="FF0000"/>
              </a:solidFill>
              <a:latin typeface="+mj-ea"/>
              <a:ea typeface="+mj-ea"/>
              <a:cs typeface="Times New Roman" pitchFamily="18" charset="0"/>
            </a:endParaRPr>
          </a:p>
          <a:p>
            <a:r>
              <a:rPr lang="en-US" altLang="zh-CN" dirty="0" smtClean="0">
                <a:solidFill>
                  <a:srgbClr val="FF0000"/>
                </a:solidFill>
                <a:latin typeface="+mj-ea"/>
                <a:ea typeface="+mj-ea"/>
              </a:rPr>
              <a:t>6</a:t>
            </a:r>
            <a:r>
              <a:rPr lang="zh-CN" altLang="en-US" dirty="0" smtClean="0">
                <a:solidFill>
                  <a:srgbClr val="FF0000"/>
                </a:solidFill>
                <a:latin typeface="+mj-ea"/>
                <a:ea typeface="+mj-ea"/>
              </a:rPr>
              <a:t>．批判的技巧有哪些？</a:t>
            </a:r>
          </a:p>
          <a:p>
            <a:r>
              <a:rPr lang="en-US" altLang="zh-CN" dirty="0" smtClean="0">
                <a:solidFill>
                  <a:srgbClr val="FF0000"/>
                </a:solidFill>
                <a:latin typeface="+mj-ea"/>
                <a:ea typeface="+mj-ea"/>
              </a:rPr>
              <a:t>7</a:t>
            </a:r>
            <a:r>
              <a:rPr lang="zh-CN" altLang="en-US" dirty="0" smtClean="0">
                <a:solidFill>
                  <a:srgbClr val="FF0000"/>
                </a:solidFill>
                <a:latin typeface="+mj-ea"/>
                <a:ea typeface="+mj-ea"/>
              </a:rPr>
              <a:t>．青少年为什么要开发创造潜力？</a:t>
            </a:r>
            <a:endParaRPr lang="zh-CN" altLang="en-US" dirty="0" smtClean="0">
              <a:solidFill>
                <a:srgbClr val="FF0000"/>
              </a:solidFill>
              <a:latin typeface="+mj-ea"/>
              <a:ea typeface="+mj-ea"/>
              <a:cs typeface="Times New Roman" pitchFamily="18" charset="0"/>
            </a:endParaRPr>
          </a:p>
          <a:p>
            <a:r>
              <a:rPr lang="en-US" altLang="zh-CN" dirty="0" smtClean="0">
                <a:solidFill>
                  <a:srgbClr val="FF0000"/>
                </a:solidFill>
                <a:latin typeface="+mj-ea"/>
                <a:ea typeface="+mj-ea"/>
              </a:rPr>
              <a:t>8</a:t>
            </a:r>
            <a:r>
              <a:rPr lang="zh-CN" altLang="en-US" dirty="0" smtClean="0">
                <a:solidFill>
                  <a:srgbClr val="FF0000"/>
                </a:solidFill>
                <a:latin typeface="+mj-ea"/>
                <a:ea typeface="+mj-ea"/>
              </a:rPr>
              <a:t>．我们应怎样进行青春的创造？</a:t>
            </a:r>
            <a:endParaRPr lang="zh-CN" altLang="en-US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矩形 70657"/>
          <p:cNvSpPr>
            <a:spLocks noChangeArrowheads="1"/>
          </p:cNvSpPr>
          <p:nvPr/>
        </p:nvSpPr>
        <p:spPr bwMode="auto">
          <a:xfrm>
            <a:off x="304800" y="863600"/>
            <a:ext cx="8458200" cy="553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2400" b="1" dirty="0" smtClean="0">
                <a:latin typeface="+mj-ea"/>
                <a:cs typeface="Times New Roman" pitchFamily="18" charset="0"/>
              </a:rPr>
              <a:t>1</a:t>
            </a:r>
            <a:r>
              <a:rPr lang="zh-CN" altLang="en-US" sz="2400" b="1" dirty="0" smtClean="0">
                <a:latin typeface="+mj-ea"/>
              </a:rPr>
              <a:t>．发展独立思维的重要性？</a:t>
            </a:r>
            <a:endParaRPr lang="en-US" altLang="zh-CN" sz="2400" b="1" dirty="0" smtClean="0">
              <a:latin typeface="+mj-ea"/>
            </a:endParaRPr>
          </a:p>
          <a:p>
            <a:endParaRPr lang="en-US" altLang="zh-CN" sz="2400" dirty="0" smtClean="0">
              <a:solidFill>
                <a:srgbClr val="FF0000"/>
              </a:solidFill>
              <a:latin typeface="+mj-ea"/>
            </a:endParaRPr>
          </a:p>
          <a:p>
            <a:endParaRPr lang="en-US" altLang="zh-CN" sz="2400" dirty="0" smtClean="0">
              <a:solidFill>
                <a:srgbClr val="FF0000"/>
              </a:solidFill>
              <a:latin typeface="+mj-ea"/>
            </a:endParaRPr>
          </a:p>
          <a:p>
            <a:endParaRPr lang="en-US" altLang="zh-CN" sz="2400" dirty="0" smtClean="0">
              <a:solidFill>
                <a:srgbClr val="FF0000"/>
              </a:solidFill>
              <a:latin typeface="+mj-ea"/>
            </a:endParaRPr>
          </a:p>
          <a:p>
            <a:endParaRPr lang="en-US" altLang="zh-CN" sz="2400" dirty="0" smtClean="0">
              <a:solidFill>
                <a:srgbClr val="FF0000"/>
              </a:solidFill>
              <a:latin typeface="+mj-ea"/>
            </a:endParaRPr>
          </a:p>
          <a:p>
            <a:endParaRPr lang="en-US" altLang="zh-CN" sz="2400" dirty="0" smtClean="0">
              <a:solidFill>
                <a:srgbClr val="FF0000"/>
              </a:solidFill>
              <a:latin typeface="+mj-ea"/>
            </a:endParaRPr>
          </a:p>
          <a:p>
            <a:endParaRPr lang="en-US" altLang="zh-CN" sz="2400" dirty="0" smtClean="0">
              <a:solidFill>
                <a:srgbClr val="FF0000"/>
              </a:solidFill>
              <a:latin typeface="+mj-ea"/>
            </a:endParaRPr>
          </a:p>
          <a:p>
            <a:endParaRPr lang="en-US" altLang="zh-CN" sz="2400" dirty="0" smtClean="0">
              <a:solidFill>
                <a:srgbClr val="FF0000"/>
              </a:solidFill>
              <a:latin typeface="+mj-ea"/>
            </a:endParaRPr>
          </a:p>
          <a:p>
            <a:endParaRPr lang="en-US" altLang="zh-CN" sz="2400" dirty="0" smtClean="0">
              <a:solidFill>
                <a:srgbClr val="FF0000"/>
              </a:solidFill>
              <a:latin typeface="+mj-ea"/>
            </a:endParaRPr>
          </a:p>
          <a:p>
            <a:endParaRPr lang="en-US" altLang="zh-CN" sz="2400" dirty="0" smtClean="0">
              <a:solidFill>
                <a:srgbClr val="FF0000"/>
              </a:solidFill>
              <a:latin typeface="+mj-ea"/>
            </a:endParaRPr>
          </a:p>
          <a:p>
            <a:endParaRPr lang="en-US" altLang="zh-CN" sz="2400" dirty="0" smtClean="0">
              <a:solidFill>
                <a:srgbClr val="FF0000"/>
              </a:solidFill>
              <a:latin typeface="+mj-ea"/>
            </a:endParaRPr>
          </a:p>
          <a:p>
            <a:endParaRPr lang="zh-CN" altLang="en-US" sz="2400" dirty="0" smtClean="0">
              <a:solidFill>
                <a:srgbClr val="FF0000"/>
              </a:solidFill>
              <a:latin typeface="+mj-ea"/>
            </a:endParaRPr>
          </a:p>
          <a:p>
            <a:pPr indent="266700" eaLnBrk="0" hangingPunct="0">
              <a:lnSpc>
                <a:spcPct val="150000"/>
              </a:lnSpc>
            </a:pPr>
            <a:endParaRPr lang="en-US" altLang="zh-CN" sz="2200" b="1" dirty="0" smtClean="0">
              <a:latin typeface="Times New Roman" pitchFamily="18" charset="0"/>
              <a:ea typeface="楷体_GB2312" pitchFamily="49" charset="-122"/>
            </a:endParaRPr>
          </a:p>
          <a:p>
            <a:pPr indent="266700" eaLnBrk="0" hangingPunct="0">
              <a:lnSpc>
                <a:spcPct val="150000"/>
              </a:lnSpc>
            </a:pPr>
            <a:endParaRPr lang="en-US" altLang="zh-CN" sz="2200" b="1" dirty="0" smtClean="0">
              <a:latin typeface="Times New Roman" pitchFamily="18" charset="0"/>
              <a:ea typeface="楷体_GB2312" pitchFamily="49" charset="-122"/>
            </a:endParaRPr>
          </a:p>
        </p:txBody>
      </p:sp>
      <p:pic>
        <p:nvPicPr>
          <p:cNvPr id="35841" name="Picture 1" descr="F:\QQ消息记录数据\860365893\Image\C2C\DE5PND%2H]_]6]UCU]OT78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934" y="1444978"/>
            <a:ext cx="8353425" cy="1381125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413880" y="3004179"/>
            <a:ext cx="55707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+mj-ea"/>
              </a:rPr>
              <a:t>2</a:t>
            </a:r>
            <a:r>
              <a:rPr lang="zh-CN" altLang="en-US" sz="2400" b="1" dirty="0" smtClean="0">
                <a:latin typeface="+mj-ea"/>
              </a:rPr>
              <a:t>．步入青春期我们的思维有什么变化？</a:t>
            </a:r>
          </a:p>
        </p:txBody>
      </p:sp>
      <p:pic>
        <p:nvPicPr>
          <p:cNvPr id="35842" name="Picture 2" descr="F:\QQ消息记录数据\860365893\Image\C2C\EREYAX{@05(O69TKWTI0}Y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489" y="3589866"/>
            <a:ext cx="8239125" cy="99060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 build="allAtOnce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矩形 71681"/>
          <p:cNvSpPr>
            <a:spLocks noChangeArrowheads="1"/>
          </p:cNvSpPr>
          <p:nvPr/>
        </p:nvSpPr>
        <p:spPr bwMode="auto">
          <a:xfrm>
            <a:off x="152400" y="1371600"/>
            <a:ext cx="8651875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2400" b="1" dirty="0" smtClean="0">
                <a:latin typeface="+mj-ea"/>
              </a:rPr>
              <a:t>3</a:t>
            </a:r>
            <a:r>
              <a:rPr lang="zh-CN" altLang="en-US" sz="2400" b="1" dirty="0" smtClean="0">
                <a:latin typeface="+mj-ea"/>
              </a:rPr>
              <a:t>．怎样正确认识思维的独立（思维的独立要求我们如何</a:t>
            </a:r>
            <a:endParaRPr lang="en-US" altLang="zh-CN" sz="2400" b="1" dirty="0" smtClean="0">
              <a:latin typeface="+mj-ea"/>
            </a:endParaRPr>
          </a:p>
          <a:p>
            <a:r>
              <a:rPr lang="en-US" altLang="zh-CN" sz="2400" b="1" dirty="0" smtClean="0">
                <a:latin typeface="+mj-ea"/>
              </a:rPr>
              <a:t>    </a:t>
            </a:r>
            <a:r>
              <a:rPr lang="zh-CN" altLang="en-US" sz="2400" b="1" dirty="0" smtClean="0">
                <a:latin typeface="+mj-ea"/>
              </a:rPr>
              <a:t>做）？</a:t>
            </a:r>
            <a:endParaRPr lang="en-US" altLang="zh-CN" sz="2400" b="1" dirty="0" smtClean="0">
              <a:latin typeface="+mj-ea"/>
            </a:endParaRPr>
          </a:p>
          <a:p>
            <a:endParaRPr lang="en-US" altLang="zh-CN" sz="2400" dirty="0" smtClean="0">
              <a:solidFill>
                <a:srgbClr val="FF0000"/>
              </a:solidFill>
              <a:latin typeface="+mj-ea"/>
              <a:cs typeface="Times New Roman" pitchFamily="18" charset="0"/>
            </a:endParaRPr>
          </a:p>
          <a:p>
            <a:endParaRPr lang="en-US" altLang="zh-CN" sz="2400" dirty="0" smtClean="0">
              <a:solidFill>
                <a:srgbClr val="FF0000"/>
              </a:solidFill>
              <a:latin typeface="+mj-ea"/>
              <a:cs typeface="Times New Roman" pitchFamily="18" charset="0"/>
            </a:endParaRPr>
          </a:p>
          <a:p>
            <a:endParaRPr lang="en-US" altLang="zh-CN" sz="2400" dirty="0" smtClean="0">
              <a:solidFill>
                <a:srgbClr val="FF0000"/>
              </a:solidFill>
              <a:latin typeface="+mj-ea"/>
              <a:cs typeface="Times New Roman" pitchFamily="18" charset="0"/>
            </a:endParaRPr>
          </a:p>
          <a:p>
            <a:endParaRPr lang="en-US" altLang="zh-CN" sz="2400" dirty="0" smtClean="0">
              <a:solidFill>
                <a:srgbClr val="FF0000"/>
              </a:solidFill>
              <a:latin typeface="+mj-ea"/>
              <a:cs typeface="Times New Roman" pitchFamily="18" charset="0"/>
            </a:endParaRPr>
          </a:p>
          <a:p>
            <a:endParaRPr lang="en-US" altLang="zh-CN" sz="2400" dirty="0" smtClean="0">
              <a:solidFill>
                <a:srgbClr val="FF0000"/>
              </a:solidFill>
              <a:latin typeface="+mj-ea"/>
              <a:cs typeface="Times New Roman" pitchFamily="18" charset="0"/>
            </a:endParaRPr>
          </a:p>
          <a:p>
            <a:endParaRPr lang="en-US" altLang="zh-CN" sz="2400" dirty="0" smtClean="0">
              <a:solidFill>
                <a:srgbClr val="FF0000"/>
              </a:solidFill>
              <a:latin typeface="+mj-ea"/>
              <a:cs typeface="Times New Roman" pitchFamily="18" charset="0"/>
            </a:endParaRPr>
          </a:p>
          <a:p>
            <a:endParaRPr lang="en-US" altLang="zh-CN" sz="2400" dirty="0" smtClean="0">
              <a:solidFill>
                <a:srgbClr val="FF0000"/>
              </a:solidFill>
              <a:latin typeface="+mj-ea"/>
              <a:cs typeface="Times New Roman" pitchFamily="18" charset="0"/>
            </a:endParaRPr>
          </a:p>
          <a:p>
            <a:endParaRPr lang="en-US" altLang="zh-CN" sz="2400" dirty="0" smtClean="0">
              <a:solidFill>
                <a:srgbClr val="FF0000"/>
              </a:solidFill>
              <a:latin typeface="+mj-ea"/>
              <a:cs typeface="Times New Roman" pitchFamily="18" charset="0"/>
            </a:endParaRPr>
          </a:p>
          <a:p>
            <a:endParaRPr lang="zh-CN" altLang="en-US" sz="2400" dirty="0" smtClean="0">
              <a:solidFill>
                <a:srgbClr val="FF0000"/>
              </a:solidFill>
              <a:latin typeface="+mj-ea"/>
              <a:cs typeface="Times New Roman" pitchFamily="18" charset="0"/>
            </a:endParaRPr>
          </a:p>
        </p:txBody>
      </p:sp>
      <p:pic>
        <p:nvPicPr>
          <p:cNvPr id="34817" name="Picture 1" descr="F:\QQ消息记录数据\860365893\Image\C2C\[TNC6B%QKR1W1[F019G{Z9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348089"/>
            <a:ext cx="8296275" cy="885825"/>
          </a:xfrm>
          <a:prstGeom prst="rect">
            <a:avLst/>
          </a:prstGeom>
          <a:noFill/>
        </p:spPr>
      </p:pic>
      <p:pic>
        <p:nvPicPr>
          <p:cNvPr id="34818" name="Picture 2" descr="F:\QQ消息记录数据\860365893\Image\C2C\2}}X}@LQA1_ONE]B1EPUD9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375377"/>
            <a:ext cx="3981450" cy="552450"/>
          </a:xfrm>
          <a:prstGeom prst="rect">
            <a:avLst/>
          </a:prstGeom>
          <a:noFill/>
        </p:spPr>
      </p:pic>
      <p:pic>
        <p:nvPicPr>
          <p:cNvPr id="34819" name="Picture 3" descr="F:\QQ消息记录数据\860365893\Image\C2C\RXTOCRXS8Q](OO36`Q3SFH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233333"/>
            <a:ext cx="8448675" cy="18478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矩形 72705"/>
          <p:cNvSpPr>
            <a:spLocks noChangeArrowheads="1"/>
          </p:cNvSpPr>
          <p:nvPr/>
        </p:nvSpPr>
        <p:spPr bwMode="auto">
          <a:xfrm>
            <a:off x="304800" y="1219200"/>
            <a:ext cx="772519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altLang="zh-CN" sz="2400" b="1" dirty="0" smtClean="0">
                <a:latin typeface="+mj-ea"/>
              </a:rPr>
              <a:t>5</a:t>
            </a:r>
            <a:r>
              <a:rPr lang="zh-CN" altLang="en-US" sz="2400" b="1" dirty="0" smtClean="0">
                <a:latin typeface="+mj-ea"/>
              </a:rPr>
              <a:t>．青少年培养批判精神有什么作用（意义）？怎样培养</a:t>
            </a:r>
            <a:endParaRPr lang="en-US" altLang="zh-CN" sz="2400" b="1" dirty="0" smtClean="0">
              <a:latin typeface="+mj-ea"/>
            </a:endParaRPr>
          </a:p>
          <a:p>
            <a:r>
              <a:rPr lang="en-US" altLang="zh-CN" sz="2400" b="1" dirty="0" smtClean="0">
                <a:latin typeface="+mj-ea"/>
              </a:rPr>
              <a:t>    </a:t>
            </a:r>
            <a:r>
              <a:rPr lang="zh-CN" altLang="en-US" sz="2400" b="1" dirty="0" smtClean="0">
                <a:latin typeface="+mj-ea"/>
              </a:rPr>
              <a:t>批判精神？</a:t>
            </a:r>
            <a:endParaRPr lang="zh-CN" altLang="en-US" sz="2400" b="1" dirty="0" smtClean="0">
              <a:latin typeface="+mj-ea"/>
              <a:cs typeface="Times New Roman" pitchFamily="18" charset="0"/>
            </a:endParaRPr>
          </a:p>
        </p:txBody>
      </p:sp>
      <p:pic>
        <p:nvPicPr>
          <p:cNvPr id="33793" name="Picture 1" descr="F:\QQ消息记录数据\860365893\Image\C2C\A6EABLZME(4MNLBMZ]~7QM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044" y="2201333"/>
            <a:ext cx="8467725" cy="1504950"/>
          </a:xfrm>
          <a:prstGeom prst="rect">
            <a:avLst/>
          </a:prstGeom>
          <a:noFill/>
        </p:spPr>
      </p:pic>
      <p:pic>
        <p:nvPicPr>
          <p:cNvPr id="33794" name="Picture 2" descr="F:\QQ消息记录数据\860365893\Image\C2C\32W915ENAY0EW4BM~4Z3ZVX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111" y="4064000"/>
            <a:ext cx="8277225" cy="14001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矩形 73729"/>
          <p:cNvSpPr>
            <a:spLocks noChangeArrowheads="1"/>
          </p:cNvSpPr>
          <p:nvPr/>
        </p:nvSpPr>
        <p:spPr bwMode="auto">
          <a:xfrm>
            <a:off x="174978" y="468488"/>
            <a:ext cx="8610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2400" b="1" dirty="0" smtClean="0">
                <a:latin typeface="+mj-ea"/>
              </a:rPr>
              <a:t>6</a:t>
            </a:r>
            <a:r>
              <a:rPr lang="zh-CN" altLang="en-US" sz="2400" b="1" dirty="0" smtClean="0">
                <a:latin typeface="+mj-ea"/>
              </a:rPr>
              <a:t>．批判的技巧有哪些？</a:t>
            </a:r>
          </a:p>
        </p:txBody>
      </p:sp>
      <p:pic>
        <p:nvPicPr>
          <p:cNvPr id="32769" name="Picture 1" descr="F:\QQ消息记录数据\860365893\Image\C2C\57G9RXNP9657]]6BO8Q[I`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96621"/>
            <a:ext cx="8677275" cy="933450"/>
          </a:xfrm>
          <a:prstGeom prst="rect">
            <a:avLst/>
          </a:prstGeom>
          <a:noFill/>
        </p:spPr>
      </p:pic>
      <p:pic>
        <p:nvPicPr>
          <p:cNvPr id="32770" name="Picture 2" descr="F:\QQ消息记录数据\860365893\Image\C2C\6%D8)US6TW%WV5$7A{~7FG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381957"/>
            <a:ext cx="4924425" cy="552450"/>
          </a:xfrm>
          <a:prstGeom prst="rect">
            <a:avLst/>
          </a:prstGeom>
          <a:noFill/>
        </p:spPr>
      </p:pic>
      <p:pic>
        <p:nvPicPr>
          <p:cNvPr id="32771" name="Picture 3" descr="F:\QQ消息记录数据\860365893\Image\C2C\A5ZWIKQ)%%I%5~KL4WM28I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856088"/>
            <a:ext cx="8534400" cy="990600"/>
          </a:xfrm>
          <a:prstGeom prst="rect">
            <a:avLst/>
          </a:prstGeom>
          <a:noFill/>
        </p:spPr>
      </p:pic>
      <p:pic>
        <p:nvPicPr>
          <p:cNvPr id="32772" name="Picture 4" descr="F:\QQ消息记录数据\860365893\Image\C2C\~R22I5S929KIN247W0M8DRV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064000"/>
            <a:ext cx="8420100" cy="895350"/>
          </a:xfrm>
          <a:prstGeom prst="rect">
            <a:avLst/>
          </a:prstGeom>
          <a:noFill/>
        </p:spPr>
      </p:pic>
      <p:pic>
        <p:nvPicPr>
          <p:cNvPr id="32773" name="Picture 5" descr="F:\QQ消息记录数据\860365893\Image\C2C\]8R6TW9A9484H]872N5FW0Y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305778"/>
            <a:ext cx="8429625" cy="9048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3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3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3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矩形 73729"/>
          <p:cNvSpPr>
            <a:spLocks noChangeArrowheads="1"/>
          </p:cNvSpPr>
          <p:nvPr/>
        </p:nvSpPr>
        <p:spPr bwMode="auto">
          <a:xfrm>
            <a:off x="152400" y="1371600"/>
            <a:ext cx="8610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2400" b="1" dirty="0" smtClean="0">
                <a:latin typeface="+mj-ea"/>
              </a:rPr>
              <a:t>8</a:t>
            </a:r>
            <a:r>
              <a:rPr lang="zh-CN" altLang="en-US" sz="2400" b="1" dirty="0" smtClean="0">
                <a:latin typeface="+mj-ea"/>
              </a:rPr>
              <a:t>．我们应怎样进行青春的创造？</a:t>
            </a:r>
          </a:p>
        </p:txBody>
      </p:sp>
      <p:pic>
        <p:nvPicPr>
          <p:cNvPr id="86017" name="Picture 1" descr="F:\QQ消息记录数据\860365893\Image\C2C\N9(A@I_[YOL$CV`_RX%P3Z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370667"/>
            <a:ext cx="7810500" cy="457200"/>
          </a:xfrm>
          <a:prstGeom prst="rect">
            <a:avLst/>
          </a:prstGeom>
          <a:noFill/>
        </p:spPr>
      </p:pic>
      <p:pic>
        <p:nvPicPr>
          <p:cNvPr id="86018" name="Picture 2" descr="F:\QQ消息记录数据\860365893\Image\C2C\TIFKBPVF$PTNLU1){{2$_Q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51200"/>
            <a:ext cx="8486775" cy="885825"/>
          </a:xfrm>
          <a:prstGeom prst="rect">
            <a:avLst/>
          </a:prstGeom>
          <a:noFill/>
        </p:spPr>
      </p:pic>
      <p:pic>
        <p:nvPicPr>
          <p:cNvPr id="86019" name="Picture 3" descr="F:\QQ消息记录数据\860365893\Image\C2C\QIGO3E]_%$M}A`5RM(M3K3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0622" y="4504267"/>
            <a:ext cx="8477250" cy="10191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60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6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6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60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6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6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3" name="Picture 1" descr="F:\QQ消息记录数据\860365893\Image\C2C\{N(F9T%6H2Q$V{XCP)H@Q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Picture 1" descr="F:\QQ消息记录数据\860365893\Image\C2C\0B6HDF%N04CNC[QE[XY(7{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49" name="Picture 1" descr="F:\QQ消息记录数据\860365893\Image\C2C\_{H`4G)BG6]WXCIGSHS5Z}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5" name="Picture 1" descr="F:\QQ消息记录数据\860365893\Image\C2C\0(O]AW3NG@H9HV88{$K@T4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8820150" cy="65136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3" name="Picture 1" descr="F:\QQ消息记录数据\860365893\Image\C2C\T{]Z6JF~[(A5AKK(S@4S)B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446" y="648586"/>
            <a:ext cx="6191250" cy="1924050"/>
          </a:xfrm>
          <a:prstGeom prst="rect">
            <a:avLst/>
          </a:prstGeom>
          <a:noFill/>
        </p:spPr>
      </p:pic>
      <p:pic>
        <p:nvPicPr>
          <p:cNvPr id="125954" name="Picture 2" descr="F:\QQ消息记录数据\860365893\Image\C2C\I3JUHGA{[JGN}@)QW(%O7SP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651" y="2030819"/>
            <a:ext cx="8191500" cy="2705100"/>
          </a:xfrm>
          <a:prstGeom prst="rect">
            <a:avLst/>
          </a:prstGeom>
          <a:noFill/>
        </p:spPr>
      </p:pic>
      <p:pic>
        <p:nvPicPr>
          <p:cNvPr id="125955" name="Picture 3" descr="F:\QQ消息记录数据\860365893\Image\C2C\85LHY2[DOCIOMV3)S]MC67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2019" y="4593265"/>
            <a:ext cx="7962900" cy="2057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59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5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5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59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29" name="Picture 1" descr="F:\QQ消息记录数据\860365893\Image\C2C\9_%SM5I${5R7Q4O{]0X}YD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277225" cy="4924425"/>
          </a:xfrm>
          <a:prstGeom prst="rect">
            <a:avLst/>
          </a:prstGeom>
          <a:noFill/>
        </p:spPr>
      </p:pic>
      <p:pic>
        <p:nvPicPr>
          <p:cNvPr id="124930" name="Picture 2" descr="F:\QQ消息记录数据\860365893\Image\C2C\9LUTH43M(D@(9C(8)42GGBX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5814" y="4486939"/>
            <a:ext cx="7810500" cy="1438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49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4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4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49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5" name="Picture 1" descr="F:\QQ消息记录数据\860365893\Image\C2C\~{HCMY@9FB9HC{Y$0LQ692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23283" y="127591"/>
            <a:ext cx="6181725" cy="571500"/>
          </a:xfrm>
          <a:prstGeom prst="rect">
            <a:avLst/>
          </a:prstGeom>
          <a:noFill/>
        </p:spPr>
      </p:pic>
      <p:pic>
        <p:nvPicPr>
          <p:cNvPr id="123906" name="Picture 2" descr="F:\QQ消息记录数据\860365893\Image\C2C\1HI3PR_AM@S{(Y7SYV$@2DJ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08074"/>
            <a:ext cx="7439025" cy="1771650"/>
          </a:xfrm>
          <a:prstGeom prst="rect">
            <a:avLst/>
          </a:prstGeom>
          <a:noFill/>
        </p:spPr>
      </p:pic>
      <p:pic>
        <p:nvPicPr>
          <p:cNvPr id="123907" name="Picture 3" descr="F:\QQ消息记录数据\860365893\Image\C2C\`H4NN%9A2F0@N9~1V7_402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604977"/>
            <a:ext cx="7591425" cy="2181225"/>
          </a:xfrm>
          <a:prstGeom prst="rect">
            <a:avLst/>
          </a:prstGeom>
          <a:noFill/>
        </p:spPr>
      </p:pic>
      <p:pic>
        <p:nvPicPr>
          <p:cNvPr id="123908" name="Picture 4" descr="F:\QQ消息记录数据\860365893\Image\C2C\`8FT1(7(6V3K_]SI95__PEU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3525" y="4880344"/>
            <a:ext cx="7000875" cy="1685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39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39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39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1" name="Picture 1" descr="F:\QQ消息记录数据\860365893\Image\C2C\I1YK404}ND`H}NK72X)(`Z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65814"/>
            <a:ext cx="6515100" cy="1219200"/>
          </a:xfrm>
          <a:prstGeom prst="rect">
            <a:avLst/>
          </a:prstGeom>
          <a:noFill/>
        </p:spPr>
      </p:pic>
      <p:pic>
        <p:nvPicPr>
          <p:cNvPr id="122882" name="Picture 2" descr="F:\QQ消息记录数据\860365893\Image\C2C\U3A7}_4%@%_0JRHV~PRTW5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8223" y="1616149"/>
            <a:ext cx="7715250" cy="2524125"/>
          </a:xfrm>
          <a:prstGeom prst="rect">
            <a:avLst/>
          </a:prstGeom>
          <a:noFill/>
        </p:spPr>
      </p:pic>
      <p:pic>
        <p:nvPicPr>
          <p:cNvPr id="122883" name="Picture 3" descr="F:\QQ消息记录数据\860365893\Image\C2C\XVU(B68~F}EIHV~8{TINV6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4158" y="4189228"/>
            <a:ext cx="7572375" cy="1704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8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8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7" name="Picture 1" descr="F:\QQ消息记录数据\860365893\Image\C2C\BCIUL7J@@$G`5LE{DXHF13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9609" y="308345"/>
            <a:ext cx="7934325" cy="2276475"/>
          </a:xfrm>
          <a:prstGeom prst="rect">
            <a:avLst/>
          </a:prstGeom>
          <a:noFill/>
        </p:spPr>
      </p:pic>
      <p:pic>
        <p:nvPicPr>
          <p:cNvPr id="121858" name="Picture 2" descr="F:\QQ消息记录数据\860365893\Image\C2C\P(2K)G)341GE7@(G_5DDOKJ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2892" y="2743200"/>
            <a:ext cx="7620000" cy="1828800"/>
          </a:xfrm>
          <a:prstGeom prst="rect">
            <a:avLst/>
          </a:prstGeom>
          <a:noFill/>
        </p:spPr>
      </p:pic>
      <p:pic>
        <p:nvPicPr>
          <p:cNvPr id="121859" name="Picture 3" descr="F:\QQ消息记录数据\860365893\Image\C2C\0}S_5)LHR7IM~`IPT6)(_9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4400" y="4720857"/>
            <a:ext cx="7448550" cy="1695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18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1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1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18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18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09" name="Picture 1" descr="F:\QQ消息记录数据\860365893\Image\C2C\Y1LJL)YTAO(9CJ[VJ}{JC$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2893" y="1775637"/>
            <a:ext cx="7896225" cy="4410075"/>
          </a:xfrm>
          <a:prstGeom prst="rect">
            <a:avLst/>
          </a:prstGeom>
          <a:noFill/>
        </p:spPr>
      </p:pic>
      <p:sp>
        <p:nvSpPr>
          <p:cNvPr id="3" name="标题 1"/>
          <p:cNvSpPr txBox="1">
            <a:spLocks/>
          </p:cNvSpPr>
          <p:nvPr/>
        </p:nvSpPr>
        <p:spPr>
          <a:xfrm>
            <a:off x="457199" y="682894"/>
            <a:ext cx="8239125" cy="6015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B6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课堂小结：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B6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98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9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9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5" name="Picture 1" descr="F:\QQ消息记录数据\860365893\Image\C2C\68U5C)PJ(66DBSTUO[()SUB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0995" y="1637414"/>
            <a:ext cx="8191500" cy="4191000"/>
          </a:xfrm>
          <a:prstGeom prst="rect">
            <a:avLst/>
          </a:prstGeom>
          <a:noFill/>
        </p:spPr>
      </p:pic>
      <p:sp>
        <p:nvSpPr>
          <p:cNvPr id="3" name="标题 1"/>
          <p:cNvSpPr txBox="1">
            <a:spLocks/>
          </p:cNvSpPr>
          <p:nvPr/>
        </p:nvSpPr>
        <p:spPr>
          <a:xfrm>
            <a:off x="457199" y="682894"/>
            <a:ext cx="8239125" cy="6015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B6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温故而知新：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B6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87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8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8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1" name="Picture 1" descr="F:\QQ消息记录数据\860365893\Image\C2C\3`R5EYR5`]G7_ZN_0AV3[V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8586"/>
            <a:ext cx="8753475" cy="2038350"/>
          </a:xfrm>
          <a:prstGeom prst="rect">
            <a:avLst/>
          </a:prstGeom>
          <a:noFill/>
        </p:spPr>
      </p:pic>
      <p:pic>
        <p:nvPicPr>
          <p:cNvPr id="117762" name="Picture 2" descr="F:\QQ消息记录数据\860365893\Image\C2C\{JB%W@O48GFLGQ9N$CN{P6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3283" y="2966483"/>
            <a:ext cx="8591550" cy="2905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77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7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7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77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1" name="Picture 1" descr="F:\QQ消息记录数据\860365893\Image\C2C\R72I}T8GUL_GY4L3HNL68U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724775" cy="56388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7" name="Picture 1" descr="F:\QQ消息记录数据\860365893\Image\C2C\5P}AQ~}CSTFVU3XQI@5`_L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1386" y="1307805"/>
            <a:ext cx="5514975" cy="571500"/>
          </a:xfrm>
          <a:prstGeom prst="rect">
            <a:avLst/>
          </a:prstGeom>
          <a:noFill/>
        </p:spPr>
      </p:pic>
      <p:pic>
        <p:nvPicPr>
          <p:cNvPr id="116738" name="Picture 2" descr="F:\QQ消息记录数据\860365893\Image\C2C\(1P}EMHWG1%GZ]G}F@F4NQ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753832"/>
            <a:ext cx="8601075" cy="2066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67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6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6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67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3" name="Picture 1" descr="F:\QQ消息记录数据\860365893\Image\C2C\9K}S](DNRI3{A4U[AQ@4ZA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8586"/>
            <a:ext cx="8562975" cy="2514600"/>
          </a:xfrm>
          <a:prstGeom prst="rect">
            <a:avLst/>
          </a:prstGeom>
          <a:noFill/>
        </p:spPr>
      </p:pic>
      <p:pic>
        <p:nvPicPr>
          <p:cNvPr id="115714" name="Picture 2" descr="F:\QQ消息记录数据\860365893\Image\C2C\@T35R@%%6W0HT[472SB4YU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7079" y="3668232"/>
            <a:ext cx="8324850" cy="1190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89" name="Picture 1" descr="F:\QQ消息记录数据\860365893\Image\C2C\W~GXIHWB)P{1)$10$]3H_)Y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84791"/>
            <a:ext cx="7620000" cy="723900"/>
          </a:xfrm>
          <a:prstGeom prst="rect">
            <a:avLst/>
          </a:prstGeom>
          <a:noFill/>
        </p:spPr>
      </p:pic>
      <p:pic>
        <p:nvPicPr>
          <p:cNvPr id="114690" name="Picture 2" descr="F:\QQ消息记录数据\860365893\Image\C2C\W[[2%Y)RZU02Z]V0F`F~)D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8977" y="1594884"/>
            <a:ext cx="4800600" cy="771525"/>
          </a:xfrm>
          <a:prstGeom prst="rect">
            <a:avLst/>
          </a:prstGeom>
          <a:noFill/>
        </p:spPr>
      </p:pic>
      <p:pic>
        <p:nvPicPr>
          <p:cNvPr id="114691" name="Picture 3" descr="F:\QQ消息记录数据\860365893\Image\C2C\]MX$W5NO3LE4{UVYTX8BK_M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679404"/>
            <a:ext cx="8391525" cy="1038225"/>
          </a:xfrm>
          <a:prstGeom prst="rect">
            <a:avLst/>
          </a:prstGeom>
          <a:noFill/>
        </p:spPr>
      </p:pic>
      <p:pic>
        <p:nvPicPr>
          <p:cNvPr id="114692" name="Picture 4" descr="F:\QQ消息记录数据\860365893\Image\C2C\]TNSLOFDMJD@_%7{{`RPS}G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6447" y="4221125"/>
            <a:ext cx="8448675" cy="114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46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4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4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46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46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46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F:\QQ消息记录数据\860365893\Image\C2C\@K{`V[89IC@})9I~B0S9]A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3526" y="627321"/>
            <a:ext cx="8165804" cy="56246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7" name="Picture 1" descr="F:\QQ消息记录数据\860365893\Image\C2C\7QQ``_[)4G]332A51)H)@8P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63378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3" name="Picture 1" descr="F:\QQ消息记录数据\860365893\Image\C2C\8%FH)K$JWZGIOZZEIC4L_K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8906933" cy="6615289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Picture 1" descr="F:\QQ消息记录数据\860365893\Image\C2C\DB0YK]{0ZGCLPX)@~5N``}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814391" cy="6560288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Picture 1" descr="F:\QQ消息记录数据\860365893\Image\C2C\Z8}D4{(Q519[2BS~AQ{D$9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8794044" cy="6434667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Picture 1" descr="F:\QQ消息记录数据\860365893\Image\C2C\])9[9X55M6JVJJ$4ULWUTZ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827911" cy="6558844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Picture 1" descr="F:\QQ消息记录数据\860365893\Image\C2C\1`5C[ZHQY{5}01V5(}NEJ`K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858125" cy="6219825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A000120141119A01PPBG">
  <a:themeElements>
    <a:clrScheme name="自定义 221">
      <a:dk1>
        <a:srgbClr val="6D6F71"/>
      </a:dk1>
      <a:lt1>
        <a:srgbClr val="FFFFFF"/>
      </a:lt1>
      <a:dk2>
        <a:srgbClr val="6D6F71"/>
      </a:dk2>
      <a:lt2>
        <a:srgbClr val="FFFFFF"/>
      </a:lt2>
      <a:accent1>
        <a:srgbClr val="47B6E7"/>
      </a:accent1>
      <a:accent2>
        <a:srgbClr val="628EE3"/>
      </a:accent2>
      <a:accent3>
        <a:srgbClr val="2BC3B5"/>
      </a:accent3>
      <a:accent4>
        <a:srgbClr val="92D050"/>
      </a:accent4>
      <a:accent5>
        <a:srgbClr val="B81414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16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189</Words>
  <Application/>
  <Paragraphs>40</Paragraphs>
  <Slides>33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1_A000120141119A01PPBG</vt:lpstr>
      <vt:lpstr>默认设计模板</vt:lpstr>
      <vt:lpstr>人教版七年级下册《道德与法治》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请思考P8-13: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Anonymous</cp:lastModifiedBy>
  <cp:revision/>
  <dcterms:created xsi:type="dcterms:W3CDTF">2017-02-04T16:08:00Z</dcterms:created>
  <dcterms:modified xsi:type="dcterms:W3CDTF">2018-09-08T00:24:59Z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