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62" r:id="rId2"/>
    <p:sldId id="364" r:id="rId3"/>
    <p:sldId id="363" r:id="rId4"/>
    <p:sldId id="287" r:id="rId5"/>
    <p:sldId id="288" r:id="rId6"/>
    <p:sldId id="289" r:id="rId7"/>
    <p:sldId id="290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  <p:sldId id="377" r:id="rId17"/>
    <p:sldId id="385" r:id="rId18"/>
    <p:sldId id="386" r:id="rId19"/>
    <p:sldId id="387" r:id="rId20"/>
    <p:sldId id="388" r:id="rId21"/>
    <p:sldId id="389" r:id="rId22"/>
    <p:sldId id="390" r:id="rId23"/>
    <p:sldId id="391" r:id="rId24"/>
    <p:sldId id="392" r:id="rId25"/>
    <p:sldId id="393" r:id="rId26"/>
    <p:sldId id="358" r:id="rId27"/>
    <p:sldId id="359" r:id="rId28"/>
    <p:sldId id="360" r:id="rId29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1D14CA"/>
    <a:srgbClr val="282929"/>
    <a:srgbClr val="B60000"/>
    <a:srgbClr val="1A4B96"/>
    <a:srgbClr val="000000"/>
    <a:srgbClr val="1B796F"/>
    <a:srgbClr val="3E3F40"/>
    <a:srgbClr val="41424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-22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945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194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AEB7444-1B1B-4BE9-A56E-5C9CF7254831}" type="slidenum">
              <a:rPr lang="zh-CN" altLang="en-US"/>
              <a:pPr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249363" y="1279525"/>
            <a:ext cx="4605337" cy="3454400"/>
          </a:xfrm>
          <a:ln>
            <a:miter lim="800000"/>
          </a:ln>
        </p:spPr>
      </p:sp>
      <p:sp>
        <p:nvSpPr>
          <p:cNvPr id="583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83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7BD71B2-D5EF-4716-84B7-F1202121732C}" type="slidenum">
              <a:rPr lang="zh-CN" altLang="en-US"/>
              <a:pPr/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249363" y="1279525"/>
            <a:ext cx="4605337" cy="3454400"/>
          </a:xfrm>
          <a:ln>
            <a:miter lim="800000"/>
          </a:ln>
        </p:spPr>
      </p:sp>
      <p:sp>
        <p:nvSpPr>
          <p:cNvPr id="604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04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DF4F47D-FC63-480D-B280-63D0AE66DD83}" type="slidenum">
              <a:rPr lang="zh-CN" altLang="en-US"/>
              <a:pPr/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246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246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577503C-A66F-4A1D-866A-00D839C935D6}" type="slidenum">
              <a:rPr lang="zh-CN" altLang="en-US"/>
              <a:pPr/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249363" y="1279525"/>
            <a:ext cx="4605337" cy="3454400"/>
          </a:xfrm>
          <a:ln>
            <a:miter lim="800000"/>
          </a:ln>
        </p:spPr>
      </p:sp>
      <p:sp>
        <p:nvSpPr>
          <p:cNvPr id="645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45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889EF45-2593-4886-92E3-1DA787F8894D}" type="slidenum">
              <a:rPr lang="zh-CN" altLang="en-US"/>
              <a:pPr/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656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65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C9C073B-079A-4EB0-924C-AA4BF1E0FFA3}" type="slidenum">
              <a:rPr lang="zh-CN" altLang="en-US"/>
              <a:pPr/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6861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6861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CABE0ED-0CB7-445B-BD70-0E5A5F5F9B19}" type="slidenum">
              <a:rPr lang="zh-CN" altLang="en-US"/>
              <a:pPr/>
              <a:t>23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065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065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776D055-9DA0-4F75-8865-87AC5D77F76C}" type="slidenum">
              <a:rPr lang="zh-CN" altLang="en-US"/>
              <a:pPr/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7270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727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5D3DE22-3819-4F72-82FA-26A9B0B14EC8}" type="slidenum">
              <a:rPr lang="zh-CN" altLang="en-US"/>
              <a:pPr/>
              <a:t>25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4E099FC-C8D2-4BC5-9E4E-0517F4AD0F69}" type="slidenum">
              <a:rPr lang="zh-CN" altLang="en-US"/>
              <a:pPr/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1249363" y="1279525"/>
            <a:ext cx="4605337" cy="3454400"/>
          </a:xfrm>
          <a:ln>
            <a:miter lim="800000"/>
          </a:ln>
        </p:spPr>
      </p:sp>
      <p:sp>
        <p:nvSpPr>
          <p:cNvPr id="2355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355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7E8288C-4BFD-4205-9D2A-48037D9A18E7}" type="slidenum">
              <a:rPr lang="zh-CN" altLang="en-US"/>
              <a:pPr/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56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4E42FCE-7737-4BC8-BFD4-F758518C1244}" type="slidenum">
              <a:rPr lang="zh-CN" altLang="en-US"/>
              <a:pPr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765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76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84D59C7-AA45-489A-8253-766713B9BA42}" type="slidenum">
              <a:rPr lang="zh-CN" altLang="en-US"/>
              <a:pPr/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1249363" y="1279525"/>
            <a:ext cx="4605337" cy="3454400"/>
          </a:xfrm>
          <a:ln>
            <a:miter lim="800000"/>
          </a:ln>
        </p:spPr>
      </p:sp>
      <p:sp>
        <p:nvSpPr>
          <p:cNvPr id="2969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96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70E56D5-388D-493E-8837-93C4B929A563}" type="slidenum">
              <a:rPr lang="zh-CN" altLang="en-US"/>
              <a:pPr/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1249363" y="1279525"/>
            <a:ext cx="4605337" cy="3454400"/>
          </a:xfrm>
          <a:ln>
            <a:miter lim="800000"/>
          </a:ln>
        </p:spPr>
      </p:sp>
      <p:sp>
        <p:nvSpPr>
          <p:cNvPr id="3174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174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CFC3960-76AE-441F-B5A2-E7A9B1D41DD9}" type="slidenum">
              <a:rPr lang="zh-CN" altLang="en-US"/>
              <a:pPr/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249363" y="1279525"/>
            <a:ext cx="4605337" cy="3454400"/>
          </a:xfrm>
          <a:ln>
            <a:miter lim="800000"/>
          </a:ln>
        </p:spPr>
      </p:sp>
      <p:sp>
        <p:nvSpPr>
          <p:cNvPr id="399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99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7146DC-BD81-498E-A16E-3487742C5602}" type="slidenum">
              <a:rPr lang="zh-CN" altLang="en-US"/>
              <a:pPr/>
              <a:t>16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563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63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958E9F3-A475-4BC3-8240-61316800A312}" type="slidenum">
              <a:rPr lang="zh-CN" altLang="en-US"/>
              <a:pPr/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" descr="a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pPr/>
              <a:t>2017-2-20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3714" y="889200"/>
            <a:ext cx="7318800" cy="1274400"/>
          </a:xfrm>
        </p:spPr>
        <p:txBody>
          <a:bodyPr anchor="b">
            <a:normAutofit/>
          </a:bodyPr>
          <a:lstStyle>
            <a:lvl1pPr algn="ctr">
              <a:defRPr sz="4000" b="1" i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3715" y="2416130"/>
            <a:ext cx="7497764" cy="55904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2017-2-20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628650" y="571502"/>
            <a:ext cx="78867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 marL="629920" indent="-284480">
              <a:buFont typeface="Arial" panose="020B0604020202020204" pitchFamily="34" charset="0"/>
              <a:buChar char="•"/>
              <a:defRPr sz="2000"/>
            </a:lvl2pPr>
            <a:lvl3pPr marL="1257300" indent="-284480">
              <a:spcBef>
                <a:spcPts val="200"/>
              </a:spcBef>
              <a:buFont typeface="Arial" panose="020B0604020202020204" pitchFamily="34" charset="0"/>
              <a:buChar char="•"/>
              <a:defRPr sz="1800"/>
            </a:lvl3pPr>
            <a:lvl4pPr marL="1657350" indent="-285750">
              <a:buFont typeface="Arial" panose="020B0604020202020204" pitchFamily="34" charset="0"/>
              <a:buChar char="•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4800" y="3229200"/>
            <a:ext cx="3992400" cy="579600"/>
          </a:xfrm>
        </p:spPr>
        <p:txBody>
          <a:bodyPr anchor="ctr" anchorCtr="0"/>
          <a:lstStyle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4800" y="3921957"/>
            <a:ext cx="5110094" cy="578326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0000" y="1512000"/>
            <a:ext cx="3886200" cy="4351338"/>
          </a:xfrm>
        </p:spPr>
        <p:txBody>
          <a:bodyPr/>
          <a:lstStyle>
            <a:lvl1pPr>
              <a:lnSpc>
                <a:spcPct val="130000"/>
              </a:lnSpc>
              <a:buClr>
                <a:schemeClr val="accent1"/>
              </a:buClr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600" y="1512000"/>
            <a:ext cx="3886200" cy="4351338"/>
          </a:xfrm>
        </p:spPr>
        <p:txBody>
          <a:bodyPr/>
          <a:lstStyle>
            <a:lvl1pPr>
              <a:lnSpc>
                <a:spcPct val="130000"/>
              </a:lnSpc>
              <a:buClr>
                <a:schemeClr val="accent1"/>
              </a:buClr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76442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555660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487146"/>
            <a:ext cx="3868340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555660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87146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pPr/>
              <a:t>2017-2-20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0" y="2898608"/>
            <a:ext cx="91440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 algn="just">
              <a:lnSpc>
                <a:spcPct val="110000"/>
              </a:lnSpc>
              <a:spcBef>
                <a:spcPts val="1800"/>
              </a:spcBef>
              <a:buClr>
                <a:srgbClr val="963B22"/>
              </a:buClr>
              <a:buSzPct val="60000"/>
              <a:buFont typeface="Wingdings 2" pitchFamily="18" charset="2"/>
              <a:buChar char=""/>
              <a:defRPr sz="2000">
                <a:solidFill>
                  <a:srgbClr val="86431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742950" algn="just">
              <a:lnSpc>
                <a:spcPct val="130000"/>
              </a:lnSpc>
              <a:spcAft>
                <a:spcPts val="600"/>
              </a:spcAft>
              <a:buClr>
                <a:srgbClr val="E3BB6C"/>
              </a:buClr>
              <a:buFont typeface="幼圆" pitchFamily="49" charset="-122"/>
              <a:buChar char=" "/>
              <a:defRPr sz="160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 2" pitchFamily="18" charset="2"/>
              <a:buNone/>
            </a:pPr>
            <a:endParaRPr lang="zh-CN" altLang="zh-CN" sz="1400">
              <a:solidFill>
                <a:srgbClr val="FFFFFF"/>
              </a:solidFill>
            </a:endParaRPr>
          </a:p>
        </p:txBody>
      </p:sp>
      <p:sp>
        <p:nvSpPr>
          <p:cNvPr id="7" name="椭圆形标注 3"/>
          <p:cNvSpPr>
            <a:spLocks noChangeArrowheads="1"/>
          </p:cNvSpPr>
          <p:nvPr/>
        </p:nvSpPr>
        <p:spPr bwMode="auto">
          <a:xfrm rot="437392">
            <a:off x="5021263" y="1733383"/>
            <a:ext cx="1757362" cy="1604963"/>
          </a:xfrm>
          <a:prstGeom prst="wedgeEllipseCallout">
            <a:avLst>
              <a:gd name="adj1" fmla="val -40199"/>
              <a:gd name="adj2" fmla="val 53991"/>
            </a:avLst>
          </a:prstGeom>
          <a:solidFill>
            <a:schemeClr val="accent2"/>
          </a:solidFill>
          <a:ln w="28575">
            <a:solidFill>
              <a:srgbClr val="FFFFFF"/>
            </a:solidFill>
            <a:miter lim="800000"/>
          </a:ln>
        </p:spPr>
        <p:txBody>
          <a:bodyPr wrap="square" anchor="ctr">
            <a:normAutofit/>
          </a:bodyPr>
          <a:lstStyle>
            <a:lvl1pPr algn="just">
              <a:lnSpc>
                <a:spcPct val="110000"/>
              </a:lnSpc>
              <a:spcBef>
                <a:spcPts val="1800"/>
              </a:spcBef>
              <a:buClr>
                <a:srgbClr val="963B22"/>
              </a:buClr>
              <a:buSzPct val="60000"/>
              <a:buFont typeface="Wingdings 2" pitchFamily="18" charset="2"/>
              <a:buChar char=""/>
              <a:defRPr sz="2000">
                <a:solidFill>
                  <a:srgbClr val="86431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742950" algn="just">
              <a:lnSpc>
                <a:spcPct val="130000"/>
              </a:lnSpc>
              <a:spcAft>
                <a:spcPts val="600"/>
              </a:spcAft>
              <a:buClr>
                <a:srgbClr val="E3BB6C"/>
              </a:buClr>
              <a:buFont typeface="幼圆" pitchFamily="49" charset="-122"/>
              <a:buChar char=" "/>
              <a:defRPr sz="1600">
                <a:solidFill>
                  <a:srgbClr val="71717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 2" pitchFamily="18" charset="2"/>
              <a:buNone/>
            </a:pPr>
            <a:endParaRPr lang="zh-CN" altLang="zh-CN" sz="14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62800" y="2818800"/>
            <a:ext cx="2008800" cy="1324800"/>
          </a:xfrm>
        </p:spPr>
        <p:txBody>
          <a:bodyPr anchor="ctr" anchorCtr="0"/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400"/>
            <a:ext cx="8240400" cy="601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76083"/>
            <a:ext cx="4629150" cy="448496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376083"/>
            <a:ext cx="2949178" cy="448496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 anchor="ctr" anchorCtr="0"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" descr="F:\PPT-design\ppt-a\a-2.jpga-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1285875"/>
            <a:ext cx="8239125" cy="4933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pPr/>
              <a:t>2017-2-20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427712"/>
            <a:ext cx="8239125" cy="6015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-447675" algn="l" defTabSz="914400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SzPct val="130000"/>
        <a:buFont typeface="Webdings" panose="05030102010509060703" pitchFamily="18" charset="2"/>
        <a:buChar char="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575945" indent="-23050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20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2679405"/>
            <a:ext cx="8239125" cy="3540422"/>
          </a:xfrm>
        </p:spPr>
        <p:txBody>
          <a:bodyPr/>
          <a:lstStyle/>
          <a:p>
            <a:endParaRPr lang="zh-CN" altLang="en-US" dirty="0"/>
          </a:p>
        </p:txBody>
      </p:sp>
      <p:pic>
        <p:nvPicPr>
          <p:cNvPr id="4" name="Picture 1" descr="F:\QQ消息记录数据\860365893\Image\C2C\)AMI`0OEHVY%N0[~`Z@@Z7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9098" y="1658679"/>
            <a:ext cx="8218967" cy="4380613"/>
          </a:xfrm>
          <a:prstGeom prst="rect">
            <a:avLst/>
          </a:prstGeom>
          <a:noFill/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457200" y="414669"/>
            <a:ext cx="8229600" cy="65209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人教版七年级下册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《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道德与法治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4"/>
          <p:cNvSpPr txBox="1">
            <a:spLocks noChangeArrowheads="1"/>
          </p:cNvSpPr>
          <p:nvPr/>
        </p:nvSpPr>
        <p:spPr bwMode="auto">
          <a:xfrm>
            <a:off x="152400" y="96839"/>
            <a:ext cx="78867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44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运用你的经验</a:t>
            </a:r>
            <a:endParaRPr lang="zh-CN" altLang="en-US" sz="4400">
              <a:latin typeface="Arial" charset="0"/>
              <a:ea typeface="黑体" pitchFamily="49" charset="-122"/>
            </a:endParaRPr>
          </a:p>
        </p:txBody>
      </p:sp>
      <p:sp>
        <p:nvSpPr>
          <p:cNvPr id="20482" name="文本框 5"/>
          <p:cNvSpPr txBox="1">
            <a:spLocks noChangeArrowheads="1"/>
          </p:cNvSpPr>
          <p:nvPr/>
        </p:nvSpPr>
        <p:spPr bwMode="auto">
          <a:xfrm>
            <a:off x="528638" y="1549401"/>
            <a:ext cx="38862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800">
                <a:solidFill>
                  <a:srgbClr val="E44A83"/>
                </a:solidFill>
                <a:latin typeface="黑体" pitchFamily="49" charset="-122"/>
                <a:ea typeface="黑体" pitchFamily="49" charset="-122"/>
              </a:rPr>
              <a:t>现在你有什么爱好？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endParaRPr lang="zh-CN" altLang="en-US" sz="2800">
              <a:solidFill>
                <a:srgbClr val="E44A83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800">
                <a:solidFill>
                  <a:srgbClr val="E44A83"/>
                </a:solidFill>
                <a:latin typeface="黑体" pitchFamily="49" charset="-122"/>
                <a:ea typeface="黑体" pitchFamily="49" charset="-122"/>
              </a:rPr>
              <a:t>与你有共同爱好的同学有哪些？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endParaRPr lang="zh-CN" altLang="en-US" sz="2800">
              <a:solidFill>
                <a:srgbClr val="E44A83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800">
                <a:solidFill>
                  <a:srgbClr val="E44A83"/>
                </a:solidFill>
                <a:latin typeface="黑体" pitchFamily="49" charset="-122"/>
                <a:ea typeface="黑体" pitchFamily="49" charset="-122"/>
              </a:rPr>
              <a:t>这些同学的性别和你一样吗？</a:t>
            </a:r>
          </a:p>
          <a:p>
            <a:pPr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zh-CN" altLang="en-US" sz="2800">
                <a:solidFill>
                  <a:srgbClr val="E44A83"/>
                </a:solidFill>
                <a:latin typeface="黑体" pitchFamily="49" charset="-122"/>
                <a:ea typeface="黑体" pitchFamily="49" charset="-122"/>
              </a:rPr>
              <a:t>这说明了什么</a:t>
            </a:r>
            <a:r>
              <a:rPr lang="en-US" altLang="zh-CN" sz="2800">
                <a:solidFill>
                  <a:srgbClr val="E44A83"/>
                </a:solidFill>
                <a:latin typeface="黑体" pitchFamily="49" charset="-122"/>
                <a:ea typeface="黑体" pitchFamily="49" charset="-122"/>
              </a:rPr>
              <a:t>?</a:t>
            </a:r>
            <a:endParaRPr lang="en-US" altLang="zh-CN" sz="2400">
              <a:latin typeface="Arial" charset="0"/>
            </a:endParaRPr>
          </a:p>
        </p:txBody>
      </p:sp>
      <p:pic>
        <p:nvPicPr>
          <p:cNvPr id="3" name="图片 2" descr="t01e61131f665caa9f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3185" y="1268413"/>
            <a:ext cx="2018109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t01fc8614d9cb5bdc4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41294" y="2946401"/>
            <a:ext cx="2044304" cy="318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1"/>
          <p:cNvSpPr txBox="1">
            <a:spLocks noChangeArrowheads="1"/>
          </p:cNvSpPr>
          <p:nvPr/>
        </p:nvSpPr>
        <p:spPr bwMode="auto">
          <a:xfrm>
            <a:off x="148829" y="85726"/>
            <a:ext cx="31242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r>
              <a:rPr lang="zh-CN" altLang="en-US" sz="4800" b="1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他和她</a:t>
            </a:r>
            <a:endParaRPr lang="zh-CN" altLang="en-US" sz="3200">
              <a:latin typeface="Arial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3191" y="1516064"/>
            <a:ext cx="3061097" cy="416242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>
            <a:defPPr>
              <a:defRPr lang="zh-CN"/>
            </a:defPPr>
            <a:lvl1pPr lvl="0" indent="0">
              <a:buNone/>
              <a:defRPr sz="2000"/>
            </a:lvl1pPr>
            <a:lvl2pPr indent="0">
              <a:buNone/>
            </a:lvl2pPr>
            <a:lvl3pPr indent="0">
              <a:buNone/>
              <a:defRPr sz="1600"/>
            </a:lvl3pPr>
            <a:lvl4pPr indent="0">
              <a:buNone/>
              <a:defRPr sz="1400"/>
            </a:lvl4pPr>
            <a:lvl5pPr indent="0">
              <a:buNone/>
              <a:defRPr sz="1400"/>
            </a:lvl5pPr>
            <a:lvl6pPr indent="0">
              <a:buNone/>
              <a:defRPr sz="1400"/>
            </a:lvl6pPr>
            <a:lvl7pPr indent="0">
              <a:buNone/>
              <a:defRPr sz="1400"/>
            </a:lvl7pPr>
            <a:lvl8pPr indent="0">
              <a:buNone/>
              <a:defRPr sz="1400"/>
            </a:lvl8pPr>
            <a:lvl9pPr indent="0">
              <a:buNone/>
              <a:defRPr sz="1400"/>
            </a:lvl9pPr>
          </a:lstStyle>
          <a:p>
            <a:pPr fontAlgn="auto"/>
            <a:r>
              <a:rPr lang="zh-CN" altLang="en-US" sz="4400" b="1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到了青春期，男生女生在生理方面的差异会更加明显！！！</a:t>
            </a:r>
          </a:p>
        </p:txBody>
      </p:sp>
      <p:pic>
        <p:nvPicPr>
          <p:cNvPr id="5" name="图片 4" descr="t0189bf30d2dde7258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658813"/>
            <a:ext cx="2159794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0066" y="658813"/>
            <a:ext cx="2091928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t01fc8614d9cb5bdc4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8160" y="3455989"/>
            <a:ext cx="2114550" cy="296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t01e61131f665caa9f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89798" y="3455989"/>
            <a:ext cx="2150269" cy="304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框 5"/>
          <p:cNvSpPr txBox="1">
            <a:spLocks noChangeArrowheads="1"/>
          </p:cNvSpPr>
          <p:nvPr/>
        </p:nvSpPr>
        <p:spPr bwMode="auto">
          <a:xfrm>
            <a:off x="898923" y="962025"/>
            <a:ext cx="6811565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6000" b="1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集思广益</a:t>
            </a:r>
            <a:endParaRPr lang="zh-CN" altLang="en-US">
              <a:latin typeface="Arial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 l="2337" r="-2337"/>
          <a:stretch>
            <a:fillRect/>
          </a:stretch>
        </p:blipFill>
        <p:spPr>
          <a:xfrm>
            <a:off x="4226719" y="1515110"/>
            <a:ext cx="3220403" cy="3828415"/>
          </a:xfrm>
          <a:prstGeom prst="bracePair">
            <a:avLst/>
          </a:prstGeom>
        </p:spPr>
      </p:pic>
      <p:sp>
        <p:nvSpPr>
          <p:cNvPr id="24579" name="文本框 4"/>
          <p:cNvSpPr txBox="1">
            <a:spLocks noChangeArrowheads="1"/>
          </p:cNvSpPr>
          <p:nvPr/>
        </p:nvSpPr>
        <p:spPr bwMode="auto">
          <a:xfrm>
            <a:off x="1262063" y="2835275"/>
            <a:ext cx="262771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E44A83"/>
                </a:solidFill>
                <a:latin typeface="Arial" charset="0"/>
                <a:ea typeface="黑体" pitchFamily="49" charset="-122"/>
              </a:rPr>
              <a:t>说一说男生女生都有哪些特点？</a:t>
            </a:r>
            <a:endParaRPr lang="zh-CN" altLang="en-US">
              <a:latin typeface="Arial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lock Arc 51"/>
          <p:cNvSpPr/>
          <p:nvPr/>
        </p:nvSpPr>
        <p:spPr>
          <a:xfrm>
            <a:off x="1103710" y="2197101"/>
            <a:ext cx="2265759" cy="2855913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fontAlgn="auto"/>
            <a:endParaRPr lang="en-US" sz="3555" noProof="1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9" name="Block Arc 52"/>
          <p:cNvSpPr/>
          <p:nvPr/>
        </p:nvSpPr>
        <p:spPr>
          <a:xfrm rot="10800000">
            <a:off x="3019425" y="2193926"/>
            <a:ext cx="2265760" cy="2855913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fontAlgn="auto"/>
            <a:endParaRPr lang="en-US" sz="3555" noProof="1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0" name="Block Arc 53"/>
          <p:cNvSpPr/>
          <p:nvPr/>
        </p:nvSpPr>
        <p:spPr>
          <a:xfrm>
            <a:off x="4937522" y="2197101"/>
            <a:ext cx="2265759" cy="2855913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fontAlgn="auto"/>
            <a:endParaRPr lang="en-US" sz="3555" noProof="1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3" name="Freeform 62"/>
          <p:cNvSpPr/>
          <p:nvPr/>
        </p:nvSpPr>
        <p:spPr>
          <a:xfrm>
            <a:off x="1578769" y="2824164"/>
            <a:ext cx="1315641" cy="1658937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accent1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43840" tIns="243840" rIns="210677" bIns="210677" spcCol="1270" anchor="ctr"/>
          <a:lstStyle/>
          <a:p>
            <a:pPr algn="ctr" defTabSz="1184910" fontAlgn="auto">
              <a:lnSpc>
                <a:spcPct val="90000"/>
              </a:lnSpc>
              <a:spcAft>
                <a:spcPct val="35000"/>
              </a:spcAft>
            </a:pPr>
            <a:r>
              <a:rPr lang="zh-CN" altLang="en-US" sz="4800" b="1" noProof="1">
                <a:solidFill>
                  <a:schemeClr val="accent1"/>
                </a:solidFill>
                <a:sym typeface="Arial" pitchFamily="34" charset="0"/>
              </a:rPr>
              <a:t>性格特征</a:t>
            </a:r>
          </a:p>
        </p:txBody>
      </p:sp>
      <p:sp>
        <p:nvSpPr>
          <p:cNvPr id="14" name="Freeform 63"/>
          <p:cNvSpPr/>
          <p:nvPr/>
        </p:nvSpPr>
        <p:spPr>
          <a:xfrm>
            <a:off x="3494485" y="2824164"/>
            <a:ext cx="1315640" cy="1658937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accent2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43840" tIns="243840" rIns="210677" bIns="210677" spcCol="1270" anchor="ctr"/>
          <a:lstStyle/>
          <a:p>
            <a:pPr algn="ctr" defTabSz="1184910" fontAlgn="auto">
              <a:lnSpc>
                <a:spcPct val="90000"/>
              </a:lnSpc>
              <a:spcAft>
                <a:spcPct val="35000"/>
              </a:spcAft>
            </a:pPr>
            <a:r>
              <a:rPr lang="zh-CN" altLang="en-US" sz="4800" b="1" noProof="1">
                <a:solidFill>
                  <a:schemeClr val="accent2"/>
                </a:solidFill>
                <a:sym typeface="Arial" pitchFamily="34" charset="0"/>
              </a:rPr>
              <a:t>兴趣爱好</a:t>
            </a:r>
          </a:p>
        </p:txBody>
      </p:sp>
      <p:sp>
        <p:nvSpPr>
          <p:cNvPr id="15" name="Freeform 64"/>
          <p:cNvSpPr/>
          <p:nvPr/>
        </p:nvSpPr>
        <p:spPr>
          <a:xfrm>
            <a:off x="5412581" y="2824164"/>
            <a:ext cx="1315641" cy="1658937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accent1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43840" tIns="243840" rIns="210677" bIns="210677" spcCol="1270" anchor="ctr"/>
          <a:lstStyle/>
          <a:p>
            <a:pPr algn="ctr" defTabSz="1184910" fontAlgn="auto">
              <a:lnSpc>
                <a:spcPct val="90000"/>
              </a:lnSpc>
              <a:spcAft>
                <a:spcPct val="35000"/>
              </a:spcAft>
            </a:pPr>
            <a:r>
              <a:rPr lang="zh-CN" altLang="en-US" sz="4800" b="1" noProof="1">
                <a:solidFill>
                  <a:schemeClr val="accent1"/>
                </a:solidFill>
                <a:sym typeface="Arial" pitchFamily="34" charset="0"/>
              </a:rPr>
              <a:t>思维方式</a:t>
            </a:r>
          </a:p>
        </p:txBody>
      </p:sp>
      <p:sp>
        <p:nvSpPr>
          <p:cNvPr id="26631" name="文本框 2"/>
          <p:cNvSpPr txBox="1">
            <a:spLocks noChangeArrowheads="1"/>
          </p:cNvSpPr>
          <p:nvPr/>
        </p:nvSpPr>
        <p:spPr bwMode="auto">
          <a:xfrm>
            <a:off x="628650" y="263526"/>
            <a:ext cx="78867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28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男生女生</a:t>
            </a:r>
          </a:p>
          <a:p>
            <a:pPr>
              <a:lnSpc>
                <a:spcPct val="90000"/>
              </a:lnSpc>
            </a:pPr>
            <a:r>
              <a:rPr lang="zh-CN" altLang="en-US" sz="32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             的不同特点</a:t>
            </a:r>
            <a:endParaRPr lang="zh-CN" altLang="en-US" sz="4000">
              <a:solidFill>
                <a:schemeClr val="accent1"/>
              </a:solidFill>
              <a:latin typeface="Arial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5"/>
          <p:cNvSpPr txBox="1">
            <a:spLocks noChangeArrowheads="1"/>
          </p:cNvSpPr>
          <p:nvPr/>
        </p:nvSpPr>
        <p:spPr bwMode="auto">
          <a:xfrm>
            <a:off x="30956" y="85725"/>
            <a:ext cx="6811566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6000" b="1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性格特征</a:t>
            </a:r>
            <a:endParaRPr lang="zh-CN" altLang="en-US">
              <a:latin typeface="Arial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81866" y="887301"/>
            <a:ext cx="3190875" cy="261610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4800" b="1" noProof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rPr>
              <a:t>男生：</a:t>
            </a:r>
            <a:endParaRPr lang="zh-CN" altLang="en-US" sz="4800" b="1" noProof="1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fontAlgn="auto"/>
            <a:r>
              <a:rPr lang="zh-CN" altLang="en-US" sz="3200" noProof="1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ea typeface="+mn-ea"/>
              </a:rPr>
              <a:t>    </a:t>
            </a:r>
            <a:r>
              <a:rPr lang="zh-CN" altLang="en-US" sz="2800" noProof="1">
                <a:solidFill>
                  <a:srgbClr val="0000FF"/>
                </a:solidFill>
                <a:latin typeface="+mn-lt"/>
                <a:ea typeface="+mn-ea"/>
              </a:rPr>
              <a:t>敢做敢为、有风度、机  灵、幽默、进取、浪漫、冒险、潇洒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58214" y="690880"/>
            <a:ext cx="3014663" cy="35086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/>
            <a:r>
              <a:rPr lang="zh-CN" altLang="en-US" sz="5400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  <a:ea typeface="+mn-ea"/>
              </a:rPr>
              <a:t>女生：</a:t>
            </a:r>
            <a:endParaRPr lang="zh-CN" altLang="en-US" sz="5400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fontAlgn="auto"/>
            <a:r>
              <a:rPr lang="zh-CN" altLang="en-US" sz="2800" noProof="1">
                <a:solidFill>
                  <a:srgbClr val="FF0000"/>
                </a:solidFill>
                <a:latin typeface="+mn-lt"/>
                <a:ea typeface="+mn-ea"/>
              </a:rPr>
              <a:t>天真烂漫、天真无邪、聪明伶俐、机智灵巧、心灵手巧、能说会道、</a:t>
            </a:r>
            <a:r>
              <a:rPr lang="zh-CN" altLang="en-US" sz="2800" noProof="1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ea typeface="+mn-ea"/>
              </a:rPr>
              <a:t>无忧无虑、开朗大方</a:t>
            </a:r>
          </a:p>
        </p:txBody>
      </p:sp>
      <p:pic>
        <p:nvPicPr>
          <p:cNvPr id="7" name="图片 6" descr="极限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8442" y="3311526"/>
            <a:ext cx="3078956" cy="25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sh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99423" y="3311526"/>
            <a:ext cx="3144440" cy="255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5"/>
          <p:cNvSpPr txBox="1">
            <a:spLocks noChangeArrowheads="1"/>
          </p:cNvSpPr>
          <p:nvPr/>
        </p:nvSpPr>
        <p:spPr bwMode="auto">
          <a:xfrm>
            <a:off x="-20241" y="-3175"/>
            <a:ext cx="6812757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6000" b="1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兴趣爱好</a:t>
            </a:r>
            <a:endParaRPr lang="zh-CN" altLang="en-US">
              <a:latin typeface="Arial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51310" y="1301750"/>
            <a:ext cx="2564606" cy="2985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>
                <a:solidFill>
                  <a:srgbClr val="E44A83"/>
                </a:solidFill>
                <a:latin typeface="Arial" charset="0"/>
                <a:ea typeface="黑体" pitchFamily="49" charset="-122"/>
              </a:rPr>
              <a:t>女生：</a:t>
            </a:r>
            <a:r>
              <a:rPr lang="zh-CN" altLang="en-US" sz="2800">
                <a:solidFill>
                  <a:srgbClr val="E44A83"/>
                </a:solidFill>
                <a:latin typeface="Arial" charset="0"/>
                <a:ea typeface="黑体" pitchFamily="49" charset="-122"/>
              </a:rPr>
              <a:t>吃零食，看小说，看电视剧，诳街，旅游，上网聊天，玩游戏。听歌</a:t>
            </a:r>
            <a:endParaRPr lang="zh-CN" altLang="en-US">
              <a:latin typeface="Arial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869657" y="676275"/>
            <a:ext cx="3064669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dirty="0">
                <a:latin typeface="Arial" charset="0"/>
                <a:ea typeface="黑体" pitchFamily="49" charset="-122"/>
              </a:rPr>
              <a:t>男生：</a:t>
            </a:r>
            <a:r>
              <a:rPr lang="zh-CN" altLang="en-US" sz="2800" dirty="0">
                <a:solidFill>
                  <a:srgbClr val="1D14CA"/>
                </a:solidFill>
                <a:latin typeface="Arial" charset="0"/>
                <a:ea typeface="黑体" pitchFamily="49" charset="-122"/>
              </a:rPr>
              <a:t>体育运动，球类活动，足球、篮球、羽毛球、兵乓球、听音乐、看电影、看小说、打游戏</a:t>
            </a:r>
            <a:endParaRPr lang="zh-CN" altLang="en-US" dirty="0">
              <a:solidFill>
                <a:srgbClr val="1D14CA"/>
              </a:solidFill>
              <a:latin typeface="Arial" charset="0"/>
            </a:endParaRPr>
          </a:p>
        </p:txBody>
      </p:sp>
      <p:pic>
        <p:nvPicPr>
          <p:cNvPr id="7" name="图片 6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9156" y="3405189"/>
            <a:ext cx="3725466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55381" y="3144839"/>
            <a:ext cx="3048000" cy="304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MH_SubTitle_1"/>
          <p:cNvSpPr>
            <a:spLocks noChangeArrowheads="1"/>
          </p:cNvSpPr>
          <p:nvPr/>
        </p:nvSpPr>
        <p:spPr bwMode="auto">
          <a:xfrm>
            <a:off x="690563" y="3390901"/>
            <a:ext cx="3103960" cy="1038225"/>
          </a:xfrm>
          <a:prstGeom prst="rect">
            <a:avLst/>
          </a:prstGeom>
          <a:gradFill rotWithShape="1">
            <a:gsLst>
              <a:gs pos="0">
                <a:srgbClr val="B12F7C"/>
              </a:gs>
              <a:gs pos="100000">
                <a:srgbClr val="E59BC7"/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200">
                <a:solidFill>
                  <a:srgbClr val="FFFFFF"/>
                </a:solidFill>
                <a:latin typeface="Arial" charset="0"/>
                <a:ea typeface="黑体" pitchFamily="49" charset="-122"/>
              </a:rPr>
              <a:t>性别刻板印象</a:t>
            </a:r>
            <a:endParaRPr lang="zh-CN" altLang="en-US">
              <a:latin typeface="Arial" charset="0"/>
            </a:endParaRPr>
          </a:p>
        </p:txBody>
      </p:sp>
      <p:cxnSp>
        <p:nvCxnSpPr>
          <p:cNvPr id="38914" name="MH_Other_3"/>
          <p:cNvCxnSpPr>
            <a:cxnSpLocks noChangeShapeType="1"/>
            <a:endCxn id="33" idx="5"/>
          </p:cNvCxnSpPr>
          <p:nvPr/>
        </p:nvCxnSpPr>
        <p:spPr bwMode="auto">
          <a:xfrm>
            <a:off x="2336006" y="2514601"/>
            <a:ext cx="1147763" cy="1190625"/>
          </a:xfrm>
          <a:prstGeom prst="line">
            <a:avLst/>
          </a:prstGeom>
          <a:noFill/>
          <a:ln w="19050">
            <a:solidFill>
              <a:srgbClr val="761F53"/>
            </a:solidFill>
            <a:round/>
            <a:headEnd/>
            <a:tailEnd/>
          </a:ln>
        </p:spPr>
      </p:cxnSp>
      <p:cxnSp>
        <p:nvCxnSpPr>
          <p:cNvPr id="38915" name="MH_Other_4"/>
          <p:cNvCxnSpPr>
            <a:cxnSpLocks noChangeShapeType="1"/>
            <a:endCxn id="32" idx="3"/>
          </p:cNvCxnSpPr>
          <p:nvPr/>
        </p:nvCxnSpPr>
        <p:spPr bwMode="auto">
          <a:xfrm flipH="1">
            <a:off x="1023938" y="2514600"/>
            <a:ext cx="1070372" cy="1200150"/>
          </a:xfrm>
          <a:prstGeom prst="line">
            <a:avLst/>
          </a:prstGeom>
          <a:noFill/>
          <a:ln w="19050">
            <a:solidFill>
              <a:srgbClr val="761F53"/>
            </a:solidFill>
            <a:round/>
            <a:headEnd/>
            <a:tailEnd/>
          </a:ln>
        </p:spPr>
      </p:cxnSp>
      <p:sp>
        <p:nvSpPr>
          <p:cNvPr id="36" name="MH_Other_5"/>
          <p:cNvSpPr/>
          <p:nvPr/>
        </p:nvSpPr>
        <p:spPr>
          <a:xfrm>
            <a:off x="2094548" y="2322195"/>
            <a:ext cx="240030" cy="38481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12700"/>
          </a:sp3d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32" name="MH_Other_6"/>
          <p:cNvSpPr/>
          <p:nvPr/>
        </p:nvSpPr>
        <p:spPr>
          <a:xfrm>
            <a:off x="1009650" y="3590925"/>
            <a:ext cx="90488" cy="146050"/>
          </a:xfrm>
          <a:prstGeom prst="ellipse">
            <a:avLst/>
          </a:prstGeom>
          <a:solidFill>
            <a:srgbClr val="FFFFFF"/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33" name="MH_Other_7"/>
          <p:cNvSpPr/>
          <p:nvPr/>
        </p:nvSpPr>
        <p:spPr>
          <a:xfrm>
            <a:off x="3405188" y="3584576"/>
            <a:ext cx="89297" cy="142875"/>
          </a:xfrm>
          <a:prstGeom prst="ellipse">
            <a:avLst/>
          </a:prstGeom>
          <a:solidFill>
            <a:srgbClr val="FFFFFF"/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4047600" y="2132531"/>
            <a:ext cx="4250531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latinLnBrk="1">
              <a:lnSpc>
                <a:spcPct val="150000"/>
              </a:lnSpc>
            </a:pPr>
            <a:r>
              <a:rPr lang="zh-CN" altLang="en-US" sz="2800" b="1" dirty="0">
                <a:solidFill>
                  <a:srgbClr val="E44A83"/>
                </a:solidFill>
                <a:sym typeface="Arial" charset="0"/>
              </a:rPr>
              <a:t>人们对男性或女性的角色特征的固有印象，表明人们对性别角色的期望和看法</a:t>
            </a:r>
            <a:r>
              <a:rPr lang="zh-CN" altLang="en-US" sz="2000" dirty="0">
                <a:solidFill>
                  <a:srgbClr val="FFFFFF"/>
                </a:solidFill>
                <a:sym typeface="Arial" charset="0"/>
              </a:rPr>
              <a:t>。</a:t>
            </a:r>
            <a:endParaRPr lang="en-US" altLang="zh-CN" sz="2000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38920" name="文本框 2"/>
          <p:cNvSpPr txBox="1">
            <a:spLocks noChangeArrowheads="1"/>
          </p:cNvSpPr>
          <p:nvPr/>
        </p:nvSpPr>
        <p:spPr bwMode="auto">
          <a:xfrm>
            <a:off x="628650" y="263526"/>
            <a:ext cx="78867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4000" dirty="0" smtClean="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重点解惑：</a:t>
            </a:r>
            <a:endParaRPr lang="zh-CN" altLang="en-US" sz="4000" dirty="0">
              <a:solidFill>
                <a:schemeClr val="accent1"/>
              </a:solidFill>
              <a:latin typeface="Arial" charset="0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lock Arc 51"/>
          <p:cNvSpPr/>
          <p:nvPr/>
        </p:nvSpPr>
        <p:spPr>
          <a:xfrm>
            <a:off x="983456" y="1554164"/>
            <a:ext cx="1952625" cy="1836737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fontAlgn="auto"/>
            <a:endParaRPr lang="en-US" sz="3555" noProof="1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9" name="Block Arc 52"/>
          <p:cNvSpPr/>
          <p:nvPr/>
        </p:nvSpPr>
        <p:spPr>
          <a:xfrm rot="10800000">
            <a:off x="2708672" y="1911351"/>
            <a:ext cx="2013347" cy="1770063"/>
          </a:xfrm>
          <a:prstGeom prst="blockArc">
            <a:avLst>
              <a:gd name="adj1" fmla="val 10770122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75410" fontAlgn="auto"/>
            <a:endParaRPr lang="en-US" sz="3555" noProof="1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3" name="Freeform 62"/>
          <p:cNvSpPr/>
          <p:nvPr/>
        </p:nvSpPr>
        <p:spPr>
          <a:xfrm>
            <a:off x="1196579" y="2079625"/>
            <a:ext cx="1431131" cy="1601788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accent1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43840" tIns="243840" rIns="210677" bIns="210677" spcCol="1270" anchor="ctr"/>
          <a:lstStyle/>
          <a:p>
            <a:pPr algn="ctr" defTabSz="1184910" fontAlgn="auto">
              <a:lnSpc>
                <a:spcPct val="90000"/>
              </a:lnSpc>
              <a:spcAft>
                <a:spcPct val="35000"/>
              </a:spcAft>
            </a:pPr>
            <a:r>
              <a:rPr lang="zh-CN" altLang="en-US" sz="4800" b="1" noProof="1">
                <a:solidFill>
                  <a:schemeClr val="accent1"/>
                </a:solidFill>
                <a:sym typeface="Arial" pitchFamily="34" charset="0"/>
              </a:rPr>
              <a:t>男生</a:t>
            </a:r>
          </a:p>
        </p:txBody>
      </p:sp>
      <p:sp>
        <p:nvSpPr>
          <p:cNvPr id="14" name="Freeform 63"/>
          <p:cNvSpPr/>
          <p:nvPr/>
        </p:nvSpPr>
        <p:spPr>
          <a:xfrm>
            <a:off x="3017044" y="1628776"/>
            <a:ext cx="1450181" cy="1617663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noFill/>
          <a:ln w="19050">
            <a:solidFill>
              <a:schemeClr val="accent2"/>
            </a:solidFill>
            <a:prstDash val="sysDot"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43840" tIns="243840" rIns="210677" bIns="210677" spcCol="1270" anchor="ctr"/>
          <a:lstStyle/>
          <a:p>
            <a:pPr algn="ctr" defTabSz="1184910" fontAlgn="auto">
              <a:lnSpc>
                <a:spcPct val="90000"/>
              </a:lnSpc>
              <a:spcAft>
                <a:spcPct val="35000"/>
              </a:spcAft>
            </a:pPr>
            <a:r>
              <a:rPr lang="zh-CN" altLang="en-US" sz="4800" b="1" noProof="1">
                <a:solidFill>
                  <a:schemeClr val="accent2"/>
                </a:solidFill>
                <a:sym typeface="Arial" pitchFamily="34" charset="0"/>
              </a:rPr>
              <a:t>女生</a:t>
            </a:r>
          </a:p>
        </p:txBody>
      </p:sp>
      <p:sp>
        <p:nvSpPr>
          <p:cNvPr id="55301" name="文本框 2"/>
          <p:cNvSpPr txBox="1">
            <a:spLocks noChangeArrowheads="1"/>
          </p:cNvSpPr>
          <p:nvPr/>
        </p:nvSpPr>
        <p:spPr bwMode="auto">
          <a:xfrm>
            <a:off x="628650" y="263526"/>
            <a:ext cx="78867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40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优势互补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3460" y="3154680"/>
            <a:ext cx="3315653" cy="2830830"/>
          </a:xfrm>
          <a:prstGeom prst="hexagon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MH_SubTitle_1"/>
          <p:cNvSpPr>
            <a:spLocks noChangeArrowheads="1"/>
          </p:cNvSpPr>
          <p:nvPr/>
        </p:nvSpPr>
        <p:spPr bwMode="auto">
          <a:xfrm>
            <a:off x="890588" y="2232026"/>
            <a:ext cx="3504010" cy="2943225"/>
          </a:xfrm>
          <a:prstGeom prst="rect">
            <a:avLst/>
          </a:prstGeom>
          <a:gradFill rotWithShape="1">
            <a:gsLst>
              <a:gs pos="0">
                <a:srgbClr val="B12F7C"/>
              </a:gs>
              <a:gs pos="100000">
                <a:srgbClr val="E59BC7"/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Arial" charset="0"/>
                <a:sym typeface="黑体" pitchFamily="49" charset="-122"/>
              </a:rPr>
              <a:t>LOREM</a:t>
            </a:r>
            <a:endParaRPr lang="en-US" altLang="zh-CN">
              <a:latin typeface="Arial" charset="0"/>
            </a:endParaRPr>
          </a:p>
        </p:txBody>
      </p:sp>
      <p:cxnSp>
        <p:nvCxnSpPr>
          <p:cNvPr id="57346" name="MH_Other_3"/>
          <p:cNvCxnSpPr>
            <a:cxnSpLocks noChangeShapeType="1"/>
          </p:cNvCxnSpPr>
          <p:nvPr/>
        </p:nvCxnSpPr>
        <p:spPr bwMode="auto">
          <a:xfrm>
            <a:off x="2745581" y="1211264"/>
            <a:ext cx="985838" cy="852487"/>
          </a:xfrm>
          <a:prstGeom prst="line">
            <a:avLst/>
          </a:prstGeom>
          <a:noFill/>
          <a:ln w="19050">
            <a:solidFill>
              <a:srgbClr val="761F53"/>
            </a:solidFill>
            <a:round/>
            <a:headEnd/>
            <a:tailEnd/>
          </a:ln>
        </p:spPr>
      </p:cxnSp>
      <p:cxnSp>
        <p:nvCxnSpPr>
          <p:cNvPr id="57347" name="MH_Other_4"/>
          <p:cNvCxnSpPr>
            <a:cxnSpLocks noChangeShapeType="1"/>
          </p:cNvCxnSpPr>
          <p:nvPr/>
        </p:nvCxnSpPr>
        <p:spPr bwMode="auto">
          <a:xfrm flipH="1">
            <a:off x="1619250" y="1204914"/>
            <a:ext cx="920354" cy="858837"/>
          </a:xfrm>
          <a:prstGeom prst="line">
            <a:avLst/>
          </a:prstGeom>
          <a:noFill/>
          <a:ln w="19050">
            <a:solidFill>
              <a:srgbClr val="761F53"/>
            </a:solidFill>
            <a:round/>
            <a:headEnd/>
            <a:tailEnd/>
          </a:ln>
        </p:spPr>
      </p:cxnSp>
      <p:sp>
        <p:nvSpPr>
          <p:cNvPr id="36" name="MH_Other_5"/>
          <p:cNvSpPr/>
          <p:nvPr/>
        </p:nvSpPr>
        <p:spPr>
          <a:xfrm>
            <a:off x="2539366" y="930276"/>
            <a:ext cx="206216" cy="27495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12700"/>
          </a:sp3d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32" name="MH_Other_6"/>
          <p:cNvSpPr/>
          <p:nvPr/>
        </p:nvSpPr>
        <p:spPr>
          <a:xfrm>
            <a:off x="1541860" y="2127251"/>
            <a:ext cx="77390" cy="104775"/>
          </a:xfrm>
          <a:prstGeom prst="ellipse">
            <a:avLst/>
          </a:prstGeom>
          <a:solidFill>
            <a:srgbClr val="FFFFFF"/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33" name="MH_Other_7"/>
          <p:cNvSpPr/>
          <p:nvPr/>
        </p:nvSpPr>
        <p:spPr>
          <a:xfrm>
            <a:off x="3731419" y="2130425"/>
            <a:ext cx="76200" cy="101600"/>
          </a:xfrm>
          <a:prstGeom prst="ellipse">
            <a:avLst/>
          </a:prstGeom>
          <a:solidFill>
            <a:srgbClr val="FFFFFF"/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4729163" y="931863"/>
            <a:ext cx="3870722" cy="486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70000" lnSpcReduction="20000"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pitchFamily="2" charset="-122"/>
              </a:defRPr>
            </a:lvl9pPr>
          </a:lstStyle>
          <a:p>
            <a:pPr algn="just" fontAlgn="auto" latinLnBrk="1">
              <a:lnSpc>
                <a:spcPct val="150000"/>
              </a:lnSpc>
            </a:pPr>
            <a:endParaRPr lang="en-US" altLang="zh-CN" sz="2000" noProof="1">
              <a:solidFill>
                <a:schemeClr val="accent1"/>
              </a:solidFill>
              <a:latin typeface="+mn-lt"/>
              <a:ea typeface="+mn-ea"/>
            </a:endParaRPr>
          </a:p>
          <a:p>
            <a:pPr algn="just" fontAlgn="auto" latinLnBrk="1">
              <a:lnSpc>
                <a:spcPct val="150000"/>
              </a:lnSpc>
            </a:pPr>
            <a:r>
              <a:rPr lang="en-US" altLang="zh-CN" sz="2000" noProof="1">
                <a:solidFill>
                  <a:schemeClr val="accent1"/>
                </a:solidFill>
                <a:latin typeface="+mn-lt"/>
                <a:ea typeface="+mn-ea"/>
              </a:rPr>
              <a:t> </a:t>
            </a:r>
            <a:r>
              <a:rPr lang="zh-CN" altLang="en-US" sz="3200" b="1" noProof="1">
                <a:solidFill>
                  <a:srgbClr val="FF0000"/>
                </a:solidFill>
                <a:latin typeface="宋体" pitchFamily="2" charset="-122"/>
              </a:rPr>
              <a:t>某中学每年都举行登山活动，第一年，校长在总结大会上感慨的说到：</a:t>
            </a:r>
            <a:r>
              <a:rPr lang="en-US" altLang="zh-CN" sz="3200" b="1" noProof="1">
                <a:solidFill>
                  <a:srgbClr val="FF0000"/>
                </a:solidFill>
                <a:latin typeface="宋体" pitchFamily="2" charset="-122"/>
              </a:rPr>
              <a:t>“</a:t>
            </a:r>
            <a:r>
              <a:rPr lang="zh-CN" altLang="en-US" sz="3200" b="1" noProof="1">
                <a:solidFill>
                  <a:srgbClr val="FF0000"/>
                </a:solidFill>
                <a:latin typeface="宋体" pitchFamily="2" charset="-122"/>
              </a:rPr>
              <a:t>这次活动，我被同学们深深的感动了，特别是男同学。也我发现，到了半山腰，大多数女同学的书包都背在男同学身上，我为同学们之间的相互关爱</a:t>
            </a:r>
            <a:r>
              <a:rPr lang="zh-CN" altLang="en-US" sz="3200" b="1" noProof="1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en-US" sz="3200" b="1" noProof="1" smtClean="0">
                <a:solidFill>
                  <a:srgbClr val="FF0000"/>
                </a:solidFill>
                <a:latin typeface="宋体" pitchFamily="2" charset="-122"/>
              </a:rPr>
              <a:t>感动。</a:t>
            </a:r>
            <a:r>
              <a:rPr lang="en-US" altLang="zh-CN" sz="3200" b="1" noProof="1" smtClean="0">
                <a:solidFill>
                  <a:srgbClr val="FF0000"/>
                </a:solidFill>
                <a:latin typeface="宋体" pitchFamily="2" charset="-122"/>
              </a:rPr>
              <a:t>”</a:t>
            </a:r>
            <a:endParaRPr lang="zh-CN" altLang="en-US" sz="3200" b="1" noProof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57352" name="文本框 2"/>
          <p:cNvSpPr txBox="1">
            <a:spLocks noChangeArrowheads="1"/>
          </p:cNvSpPr>
          <p:nvPr/>
        </p:nvSpPr>
        <p:spPr bwMode="auto">
          <a:xfrm>
            <a:off x="219075" y="39689"/>
            <a:ext cx="78867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40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两次登山</a:t>
            </a:r>
          </a:p>
        </p:txBody>
      </p:sp>
      <p:pic>
        <p:nvPicPr>
          <p:cNvPr id="57353" name="图片 1" descr="sh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0588" y="2232025"/>
            <a:ext cx="3504010" cy="294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MH_SubTitle_1"/>
          <p:cNvSpPr>
            <a:spLocks noChangeArrowheads="1"/>
          </p:cNvSpPr>
          <p:nvPr/>
        </p:nvSpPr>
        <p:spPr bwMode="auto">
          <a:xfrm>
            <a:off x="1016794" y="2384426"/>
            <a:ext cx="3504010" cy="2943225"/>
          </a:xfrm>
          <a:prstGeom prst="rect">
            <a:avLst/>
          </a:prstGeom>
          <a:gradFill rotWithShape="1">
            <a:gsLst>
              <a:gs pos="0">
                <a:srgbClr val="B12F7C"/>
              </a:gs>
              <a:gs pos="100000">
                <a:srgbClr val="E59BC7"/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000" b="1">
                <a:solidFill>
                  <a:schemeClr val="bg1"/>
                </a:solidFill>
                <a:latin typeface="Arial" charset="0"/>
                <a:sym typeface="黑体" pitchFamily="49" charset="-122"/>
              </a:rPr>
              <a:t>LOREM</a:t>
            </a:r>
            <a:endParaRPr lang="en-US" altLang="zh-CN">
              <a:latin typeface="Arial" charset="0"/>
            </a:endParaRPr>
          </a:p>
        </p:txBody>
      </p:sp>
      <p:cxnSp>
        <p:nvCxnSpPr>
          <p:cNvPr id="59394" name="MH_Other_3"/>
          <p:cNvCxnSpPr>
            <a:cxnSpLocks noChangeShapeType="1"/>
          </p:cNvCxnSpPr>
          <p:nvPr/>
        </p:nvCxnSpPr>
        <p:spPr bwMode="auto">
          <a:xfrm>
            <a:off x="2871787" y="1365250"/>
            <a:ext cx="985838" cy="850900"/>
          </a:xfrm>
          <a:prstGeom prst="line">
            <a:avLst/>
          </a:prstGeom>
          <a:noFill/>
          <a:ln w="19050">
            <a:solidFill>
              <a:srgbClr val="761F53"/>
            </a:solidFill>
            <a:round/>
            <a:headEnd/>
            <a:tailEnd/>
          </a:ln>
        </p:spPr>
      </p:cxnSp>
      <p:cxnSp>
        <p:nvCxnSpPr>
          <p:cNvPr id="59395" name="MH_Other_4"/>
          <p:cNvCxnSpPr>
            <a:cxnSpLocks noChangeShapeType="1"/>
          </p:cNvCxnSpPr>
          <p:nvPr/>
        </p:nvCxnSpPr>
        <p:spPr bwMode="auto">
          <a:xfrm flipH="1">
            <a:off x="1746647" y="1358900"/>
            <a:ext cx="919163" cy="857250"/>
          </a:xfrm>
          <a:prstGeom prst="line">
            <a:avLst/>
          </a:prstGeom>
          <a:noFill/>
          <a:ln w="19050">
            <a:solidFill>
              <a:srgbClr val="761F53"/>
            </a:solidFill>
            <a:round/>
            <a:headEnd/>
            <a:tailEnd/>
          </a:ln>
        </p:spPr>
      </p:cxnSp>
      <p:sp>
        <p:nvSpPr>
          <p:cNvPr id="36" name="MH_Other_5"/>
          <p:cNvSpPr/>
          <p:nvPr/>
        </p:nvSpPr>
        <p:spPr>
          <a:xfrm>
            <a:off x="2666048" y="1083311"/>
            <a:ext cx="206216" cy="27495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12700"/>
          </a:sp3d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32" name="MH_Other_6"/>
          <p:cNvSpPr/>
          <p:nvPr/>
        </p:nvSpPr>
        <p:spPr>
          <a:xfrm>
            <a:off x="1668067" y="2281239"/>
            <a:ext cx="78581" cy="103187"/>
          </a:xfrm>
          <a:prstGeom prst="ellipse">
            <a:avLst/>
          </a:prstGeom>
          <a:solidFill>
            <a:srgbClr val="FFFFFF"/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33" name="MH_Other_7"/>
          <p:cNvSpPr/>
          <p:nvPr/>
        </p:nvSpPr>
        <p:spPr>
          <a:xfrm>
            <a:off x="3857625" y="2282825"/>
            <a:ext cx="77391" cy="101600"/>
          </a:xfrm>
          <a:prstGeom prst="ellipse">
            <a:avLst/>
          </a:prstGeom>
          <a:solidFill>
            <a:srgbClr val="FFFFFF"/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5030225" y="709132"/>
            <a:ext cx="3407569" cy="56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latinLnBrk="1">
              <a:lnSpc>
                <a:spcPct val="150000"/>
              </a:lnSpc>
            </a:pPr>
            <a:endParaRPr lang="en-US" altLang="zh-CN" sz="2000" dirty="0">
              <a:solidFill>
                <a:schemeClr val="accent1"/>
              </a:solidFill>
              <a:latin typeface="Arial" charset="0"/>
            </a:endParaRPr>
          </a:p>
          <a:p>
            <a:pPr algn="just" latinLnBrk="1">
              <a:lnSpc>
                <a:spcPct val="150000"/>
              </a:lnSpc>
            </a:pPr>
            <a:r>
              <a:rPr lang="en-US" altLang="zh-CN" sz="2000" dirty="0">
                <a:solidFill>
                  <a:schemeClr val="accent1"/>
                </a:solidFill>
                <a:latin typeface="Arial" charset="0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Arial" charset="0"/>
                <a:ea typeface="黑体" pitchFamily="49" charset="-122"/>
              </a:rPr>
              <a:t>第二年登山活动结束后，校长又发表感慨：</a:t>
            </a:r>
            <a:r>
              <a:rPr lang="en-US" altLang="zh-CN" sz="2400" dirty="0">
                <a:solidFill>
                  <a:srgbClr val="FF0000"/>
                </a:solidFill>
                <a:latin typeface="Arial" charset="0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Arial" charset="0"/>
                <a:ea typeface="黑体" pitchFamily="49" charset="-122"/>
              </a:rPr>
              <a:t>这次活动，我又被同学们深深的感动了，因为我发现到了半山腰后，大多数女同学仍然坚持着自己背书包，我被同学们之间的相互体谅而</a:t>
            </a:r>
            <a:r>
              <a:rPr lang="zh-CN" altLang="en-US" sz="2400" dirty="0" smtClean="0">
                <a:solidFill>
                  <a:srgbClr val="FF0000"/>
                </a:solidFill>
                <a:latin typeface="Arial" charset="0"/>
                <a:ea typeface="黑体" pitchFamily="49" charset="-122"/>
              </a:rPr>
              <a:t>感动。</a:t>
            </a:r>
            <a:r>
              <a:rPr lang="en-US" altLang="zh-CN" sz="2400" dirty="0" smtClean="0">
                <a:solidFill>
                  <a:srgbClr val="FF0000"/>
                </a:solidFill>
                <a:latin typeface="Arial" charset="0"/>
              </a:rPr>
              <a:t>”</a:t>
            </a:r>
            <a:endParaRPr lang="en-US" altLang="zh-CN" sz="24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9400" name="文本框 2"/>
          <p:cNvSpPr txBox="1">
            <a:spLocks noChangeArrowheads="1"/>
          </p:cNvSpPr>
          <p:nvPr/>
        </p:nvSpPr>
        <p:spPr bwMode="auto">
          <a:xfrm>
            <a:off x="-59531" y="4764"/>
            <a:ext cx="78867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40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两次登山</a:t>
            </a:r>
          </a:p>
        </p:txBody>
      </p:sp>
      <p:pic>
        <p:nvPicPr>
          <p:cNvPr id="59401" name="图片 3" descr="de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6794" y="2384425"/>
            <a:ext cx="3611166" cy="304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 descr="F:\QQ消息记录数据\860365893\Image\C2C\@SKYU6`XKCF9IA~]IT]IRDX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1749" y="882502"/>
            <a:ext cx="7943850" cy="5114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50107" y="1438275"/>
            <a:ext cx="3926681" cy="2590800"/>
            <a:chOff x="6063343" y="2082118"/>
            <a:chExt cx="5235810" cy="3147913"/>
          </a:xfrm>
        </p:grpSpPr>
        <p:sp>
          <p:nvSpPr>
            <p:cNvPr id="10" name="圆角矩形 9"/>
            <p:cNvSpPr/>
            <p:nvPr/>
          </p:nvSpPr>
          <p:spPr>
            <a:xfrm>
              <a:off x="6063343" y="2639562"/>
              <a:ext cx="5235810" cy="2590469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lnSpc>
                  <a:spcPct val="150000"/>
                </a:lnSpc>
              </a:pPr>
              <a:r>
                <a:rPr lang="zh-CN" altLang="en-US" sz="3200" noProof="1">
                  <a:solidFill>
                    <a:schemeClr val="accent1"/>
                  </a:solidFill>
                </a:rPr>
                <a:t>第一次登山，校长</a:t>
              </a:r>
              <a:r>
                <a:rPr lang="zh-CN" altLang="en-US" sz="3200" noProof="1">
                  <a:solidFill>
                    <a:schemeClr val="accent1"/>
                  </a:solidFill>
                </a:rPr>
                <a:t>因为什么</a:t>
              </a:r>
              <a:r>
                <a:rPr lang="zh-CN" altLang="en-US" sz="3200" noProof="1">
                  <a:solidFill>
                    <a:schemeClr val="accent1"/>
                  </a:solidFill>
                </a:rPr>
                <a:t>感动？</a:t>
              </a:r>
            </a:p>
            <a:p>
              <a:pPr algn="ctr" fontAlgn="auto" latinLnBrk="1">
                <a:lnSpc>
                  <a:spcPct val="150000"/>
                </a:lnSpc>
              </a:pPr>
              <a:endParaRPr lang="zh-CN" altLang="en-US" sz="2400" noProof="1">
                <a:solidFill>
                  <a:schemeClr val="accent1"/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6917456" y="2082118"/>
              <a:ext cx="3278335" cy="78697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 fontAlgn="auto"/>
              <a:r>
                <a:rPr lang="zh-CN" altLang="en-US" sz="3600" noProof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+mn-lt"/>
                </a:rPr>
                <a:t>请问</a:t>
              </a:r>
            </a:p>
          </p:txBody>
        </p:sp>
      </p:grpSp>
      <p:sp>
        <p:nvSpPr>
          <p:cNvPr id="9" name="Freeform 21"/>
          <p:cNvSpPr/>
          <p:nvPr/>
        </p:nvSpPr>
        <p:spPr bwMode="auto">
          <a:xfrm>
            <a:off x="5729288" y="2473326"/>
            <a:ext cx="3318272" cy="3802063"/>
          </a:xfrm>
          <a:custGeom>
            <a:avLst/>
            <a:gdLst>
              <a:gd name="T0" fmla="*/ 1222 w 1301"/>
              <a:gd name="T1" fmla="*/ 533 h 1066"/>
              <a:gd name="T2" fmla="*/ 508 w 1301"/>
              <a:gd name="T3" fmla="*/ 1066 h 1066"/>
              <a:gd name="T4" fmla="*/ 79 w 1301"/>
              <a:gd name="T5" fmla="*/ 533 h 1066"/>
              <a:gd name="T6" fmla="*/ 793 w 1301"/>
              <a:gd name="T7" fmla="*/ 0 h 1066"/>
              <a:gd name="T8" fmla="*/ 1222 w 1301"/>
              <a:gd name="T9" fmla="*/ 533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1" h="1066">
                <a:moveTo>
                  <a:pt x="1222" y="533"/>
                </a:moveTo>
                <a:cubicBezTo>
                  <a:pt x="1143" y="828"/>
                  <a:pt x="823" y="1066"/>
                  <a:pt x="508" y="1066"/>
                </a:cubicBezTo>
                <a:cubicBezTo>
                  <a:pt x="192" y="1066"/>
                  <a:pt x="0" y="828"/>
                  <a:pt x="79" y="533"/>
                </a:cubicBezTo>
                <a:cubicBezTo>
                  <a:pt x="158" y="239"/>
                  <a:pt x="478" y="0"/>
                  <a:pt x="793" y="0"/>
                </a:cubicBezTo>
                <a:cubicBezTo>
                  <a:pt x="1109" y="0"/>
                  <a:pt x="1301" y="239"/>
                  <a:pt x="1222" y="533"/>
                </a:cubicBezTo>
                <a:close/>
              </a:path>
            </a:pathLst>
          </a:custGeom>
          <a:solidFill>
            <a:srgbClr val="7F7F7F">
              <a:lumMod val="50000"/>
            </a:srgb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2" name="Freeform 22"/>
          <p:cNvSpPr/>
          <p:nvPr/>
        </p:nvSpPr>
        <p:spPr bwMode="auto">
          <a:xfrm>
            <a:off x="6072188" y="2860676"/>
            <a:ext cx="2630091" cy="3025775"/>
          </a:xfrm>
          <a:custGeom>
            <a:avLst/>
            <a:gdLst>
              <a:gd name="T0" fmla="*/ 968 w 1031"/>
              <a:gd name="T1" fmla="*/ 424 h 848"/>
              <a:gd name="T2" fmla="*/ 402 w 1031"/>
              <a:gd name="T3" fmla="*/ 848 h 848"/>
              <a:gd name="T4" fmla="*/ 63 w 1031"/>
              <a:gd name="T5" fmla="*/ 424 h 848"/>
              <a:gd name="T6" fmla="*/ 629 w 1031"/>
              <a:gd name="T7" fmla="*/ 0 h 848"/>
              <a:gd name="T8" fmla="*/ 968 w 1031"/>
              <a:gd name="T9" fmla="*/ 424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1" h="848">
                <a:moveTo>
                  <a:pt x="968" y="424"/>
                </a:moveTo>
                <a:cubicBezTo>
                  <a:pt x="905" y="658"/>
                  <a:pt x="652" y="848"/>
                  <a:pt x="402" y="848"/>
                </a:cubicBezTo>
                <a:cubicBezTo>
                  <a:pt x="152" y="848"/>
                  <a:pt x="0" y="658"/>
                  <a:pt x="63" y="424"/>
                </a:cubicBezTo>
                <a:cubicBezTo>
                  <a:pt x="126" y="190"/>
                  <a:pt x="379" y="0"/>
                  <a:pt x="629" y="0"/>
                </a:cubicBezTo>
                <a:cubicBezTo>
                  <a:pt x="879" y="0"/>
                  <a:pt x="1031" y="190"/>
                  <a:pt x="968" y="424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3" name="Freeform 23"/>
          <p:cNvSpPr/>
          <p:nvPr/>
        </p:nvSpPr>
        <p:spPr bwMode="auto">
          <a:xfrm>
            <a:off x="6355557" y="3179764"/>
            <a:ext cx="2064544" cy="2389187"/>
          </a:xfrm>
          <a:custGeom>
            <a:avLst/>
            <a:gdLst>
              <a:gd name="T0" fmla="*/ 759 w 809"/>
              <a:gd name="T1" fmla="*/ 335 h 670"/>
              <a:gd name="T2" fmla="*/ 315 w 809"/>
              <a:gd name="T3" fmla="*/ 670 h 670"/>
              <a:gd name="T4" fmla="*/ 50 w 809"/>
              <a:gd name="T5" fmla="*/ 335 h 670"/>
              <a:gd name="T6" fmla="*/ 494 w 809"/>
              <a:gd name="T7" fmla="*/ 0 h 670"/>
              <a:gd name="T8" fmla="*/ 759 w 809"/>
              <a:gd name="T9" fmla="*/ 335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9" h="670">
                <a:moveTo>
                  <a:pt x="759" y="335"/>
                </a:moveTo>
                <a:cubicBezTo>
                  <a:pt x="710" y="520"/>
                  <a:pt x="511" y="670"/>
                  <a:pt x="315" y="670"/>
                </a:cubicBezTo>
                <a:cubicBezTo>
                  <a:pt x="119" y="670"/>
                  <a:pt x="0" y="520"/>
                  <a:pt x="50" y="335"/>
                </a:cubicBezTo>
                <a:cubicBezTo>
                  <a:pt x="99" y="150"/>
                  <a:pt x="298" y="0"/>
                  <a:pt x="494" y="0"/>
                </a:cubicBezTo>
                <a:cubicBezTo>
                  <a:pt x="690" y="0"/>
                  <a:pt x="809" y="150"/>
                  <a:pt x="759" y="335"/>
                </a:cubicBezTo>
                <a:close/>
              </a:path>
            </a:pathLst>
          </a:custGeom>
          <a:solidFill>
            <a:srgbClr val="7F7F7F">
              <a:lumMod val="50000"/>
            </a:srgb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4" name="Freeform 24"/>
          <p:cNvSpPr/>
          <p:nvPr/>
        </p:nvSpPr>
        <p:spPr bwMode="auto">
          <a:xfrm>
            <a:off x="6634163" y="3489326"/>
            <a:ext cx="1507331" cy="1770063"/>
          </a:xfrm>
          <a:custGeom>
            <a:avLst/>
            <a:gdLst>
              <a:gd name="T0" fmla="*/ 555 w 591"/>
              <a:gd name="T1" fmla="*/ 248 h 496"/>
              <a:gd name="T2" fmla="*/ 229 w 591"/>
              <a:gd name="T3" fmla="*/ 496 h 496"/>
              <a:gd name="T4" fmla="*/ 36 w 591"/>
              <a:gd name="T5" fmla="*/ 248 h 496"/>
              <a:gd name="T6" fmla="*/ 362 w 591"/>
              <a:gd name="T7" fmla="*/ 0 h 496"/>
              <a:gd name="T8" fmla="*/ 555 w 591"/>
              <a:gd name="T9" fmla="*/ 248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1" h="496">
                <a:moveTo>
                  <a:pt x="555" y="248"/>
                </a:moveTo>
                <a:cubicBezTo>
                  <a:pt x="518" y="385"/>
                  <a:pt x="372" y="496"/>
                  <a:pt x="229" y="496"/>
                </a:cubicBezTo>
                <a:cubicBezTo>
                  <a:pt x="86" y="496"/>
                  <a:pt x="0" y="385"/>
                  <a:pt x="36" y="248"/>
                </a:cubicBezTo>
                <a:cubicBezTo>
                  <a:pt x="73" y="111"/>
                  <a:pt x="219" y="0"/>
                  <a:pt x="362" y="0"/>
                </a:cubicBezTo>
                <a:cubicBezTo>
                  <a:pt x="505" y="0"/>
                  <a:pt x="591" y="111"/>
                  <a:pt x="555" y="248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5" name="Freeform 25"/>
          <p:cNvSpPr/>
          <p:nvPr/>
        </p:nvSpPr>
        <p:spPr bwMode="auto">
          <a:xfrm>
            <a:off x="7027069" y="3959225"/>
            <a:ext cx="725091" cy="831850"/>
          </a:xfrm>
          <a:custGeom>
            <a:avLst/>
            <a:gdLst>
              <a:gd name="T0" fmla="*/ 266 w 284"/>
              <a:gd name="T1" fmla="*/ 116 h 233"/>
              <a:gd name="T2" fmla="*/ 110 w 284"/>
              <a:gd name="T3" fmla="*/ 233 h 233"/>
              <a:gd name="T4" fmla="*/ 17 w 284"/>
              <a:gd name="T5" fmla="*/ 116 h 233"/>
              <a:gd name="T6" fmla="*/ 173 w 284"/>
              <a:gd name="T7" fmla="*/ 0 h 233"/>
              <a:gd name="T8" fmla="*/ 266 w 284"/>
              <a:gd name="T9" fmla="*/ 116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233">
                <a:moveTo>
                  <a:pt x="266" y="116"/>
                </a:moveTo>
                <a:cubicBezTo>
                  <a:pt x="249" y="180"/>
                  <a:pt x="179" y="233"/>
                  <a:pt x="110" y="233"/>
                </a:cubicBezTo>
                <a:cubicBezTo>
                  <a:pt x="41" y="233"/>
                  <a:pt x="0" y="180"/>
                  <a:pt x="17" y="116"/>
                </a:cubicBezTo>
                <a:cubicBezTo>
                  <a:pt x="34" y="52"/>
                  <a:pt x="104" y="0"/>
                  <a:pt x="173" y="0"/>
                </a:cubicBezTo>
                <a:cubicBezTo>
                  <a:pt x="242" y="0"/>
                  <a:pt x="284" y="52"/>
                  <a:pt x="266" y="116"/>
                </a:cubicBezTo>
                <a:close/>
              </a:path>
            </a:pathLst>
          </a:custGeom>
          <a:solidFill>
            <a:srgbClr val="7F7F7F">
              <a:lumMod val="50000"/>
            </a:srgb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6" name="Freeform 21"/>
          <p:cNvSpPr/>
          <p:nvPr/>
        </p:nvSpPr>
        <p:spPr bwMode="auto">
          <a:xfrm>
            <a:off x="7699773" y="2820988"/>
            <a:ext cx="153590" cy="222250"/>
          </a:xfrm>
          <a:custGeom>
            <a:avLst/>
            <a:gdLst>
              <a:gd name="T0" fmla="*/ 68 w 83"/>
              <a:gd name="T1" fmla="*/ 68 h 86"/>
              <a:gd name="T2" fmla="*/ 34 w 83"/>
              <a:gd name="T3" fmla="*/ 30 h 86"/>
              <a:gd name="T4" fmla="*/ 16 w 83"/>
              <a:gd name="T5" fmla="*/ 10 h 86"/>
              <a:gd name="T6" fmla="*/ 6 w 83"/>
              <a:gd name="T7" fmla="*/ 0 h 86"/>
              <a:gd name="T8" fmla="*/ 3 w 83"/>
              <a:gd name="T9" fmla="*/ 5 h 86"/>
              <a:gd name="T10" fmla="*/ 0 w 83"/>
              <a:gd name="T11" fmla="*/ 11 h 86"/>
              <a:gd name="T12" fmla="*/ 9 w 83"/>
              <a:gd name="T13" fmla="*/ 21 h 86"/>
              <a:gd name="T14" fmla="*/ 29 w 83"/>
              <a:gd name="T15" fmla="*/ 39 h 86"/>
              <a:gd name="T16" fmla="*/ 66 w 83"/>
              <a:gd name="T17" fmla="*/ 72 h 86"/>
              <a:gd name="T18" fmla="*/ 83 w 83"/>
              <a:gd name="T19" fmla="*/ 86 h 86"/>
              <a:gd name="T20" fmla="*/ 83 w 83"/>
              <a:gd name="T21" fmla="*/ 85 h 86"/>
              <a:gd name="T22" fmla="*/ 68 w 83"/>
              <a:gd name="T23" fmla="*/ 6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7" name="Freeform 22"/>
          <p:cNvSpPr/>
          <p:nvPr/>
        </p:nvSpPr>
        <p:spPr bwMode="auto">
          <a:xfrm>
            <a:off x="7348537" y="2292350"/>
            <a:ext cx="385763" cy="622300"/>
          </a:xfrm>
          <a:custGeom>
            <a:avLst/>
            <a:gdLst>
              <a:gd name="T0" fmla="*/ 204 w 208"/>
              <a:gd name="T1" fmla="*/ 156 h 240"/>
              <a:gd name="T2" fmla="*/ 48 w 208"/>
              <a:gd name="T3" fmla="*/ 0 h 240"/>
              <a:gd name="T4" fmla="*/ 48 w 208"/>
              <a:gd name="T5" fmla="*/ 0 h 240"/>
              <a:gd name="T6" fmla="*/ 35 w 208"/>
              <a:gd name="T7" fmla="*/ 53 h 240"/>
              <a:gd name="T8" fmla="*/ 0 w 208"/>
              <a:gd name="T9" fmla="*/ 84 h 240"/>
              <a:gd name="T10" fmla="*/ 156 w 208"/>
              <a:gd name="T11" fmla="*/ 240 h 240"/>
              <a:gd name="T12" fmla="*/ 189 w 208"/>
              <a:gd name="T13" fmla="*/ 215 h 240"/>
              <a:gd name="T14" fmla="*/ 192 w 208"/>
              <a:gd name="T15" fmla="*/ 209 h 240"/>
              <a:gd name="T16" fmla="*/ 195 w 208"/>
              <a:gd name="T17" fmla="*/ 204 h 240"/>
              <a:gd name="T18" fmla="*/ 204 w 208"/>
              <a:gd name="T19" fmla="*/ 15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8" name="Freeform 23"/>
          <p:cNvSpPr/>
          <p:nvPr/>
        </p:nvSpPr>
        <p:spPr bwMode="auto">
          <a:xfrm>
            <a:off x="7341394" y="2281238"/>
            <a:ext cx="108347" cy="241300"/>
          </a:xfrm>
          <a:custGeom>
            <a:avLst/>
            <a:gdLst>
              <a:gd name="T0" fmla="*/ 52 w 58"/>
              <a:gd name="T1" fmla="*/ 4 h 93"/>
              <a:gd name="T2" fmla="*/ 32 w 58"/>
              <a:gd name="T3" fmla="*/ 13 h 93"/>
              <a:gd name="T4" fmla="*/ 39 w 58"/>
              <a:gd name="T5" fmla="*/ 21 h 93"/>
              <a:gd name="T6" fmla="*/ 39 w 58"/>
              <a:gd name="T7" fmla="*/ 26 h 93"/>
              <a:gd name="T8" fmla="*/ 32 w 58"/>
              <a:gd name="T9" fmla="*/ 51 h 93"/>
              <a:gd name="T10" fmla="*/ 16 w 58"/>
              <a:gd name="T11" fmla="*/ 66 h 93"/>
              <a:gd name="T12" fmla="*/ 13 w 58"/>
              <a:gd name="T13" fmla="*/ 67 h 93"/>
              <a:gd name="T14" fmla="*/ 5 w 58"/>
              <a:gd name="T15" fmla="*/ 59 h 93"/>
              <a:gd name="T16" fmla="*/ 4 w 58"/>
              <a:gd name="T17" fmla="*/ 87 h 93"/>
              <a:gd name="T18" fmla="*/ 4 w 58"/>
              <a:gd name="T19" fmla="*/ 88 h 93"/>
              <a:gd name="T20" fmla="*/ 39 w 58"/>
              <a:gd name="T21" fmla="*/ 57 h 93"/>
              <a:gd name="T22" fmla="*/ 52 w 58"/>
              <a:gd name="T23" fmla="*/ 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9" name="Freeform 24"/>
          <p:cNvSpPr/>
          <p:nvPr/>
        </p:nvSpPr>
        <p:spPr bwMode="auto">
          <a:xfrm>
            <a:off x="6337697" y="1346200"/>
            <a:ext cx="371475" cy="446088"/>
          </a:xfrm>
          <a:custGeom>
            <a:avLst/>
            <a:gdLst>
              <a:gd name="T0" fmla="*/ 82 w 200"/>
              <a:gd name="T1" fmla="*/ 64 h 172"/>
              <a:gd name="T2" fmla="*/ 200 w 200"/>
              <a:gd name="T3" fmla="*/ 38 h 172"/>
              <a:gd name="T4" fmla="*/ 200 w 200"/>
              <a:gd name="T5" fmla="*/ 36 h 172"/>
              <a:gd name="T6" fmla="*/ 73 w 200"/>
              <a:gd name="T7" fmla="*/ 14 h 172"/>
              <a:gd name="T8" fmla="*/ 8 w 200"/>
              <a:gd name="T9" fmla="*/ 126 h 172"/>
              <a:gd name="T10" fmla="*/ 63 w 200"/>
              <a:gd name="T11" fmla="*/ 172 h 172"/>
              <a:gd name="T12" fmla="*/ 82 w 200"/>
              <a:gd name="T13" fmla="*/ 6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0" name="Freeform 25"/>
          <p:cNvSpPr/>
          <p:nvPr/>
        </p:nvSpPr>
        <p:spPr bwMode="auto">
          <a:xfrm>
            <a:off x="6612731" y="936625"/>
            <a:ext cx="138113" cy="501650"/>
          </a:xfrm>
          <a:custGeom>
            <a:avLst/>
            <a:gdLst>
              <a:gd name="T0" fmla="*/ 40 w 74"/>
              <a:gd name="T1" fmla="*/ 38 h 194"/>
              <a:gd name="T2" fmla="*/ 74 w 74"/>
              <a:gd name="T3" fmla="*/ 0 h 194"/>
              <a:gd name="T4" fmla="*/ 1 w 74"/>
              <a:gd name="T5" fmla="*/ 100 h 194"/>
              <a:gd name="T6" fmla="*/ 52 w 74"/>
              <a:gd name="T7" fmla="*/ 194 h 194"/>
              <a:gd name="T8" fmla="*/ 52 w 74"/>
              <a:gd name="T9" fmla="*/ 194 h 194"/>
              <a:gd name="T10" fmla="*/ 40 w 74"/>
              <a:gd name="T11" fmla="*/ 3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1" name="Freeform 26"/>
          <p:cNvSpPr/>
          <p:nvPr/>
        </p:nvSpPr>
        <p:spPr bwMode="auto">
          <a:xfrm>
            <a:off x="6443662" y="1403350"/>
            <a:ext cx="395288" cy="669925"/>
          </a:xfrm>
          <a:custGeom>
            <a:avLst/>
            <a:gdLst>
              <a:gd name="T0" fmla="*/ 199 w 213"/>
              <a:gd name="T1" fmla="*/ 83 h 259"/>
              <a:gd name="T2" fmla="*/ 143 w 213"/>
              <a:gd name="T3" fmla="*/ 16 h 259"/>
              <a:gd name="T4" fmla="*/ 25 w 213"/>
              <a:gd name="T5" fmla="*/ 42 h 259"/>
              <a:gd name="T6" fmla="*/ 6 w 213"/>
              <a:gd name="T7" fmla="*/ 150 h 259"/>
              <a:gd name="T8" fmla="*/ 39 w 213"/>
              <a:gd name="T9" fmla="*/ 218 h 259"/>
              <a:gd name="T10" fmla="*/ 172 w 213"/>
              <a:gd name="T11" fmla="*/ 190 h 259"/>
              <a:gd name="T12" fmla="*/ 211 w 213"/>
              <a:gd name="T13" fmla="*/ 104 h 259"/>
              <a:gd name="T14" fmla="*/ 213 w 213"/>
              <a:gd name="T15" fmla="*/ 99 h 259"/>
              <a:gd name="T16" fmla="*/ 212 w 213"/>
              <a:gd name="T17" fmla="*/ 98 h 259"/>
              <a:gd name="T18" fmla="*/ 199 w 213"/>
              <a:gd name="T19" fmla="*/ 83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2" name="Freeform 27"/>
          <p:cNvSpPr/>
          <p:nvPr/>
        </p:nvSpPr>
        <p:spPr bwMode="auto">
          <a:xfrm>
            <a:off x="6646069" y="879476"/>
            <a:ext cx="376238" cy="733425"/>
          </a:xfrm>
          <a:custGeom>
            <a:avLst/>
            <a:gdLst>
              <a:gd name="T0" fmla="*/ 22 w 203"/>
              <a:gd name="T1" fmla="*/ 60 h 283"/>
              <a:gd name="T2" fmla="*/ 34 w 203"/>
              <a:gd name="T3" fmla="*/ 216 h 283"/>
              <a:gd name="T4" fmla="*/ 72 w 203"/>
              <a:gd name="T5" fmla="*/ 246 h 283"/>
              <a:gd name="T6" fmla="*/ 95 w 203"/>
              <a:gd name="T7" fmla="*/ 267 h 283"/>
              <a:gd name="T8" fmla="*/ 99 w 203"/>
              <a:gd name="T9" fmla="*/ 270 h 283"/>
              <a:gd name="T10" fmla="*/ 113 w 203"/>
              <a:gd name="T11" fmla="*/ 283 h 283"/>
              <a:gd name="T12" fmla="*/ 170 w 203"/>
              <a:gd name="T13" fmla="*/ 207 h 283"/>
              <a:gd name="T14" fmla="*/ 155 w 203"/>
              <a:gd name="T15" fmla="*/ 31 h 283"/>
              <a:gd name="T16" fmla="*/ 56 w 203"/>
              <a:gd name="T17" fmla="*/ 22 h 283"/>
              <a:gd name="T18" fmla="*/ 22 w 203"/>
              <a:gd name="T19" fmla="*/ 6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3" name="Freeform 28"/>
          <p:cNvSpPr/>
          <p:nvPr/>
        </p:nvSpPr>
        <p:spPr bwMode="auto">
          <a:xfrm>
            <a:off x="6706791" y="1438275"/>
            <a:ext cx="708422" cy="1017588"/>
          </a:xfrm>
          <a:custGeom>
            <a:avLst/>
            <a:gdLst>
              <a:gd name="T0" fmla="*/ 381 w 382"/>
              <a:gd name="T1" fmla="*/ 346 h 392"/>
              <a:gd name="T2" fmla="*/ 374 w 382"/>
              <a:gd name="T3" fmla="*/ 338 h 392"/>
              <a:gd name="T4" fmla="*/ 80 w 382"/>
              <a:gd name="T5" fmla="*/ 67 h 392"/>
              <a:gd name="T6" fmla="*/ 66 w 382"/>
              <a:gd name="T7" fmla="*/ 54 h 392"/>
              <a:gd name="T8" fmla="*/ 62 w 382"/>
              <a:gd name="T9" fmla="*/ 51 h 392"/>
              <a:gd name="T10" fmla="*/ 39 w 382"/>
              <a:gd name="T11" fmla="*/ 30 h 392"/>
              <a:gd name="T12" fmla="*/ 1 w 382"/>
              <a:gd name="T13" fmla="*/ 0 h 392"/>
              <a:gd name="T14" fmla="*/ 1 w 382"/>
              <a:gd name="T15" fmla="*/ 0 h 392"/>
              <a:gd name="T16" fmla="*/ 1 w 382"/>
              <a:gd name="T17" fmla="*/ 0 h 392"/>
              <a:gd name="T18" fmla="*/ 1 w 382"/>
              <a:gd name="T19" fmla="*/ 0 h 392"/>
              <a:gd name="T20" fmla="*/ 1 w 382"/>
              <a:gd name="T21" fmla="*/ 2 h 392"/>
              <a:gd name="T22" fmla="*/ 57 w 382"/>
              <a:gd name="T23" fmla="*/ 69 h 392"/>
              <a:gd name="T24" fmla="*/ 70 w 382"/>
              <a:gd name="T25" fmla="*/ 84 h 392"/>
              <a:gd name="T26" fmla="*/ 71 w 382"/>
              <a:gd name="T27" fmla="*/ 85 h 392"/>
              <a:gd name="T28" fmla="*/ 347 w 382"/>
              <a:gd name="T29" fmla="*/ 384 h 392"/>
              <a:gd name="T30" fmla="*/ 355 w 382"/>
              <a:gd name="T31" fmla="*/ 392 h 392"/>
              <a:gd name="T32" fmla="*/ 358 w 382"/>
              <a:gd name="T33" fmla="*/ 391 h 392"/>
              <a:gd name="T34" fmla="*/ 374 w 382"/>
              <a:gd name="T35" fmla="*/ 376 h 392"/>
              <a:gd name="T36" fmla="*/ 381 w 382"/>
              <a:gd name="T37" fmla="*/ 351 h 392"/>
              <a:gd name="T38" fmla="*/ 381 w 382"/>
              <a:gd name="T39" fmla="*/ 34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4" name="Freeform 21"/>
          <p:cNvSpPr/>
          <p:nvPr/>
        </p:nvSpPr>
        <p:spPr bwMode="auto">
          <a:xfrm>
            <a:off x="7123510" y="4105276"/>
            <a:ext cx="182165" cy="265113"/>
          </a:xfrm>
          <a:custGeom>
            <a:avLst/>
            <a:gdLst>
              <a:gd name="T0" fmla="*/ 68 w 83"/>
              <a:gd name="T1" fmla="*/ 68 h 86"/>
              <a:gd name="T2" fmla="*/ 34 w 83"/>
              <a:gd name="T3" fmla="*/ 30 h 86"/>
              <a:gd name="T4" fmla="*/ 16 w 83"/>
              <a:gd name="T5" fmla="*/ 10 h 86"/>
              <a:gd name="T6" fmla="*/ 6 w 83"/>
              <a:gd name="T7" fmla="*/ 0 h 86"/>
              <a:gd name="T8" fmla="*/ 3 w 83"/>
              <a:gd name="T9" fmla="*/ 5 h 86"/>
              <a:gd name="T10" fmla="*/ 0 w 83"/>
              <a:gd name="T11" fmla="*/ 11 h 86"/>
              <a:gd name="T12" fmla="*/ 9 w 83"/>
              <a:gd name="T13" fmla="*/ 21 h 86"/>
              <a:gd name="T14" fmla="*/ 29 w 83"/>
              <a:gd name="T15" fmla="*/ 39 h 86"/>
              <a:gd name="T16" fmla="*/ 66 w 83"/>
              <a:gd name="T17" fmla="*/ 72 h 86"/>
              <a:gd name="T18" fmla="*/ 83 w 83"/>
              <a:gd name="T19" fmla="*/ 86 h 86"/>
              <a:gd name="T20" fmla="*/ 83 w 83"/>
              <a:gd name="T21" fmla="*/ 85 h 86"/>
              <a:gd name="T22" fmla="*/ 68 w 83"/>
              <a:gd name="T23" fmla="*/ 6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5" name="Freeform 22"/>
          <p:cNvSpPr/>
          <p:nvPr/>
        </p:nvSpPr>
        <p:spPr bwMode="auto">
          <a:xfrm>
            <a:off x="6709172" y="3479800"/>
            <a:ext cx="456009" cy="736600"/>
          </a:xfrm>
          <a:custGeom>
            <a:avLst/>
            <a:gdLst>
              <a:gd name="T0" fmla="*/ 204 w 208"/>
              <a:gd name="T1" fmla="*/ 156 h 240"/>
              <a:gd name="T2" fmla="*/ 48 w 208"/>
              <a:gd name="T3" fmla="*/ 0 h 240"/>
              <a:gd name="T4" fmla="*/ 48 w 208"/>
              <a:gd name="T5" fmla="*/ 0 h 240"/>
              <a:gd name="T6" fmla="*/ 35 w 208"/>
              <a:gd name="T7" fmla="*/ 53 h 240"/>
              <a:gd name="T8" fmla="*/ 0 w 208"/>
              <a:gd name="T9" fmla="*/ 84 h 240"/>
              <a:gd name="T10" fmla="*/ 156 w 208"/>
              <a:gd name="T11" fmla="*/ 240 h 240"/>
              <a:gd name="T12" fmla="*/ 189 w 208"/>
              <a:gd name="T13" fmla="*/ 215 h 240"/>
              <a:gd name="T14" fmla="*/ 192 w 208"/>
              <a:gd name="T15" fmla="*/ 209 h 240"/>
              <a:gd name="T16" fmla="*/ 195 w 208"/>
              <a:gd name="T17" fmla="*/ 204 h 240"/>
              <a:gd name="T18" fmla="*/ 204 w 208"/>
              <a:gd name="T19" fmla="*/ 15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6" name="Freeform 23"/>
          <p:cNvSpPr/>
          <p:nvPr/>
        </p:nvSpPr>
        <p:spPr bwMode="auto">
          <a:xfrm>
            <a:off x="6699647" y="3467100"/>
            <a:ext cx="127397" cy="285750"/>
          </a:xfrm>
          <a:custGeom>
            <a:avLst/>
            <a:gdLst>
              <a:gd name="T0" fmla="*/ 52 w 58"/>
              <a:gd name="T1" fmla="*/ 4 h 93"/>
              <a:gd name="T2" fmla="*/ 32 w 58"/>
              <a:gd name="T3" fmla="*/ 13 h 93"/>
              <a:gd name="T4" fmla="*/ 39 w 58"/>
              <a:gd name="T5" fmla="*/ 21 h 93"/>
              <a:gd name="T6" fmla="*/ 39 w 58"/>
              <a:gd name="T7" fmla="*/ 26 h 93"/>
              <a:gd name="T8" fmla="*/ 32 w 58"/>
              <a:gd name="T9" fmla="*/ 51 h 93"/>
              <a:gd name="T10" fmla="*/ 16 w 58"/>
              <a:gd name="T11" fmla="*/ 66 h 93"/>
              <a:gd name="T12" fmla="*/ 13 w 58"/>
              <a:gd name="T13" fmla="*/ 67 h 93"/>
              <a:gd name="T14" fmla="*/ 5 w 58"/>
              <a:gd name="T15" fmla="*/ 59 h 93"/>
              <a:gd name="T16" fmla="*/ 4 w 58"/>
              <a:gd name="T17" fmla="*/ 87 h 93"/>
              <a:gd name="T18" fmla="*/ 4 w 58"/>
              <a:gd name="T19" fmla="*/ 88 h 93"/>
              <a:gd name="T20" fmla="*/ 39 w 58"/>
              <a:gd name="T21" fmla="*/ 57 h 93"/>
              <a:gd name="T22" fmla="*/ 52 w 58"/>
              <a:gd name="T23" fmla="*/ 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7" name="Freeform 24"/>
          <p:cNvSpPr/>
          <p:nvPr/>
        </p:nvSpPr>
        <p:spPr bwMode="auto">
          <a:xfrm>
            <a:off x="5511404" y="2359025"/>
            <a:ext cx="440531" cy="528638"/>
          </a:xfrm>
          <a:custGeom>
            <a:avLst/>
            <a:gdLst>
              <a:gd name="T0" fmla="*/ 82 w 200"/>
              <a:gd name="T1" fmla="*/ 64 h 172"/>
              <a:gd name="T2" fmla="*/ 200 w 200"/>
              <a:gd name="T3" fmla="*/ 38 h 172"/>
              <a:gd name="T4" fmla="*/ 200 w 200"/>
              <a:gd name="T5" fmla="*/ 36 h 172"/>
              <a:gd name="T6" fmla="*/ 73 w 200"/>
              <a:gd name="T7" fmla="*/ 14 h 172"/>
              <a:gd name="T8" fmla="*/ 8 w 200"/>
              <a:gd name="T9" fmla="*/ 126 h 172"/>
              <a:gd name="T10" fmla="*/ 63 w 200"/>
              <a:gd name="T11" fmla="*/ 172 h 172"/>
              <a:gd name="T12" fmla="*/ 82 w 200"/>
              <a:gd name="T13" fmla="*/ 6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8" name="Freeform 25"/>
          <p:cNvSpPr/>
          <p:nvPr/>
        </p:nvSpPr>
        <p:spPr bwMode="auto">
          <a:xfrm>
            <a:off x="5836444" y="1873250"/>
            <a:ext cx="163116" cy="596900"/>
          </a:xfrm>
          <a:custGeom>
            <a:avLst/>
            <a:gdLst>
              <a:gd name="T0" fmla="*/ 40 w 74"/>
              <a:gd name="T1" fmla="*/ 38 h 194"/>
              <a:gd name="T2" fmla="*/ 74 w 74"/>
              <a:gd name="T3" fmla="*/ 0 h 194"/>
              <a:gd name="T4" fmla="*/ 1 w 74"/>
              <a:gd name="T5" fmla="*/ 100 h 194"/>
              <a:gd name="T6" fmla="*/ 52 w 74"/>
              <a:gd name="T7" fmla="*/ 194 h 194"/>
              <a:gd name="T8" fmla="*/ 52 w 74"/>
              <a:gd name="T9" fmla="*/ 194 h 194"/>
              <a:gd name="T10" fmla="*/ 40 w 74"/>
              <a:gd name="T11" fmla="*/ 3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9" name="Freeform 26"/>
          <p:cNvSpPr/>
          <p:nvPr/>
        </p:nvSpPr>
        <p:spPr bwMode="auto">
          <a:xfrm>
            <a:off x="5636419" y="2425700"/>
            <a:ext cx="469106" cy="795338"/>
          </a:xfrm>
          <a:custGeom>
            <a:avLst/>
            <a:gdLst>
              <a:gd name="T0" fmla="*/ 199 w 213"/>
              <a:gd name="T1" fmla="*/ 83 h 259"/>
              <a:gd name="T2" fmla="*/ 143 w 213"/>
              <a:gd name="T3" fmla="*/ 16 h 259"/>
              <a:gd name="T4" fmla="*/ 25 w 213"/>
              <a:gd name="T5" fmla="*/ 42 h 259"/>
              <a:gd name="T6" fmla="*/ 6 w 213"/>
              <a:gd name="T7" fmla="*/ 150 h 259"/>
              <a:gd name="T8" fmla="*/ 39 w 213"/>
              <a:gd name="T9" fmla="*/ 218 h 259"/>
              <a:gd name="T10" fmla="*/ 172 w 213"/>
              <a:gd name="T11" fmla="*/ 190 h 259"/>
              <a:gd name="T12" fmla="*/ 211 w 213"/>
              <a:gd name="T13" fmla="*/ 104 h 259"/>
              <a:gd name="T14" fmla="*/ 213 w 213"/>
              <a:gd name="T15" fmla="*/ 99 h 259"/>
              <a:gd name="T16" fmla="*/ 212 w 213"/>
              <a:gd name="T17" fmla="*/ 98 h 259"/>
              <a:gd name="T18" fmla="*/ 199 w 213"/>
              <a:gd name="T19" fmla="*/ 83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0" name="Freeform 27"/>
          <p:cNvSpPr/>
          <p:nvPr/>
        </p:nvSpPr>
        <p:spPr bwMode="auto">
          <a:xfrm>
            <a:off x="5876925" y="1806576"/>
            <a:ext cx="445294" cy="868363"/>
          </a:xfrm>
          <a:custGeom>
            <a:avLst/>
            <a:gdLst>
              <a:gd name="T0" fmla="*/ 22 w 203"/>
              <a:gd name="T1" fmla="*/ 60 h 283"/>
              <a:gd name="T2" fmla="*/ 34 w 203"/>
              <a:gd name="T3" fmla="*/ 216 h 283"/>
              <a:gd name="T4" fmla="*/ 72 w 203"/>
              <a:gd name="T5" fmla="*/ 246 h 283"/>
              <a:gd name="T6" fmla="*/ 95 w 203"/>
              <a:gd name="T7" fmla="*/ 267 h 283"/>
              <a:gd name="T8" fmla="*/ 99 w 203"/>
              <a:gd name="T9" fmla="*/ 270 h 283"/>
              <a:gd name="T10" fmla="*/ 113 w 203"/>
              <a:gd name="T11" fmla="*/ 283 h 283"/>
              <a:gd name="T12" fmla="*/ 170 w 203"/>
              <a:gd name="T13" fmla="*/ 207 h 283"/>
              <a:gd name="T14" fmla="*/ 155 w 203"/>
              <a:gd name="T15" fmla="*/ 31 h 283"/>
              <a:gd name="T16" fmla="*/ 56 w 203"/>
              <a:gd name="T17" fmla="*/ 22 h 283"/>
              <a:gd name="T18" fmla="*/ 22 w 203"/>
              <a:gd name="T19" fmla="*/ 6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1" name="Freeform 28"/>
          <p:cNvSpPr/>
          <p:nvPr/>
        </p:nvSpPr>
        <p:spPr bwMode="auto">
          <a:xfrm>
            <a:off x="5948363" y="2470151"/>
            <a:ext cx="839391" cy="1203325"/>
          </a:xfrm>
          <a:custGeom>
            <a:avLst/>
            <a:gdLst>
              <a:gd name="T0" fmla="*/ 381 w 382"/>
              <a:gd name="T1" fmla="*/ 346 h 392"/>
              <a:gd name="T2" fmla="*/ 374 w 382"/>
              <a:gd name="T3" fmla="*/ 338 h 392"/>
              <a:gd name="T4" fmla="*/ 80 w 382"/>
              <a:gd name="T5" fmla="*/ 67 h 392"/>
              <a:gd name="T6" fmla="*/ 66 w 382"/>
              <a:gd name="T7" fmla="*/ 54 h 392"/>
              <a:gd name="T8" fmla="*/ 62 w 382"/>
              <a:gd name="T9" fmla="*/ 51 h 392"/>
              <a:gd name="T10" fmla="*/ 39 w 382"/>
              <a:gd name="T11" fmla="*/ 30 h 392"/>
              <a:gd name="T12" fmla="*/ 1 w 382"/>
              <a:gd name="T13" fmla="*/ 0 h 392"/>
              <a:gd name="T14" fmla="*/ 1 w 382"/>
              <a:gd name="T15" fmla="*/ 0 h 392"/>
              <a:gd name="T16" fmla="*/ 1 w 382"/>
              <a:gd name="T17" fmla="*/ 0 h 392"/>
              <a:gd name="T18" fmla="*/ 1 w 382"/>
              <a:gd name="T19" fmla="*/ 0 h 392"/>
              <a:gd name="T20" fmla="*/ 1 w 382"/>
              <a:gd name="T21" fmla="*/ 2 h 392"/>
              <a:gd name="T22" fmla="*/ 57 w 382"/>
              <a:gd name="T23" fmla="*/ 69 h 392"/>
              <a:gd name="T24" fmla="*/ 70 w 382"/>
              <a:gd name="T25" fmla="*/ 84 h 392"/>
              <a:gd name="T26" fmla="*/ 71 w 382"/>
              <a:gd name="T27" fmla="*/ 85 h 392"/>
              <a:gd name="T28" fmla="*/ 347 w 382"/>
              <a:gd name="T29" fmla="*/ 384 h 392"/>
              <a:gd name="T30" fmla="*/ 355 w 382"/>
              <a:gd name="T31" fmla="*/ 392 h 392"/>
              <a:gd name="T32" fmla="*/ 358 w 382"/>
              <a:gd name="T33" fmla="*/ 391 h 392"/>
              <a:gd name="T34" fmla="*/ 374 w 382"/>
              <a:gd name="T35" fmla="*/ 376 h 392"/>
              <a:gd name="T36" fmla="*/ 381 w 382"/>
              <a:gd name="T37" fmla="*/ 351 h 392"/>
              <a:gd name="T38" fmla="*/ 381 w 382"/>
              <a:gd name="T39" fmla="*/ 34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2" name="Freeform 21"/>
          <p:cNvSpPr/>
          <p:nvPr/>
        </p:nvSpPr>
        <p:spPr bwMode="auto">
          <a:xfrm>
            <a:off x="8233173" y="4602164"/>
            <a:ext cx="225028" cy="327025"/>
          </a:xfrm>
          <a:custGeom>
            <a:avLst/>
            <a:gdLst>
              <a:gd name="T0" fmla="*/ 68 w 83"/>
              <a:gd name="T1" fmla="*/ 68 h 86"/>
              <a:gd name="T2" fmla="*/ 34 w 83"/>
              <a:gd name="T3" fmla="*/ 30 h 86"/>
              <a:gd name="T4" fmla="*/ 16 w 83"/>
              <a:gd name="T5" fmla="*/ 10 h 86"/>
              <a:gd name="T6" fmla="*/ 6 w 83"/>
              <a:gd name="T7" fmla="*/ 0 h 86"/>
              <a:gd name="T8" fmla="*/ 3 w 83"/>
              <a:gd name="T9" fmla="*/ 5 h 86"/>
              <a:gd name="T10" fmla="*/ 0 w 83"/>
              <a:gd name="T11" fmla="*/ 11 h 86"/>
              <a:gd name="T12" fmla="*/ 9 w 83"/>
              <a:gd name="T13" fmla="*/ 21 h 86"/>
              <a:gd name="T14" fmla="*/ 29 w 83"/>
              <a:gd name="T15" fmla="*/ 39 h 86"/>
              <a:gd name="T16" fmla="*/ 66 w 83"/>
              <a:gd name="T17" fmla="*/ 72 h 86"/>
              <a:gd name="T18" fmla="*/ 83 w 83"/>
              <a:gd name="T19" fmla="*/ 86 h 86"/>
              <a:gd name="T20" fmla="*/ 83 w 83"/>
              <a:gd name="T21" fmla="*/ 85 h 86"/>
              <a:gd name="T22" fmla="*/ 68 w 83"/>
              <a:gd name="T23" fmla="*/ 6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3" name="Freeform 22"/>
          <p:cNvSpPr/>
          <p:nvPr/>
        </p:nvSpPr>
        <p:spPr bwMode="auto">
          <a:xfrm>
            <a:off x="7721204" y="3829050"/>
            <a:ext cx="563165" cy="909638"/>
          </a:xfrm>
          <a:custGeom>
            <a:avLst/>
            <a:gdLst>
              <a:gd name="T0" fmla="*/ 204 w 208"/>
              <a:gd name="T1" fmla="*/ 156 h 240"/>
              <a:gd name="T2" fmla="*/ 48 w 208"/>
              <a:gd name="T3" fmla="*/ 0 h 240"/>
              <a:gd name="T4" fmla="*/ 48 w 208"/>
              <a:gd name="T5" fmla="*/ 0 h 240"/>
              <a:gd name="T6" fmla="*/ 35 w 208"/>
              <a:gd name="T7" fmla="*/ 53 h 240"/>
              <a:gd name="T8" fmla="*/ 0 w 208"/>
              <a:gd name="T9" fmla="*/ 84 h 240"/>
              <a:gd name="T10" fmla="*/ 156 w 208"/>
              <a:gd name="T11" fmla="*/ 240 h 240"/>
              <a:gd name="T12" fmla="*/ 189 w 208"/>
              <a:gd name="T13" fmla="*/ 215 h 240"/>
              <a:gd name="T14" fmla="*/ 192 w 208"/>
              <a:gd name="T15" fmla="*/ 209 h 240"/>
              <a:gd name="T16" fmla="*/ 195 w 208"/>
              <a:gd name="T17" fmla="*/ 204 h 240"/>
              <a:gd name="T18" fmla="*/ 204 w 208"/>
              <a:gd name="T19" fmla="*/ 15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4" name="Freeform 23"/>
          <p:cNvSpPr/>
          <p:nvPr/>
        </p:nvSpPr>
        <p:spPr bwMode="auto">
          <a:xfrm>
            <a:off x="7709298" y="3813175"/>
            <a:ext cx="158353" cy="352425"/>
          </a:xfrm>
          <a:custGeom>
            <a:avLst/>
            <a:gdLst>
              <a:gd name="T0" fmla="*/ 52 w 58"/>
              <a:gd name="T1" fmla="*/ 4 h 93"/>
              <a:gd name="T2" fmla="*/ 32 w 58"/>
              <a:gd name="T3" fmla="*/ 13 h 93"/>
              <a:gd name="T4" fmla="*/ 39 w 58"/>
              <a:gd name="T5" fmla="*/ 21 h 93"/>
              <a:gd name="T6" fmla="*/ 39 w 58"/>
              <a:gd name="T7" fmla="*/ 26 h 93"/>
              <a:gd name="T8" fmla="*/ 32 w 58"/>
              <a:gd name="T9" fmla="*/ 51 h 93"/>
              <a:gd name="T10" fmla="*/ 16 w 58"/>
              <a:gd name="T11" fmla="*/ 66 h 93"/>
              <a:gd name="T12" fmla="*/ 13 w 58"/>
              <a:gd name="T13" fmla="*/ 67 h 93"/>
              <a:gd name="T14" fmla="*/ 5 w 58"/>
              <a:gd name="T15" fmla="*/ 59 h 93"/>
              <a:gd name="T16" fmla="*/ 4 w 58"/>
              <a:gd name="T17" fmla="*/ 87 h 93"/>
              <a:gd name="T18" fmla="*/ 4 w 58"/>
              <a:gd name="T19" fmla="*/ 88 h 93"/>
              <a:gd name="T20" fmla="*/ 39 w 58"/>
              <a:gd name="T21" fmla="*/ 57 h 93"/>
              <a:gd name="T22" fmla="*/ 52 w 58"/>
              <a:gd name="T23" fmla="*/ 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5" name="Freeform 24"/>
          <p:cNvSpPr/>
          <p:nvPr/>
        </p:nvSpPr>
        <p:spPr bwMode="auto">
          <a:xfrm>
            <a:off x="6241256" y="2444751"/>
            <a:ext cx="544116" cy="652463"/>
          </a:xfrm>
          <a:custGeom>
            <a:avLst/>
            <a:gdLst>
              <a:gd name="T0" fmla="*/ 82 w 200"/>
              <a:gd name="T1" fmla="*/ 64 h 172"/>
              <a:gd name="T2" fmla="*/ 200 w 200"/>
              <a:gd name="T3" fmla="*/ 38 h 172"/>
              <a:gd name="T4" fmla="*/ 200 w 200"/>
              <a:gd name="T5" fmla="*/ 36 h 172"/>
              <a:gd name="T6" fmla="*/ 73 w 200"/>
              <a:gd name="T7" fmla="*/ 14 h 172"/>
              <a:gd name="T8" fmla="*/ 8 w 200"/>
              <a:gd name="T9" fmla="*/ 126 h 172"/>
              <a:gd name="T10" fmla="*/ 63 w 200"/>
              <a:gd name="T11" fmla="*/ 172 h 172"/>
              <a:gd name="T12" fmla="*/ 82 w 200"/>
              <a:gd name="T13" fmla="*/ 6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6" name="Freeform 25"/>
          <p:cNvSpPr/>
          <p:nvPr/>
        </p:nvSpPr>
        <p:spPr bwMode="auto">
          <a:xfrm>
            <a:off x="6643688" y="1844675"/>
            <a:ext cx="201216" cy="736600"/>
          </a:xfrm>
          <a:custGeom>
            <a:avLst/>
            <a:gdLst>
              <a:gd name="T0" fmla="*/ 40 w 74"/>
              <a:gd name="T1" fmla="*/ 38 h 194"/>
              <a:gd name="T2" fmla="*/ 74 w 74"/>
              <a:gd name="T3" fmla="*/ 0 h 194"/>
              <a:gd name="T4" fmla="*/ 1 w 74"/>
              <a:gd name="T5" fmla="*/ 100 h 194"/>
              <a:gd name="T6" fmla="*/ 52 w 74"/>
              <a:gd name="T7" fmla="*/ 194 h 194"/>
              <a:gd name="T8" fmla="*/ 52 w 74"/>
              <a:gd name="T9" fmla="*/ 194 h 194"/>
              <a:gd name="T10" fmla="*/ 40 w 74"/>
              <a:gd name="T11" fmla="*/ 3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7" name="Freeform 26"/>
          <p:cNvSpPr/>
          <p:nvPr/>
        </p:nvSpPr>
        <p:spPr bwMode="auto">
          <a:xfrm>
            <a:off x="6396038" y="2508251"/>
            <a:ext cx="578644" cy="981075"/>
          </a:xfrm>
          <a:custGeom>
            <a:avLst/>
            <a:gdLst>
              <a:gd name="T0" fmla="*/ 199 w 213"/>
              <a:gd name="T1" fmla="*/ 83 h 259"/>
              <a:gd name="T2" fmla="*/ 143 w 213"/>
              <a:gd name="T3" fmla="*/ 16 h 259"/>
              <a:gd name="T4" fmla="*/ 25 w 213"/>
              <a:gd name="T5" fmla="*/ 42 h 259"/>
              <a:gd name="T6" fmla="*/ 6 w 213"/>
              <a:gd name="T7" fmla="*/ 150 h 259"/>
              <a:gd name="T8" fmla="*/ 39 w 213"/>
              <a:gd name="T9" fmla="*/ 218 h 259"/>
              <a:gd name="T10" fmla="*/ 172 w 213"/>
              <a:gd name="T11" fmla="*/ 190 h 259"/>
              <a:gd name="T12" fmla="*/ 211 w 213"/>
              <a:gd name="T13" fmla="*/ 104 h 259"/>
              <a:gd name="T14" fmla="*/ 213 w 213"/>
              <a:gd name="T15" fmla="*/ 99 h 259"/>
              <a:gd name="T16" fmla="*/ 212 w 213"/>
              <a:gd name="T17" fmla="*/ 98 h 259"/>
              <a:gd name="T18" fmla="*/ 199 w 213"/>
              <a:gd name="T19" fmla="*/ 83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8" name="Freeform 27"/>
          <p:cNvSpPr/>
          <p:nvPr/>
        </p:nvSpPr>
        <p:spPr bwMode="auto">
          <a:xfrm>
            <a:off x="6685360" y="1771650"/>
            <a:ext cx="550069" cy="1073150"/>
          </a:xfrm>
          <a:custGeom>
            <a:avLst/>
            <a:gdLst>
              <a:gd name="T0" fmla="*/ 22 w 203"/>
              <a:gd name="T1" fmla="*/ 60 h 283"/>
              <a:gd name="T2" fmla="*/ 34 w 203"/>
              <a:gd name="T3" fmla="*/ 216 h 283"/>
              <a:gd name="T4" fmla="*/ 72 w 203"/>
              <a:gd name="T5" fmla="*/ 246 h 283"/>
              <a:gd name="T6" fmla="*/ 95 w 203"/>
              <a:gd name="T7" fmla="*/ 267 h 283"/>
              <a:gd name="T8" fmla="*/ 99 w 203"/>
              <a:gd name="T9" fmla="*/ 270 h 283"/>
              <a:gd name="T10" fmla="*/ 113 w 203"/>
              <a:gd name="T11" fmla="*/ 283 h 283"/>
              <a:gd name="T12" fmla="*/ 170 w 203"/>
              <a:gd name="T13" fmla="*/ 207 h 283"/>
              <a:gd name="T14" fmla="*/ 155 w 203"/>
              <a:gd name="T15" fmla="*/ 31 h 283"/>
              <a:gd name="T16" fmla="*/ 56 w 203"/>
              <a:gd name="T17" fmla="*/ 22 h 283"/>
              <a:gd name="T18" fmla="*/ 22 w 203"/>
              <a:gd name="T19" fmla="*/ 6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9" name="Freeform 28"/>
          <p:cNvSpPr/>
          <p:nvPr/>
        </p:nvSpPr>
        <p:spPr bwMode="auto">
          <a:xfrm>
            <a:off x="6781800" y="2581275"/>
            <a:ext cx="1035844" cy="1487488"/>
          </a:xfrm>
          <a:custGeom>
            <a:avLst/>
            <a:gdLst>
              <a:gd name="T0" fmla="*/ 381 w 382"/>
              <a:gd name="T1" fmla="*/ 346 h 392"/>
              <a:gd name="T2" fmla="*/ 374 w 382"/>
              <a:gd name="T3" fmla="*/ 338 h 392"/>
              <a:gd name="T4" fmla="*/ 80 w 382"/>
              <a:gd name="T5" fmla="*/ 67 h 392"/>
              <a:gd name="T6" fmla="*/ 66 w 382"/>
              <a:gd name="T7" fmla="*/ 54 h 392"/>
              <a:gd name="T8" fmla="*/ 62 w 382"/>
              <a:gd name="T9" fmla="*/ 51 h 392"/>
              <a:gd name="T10" fmla="*/ 39 w 382"/>
              <a:gd name="T11" fmla="*/ 30 h 392"/>
              <a:gd name="T12" fmla="*/ 1 w 382"/>
              <a:gd name="T13" fmla="*/ 0 h 392"/>
              <a:gd name="T14" fmla="*/ 1 w 382"/>
              <a:gd name="T15" fmla="*/ 0 h 392"/>
              <a:gd name="T16" fmla="*/ 1 w 382"/>
              <a:gd name="T17" fmla="*/ 0 h 392"/>
              <a:gd name="T18" fmla="*/ 1 w 382"/>
              <a:gd name="T19" fmla="*/ 0 h 392"/>
              <a:gd name="T20" fmla="*/ 1 w 382"/>
              <a:gd name="T21" fmla="*/ 2 h 392"/>
              <a:gd name="T22" fmla="*/ 57 w 382"/>
              <a:gd name="T23" fmla="*/ 69 h 392"/>
              <a:gd name="T24" fmla="*/ 70 w 382"/>
              <a:gd name="T25" fmla="*/ 84 h 392"/>
              <a:gd name="T26" fmla="*/ 71 w 382"/>
              <a:gd name="T27" fmla="*/ 85 h 392"/>
              <a:gd name="T28" fmla="*/ 347 w 382"/>
              <a:gd name="T29" fmla="*/ 384 h 392"/>
              <a:gd name="T30" fmla="*/ 355 w 382"/>
              <a:gd name="T31" fmla="*/ 392 h 392"/>
              <a:gd name="T32" fmla="*/ 358 w 382"/>
              <a:gd name="T33" fmla="*/ 391 h 392"/>
              <a:gd name="T34" fmla="*/ 374 w 382"/>
              <a:gd name="T35" fmla="*/ 376 h 392"/>
              <a:gd name="T36" fmla="*/ 381 w 382"/>
              <a:gd name="T37" fmla="*/ 351 h 392"/>
              <a:gd name="T38" fmla="*/ 381 w 382"/>
              <a:gd name="T39" fmla="*/ 34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61473" name="文本框 4"/>
          <p:cNvSpPr txBox="1">
            <a:spLocks noChangeArrowheads="1"/>
          </p:cNvSpPr>
          <p:nvPr/>
        </p:nvSpPr>
        <p:spPr bwMode="auto">
          <a:xfrm>
            <a:off x="628650" y="263526"/>
            <a:ext cx="78867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40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报告：我有问题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50094" y="4594226"/>
            <a:ext cx="628890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chemeClr val="accent1"/>
                </a:solidFill>
                <a:latin typeface="Arial" charset="0"/>
                <a:ea typeface="黑体" pitchFamily="49" charset="-122"/>
                <a:sym typeface="黑体" pitchFamily="49" charset="-122"/>
              </a:rPr>
              <a:t>男生为什么帮女生背书包</a:t>
            </a:r>
            <a:r>
              <a:rPr lang="zh-CN" altLang="en-US" sz="3600">
                <a:solidFill>
                  <a:schemeClr val="accent1"/>
                </a:solidFill>
                <a:latin typeface="Arial" charset="0"/>
                <a:ea typeface="黑体" pitchFamily="49" charset="-122"/>
                <a:sym typeface="黑体" pitchFamily="49" charset="-122"/>
              </a:rPr>
              <a:t>？</a:t>
            </a: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MH_SubTitle_1"/>
          <p:cNvSpPr>
            <a:spLocks noChangeArrowheads="1"/>
          </p:cNvSpPr>
          <p:nvPr/>
        </p:nvSpPr>
        <p:spPr bwMode="auto">
          <a:xfrm>
            <a:off x="1046560" y="3119439"/>
            <a:ext cx="2609850" cy="1108075"/>
          </a:xfrm>
          <a:prstGeom prst="rect">
            <a:avLst/>
          </a:prstGeom>
          <a:gradFill rotWithShape="1">
            <a:gsLst>
              <a:gs pos="0">
                <a:srgbClr val="B12F7C"/>
              </a:gs>
              <a:gs pos="100000">
                <a:srgbClr val="E59BC7"/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Arial" charset="0"/>
                <a:ea typeface="黑体" pitchFamily="49" charset="-122"/>
                <a:sym typeface="黑体" pitchFamily="49" charset="-122"/>
              </a:rPr>
              <a:t>答案是这样滴</a:t>
            </a:r>
            <a:endParaRPr lang="zh-CN" altLang="en-US" dirty="0">
              <a:latin typeface="Arial" charset="0"/>
            </a:endParaRPr>
          </a:p>
        </p:txBody>
      </p:sp>
      <p:cxnSp>
        <p:nvCxnSpPr>
          <p:cNvPr id="63490" name="MH_Other_3"/>
          <p:cNvCxnSpPr>
            <a:cxnSpLocks noChangeShapeType="1"/>
          </p:cNvCxnSpPr>
          <p:nvPr/>
        </p:nvCxnSpPr>
        <p:spPr bwMode="auto">
          <a:xfrm>
            <a:off x="2428875" y="2098675"/>
            <a:ext cx="733425" cy="850900"/>
          </a:xfrm>
          <a:prstGeom prst="line">
            <a:avLst/>
          </a:prstGeom>
          <a:noFill/>
          <a:ln w="19050">
            <a:solidFill>
              <a:srgbClr val="761F53"/>
            </a:solidFill>
            <a:round/>
            <a:headEnd/>
            <a:tailEnd/>
          </a:ln>
        </p:spPr>
      </p:cxnSp>
      <p:cxnSp>
        <p:nvCxnSpPr>
          <p:cNvPr id="63491" name="MH_Other_4"/>
          <p:cNvCxnSpPr>
            <a:cxnSpLocks noChangeShapeType="1"/>
          </p:cNvCxnSpPr>
          <p:nvPr/>
        </p:nvCxnSpPr>
        <p:spPr bwMode="auto">
          <a:xfrm flipH="1">
            <a:off x="1590675" y="2092325"/>
            <a:ext cx="684610" cy="857250"/>
          </a:xfrm>
          <a:prstGeom prst="line">
            <a:avLst/>
          </a:prstGeom>
          <a:noFill/>
          <a:ln w="19050">
            <a:solidFill>
              <a:srgbClr val="761F53"/>
            </a:solidFill>
            <a:round/>
            <a:headEnd/>
            <a:tailEnd/>
          </a:ln>
        </p:spPr>
      </p:cxnSp>
      <p:sp>
        <p:nvSpPr>
          <p:cNvPr id="36" name="MH_Other_5"/>
          <p:cNvSpPr/>
          <p:nvPr/>
        </p:nvSpPr>
        <p:spPr>
          <a:xfrm>
            <a:off x="2275046" y="1817371"/>
            <a:ext cx="153353" cy="27495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12700"/>
          </a:sp3d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32" name="MH_Other_6"/>
          <p:cNvSpPr/>
          <p:nvPr/>
        </p:nvSpPr>
        <p:spPr>
          <a:xfrm>
            <a:off x="1532335" y="3014664"/>
            <a:ext cx="58340" cy="104775"/>
          </a:xfrm>
          <a:prstGeom prst="ellipse">
            <a:avLst/>
          </a:prstGeom>
          <a:solidFill>
            <a:srgbClr val="FFFFFF"/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33" name="MH_Other_7"/>
          <p:cNvSpPr/>
          <p:nvPr/>
        </p:nvSpPr>
        <p:spPr>
          <a:xfrm>
            <a:off x="3162300" y="3016250"/>
            <a:ext cx="57150" cy="103188"/>
          </a:xfrm>
          <a:prstGeom prst="ellipse">
            <a:avLst/>
          </a:prstGeom>
          <a:solidFill>
            <a:srgbClr val="FFFFFF"/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4128922" y="1211633"/>
            <a:ext cx="4250531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latinLnBrk="1">
              <a:lnSpc>
                <a:spcPct val="150000"/>
              </a:lnSpc>
            </a:pPr>
            <a:endParaRPr lang="en-US" altLang="zh-CN" sz="2000" dirty="0">
              <a:solidFill>
                <a:schemeClr val="accent1"/>
              </a:solidFill>
              <a:latin typeface="Arial" charset="0"/>
            </a:endParaRPr>
          </a:p>
          <a:p>
            <a:pPr algn="just" latinLnBrk="1">
              <a:lnSpc>
                <a:spcPct val="150000"/>
              </a:lnSpc>
            </a:pPr>
            <a:r>
              <a:rPr lang="en-US" altLang="zh-CN" sz="2000" dirty="0">
                <a:solidFill>
                  <a:schemeClr val="accent1"/>
                </a:solidFill>
                <a:latin typeface="Arial" charset="0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Arial" charset="0"/>
                <a:ea typeface="黑体" pitchFamily="49" charset="-122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Arial" charset="0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Arial" charset="0"/>
                <a:ea typeface="黑体" pitchFamily="49" charset="-122"/>
              </a:rPr>
              <a:t>）校长因为同学相互关爱的精神而</a:t>
            </a:r>
            <a:r>
              <a:rPr lang="zh-CN" altLang="en-US" sz="2800" dirty="0" smtClean="0">
                <a:solidFill>
                  <a:srgbClr val="FF0000"/>
                </a:solidFill>
                <a:latin typeface="Arial" charset="0"/>
                <a:ea typeface="黑体" pitchFamily="49" charset="-122"/>
              </a:rPr>
              <a:t>感动。</a:t>
            </a:r>
            <a:endParaRPr lang="zh-CN" altLang="en-US" sz="2800" dirty="0">
              <a:solidFill>
                <a:srgbClr val="FF0000"/>
              </a:solidFill>
              <a:latin typeface="Arial" charset="0"/>
              <a:ea typeface="黑体" pitchFamily="49" charset="-122"/>
            </a:endParaRPr>
          </a:p>
          <a:p>
            <a:pPr algn="just" latinLnBrk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Arial" charset="0"/>
                <a:ea typeface="黑体" pitchFamily="49" charset="-122"/>
              </a:rPr>
              <a:t>   （</a:t>
            </a:r>
            <a:r>
              <a:rPr lang="en-US" altLang="zh-CN" sz="2800" dirty="0">
                <a:solidFill>
                  <a:srgbClr val="FF0000"/>
                </a:solidFill>
                <a:latin typeface="Arial" charset="0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Arial" charset="0"/>
                <a:ea typeface="黑体" pitchFamily="49" charset="-122"/>
              </a:rPr>
              <a:t>）因为在力量方面男生有优势，很多同学认识到这一点，女生主动寻求帮助，男生主动帮助同学。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3496" name="文本框 2"/>
          <p:cNvSpPr txBox="1">
            <a:spLocks noChangeArrowheads="1"/>
          </p:cNvSpPr>
          <p:nvPr/>
        </p:nvSpPr>
        <p:spPr bwMode="auto">
          <a:xfrm>
            <a:off x="628650" y="263526"/>
            <a:ext cx="78867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40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我来解答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919163" y="1804988"/>
            <a:ext cx="3926681" cy="2590800"/>
            <a:chOff x="6063343" y="2082118"/>
            <a:chExt cx="5235810" cy="3147913"/>
          </a:xfrm>
        </p:grpSpPr>
        <p:sp>
          <p:nvSpPr>
            <p:cNvPr id="10" name="圆角矩形 9"/>
            <p:cNvSpPr/>
            <p:nvPr/>
          </p:nvSpPr>
          <p:spPr>
            <a:xfrm>
              <a:off x="6063343" y="2639560"/>
              <a:ext cx="5235810" cy="259047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lnSpc>
                  <a:spcPct val="150000"/>
                </a:lnSpc>
              </a:pPr>
              <a:r>
                <a:rPr lang="zh-CN" altLang="en-US" sz="3200" noProof="1">
                  <a:solidFill>
                    <a:schemeClr val="accent1"/>
                  </a:solidFill>
                </a:rPr>
                <a:t>第二次登山，校长</a:t>
              </a:r>
              <a:r>
                <a:rPr lang="zh-CN" altLang="en-US" sz="3200" noProof="1">
                  <a:solidFill>
                    <a:schemeClr val="accent1"/>
                  </a:solidFill>
                </a:rPr>
                <a:t>因为什么</a:t>
              </a:r>
              <a:r>
                <a:rPr lang="zh-CN" altLang="en-US" sz="3200" noProof="1">
                  <a:solidFill>
                    <a:schemeClr val="accent1"/>
                  </a:solidFill>
                </a:rPr>
                <a:t>感动？</a:t>
              </a:r>
            </a:p>
            <a:p>
              <a:pPr algn="ctr" fontAlgn="auto" latinLnBrk="1">
                <a:lnSpc>
                  <a:spcPct val="150000"/>
                </a:lnSpc>
              </a:pPr>
              <a:endParaRPr lang="zh-CN" altLang="en-US" sz="2400" noProof="1">
                <a:solidFill>
                  <a:schemeClr val="accent1"/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6917456" y="2082118"/>
              <a:ext cx="3278335" cy="78697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 fontAlgn="auto"/>
              <a:r>
                <a:rPr lang="zh-CN" altLang="en-US" sz="3600" noProof="1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+mn-lt"/>
                </a:rPr>
                <a:t>请问</a:t>
              </a:r>
            </a:p>
          </p:txBody>
        </p:sp>
      </p:grpSp>
      <p:sp>
        <p:nvSpPr>
          <p:cNvPr id="9" name="Freeform 21"/>
          <p:cNvSpPr/>
          <p:nvPr/>
        </p:nvSpPr>
        <p:spPr bwMode="auto">
          <a:xfrm>
            <a:off x="5797153" y="2840038"/>
            <a:ext cx="3319463" cy="3802062"/>
          </a:xfrm>
          <a:custGeom>
            <a:avLst/>
            <a:gdLst>
              <a:gd name="T0" fmla="*/ 1222 w 1301"/>
              <a:gd name="T1" fmla="*/ 533 h 1066"/>
              <a:gd name="T2" fmla="*/ 508 w 1301"/>
              <a:gd name="T3" fmla="*/ 1066 h 1066"/>
              <a:gd name="T4" fmla="*/ 79 w 1301"/>
              <a:gd name="T5" fmla="*/ 533 h 1066"/>
              <a:gd name="T6" fmla="*/ 793 w 1301"/>
              <a:gd name="T7" fmla="*/ 0 h 1066"/>
              <a:gd name="T8" fmla="*/ 1222 w 1301"/>
              <a:gd name="T9" fmla="*/ 533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1" h="1066">
                <a:moveTo>
                  <a:pt x="1222" y="533"/>
                </a:moveTo>
                <a:cubicBezTo>
                  <a:pt x="1143" y="828"/>
                  <a:pt x="823" y="1066"/>
                  <a:pt x="508" y="1066"/>
                </a:cubicBezTo>
                <a:cubicBezTo>
                  <a:pt x="192" y="1066"/>
                  <a:pt x="0" y="828"/>
                  <a:pt x="79" y="533"/>
                </a:cubicBezTo>
                <a:cubicBezTo>
                  <a:pt x="158" y="239"/>
                  <a:pt x="478" y="0"/>
                  <a:pt x="793" y="0"/>
                </a:cubicBezTo>
                <a:cubicBezTo>
                  <a:pt x="1109" y="0"/>
                  <a:pt x="1301" y="239"/>
                  <a:pt x="1222" y="533"/>
                </a:cubicBezTo>
                <a:close/>
              </a:path>
            </a:pathLst>
          </a:custGeom>
          <a:solidFill>
            <a:srgbClr val="7F7F7F">
              <a:lumMod val="50000"/>
            </a:srgb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2" name="Freeform 22"/>
          <p:cNvSpPr/>
          <p:nvPr/>
        </p:nvSpPr>
        <p:spPr bwMode="auto">
          <a:xfrm>
            <a:off x="6141244" y="3228975"/>
            <a:ext cx="2630091" cy="3024188"/>
          </a:xfrm>
          <a:custGeom>
            <a:avLst/>
            <a:gdLst>
              <a:gd name="T0" fmla="*/ 968 w 1031"/>
              <a:gd name="T1" fmla="*/ 424 h 848"/>
              <a:gd name="T2" fmla="*/ 402 w 1031"/>
              <a:gd name="T3" fmla="*/ 848 h 848"/>
              <a:gd name="T4" fmla="*/ 63 w 1031"/>
              <a:gd name="T5" fmla="*/ 424 h 848"/>
              <a:gd name="T6" fmla="*/ 629 w 1031"/>
              <a:gd name="T7" fmla="*/ 0 h 848"/>
              <a:gd name="T8" fmla="*/ 968 w 1031"/>
              <a:gd name="T9" fmla="*/ 424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1" h="848">
                <a:moveTo>
                  <a:pt x="968" y="424"/>
                </a:moveTo>
                <a:cubicBezTo>
                  <a:pt x="905" y="658"/>
                  <a:pt x="652" y="848"/>
                  <a:pt x="402" y="848"/>
                </a:cubicBezTo>
                <a:cubicBezTo>
                  <a:pt x="152" y="848"/>
                  <a:pt x="0" y="658"/>
                  <a:pt x="63" y="424"/>
                </a:cubicBezTo>
                <a:cubicBezTo>
                  <a:pt x="126" y="190"/>
                  <a:pt x="379" y="0"/>
                  <a:pt x="629" y="0"/>
                </a:cubicBezTo>
                <a:cubicBezTo>
                  <a:pt x="879" y="0"/>
                  <a:pt x="1031" y="190"/>
                  <a:pt x="968" y="424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3" name="Freeform 23"/>
          <p:cNvSpPr/>
          <p:nvPr/>
        </p:nvSpPr>
        <p:spPr bwMode="auto">
          <a:xfrm>
            <a:off x="6424613" y="3546476"/>
            <a:ext cx="2064544" cy="2390775"/>
          </a:xfrm>
          <a:custGeom>
            <a:avLst/>
            <a:gdLst>
              <a:gd name="T0" fmla="*/ 759 w 809"/>
              <a:gd name="T1" fmla="*/ 335 h 670"/>
              <a:gd name="T2" fmla="*/ 315 w 809"/>
              <a:gd name="T3" fmla="*/ 670 h 670"/>
              <a:gd name="T4" fmla="*/ 50 w 809"/>
              <a:gd name="T5" fmla="*/ 335 h 670"/>
              <a:gd name="T6" fmla="*/ 494 w 809"/>
              <a:gd name="T7" fmla="*/ 0 h 670"/>
              <a:gd name="T8" fmla="*/ 759 w 809"/>
              <a:gd name="T9" fmla="*/ 335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9" h="670">
                <a:moveTo>
                  <a:pt x="759" y="335"/>
                </a:moveTo>
                <a:cubicBezTo>
                  <a:pt x="710" y="520"/>
                  <a:pt x="511" y="670"/>
                  <a:pt x="315" y="670"/>
                </a:cubicBezTo>
                <a:cubicBezTo>
                  <a:pt x="119" y="670"/>
                  <a:pt x="0" y="520"/>
                  <a:pt x="50" y="335"/>
                </a:cubicBezTo>
                <a:cubicBezTo>
                  <a:pt x="99" y="150"/>
                  <a:pt x="298" y="0"/>
                  <a:pt x="494" y="0"/>
                </a:cubicBezTo>
                <a:cubicBezTo>
                  <a:pt x="690" y="0"/>
                  <a:pt x="809" y="150"/>
                  <a:pt x="759" y="335"/>
                </a:cubicBezTo>
                <a:close/>
              </a:path>
            </a:pathLst>
          </a:custGeom>
          <a:solidFill>
            <a:srgbClr val="7F7F7F">
              <a:lumMod val="50000"/>
            </a:srgb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4" name="Freeform 24"/>
          <p:cNvSpPr/>
          <p:nvPr/>
        </p:nvSpPr>
        <p:spPr bwMode="auto">
          <a:xfrm>
            <a:off x="6703219" y="3857626"/>
            <a:ext cx="1507331" cy="1768475"/>
          </a:xfrm>
          <a:custGeom>
            <a:avLst/>
            <a:gdLst>
              <a:gd name="T0" fmla="*/ 555 w 591"/>
              <a:gd name="T1" fmla="*/ 248 h 496"/>
              <a:gd name="T2" fmla="*/ 229 w 591"/>
              <a:gd name="T3" fmla="*/ 496 h 496"/>
              <a:gd name="T4" fmla="*/ 36 w 591"/>
              <a:gd name="T5" fmla="*/ 248 h 496"/>
              <a:gd name="T6" fmla="*/ 362 w 591"/>
              <a:gd name="T7" fmla="*/ 0 h 496"/>
              <a:gd name="T8" fmla="*/ 555 w 591"/>
              <a:gd name="T9" fmla="*/ 248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1" h="496">
                <a:moveTo>
                  <a:pt x="555" y="248"/>
                </a:moveTo>
                <a:cubicBezTo>
                  <a:pt x="518" y="385"/>
                  <a:pt x="372" y="496"/>
                  <a:pt x="229" y="496"/>
                </a:cubicBezTo>
                <a:cubicBezTo>
                  <a:pt x="86" y="496"/>
                  <a:pt x="0" y="385"/>
                  <a:pt x="36" y="248"/>
                </a:cubicBezTo>
                <a:cubicBezTo>
                  <a:pt x="73" y="111"/>
                  <a:pt x="219" y="0"/>
                  <a:pt x="362" y="0"/>
                </a:cubicBezTo>
                <a:cubicBezTo>
                  <a:pt x="505" y="0"/>
                  <a:pt x="591" y="111"/>
                  <a:pt x="555" y="248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5" name="Freeform 25"/>
          <p:cNvSpPr/>
          <p:nvPr/>
        </p:nvSpPr>
        <p:spPr bwMode="auto">
          <a:xfrm>
            <a:off x="7094935" y="4327525"/>
            <a:ext cx="725090" cy="831850"/>
          </a:xfrm>
          <a:custGeom>
            <a:avLst/>
            <a:gdLst>
              <a:gd name="T0" fmla="*/ 266 w 284"/>
              <a:gd name="T1" fmla="*/ 116 h 233"/>
              <a:gd name="T2" fmla="*/ 110 w 284"/>
              <a:gd name="T3" fmla="*/ 233 h 233"/>
              <a:gd name="T4" fmla="*/ 17 w 284"/>
              <a:gd name="T5" fmla="*/ 116 h 233"/>
              <a:gd name="T6" fmla="*/ 173 w 284"/>
              <a:gd name="T7" fmla="*/ 0 h 233"/>
              <a:gd name="T8" fmla="*/ 266 w 284"/>
              <a:gd name="T9" fmla="*/ 116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233">
                <a:moveTo>
                  <a:pt x="266" y="116"/>
                </a:moveTo>
                <a:cubicBezTo>
                  <a:pt x="249" y="180"/>
                  <a:pt x="179" y="233"/>
                  <a:pt x="110" y="233"/>
                </a:cubicBezTo>
                <a:cubicBezTo>
                  <a:pt x="41" y="233"/>
                  <a:pt x="0" y="180"/>
                  <a:pt x="17" y="116"/>
                </a:cubicBezTo>
                <a:cubicBezTo>
                  <a:pt x="34" y="52"/>
                  <a:pt x="104" y="0"/>
                  <a:pt x="173" y="0"/>
                </a:cubicBezTo>
                <a:cubicBezTo>
                  <a:pt x="242" y="0"/>
                  <a:pt x="284" y="52"/>
                  <a:pt x="266" y="116"/>
                </a:cubicBezTo>
                <a:close/>
              </a:path>
            </a:pathLst>
          </a:custGeom>
          <a:solidFill>
            <a:srgbClr val="7F7F7F">
              <a:lumMod val="50000"/>
            </a:srgb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6" name="Freeform 21"/>
          <p:cNvSpPr/>
          <p:nvPr/>
        </p:nvSpPr>
        <p:spPr bwMode="auto">
          <a:xfrm>
            <a:off x="7767638" y="3187700"/>
            <a:ext cx="154781" cy="222250"/>
          </a:xfrm>
          <a:custGeom>
            <a:avLst/>
            <a:gdLst>
              <a:gd name="T0" fmla="*/ 68 w 83"/>
              <a:gd name="T1" fmla="*/ 68 h 86"/>
              <a:gd name="T2" fmla="*/ 34 w 83"/>
              <a:gd name="T3" fmla="*/ 30 h 86"/>
              <a:gd name="T4" fmla="*/ 16 w 83"/>
              <a:gd name="T5" fmla="*/ 10 h 86"/>
              <a:gd name="T6" fmla="*/ 6 w 83"/>
              <a:gd name="T7" fmla="*/ 0 h 86"/>
              <a:gd name="T8" fmla="*/ 3 w 83"/>
              <a:gd name="T9" fmla="*/ 5 h 86"/>
              <a:gd name="T10" fmla="*/ 0 w 83"/>
              <a:gd name="T11" fmla="*/ 11 h 86"/>
              <a:gd name="T12" fmla="*/ 9 w 83"/>
              <a:gd name="T13" fmla="*/ 21 h 86"/>
              <a:gd name="T14" fmla="*/ 29 w 83"/>
              <a:gd name="T15" fmla="*/ 39 h 86"/>
              <a:gd name="T16" fmla="*/ 66 w 83"/>
              <a:gd name="T17" fmla="*/ 72 h 86"/>
              <a:gd name="T18" fmla="*/ 83 w 83"/>
              <a:gd name="T19" fmla="*/ 86 h 86"/>
              <a:gd name="T20" fmla="*/ 83 w 83"/>
              <a:gd name="T21" fmla="*/ 85 h 86"/>
              <a:gd name="T22" fmla="*/ 68 w 83"/>
              <a:gd name="T23" fmla="*/ 6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7" name="Freeform 22"/>
          <p:cNvSpPr/>
          <p:nvPr/>
        </p:nvSpPr>
        <p:spPr bwMode="auto">
          <a:xfrm>
            <a:off x="7417594" y="2659063"/>
            <a:ext cx="385763" cy="622300"/>
          </a:xfrm>
          <a:custGeom>
            <a:avLst/>
            <a:gdLst>
              <a:gd name="T0" fmla="*/ 204 w 208"/>
              <a:gd name="T1" fmla="*/ 156 h 240"/>
              <a:gd name="T2" fmla="*/ 48 w 208"/>
              <a:gd name="T3" fmla="*/ 0 h 240"/>
              <a:gd name="T4" fmla="*/ 48 w 208"/>
              <a:gd name="T5" fmla="*/ 0 h 240"/>
              <a:gd name="T6" fmla="*/ 35 w 208"/>
              <a:gd name="T7" fmla="*/ 53 h 240"/>
              <a:gd name="T8" fmla="*/ 0 w 208"/>
              <a:gd name="T9" fmla="*/ 84 h 240"/>
              <a:gd name="T10" fmla="*/ 156 w 208"/>
              <a:gd name="T11" fmla="*/ 240 h 240"/>
              <a:gd name="T12" fmla="*/ 189 w 208"/>
              <a:gd name="T13" fmla="*/ 215 h 240"/>
              <a:gd name="T14" fmla="*/ 192 w 208"/>
              <a:gd name="T15" fmla="*/ 209 h 240"/>
              <a:gd name="T16" fmla="*/ 195 w 208"/>
              <a:gd name="T17" fmla="*/ 204 h 240"/>
              <a:gd name="T18" fmla="*/ 204 w 208"/>
              <a:gd name="T19" fmla="*/ 15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8" name="Freeform 23"/>
          <p:cNvSpPr/>
          <p:nvPr/>
        </p:nvSpPr>
        <p:spPr bwMode="auto">
          <a:xfrm>
            <a:off x="7410451" y="2647950"/>
            <a:ext cx="107156" cy="241300"/>
          </a:xfrm>
          <a:custGeom>
            <a:avLst/>
            <a:gdLst>
              <a:gd name="T0" fmla="*/ 52 w 58"/>
              <a:gd name="T1" fmla="*/ 4 h 93"/>
              <a:gd name="T2" fmla="*/ 32 w 58"/>
              <a:gd name="T3" fmla="*/ 13 h 93"/>
              <a:gd name="T4" fmla="*/ 39 w 58"/>
              <a:gd name="T5" fmla="*/ 21 h 93"/>
              <a:gd name="T6" fmla="*/ 39 w 58"/>
              <a:gd name="T7" fmla="*/ 26 h 93"/>
              <a:gd name="T8" fmla="*/ 32 w 58"/>
              <a:gd name="T9" fmla="*/ 51 h 93"/>
              <a:gd name="T10" fmla="*/ 16 w 58"/>
              <a:gd name="T11" fmla="*/ 66 h 93"/>
              <a:gd name="T12" fmla="*/ 13 w 58"/>
              <a:gd name="T13" fmla="*/ 67 h 93"/>
              <a:gd name="T14" fmla="*/ 5 w 58"/>
              <a:gd name="T15" fmla="*/ 59 h 93"/>
              <a:gd name="T16" fmla="*/ 4 w 58"/>
              <a:gd name="T17" fmla="*/ 87 h 93"/>
              <a:gd name="T18" fmla="*/ 4 w 58"/>
              <a:gd name="T19" fmla="*/ 88 h 93"/>
              <a:gd name="T20" fmla="*/ 39 w 58"/>
              <a:gd name="T21" fmla="*/ 57 h 93"/>
              <a:gd name="T22" fmla="*/ 52 w 58"/>
              <a:gd name="T23" fmla="*/ 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19" name="Freeform 24"/>
          <p:cNvSpPr/>
          <p:nvPr/>
        </p:nvSpPr>
        <p:spPr bwMode="auto">
          <a:xfrm>
            <a:off x="6406754" y="1712914"/>
            <a:ext cx="371475" cy="446087"/>
          </a:xfrm>
          <a:custGeom>
            <a:avLst/>
            <a:gdLst>
              <a:gd name="T0" fmla="*/ 82 w 200"/>
              <a:gd name="T1" fmla="*/ 64 h 172"/>
              <a:gd name="T2" fmla="*/ 200 w 200"/>
              <a:gd name="T3" fmla="*/ 38 h 172"/>
              <a:gd name="T4" fmla="*/ 200 w 200"/>
              <a:gd name="T5" fmla="*/ 36 h 172"/>
              <a:gd name="T6" fmla="*/ 73 w 200"/>
              <a:gd name="T7" fmla="*/ 14 h 172"/>
              <a:gd name="T8" fmla="*/ 8 w 200"/>
              <a:gd name="T9" fmla="*/ 126 h 172"/>
              <a:gd name="T10" fmla="*/ 63 w 200"/>
              <a:gd name="T11" fmla="*/ 172 h 172"/>
              <a:gd name="T12" fmla="*/ 82 w 200"/>
              <a:gd name="T13" fmla="*/ 6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0" name="Freeform 25"/>
          <p:cNvSpPr/>
          <p:nvPr/>
        </p:nvSpPr>
        <p:spPr bwMode="auto">
          <a:xfrm>
            <a:off x="6681788" y="1303339"/>
            <a:ext cx="136922" cy="503237"/>
          </a:xfrm>
          <a:custGeom>
            <a:avLst/>
            <a:gdLst>
              <a:gd name="T0" fmla="*/ 40 w 74"/>
              <a:gd name="T1" fmla="*/ 38 h 194"/>
              <a:gd name="T2" fmla="*/ 74 w 74"/>
              <a:gd name="T3" fmla="*/ 0 h 194"/>
              <a:gd name="T4" fmla="*/ 1 w 74"/>
              <a:gd name="T5" fmla="*/ 100 h 194"/>
              <a:gd name="T6" fmla="*/ 52 w 74"/>
              <a:gd name="T7" fmla="*/ 194 h 194"/>
              <a:gd name="T8" fmla="*/ 52 w 74"/>
              <a:gd name="T9" fmla="*/ 194 h 194"/>
              <a:gd name="T10" fmla="*/ 40 w 74"/>
              <a:gd name="T11" fmla="*/ 3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1" name="Freeform 26"/>
          <p:cNvSpPr/>
          <p:nvPr/>
        </p:nvSpPr>
        <p:spPr bwMode="auto">
          <a:xfrm>
            <a:off x="6512719" y="1770063"/>
            <a:ext cx="395288" cy="671512"/>
          </a:xfrm>
          <a:custGeom>
            <a:avLst/>
            <a:gdLst>
              <a:gd name="T0" fmla="*/ 199 w 213"/>
              <a:gd name="T1" fmla="*/ 83 h 259"/>
              <a:gd name="T2" fmla="*/ 143 w 213"/>
              <a:gd name="T3" fmla="*/ 16 h 259"/>
              <a:gd name="T4" fmla="*/ 25 w 213"/>
              <a:gd name="T5" fmla="*/ 42 h 259"/>
              <a:gd name="T6" fmla="*/ 6 w 213"/>
              <a:gd name="T7" fmla="*/ 150 h 259"/>
              <a:gd name="T8" fmla="*/ 39 w 213"/>
              <a:gd name="T9" fmla="*/ 218 h 259"/>
              <a:gd name="T10" fmla="*/ 172 w 213"/>
              <a:gd name="T11" fmla="*/ 190 h 259"/>
              <a:gd name="T12" fmla="*/ 211 w 213"/>
              <a:gd name="T13" fmla="*/ 104 h 259"/>
              <a:gd name="T14" fmla="*/ 213 w 213"/>
              <a:gd name="T15" fmla="*/ 99 h 259"/>
              <a:gd name="T16" fmla="*/ 212 w 213"/>
              <a:gd name="T17" fmla="*/ 98 h 259"/>
              <a:gd name="T18" fmla="*/ 199 w 213"/>
              <a:gd name="T19" fmla="*/ 83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2" name="Freeform 27"/>
          <p:cNvSpPr/>
          <p:nvPr/>
        </p:nvSpPr>
        <p:spPr bwMode="auto">
          <a:xfrm>
            <a:off x="6715125" y="1246189"/>
            <a:ext cx="376238" cy="733425"/>
          </a:xfrm>
          <a:custGeom>
            <a:avLst/>
            <a:gdLst>
              <a:gd name="T0" fmla="*/ 22 w 203"/>
              <a:gd name="T1" fmla="*/ 60 h 283"/>
              <a:gd name="T2" fmla="*/ 34 w 203"/>
              <a:gd name="T3" fmla="*/ 216 h 283"/>
              <a:gd name="T4" fmla="*/ 72 w 203"/>
              <a:gd name="T5" fmla="*/ 246 h 283"/>
              <a:gd name="T6" fmla="*/ 95 w 203"/>
              <a:gd name="T7" fmla="*/ 267 h 283"/>
              <a:gd name="T8" fmla="*/ 99 w 203"/>
              <a:gd name="T9" fmla="*/ 270 h 283"/>
              <a:gd name="T10" fmla="*/ 113 w 203"/>
              <a:gd name="T11" fmla="*/ 283 h 283"/>
              <a:gd name="T12" fmla="*/ 170 w 203"/>
              <a:gd name="T13" fmla="*/ 207 h 283"/>
              <a:gd name="T14" fmla="*/ 155 w 203"/>
              <a:gd name="T15" fmla="*/ 31 h 283"/>
              <a:gd name="T16" fmla="*/ 56 w 203"/>
              <a:gd name="T17" fmla="*/ 22 h 283"/>
              <a:gd name="T18" fmla="*/ 22 w 203"/>
              <a:gd name="T19" fmla="*/ 6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3" name="Freeform 28"/>
          <p:cNvSpPr/>
          <p:nvPr/>
        </p:nvSpPr>
        <p:spPr bwMode="auto">
          <a:xfrm>
            <a:off x="6775847" y="1806575"/>
            <a:ext cx="708422" cy="1016000"/>
          </a:xfrm>
          <a:custGeom>
            <a:avLst/>
            <a:gdLst>
              <a:gd name="T0" fmla="*/ 381 w 382"/>
              <a:gd name="T1" fmla="*/ 346 h 392"/>
              <a:gd name="T2" fmla="*/ 374 w 382"/>
              <a:gd name="T3" fmla="*/ 338 h 392"/>
              <a:gd name="T4" fmla="*/ 80 w 382"/>
              <a:gd name="T5" fmla="*/ 67 h 392"/>
              <a:gd name="T6" fmla="*/ 66 w 382"/>
              <a:gd name="T7" fmla="*/ 54 h 392"/>
              <a:gd name="T8" fmla="*/ 62 w 382"/>
              <a:gd name="T9" fmla="*/ 51 h 392"/>
              <a:gd name="T10" fmla="*/ 39 w 382"/>
              <a:gd name="T11" fmla="*/ 30 h 392"/>
              <a:gd name="T12" fmla="*/ 1 w 382"/>
              <a:gd name="T13" fmla="*/ 0 h 392"/>
              <a:gd name="T14" fmla="*/ 1 w 382"/>
              <a:gd name="T15" fmla="*/ 0 h 392"/>
              <a:gd name="T16" fmla="*/ 1 w 382"/>
              <a:gd name="T17" fmla="*/ 0 h 392"/>
              <a:gd name="T18" fmla="*/ 1 w 382"/>
              <a:gd name="T19" fmla="*/ 0 h 392"/>
              <a:gd name="T20" fmla="*/ 1 w 382"/>
              <a:gd name="T21" fmla="*/ 2 h 392"/>
              <a:gd name="T22" fmla="*/ 57 w 382"/>
              <a:gd name="T23" fmla="*/ 69 h 392"/>
              <a:gd name="T24" fmla="*/ 70 w 382"/>
              <a:gd name="T25" fmla="*/ 84 h 392"/>
              <a:gd name="T26" fmla="*/ 71 w 382"/>
              <a:gd name="T27" fmla="*/ 85 h 392"/>
              <a:gd name="T28" fmla="*/ 347 w 382"/>
              <a:gd name="T29" fmla="*/ 384 h 392"/>
              <a:gd name="T30" fmla="*/ 355 w 382"/>
              <a:gd name="T31" fmla="*/ 392 h 392"/>
              <a:gd name="T32" fmla="*/ 358 w 382"/>
              <a:gd name="T33" fmla="*/ 391 h 392"/>
              <a:gd name="T34" fmla="*/ 374 w 382"/>
              <a:gd name="T35" fmla="*/ 376 h 392"/>
              <a:gd name="T36" fmla="*/ 381 w 382"/>
              <a:gd name="T37" fmla="*/ 351 h 392"/>
              <a:gd name="T38" fmla="*/ 381 w 382"/>
              <a:gd name="T39" fmla="*/ 34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4" name="Freeform 21"/>
          <p:cNvSpPr/>
          <p:nvPr/>
        </p:nvSpPr>
        <p:spPr bwMode="auto">
          <a:xfrm>
            <a:off x="7192567" y="4473576"/>
            <a:ext cx="182165" cy="263525"/>
          </a:xfrm>
          <a:custGeom>
            <a:avLst/>
            <a:gdLst>
              <a:gd name="T0" fmla="*/ 68 w 83"/>
              <a:gd name="T1" fmla="*/ 68 h 86"/>
              <a:gd name="T2" fmla="*/ 34 w 83"/>
              <a:gd name="T3" fmla="*/ 30 h 86"/>
              <a:gd name="T4" fmla="*/ 16 w 83"/>
              <a:gd name="T5" fmla="*/ 10 h 86"/>
              <a:gd name="T6" fmla="*/ 6 w 83"/>
              <a:gd name="T7" fmla="*/ 0 h 86"/>
              <a:gd name="T8" fmla="*/ 3 w 83"/>
              <a:gd name="T9" fmla="*/ 5 h 86"/>
              <a:gd name="T10" fmla="*/ 0 w 83"/>
              <a:gd name="T11" fmla="*/ 11 h 86"/>
              <a:gd name="T12" fmla="*/ 9 w 83"/>
              <a:gd name="T13" fmla="*/ 21 h 86"/>
              <a:gd name="T14" fmla="*/ 29 w 83"/>
              <a:gd name="T15" fmla="*/ 39 h 86"/>
              <a:gd name="T16" fmla="*/ 66 w 83"/>
              <a:gd name="T17" fmla="*/ 72 h 86"/>
              <a:gd name="T18" fmla="*/ 83 w 83"/>
              <a:gd name="T19" fmla="*/ 86 h 86"/>
              <a:gd name="T20" fmla="*/ 83 w 83"/>
              <a:gd name="T21" fmla="*/ 85 h 86"/>
              <a:gd name="T22" fmla="*/ 68 w 83"/>
              <a:gd name="T23" fmla="*/ 6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5" name="Freeform 22"/>
          <p:cNvSpPr/>
          <p:nvPr/>
        </p:nvSpPr>
        <p:spPr bwMode="auto">
          <a:xfrm>
            <a:off x="6777038" y="3846513"/>
            <a:ext cx="457200" cy="736600"/>
          </a:xfrm>
          <a:custGeom>
            <a:avLst/>
            <a:gdLst>
              <a:gd name="T0" fmla="*/ 204 w 208"/>
              <a:gd name="T1" fmla="*/ 156 h 240"/>
              <a:gd name="T2" fmla="*/ 48 w 208"/>
              <a:gd name="T3" fmla="*/ 0 h 240"/>
              <a:gd name="T4" fmla="*/ 48 w 208"/>
              <a:gd name="T5" fmla="*/ 0 h 240"/>
              <a:gd name="T6" fmla="*/ 35 w 208"/>
              <a:gd name="T7" fmla="*/ 53 h 240"/>
              <a:gd name="T8" fmla="*/ 0 w 208"/>
              <a:gd name="T9" fmla="*/ 84 h 240"/>
              <a:gd name="T10" fmla="*/ 156 w 208"/>
              <a:gd name="T11" fmla="*/ 240 h 240"/>
              <a:gd name="T12" fmla="*/ 189 w 208"/>
              <a:gd name="T13" fmla="*/ 215 h 240"/>
              <a:gd name="T14" fmla="*/ 192 w 208"/>
              <a:gd name="T15" fmla="*/ 209 h 240"/>
              <a:gd name="T16" fmla="*/ 195 w 208"/>
              <a:gd name="T17" fmla="*/ 204 h 240"/>
              <a:gd name="T18" fmla="*/ 204 w 208"/>
              <a:gd name="T19" fmla="*/ 15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6" name="Freeform 23"/>
          <p:cNvSpPr/>
          <p:nvPr/>
        </p:nvSpPr>
        <p:spPr bwMode="auto">
          <a:xfrm>
            <a:off x="6768703" y="3835401"/>
            <a:ext cx="127397" cy="284163"/>
          </a:xfrm>
          <a:custGeom>
            <a:avLst/>
            <a:gdLst>
              <a:gd name="T0" fmla="*/ 52 w 58"/>
              <a:gd name="T1" fmla="*/ 4 h 93"/>
              <a:gd name="T2" fmla="*/ 32 w 58"/>
              <a:gd name="T3" fmla="*/ 13 h 93"/>
              <a:gd name="T4" fmla="*/ 39 w 58"/>
              <a:gd name="T5" fmla="*/ 21 h 93"/>
              <a:gd name="T6" fmla="*/ 39 w 58"/>
              <a:gd name="T7" fmla="*/ 26 h 93"/>
              <a:gd name="T8" fmla="*/ 32 w 58"/>
              <a:gd name="T9" fmla="*/ 51 h 93"/>
              <a:gd name="T10" fmla="*/ 16 w 58"/>
              <a:gd name="T11" fmla="*/ 66 h 93"/>
              <a:gd name="T12" fmla="*/ 13 w 58"/>
              <a:gd name="T13" fmla="*/ 67 h 93"/>
              <a:gd name="T14" fmla="*/ 5 w 58"/>
              <a:gd name="T15" fmla="*/ 59 h 93"/>
              <a:gd name="T16" fmla="*/ 4 w 58"/>
              <a:gd name="T17" fmla="*/ 87 h 93"/>
              <a:gd name="T18" fmla="*/ 4 w 58"/>
              <a:gd name="T19" fmla="*/ 88 h 93"/>
              <a:gd name="T20" fmla="*/ 39 w 58"/>
              <a:gd name="T21" fmla="*/ 57 h 93"/>
              <a:gd name="T22" fmla="*/ 52 w 58"/>
              <a:gd name="T23" fmla="*/ 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7" name="Freeform 24"/>
          <p:cNvSpPr/>
          <p:nvPr/>
        </p:nvSpPr>
        <p:spPr bwMode="auto">
          <a:xfrm>
            <a:off x="5580460" y="2725739"/>
            <a:ext cx="439340" cy="528637"/>
          </a:xfrm>
          <a:custGeom>
            <a:avLst/>
            <a:gdLst>
              <a:gd name="T0" fmla="*/ 82 w 200"/>
              <a:gd name="T1" fmla="*/ 64 h 172"/>
              <a:gd name="T2" fmla="*/ 200 w 200"/>
              <a:gd name="T3" fmla="*/ 38 h 172"/>
              <a:gd name="T4" fmla="*/ 200 w 200"/>
              <a:gd name="T5" fmla="*/ 36 h 172"/>
              <a:gd name="T6" fmla="*/ 73 w 200"/>
              <a:gd name="T7" fmla="*/ 14 h 172"/>
              <a:gd name="T8" fmla="*/ 8 w 200"/>
              <a:gd name="T9" fmla="*/ 126 h 172"/>
              <a:gd name="T10" fmla="*/ 63 w 200"/>
              <a:gd name="T11" fmla="*/ 172 h 172"/>
              <a:gd name="T12" fmla="*/ 82 w 200"/>
              <a:gd name="T13" fmla="*/ 6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8" name="Freeform 25"/>
          <p:cNvSpPr/>
          <p:nvPr/>
        </p:nvSpPr>
        <p:spPr bwMode="auto">
          <a:xfrm>
            <a:off x="5905500" y="2241551"/>
            <a:ext cx="161925" cy="595313"/>
          </a:xfrm>
          <a:custGeom>
            <a:avLst/>
            <a:gdLst>
              <a:gd name="T0" fmla="*/ 40 w 74"/>
              <a:gd name="T1" fmla="*/ 38 h 194"/>
              <a:gd name="T2" fmla="*/ 74 w 74"/>
              <a:gd name="T3" fmla="*/ 0 h 194"/>
              <a:gd name="T4" fmla="*/ 1 w 74"/>
              <a:gd name="T5" fmla="*/ 100 h 194"/>
              <a:gd name="T6" fmla="*/ 52 w 74"/>
              <a:gd name="T7" fmla="*/ 194 h 194"/>
              <a:gd name="T8" fmla="*/ 52 w 74"/>
              <a:gd name="T9" fmla="*/ 194 h 194"/>
              <a:gd name="T10" fmla="*/ 40 w 74"/>
              <a:gd name="T11" fmla="*/ 3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29" name="Freeform 26"/>
          <p:cNvSpPr/>
          <p:nvPr/>
        </p:nvSpPr>
        <p:spPr bwMode="auto">
          <a:xfrm>
            <a:off x="5705475" y="2794000"/>
            <a:ext cx="467916" cy="793750"/>
          </a:xfrm>
          <a:custGeom>
            <a:avLst/>
            <a:gdLst>
              <a:gd name="T0" fmla="*/ 199 w 213"/>
              <a:gd name="T1" fmla="*/ 83 h 259"/>
              <a:gd name="T2" fmla="*/ 143 w 213"/>
              <a:gd name="T3" fmla="*/ 16 h 259"/>
              <a:gd name="T4" fmla="*/ 25 w 213"/>
              <a:gd name="T5" fmla="*/ 42 h 259"/>
              <a:gd name="T6" fmla="*/ 6 w 213"/>
              <a:gd name="T7" fmla="*/ 150 h 259"/>
              <a:gd name="T8" fmla="*/ 39 w 213"/>
              <a:gd name="T9" fmla="*/ 218 h 259"/>
              <a:gd name="T10" fmla="*/ 172 w 213"/>
              <a:gd name="T11" fmla="*/ 190 h 259"/>
              <a:gd name="T12" fmla="*/ 211 w 213"/>
              <a:gd name="T13" fmla="*/ 104 h 259"/>
              <a:gd name="T14" fmla="*/ 213 w 213"/>
              <a:gd name="T15" fmla="*/ 99 h 259"/>
              <a:gd name="T16" fmla="*/ 212 w 213"/>
              <a:gd name="T17" fmla="*/ 98 h 259"/>
              <a:gd name="T18" fmla="*/ 199 w 213"/>
              <a:gd name="T19" fmla="*/ 83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0" name="Freeform 27"/>
          <p:cNvSpPr/>
          <p:nvPr/>
        </p:nvSpPr>
        <p:spPr bwMode="auto">
          <a:xfrm>
            <a:off x="5944791" y="2173288"/>
            <a:ext cx="445294" cy="868362"/>
          </a:xfrm>
          <a:custGeom>
            <a:avLst/>
            <a:gdLst>
              <a:gd name="T0" fmla="*/ 22 w 203"/>
              <a:gd name="T1" fmla="*/ 60 h 283"/>
              <a:gd name="T2" fmla="*/ 34 w 203"/>
              <a:gd name="T3" fmla="*/ 216 h 283"/>
              <a:gd name="T4" fmla="*/ 72 w 203"/>
              <a:gd name="T5" fmla="*/ 246 h 283"/>
              <a:gd name="T6" fmla="*/ 95 w 203"/>
              <a:gd name="T7" fmla="*/ 267 h 283"/>
              <a:gd name="T8" fmla="*/ 99 w 203"/>
              <a:gd name="T9" fmla="*/ 270 h 283"/>
              <a:gd name="T10" fmla="*/ 113 w 203"/>
              <a:gd name="T11" fmla="*/ 283 h 283"/>
              <a:gd name="T12" fmla="*/ 170 w 203"/>
              <a:gd name="T13" fmla="*/ 207 h 283"/>
              <a:gd name="T14" fmla="*/ 155 w 203"/>
              <a:gd name="T15" fmla="*/ 31 h 283"/>
              <a:gd name="T16" fmla="*/ 56 w 203"/>
              <a:gd name="T17" fmla="*/ 22 h 283"/>
              <a:gd name="T18" fmla="*/ 22 w 203"/>
              <a:gd name="T19" fmla="*/ 6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1" name="Freeform 28"/>
          <p:cNvSpPr/>
          <p:nvPr/>
        </p:nvSpPr>
        <p:spPr bwMode="auto">
          <a:xfrm>
            <a:off x="6017419" y="2836864"/>
            <a:ext cx="839391" cy="1203325"/>
          </a:xfrm>
          <a:custGeom>
            <a:avLst/>
            <a:gdLst>
              <a:gd name="T0" fmla="*/ 381 w 382"/>
              <a:gd name="T1" fmla="*/ 346 h 392"/>
              <a:gd name="T2" fmla="*/ 374 w 382"/>
              <a:gd name="T3" fmla="*/ 338 h 392"/>
              <a:gd name="T4" fmla="*/ 80 w 382"/>
              <a:gd name="T5" fmla="*/ 67 h 392"/>
              <a:gd name="T6" fmla="*/ 66 w 382"/>
              <a:gd name="T7" fmla="*/ 54 h 392"/>
              <a:gd name="T8" fmla="*/ 62 w 382"/>
              <a:gd name="T9" fmla="*/ 51 h 392"/>
              <a:gd name="T10" fmla="*/ 39 w 382"/>
              <a:gd name="T11" fmla="*/ 30 h 392"/>
              <a:gd name="T12" fmla="*/ 1 w 382"/>
              <a:gd name="T13" fmla="*/ 0 h 392"/>
              <a:gd name="T14" fmla="*/ 1 w 382"/>
              <a:gd name="T15" fmla="*/ 0 h 392"/>
              <a:gd name="T16" fmla="*/ 1 w 382"/>
              <a:gd name="T17" fmla="*/ 0 h 392"/>
              <a:gd name="T18" fmla="*/ 1 w 382"/>
              <a:gd name="T19" fmla="*/ 0 h 392"/>
              <a:gd name="T20" fmla="*/ 1 w 382"/>
              <a:gd name="T21" fmla="*/ 2 h 392"/>
              <a:gd name="T22" fmla="*/ 57 w 382"/>
              <a:gd name="T23" fmla="*/ 69 h 392"/>
              <a:gd name="T24" fmla="*/ 70 w 382"/>
              <a:gd name="T25" fmla="*/ 84 h 392"/>
              <a:gd name="T26" fmla="*/ 71 w 382"/>
              <a:gd name="T27" fmla="*/ 85 h 392"/>
              <a:gd name="T28" fmla="*/ 347 w 382"/>
              <a:gd name="T29" fmla="*/ 384 h 392"/>
              <a:gd name="T30" fmla="*/ 355 w 382"/>
              <a:gd name="T31" fmla="*/ 392 h 392"/>
              <a:gd name="T32" fmla="*/ 358 w 382"/>
              <a:gd name="T33" fmla="*/ 391 h 392"/>
              <a:gd name="T34" fmla="*/ 374 w 382"/>
              <a:gd name="T35" fmla="*/ 376 h 392"/>
              <a:gd name="T36" fmla="*/ 381 w 382"/>
              <a:gd name="T37" fmla="*/ 351 h 392"/>
              <a:gd name="T38" fmla="*/ 381 w 382"/>
              <a:gd name="T39" fmla="*/ 34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2" name="Freeform 21"/>
          <p:cNvSpPr/>
          <p:nvPr/>
        </p:nvSpPr>
        <p:spPr bwMode="auto">
          <a:xfrm>
            <a:off x="8302229" y="4968876"/>
            <a:ext cx="225028" cy="327025"/>
          </a:xfrm>
          <a:custGeom>
            <a:avLst/>
            <a:gdLst>
              <a:gd name="T0" fmla="*/ 68 w 83"/>
              <a:gd name="T1" fmla="*/ 68 h 86"/>
              <a:gd name="T2" fmla="*/ 34 w 83"/>
              <a:gd name="T3" fmla="*/ 30 h 86"/>
              <a:gd name="T4" fmla="*/ 16 w 83"/>
              <a:gd name="T5" fmla="*/ 10 h 86"/>
              <a:gd name="T6" fmla="*/ 6 w 83"/>
              <a:gd name="T7" fmla="*/ 0 h 86"/>
              <a:gd name="T8" fmla="*/ 3 w 83"/>
              <a:gd name="T9" fmla="*/ 5 h 86"/>
              <a:gd name="T10" fmla="*/ 0 w 83"/>
              <a:gd name="T11" fmla="*/ 11 h 86"/>
              <a:gd name="T12" fmla="*/ 9 w 83"/>
              <a:gd name="T13" fmla="*/ 21 h 86"/>
              <a:gd name="T14" fmla="*/ 29 w 83"/>
              <a:gd name="T15" fmla="*/ 39 h 86"/>
              <a:gd name="T16" fmla="*/ 66 w 83"/>
              <a:gd name="T17" fmla="*/ 72 h 86"/>
              <a:gd name="T18" fmla="*/ 83 w 83"/>
              <a:gd name="T19" fmla="*/ 86 h 86"/>
              <a:gd name="T20" fmla="*/ 83 w 83"/>
              <a:gd name="T21" fmla="*/ 85 h 86"/>
              <a:gd name="T22" fmla="*/ 68 w 83"/>
              <a:gd name="T23" fmla="*/ 68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3" name="Freeform 22"/>
          <p:cNvSpPr/>
          <p:nvPr/>
        </p:nvSpPr>
        <p:spPr bwMode="auto">
          <a:xfrm>
            <a:off x="7789069" y="4195764"/>
            <a:ext cx="564356" cy="909637"/>
          </a:xfrm>
          <a:custGeom>
            <a:avLst/>
            <a:gdLst>
              <a:gd name="T0" fmla="*/ 204 w 208"/>
              <a:gd name="T1" fmla="*/ 156 h 240"/>
              <a:gd name="T2" fmla="*/ 48 w 208"/>
              <a:gd name="T3" fmla="*/ 0 h 240"/>
              <a:gd name="T4" fmla="*/ 48 w 208"/>
              <a:gd name="T5" fmla="*/ 0 h 240"/>
              <a:gd name="T6" fmla="*/ 35 w 208"/>
              <a:gd name="T7" fmla="*/ 53 h 240"/>
              <a:gd name="T8" fmla="*/ 0 w 208"/>
              <a:gd name="T9" fmla="*/ 84 h 240"/>
              <a:gd name="T10" fmla="*/ 156 w 208"/>
              <a:gd name="T11" fmla="*/ 240 h 240"/>
              <a:gd name="T12" fmla="*/ 189 w 208"/>
              <a:gd name="T13" fmla="*/ 215 h 240"/>
              <a:gd name="T14" fmla="*/ 192 w 208"/>
              <a:gd name="T15" fmla="*/ 209 h 240"/>
              <a:gd name="T16" fmla="*/ 195 w 208"/>
              <a:gd name="T17" fmla="*/ 204 h 240"/>
              <a:gd name="T18" fmla="*/ 204 w 208"/>
              <a:gd name="T19" fmla="*/ 156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4" name="Freeform 23"/>
          <p:cNvSpPr/>
          <p:nvPr/>
        </p:nvSpPr>
        <p:spPr bwMode="auto">
          <a:xfrm>
            <a:off x="7778353" y="4181475"/>
            <a:ext cx="157163" cy="350838"/>
          </a:xfrm>
          <a:custGeom>
            <a:avLst/>
            <a:gdLst>
              <a:gd name="T0" fmla="*/ 52 w 58"/>
              <a:gd name="T1" fmla="*/ 4 h 93"/>
              <a:gd name="T2" fmla="*/ 32 w 58"/>
              <a:gd name="T3" fmla="*/ 13 h 93"/>
              <a:gd name="T4" fmla="*/ 39 w 58"/>
              <a:gd name="T5" fmla="*/ 21 h 93"/>
              <a:gd name="T6" fmla="*/ 39 w 58"/>
              <a:gd name="T7" fmla="*/ 26 h 93"/>
              <a:gd name="T8" fmla="*/ 32 w 58"/>
              <a:gd name="T9" fmla="*/ 51 h 93"/>
              <a:gd name="T10" fmla="*/ 16 w 58"/>
              <a:gd name="T11" fmla="*/ 66 h 93"/>
              <a:gd name="T12" fmla="*/ 13 w 58"/>
              <a:gd name="T13" fmla="*/ 67 h 93"/>
              <a:gd name="T14" fmla="*/ 5 w 58"/>
              <a:gd name="T15" fmla="*/ 59 h 93"/>
              <a:gd name="T16" fmla="*/ 4 w 58"/>
              <a:gd name="T17" fmla="*/ 87 h 93"/>
              <a:gd name="T18" fmla="*/ 4 w 58"/>
              <a:gd name="T19" fmla="*/ 88 h 93"/>
              <a:gd name="T20" fmla="*/ 39 w 58"/>
              <a:gd name="T21" fmla="*/ 57 h 93"/>
              <a:gd name="T22" fmla="*/ 52 w 58"/>
              <a:gd name="T23" fmla="*/ 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5" name="Freeform 24"/>
          <p:cNvSpPr/>
          <p:nvPr/>
        </p:nvSpPr>
        <p:spPr bwMode="auto">
          <a:xfrm>
            <a:off x="6310313" y="2811463"/>
            <a:ext cx="542925" cy="652462"/>
          </a:xfrm>
          <a:custGeom>
            <a:avLst/>
            <a:gdLst>
              <a:gd name="T0" fmla="*/ 82 w 200"/>
              <a:gd name="T1" fmla="*/ 64 h 172"/>
              <a:gd name="T2" fmla="*/ 200 w 200"/>
              <a:gd name="T3" fmla="*/ 38 h 172"/>
              <a:gd name="T4" fmla="*/ 200 w 200"/>
              <a:gd name="T5" fmla="*/ 36 h 172"/>
              <a:gd name="T6" fmla="*/ 73 w 200"/>
              <a:gd name="T7" fmla="*/ 14 h 172"/>
              <a:gd name="T8" fmla="*/ 8 w 200"/>
              <a:gd name="T9" fmla="*/ 126 h 172"/>
              <a:gd name="T10" fmla="*/ 63 w 200"/>
              <a:gd name="T11" fmla="*/ 172 h 172"/>
              <a:gd name="T12" fmla="*/ 82 w 200"/>
              <a:gd name="T13" fmla="*/ 64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6" name="Freeform 25"/>
          <p:cNvSpPr/>
          <p:nvPr/>
        </p:nvSpPr>
        <p:spPr bwMode="auto">
          <a:xfrm>
            <a:off x="6711554" y="2212976"/>
            <a:ext cx="201215" cy="735013"/>
          </a:xfrm>
          <a:custGeom>
            <a:avLst/>
            <a:gdLst>
              <a:gd name="T0" fmla="*/ 40 w 74"/>
              <a:gd name="T1" fmla="*/ 38 h 194"/>
              <a:gd name="T2" fmla="*/ 74 w 74"/>
              <a:gd name="T3" fmla="*/ 0 h 194"/>
              <a:gd name="T4" fmla="*/ 1 w 74"/>
              <a:gd name="T5" fmla="*/ 100 h 194"/>
              <a:gd name="T6" fmla="*/ 52 w 74"/>
              <a:gd name="T7" fmla="*/ 194 h 194"/>
              <a:gd name="T8" fmla="*/ 52 w 74"/>
              <a:gd name="T9" fmla="*/ 194 h 194"/>
              <a:gd name="T10" fmla="*/ 40 w 74"/>
              <a:gd name="T11" fmla="*/ 38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7" name="Freeform 26"/>
          <p:cNvSpPr/>
          <p:nvPr/>
        </p:nvSpPr>
        <p:spPr bwMode="auto">
          <a:xfrm>
            <a:off x="6465094" y="2874963"/>
            <a:ext cx="578644" cy="982662"/>
          </a:xfrm>
          <a:custGeom>
            <a:avLst/>
            <a:gdLst>
              <a:gd name="T0" fmla="*/ 199 w 213"/>
              <a:gd name="T1" fmla="*/ 83 h 259"/>
              <a:gd name="T2" fmla="*/ 143 w 213"/>
              <a:gd name="T3" fmla="*/ 16 h 259"/>
              <a:gd name="T4" fmla="*/ 25 w 213"/>
              <a:gd name="T5" fmla="*/ 42 h 259"/>
              <a:gd name="T6" fmla="*/ 6 w 213"/>
              <a:gd name="T7" fmla="*/ 150 h 259"/>
              <a:gd name="T8" fmla="*/ 39 w 213"/>
              <a:gd name="T9" fmla="*/ 218 h 259"/>
              <a:gd name="T10" fmla="*/ 172 w 213"/>
              <a:gd name="T11" fmla="*/ 190 h 259"/>
              <a:gd name="T12" fmla="*/ 211 w 213"/>
              <a:gd name="T13" fmla="*/ 104 h 259"/>
              <a:gd name="T14" fmla="*/ 213 w 213"/>
              <a:gd name="T15" fmla="*/ 99 h 259"/>
              <a:gd name="T16" fmla="*/ 212 w 213"/>
              <a:gd name="T17" fmla="*/ 98 h 259"/>
              <a:gd name="T18" fmla="*/ 199 w 213"/>
              <a:gd name="T19" fmla="*/ 83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8" name="Freeform 27"/>
          <p:cNvSpPr/>
          <p:nvPr/>
        </p:nvSpPr>
        <p:spPr bwMode="auto">
          <a:xfrm>
            <a:off x="6753225" y="2139950"/>
            <a:ext cx="550069" cy="1073150"/>
          </a:xfrm>
          <a:custGeom>
            <a:avLst/>
            <a:gdLst>
              <a:gd name="T0" fmla="*/ 22 w 203"/>
              <a:gd name="T1" fmla="*/ 60 h 283"/>
              <a:gd name="T2" fmla="*/ 34 w 203"/>
              <a:gd name="T3" fmla="*/ 216 h 283"/>
              <a:gd name="T4" fmla="*/ 72 w 203"/>
              <a:gd name="T5" fmla="*/ 246 h 283"/>
              <a:gd name="T6" fmla="*/ 95 w 203"/>
              <a:gd name="T7" fmla="*/ 267 h 283"/>
              <a:gd name="T8" fmla="*/ 99 w 203"/>
              <a:gd name="T9" fmla="*/ 270 h 283"/>
              <a:gd name="T10" fmla="*/ 113 w 203"/>
              <a:gd name="T11" fmla="*/ 283 h 283"/>
              <a:gd name="T12" fmla="*/ 170 w 203"/>
              <a:gd name="T13" fmla="*/ 207 h 283"/>
              <a:gd name="T14" fmla="*/ 155 w 203"/>
              <a:gd name="T15" fmla="*/ 31 h 283"/>
              <a:gd name="T16" fmla="*/ 56 w 203"/>
              <a:gd name="T17" fmla="*/ 22 h 283"/>
              <a:gd name="T18" fmla="*/ 22 w 203"/>
              <a:gd name="T19" fmla="*/ 6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39" name="Freeform 28"/>
          <p:cNvSpPr/>
          <p:nvPr/>
        </p:nvSpPr>
        <p:spPr bwMode="auto">
          <a:xfrm>
            <a:off x="6850857" y="2947989"/>
            <a:ext cx="1035844" cy="1487487"/>
          </a:xfrm>
          <a:custGeom>
            <a:avLst/>
            <a:gdLst>
              <a:gd name="T0" fmla="*/ 381 w 382"/>
              <a:gd name="T1" fmla="*/ 346 h 392"/>
              <a:gd name="T2" fmla="*/ 374 w 382"/>
              <a:gd name="T3" fmla="*/ 338 h 392"/>
              <a:gd name="T4" fmla="*/ 80 w 382"/>
              <a:gd name="T5" fmla="*/ 67 h 392"/>
              <a:gd name="T6" fmla="*/ 66 w 382"/>
              <a:gd name="T7" fmla="*/ 54 h 392"/>
              <a:gd name="T8" fmla="*/ 62 w 382"/>
              <a:gd name="T9" fmla="*/ 51 h 392"/>
              <a:gd name="T10" fmla="*/ 39 w 382"/>
              <a:gd name="T11" fmla="*/ 30 h 392"/>
              <a:gd name="T12" fmla="*/ 1 w 382"/>
              <a:gd name="T13" fmla="*/ 0 h 392"/>
              <a:gd name="T14" fmla="*/ 1 w 382"/>
              <a:gd name="T15" fmla="*/ 0 h 392"/>
              <a:gd name="T16" fmla="*/ 1 w 382"/>
              <a:gd name="T17" fmla="*/ 0 h 392"/>
              <a:gd name="T18" fmla="*/ 1 w 382"/>
              <a:gd name="T19" fmla="*/ 0 h 392"/>
              <a:gd name="T20" fmla="*/ 1 w 382"/>
              <a:gd name="T21" fmla="*/ 2 h 392"/>
              <a:gd name="T22" fmla="*/ 57 w 382"/>
              <a:gd name="T23" fmla="*/ 69 h 392"/>
              <a:gd name="T24" fmla="*/ 70 w 382"/>
              <a:gd name="T25" fmla="*/ 84 h 392"/>
              <a:gd name="T26" fmla="*/ 71 w 382"/>
              <a:gd name="T27" fmla="*/ 85 h 392"/>
              <a:gd name="T28" fmla="*/ 347 w 382"/>
              <a:gd name="T29" fmla="*/ 384 h 392"/>
              <a:gd name="T30" fmla="*/ 355 w 382"/>
              <a:gd name="T31" fmla="*/ 392 h 392"/>
              <a:gd name="T32" fmla="*/ 358 w 382"/>
              <a:gd name="T33" fmla="*/ 391 h 392"/>
              <a:gd name="T34" fmla="*/ 374 w 382"/>
              <a:gd name="T35" fmla="*/ 376 h 392"/>
              <a:gd name="T36" fmla="*/ 381 w 382"/>
              <a:gd name="T37" fmla="*/ 351 h 392"/>
              <a:gd name="T38" fmla="*/ 381 w 382"/>
              <a:gd name="T39" fmla="*/ 346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d-ID" kern="0">
              <a:solidFill>
                <a:prstClr val="black"/>
              </a:solidFill>
              <a:sym typeface="Arial" pitchFamily="34" charset="0"/>
            </a:endParaRPr>
          </a:p>
        </p:txBody>
      </p:sp>
      <p:sp>
        <p:nvSpPr>
          <p:cNvPr id="65569" name="文本框 4"/>
          <p:cNvSpPr txBox="1">
            <a:spLocks noChangeArrowheads="1"/>
          </p:cNvSpPr>
          <p:nvPr/>
        </p:nvSpPr>
        <p:spPr bwMode="auto">
          <a:xfrm>
            <a:off x="628650" y="263526"/>
            <a:ext cx="78867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40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报告：我还有问题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50094" y="4594226"/>
            <a:ext cx="680186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chemeClr val="accent1"/>
                </a:solidFill>
                <a:latin typeface="Arial" charset="0"/>
                <a:ea typeface="黑体" pitchFamily="49" charset="-122"/>
                <a:sym typeface="黑体" pitchFamily="49" charset="-122"/>
              </a:rPr>
              <a:t>多数女生为什么自己背书包</a:t>
            </a:r>
            <a:r>
              <a:rPr lang="zh-CN" altLang="en-US" sz="3600">
                <a:solidFill>
                  <a:schemeClr val="accent1"/>
                </a:solidFill>
                <a:latin typeface="Arial" charset="0"/>
                <a:ea typeface="黑体" pitchFamily="49" charset="-122"/>
                <a:sym typeface="黑体" pitchFamily="49" charset="-122"/>
              </a:rPr>
              <a:t>？</a:t>
            </a: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MH_SubTitle_1"/>
          <p:cNvSpPr>
            <a:spLocks noChangeArrowheads="1"/>
          </p:cNvSpPr>
          <p:nvPr/>
        </p:nvSpPr>
        <p:spPr bwMode="auto">
          <a:xfrm>
            <a:off x="783432" y="3043239"/>
            <a:ext cx="3504010" cy="1108075"/>
          </a:xfrm>
          <a:prstGeom prst="rect">
            <a:avLst/>
          </a:prstGeom>
          <a:gradFill rotWithShape="1">
            <a:gsLst>
              <a:gs pos="0">
                <a:srgbClr val="B12F7C"/>
              </a:gs>
              <a:gs pos="100000">
                <a:srgbClr val="E59BC7"/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latin typeface="Arial" charset="0"/>
                <a:ea typeface="黑体" pitchFamily="49" charset="-122"/>
                <a:sym typeface="黑体" pitchFamily="49" charset="-122"/>
              </a:rPr>
              <a:t>答案是这样滴</a:t>
            </a:r>
            <a:endParaRPr lang="zh-CN" altLang="en-US">
              <a:latin typeface="Arial" charset="0"/>
            </a:endParaRPr>
          </a:p>
        </p:txBody>
      </p:sp>
      <p:cxnSp>
        <p:nvCxnSpPr>
          <p:cNvPr id="67586" name="MH_Other_3"/>
          <p:cNvCxnSpPr>
            <a:cxnSpLocks noChangeShapeType="1"/>
          </p:cNvCxnSpPr>
          <p:nvPr/>
        </p:nvCxnSpPr>
        <p:spPr bwMode="auto">
          <a:xfrm>
            <a:off x="2638425" y="2022475"/>
            <a:ext cx="985838" cy="850900"/>
          </a:xfrm>
          <a:prstGeom prst="line">
            <a:avLst/>
          </a:prstGeom>
          <a:noFill/>
          <a:ln w="19050">
            <a:solidFill>
              <a:srgbClr val="761F53"/>
            </a:solidFill>
            <a:round/>
            <a:headEnd/>
            <a:tailEnd/>
          </a:ln>
        </p:spPr>
      </p:cxnSp>
      <p:cxnSp>
        <p:nvCxnSpPr>
          <p:cNvPr id="67587" name="MH_Other_4"/>
          <p:cNvCxnSpPr>
            <a:cxnSpLocks noChangeShapeType="1"/>
          </p:cNvCxnSpPr>
          <p:nvPr/>
        </p:nvCxnSpPr>
        <p:spPr bwMode="auto">
          <a:xfrm flipH="1">
            <a:off x="1512094" y="2016125"/>
            <a:ext cx="920354" cy="857250"/>
          </a:xfrm>
          <a:prstGeom prst="line">
            <a:avLst/>
          </a:prstGeom>
          <a:noFill/>
          <a:ln w="19050">
            <a:solidFill>
              <a:srgbClr val="761F53"/>
            </a:solidFill>
            <a:round/>
            <a:headEnd/>
            <a:tailEnd/>
          </a:ln>
        </p:spPr>
      </p:cxnSp>
      <p:sp>
        <p:nvSpPr>
          <p:cNvPr id="36" name="MH_Other_5"/>
          <p:cNvSpPr/>
          <p:nvPr/>
        </p:nvSpPr>
        <p:spPr>
          <a:xfrm>
            <a:off x="2432209" y="1741170"/>
            <a:ext cx="206216" cy="274955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12700"/>
          </a:sp3d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32" name="MH_Other_6"/>
          <p:cNvSpPr/>
          <p:nvPr/>
        </p:nvSpPr>
        <p:spPr>
          <a:xfrm>
            <a:off x="1434704" y="2938464"/>
            <a:ext cx="77390" cy="104775"/>
          </a:xfrm>
          <a:prstGeom prst="ellipse">
            <a:avLst/>
          </a:prstGeom>
          <a:solidFill>
            <a:srgbClr val="FFFFFF"/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33" name="MH_Other_7"/>
          <p:cNvSpPr/>
          <p:nvPr/>
        </p:nvSpPr>
        <p:spPr>
          <a:xfrm>
            <a:off x="3624263" y="2940050"/>
            <a:ext cx="76200" cy="103188"/>
          </a:xfrm>
          <a:prstGeom prst="ellipse">
            <a:avLst/>
          </a:prstGeom>
          <a:solidFill>
            <a:srgbClr val="FFFFFF"/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15" name="矩形 1"/>
          <p:cNvSpPr>
            <a:spLocks noChangeArrowheads="1"/>
          </p:cNvSpPr>
          <p:nvPr/>
        </p:nvSpPr>
        <p:spPr bwMode="auto">
          <a:xfrm>
            <a:off x="4429126" y="808038"/>
            <a:ext cx="4317206" cy="5103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latinLnBrk="1">
              <a:lnSpc>
                <a:spcPct val="150000"/>
              </a:lnSpc>
            </a:pPr>
            <a:endParaRPr lang="en-US" altLang="zh-CN" sz="2000">
              <a:solidFill>
                <a:schemeClr val="accent1"/>
              </a:solidFill>
              <a:latin typeface="Arial" charset="0"/>
            </a:endParaRPr>
          </a:p>
          <a:p>
            <a:pPr algn="just" latinLnBrk="1">
              <a:lnSpc>
                <a:spcPct val="150000"/>
              </a:lnSpc>
            </a:pPr>
            <a:r>
              <a:rPr lang="en-US" altLang="zh-CN" sz="2000">
                <a:solidFill>
                  <a:schemeClr val="accent1"/>
                </a:solidFill>
                <a:latin typeface="Arial" charset="0"/>
              </a:rPr>
              <a:t>  </a:t>
            </a:r>
            <a:r>
              <a:rPr lang="zh-CN" altLang="en-US" sz="28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（</a:t>
            </a:r>
            <a:r>
              <a:rPr lang="en-US" altLang="zh-CN" sz="2800">
                <a:solidFill>
                  <a:schemeClr val="accent1"/>
                </a:solidFill>
                <a:latin typeface="Arial" charset="0"/>
              </a:rPr>
              <a:t>1</a:t>
            </a:r>
            <a:r>
              <a:rPr lang="zh-CN" altLang="en-US" sz="28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）校长因为同学相互体谅的精神而感动</a:t>
            </a:r>
          </a:p>
          <a:p>
            <a:pPr algn="just" latinLnBrk="1">
              <a:lnSpc>
                <a:spcPct val="150000"/>
              </a:lnSpc>
            </a:pPr>
            <a:r>
              <a:rPr lang="zh-CN" altLang="en-US" sz="28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   （</a:t>
            </a:r>
            <a:r>
              <a:rPr lang="en-US" altLang="zh-CN" sz="2800">
                <a:solidFill>
                  <a:schemeClr val="accent1"/>
                </a:solidFill>
                <a:latin typeface="Arial" charset="0"/>
              </a:rPr>
              <a:t>2</a:t>
            </a:r>
            <a:r>
              <a:rPr lang="zh-CN" altLang="en-US" sz="28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）男生没有因为有力量优势而骄傲，女生没有因为有力量劣势而自卑，</a:t>
            </a:r>
            <a:r>
              <a:rPr lang="zh-CN" altLang="en-US" sz="2800">
                <a:solidFill>
                  <a:schemeClr val="accent1"/>
                </a:solidFill>
                <a:latin typeface="Arial" charset="0"/>
                <a:ea typeface="黑体" pitchFamily="49" charset="-122"/>
                <a:sym typeface="黑体" pitchFamily="49" charset="-122"/>
              </a:rPr>
              <a:t>让男生帮助更需要帮助的同学。</a:t>
            </a:r>
            <a:endParaRPr lang="zh-CN" altLang="en-US" sz="2800">
              <a:solidFill>
                <a:schemeClr val="accent1"/>
              </a:solidFill>
              <a:latin typeface="Arial" charset="0"/>
              <a:ea typeface="黑体" pitchFamily="49" charset="-122"/>
            </a:endParaRPr>
          </a:p>
          <a:p>
            <a:pPr algn="just" latinLnBrk="1">
              <a:lnSpc>
                <a:spcPct val="150000"/>
              </a:lnSpc>
            </a:pPr>
            <a:r>
              <a:rPr lang="zh-CN" altLang="en-US" sz="28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男女同学相互理解、相互体谅。</a:t>
            </a:r>
            <a:endParaRPr lang="zh-CN" altLang="en-US"/>
          </a:p>
        </p:txBody>
      </p:sp>
      <p:sp>
        <p:nvSpPr>
          <p:cNvPr id="67592" name="文本框 2"/>
          <p:cNvSpPr txBox="1">
            <a:spLocks noChangeArrowheads="1"/>
          </p:cNvSpPr>
          <p:nvPr/>
        </p:nvSpPr>
        <p:spPr bwMode="auto">
          <a:xfrm>
            <a:off x="628650" y="263526"/>
            <a:ext cx="78867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40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我来解答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MH_SubTitle_1"/>
          <p:cNvSpPr>
            <a:spLocks noChangeArrowheads="1"/>
          </p:cNvSpPr>
          <p:nvPr/>
        </p:nvSpPr>
        <p:spPr bwMode="auto">
          <a:xfrm>
            <a:off x="1012032" y="3143251"/>
            <a:ext cx="3742135" cy="1285875"/>
          </a:xfrm>
          <a:prstGeom prst="rect">
            <a:avLst/>
          </a:prstGeom>
          <a:gradFill rotWithShape="1">
            <a:gsLst>
              <a:gs pos="0">
                <a:srgbClr val="B12F7C"/>
              </a:gs>
              <a:gs pos="100000">
                <a:srgbClr val="E59BC7"/>
              </a:gs>
            </a:gsLst>
            <a:lin ang="5400000" scaled="1"/>
          </a:gradFill>
          <a:ln w="25400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2400" b="1">
                <a:solidFill>
                  <a:schemeClr val="bg1"/>
                </a:solidFill>
                <a:latin typeface="Arial" charset="0"/>
                <a:sym typeface="黑体" pitchFamily="49" charset="-122"/>
              </a:rPr>
              <a:t>面对男女生的各自的性别优势，应该怎么做？</a:t>
            </a:r>
            <a:endParaRPr lang="zh-CN" altLang="en-US">
              <a:latin typeface="Arial" charset="0"/>
            </a:endParaRPr>
          </a:p>
        </p:txBody>
      </p:sp>
      <p:cxnSp>
        <p:nvCxnSpPr>
          <p:cNvPr id="69634" name="MH_Other_3"/>
          <p:cNvCxnSpPr>
            <a:cxnSpLocks noChangeShapeType="1"/>
          </p:cNvCxnSpPr>
          <p:nvPr/>
        </p:nvCxnSpPr>
        <p:spPr bwMode="auto">
          <a:xfrm>
            <a:off x="2993231" y="1960564"/>
            <a:ext cx="1052513" cy="987425"/>
          </a:xfrm>
          <a:prstGeom prst="line">
            <a:avLst/>
          </a:prstGeom>
          <a:noFill/>
          <a:ln w="19050">
            <a:solidFill>
              <a:srgbClr val="761F53"/>
            </a:solidFill>
            <a:round/>
            <a:headEnd/>
            <a:tailEnd/>
          </a:ln>
        </p:spPr>
      </p:cxnSp>
      <p:cxnSp>
        <p:nvCxnSpPr>
          <p:cNvPr id="69635" name="MH_Other_4"/>
          <p:cNvCxnSpPr>
            <a:cxnSpLocks noChangeShapeType="1"/>
          </p:cNvCxnSpPr>
          <p:nvPr/>
        </p:nvCxnSpPr>
        <p:spPr bwMode="auto">
          <a:xfrm flipH="1">
            <a:off x="1791892" y="1952626"/>
            <a:ext cx="982265" cy="993775"/>
          </a:xfrm>
          <a:prstGeom prst="line">
            <a:avLst/>
          </a:prstGeom>
          <a:noFill/>
          <a:ln w="19050">
            <a:solidFill>
              <a:srgbClr val="761F53"/>
            </a:solidFill>
            <a:round/>
            <a:headEnd/>
            <a:tailEnd/>
          </a:ln>
        </p:spPr>
      </p:cxnSp>
      <p:sp>
        <p:nvSpPr>
          <p:cNvPr id="36" name="MH_Other_5"/>
          <p:cNvSpPr/>
          <p:nvPr/>
        </p:nvSpPr>
        <p:spPr>
          <a:xfrm>
            <a:off x="2773680" y="1633855"/>
            <a:ext cx="220028" cy="31877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12700"/>
          </a:sp3d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32" name="MH_Other_6"/>
          <p:cNvSpPr/>
          <p:nvPr/>
        </p:nvSpPr>
        <p:spPr>
          <a:xfrm>
            <a:off x="1708548" y="3022600"/>
            <a:ext cx="83344" cy="120650"/>
          </a:xfrm>
          <a:prstGeom prst="ellipse">
            <a:avLst/>
          </a:prstGeom>
          <a:solidFill>
            <a:srgbClr val="FFFFFF"/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33" name="MH_Other_7"/>
          <p:cNvSpPr/>
          <p:nvPr/>
        </p:nvSpPr>
        <p:spPr>
          <a:xfrm>
            <a:off x="4046935" y="3024188"/>
            <a:ext cx="82153" cy="119062"/>
          </a:xfrm>
          <a:prstGeom prst="ellipse">
            <a:avLst/>
          </a:prstGeom>
          <a:solidFill>
            <a:srgbClr val="FFFFFF"/>
          </a:solidFill>
          <a:ln w="635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defRPr/>
            </a:pPr>
            <a:endParaRPr lang="zh-CN" altLang="en-US" sz="1350" kern="0" noProof="1">
              <a:solidFill>
                <a:sysClr val="window" lastClr="FFFFFF"/>
              </a:solidFill>
            </a:endParaRPr>
          </a:p>
        </p:txBody>
      </p:sp>
      <p:sp>
        <p:nvSpPr>
          <p:cNvPr id="69639" name="矩形 1"/>
          <p:cNvSpPr>
            <a:spLocks noChangeArrowheads="1"/>
          </p:cNvSpPr>
          <p:nvPr/>
        </p:nvSpPr>
        <p:spPr bwMode="auto">
          <a:xfrm>
            <a:off x="4170760" y="2292350"/>
            <a:ext cx="4250531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latinLnBrk="1">
              <a:lnSpc>
                <a:spcPct val="150000"/>
              </a:lnSpc>
            </a:pPr>
            <a:endParaRPr lang="en-US" altLang="zh-CN" sz="2000">
              <a:solidFill>
                <a:schemeClr val="accent1"/>
              </a:solidFill>
              <a:latin typeface="Arial" charset="0"/>
            </a:endParaRPr>
          </a:p>
          <a:p>
            <a:pPr algn="just" latinLnBrk="1">
              <a:lnSpc>
                <a:spcPct val="150000"/>
              </a:lnSpc>
            </a:pPr>
            <a:r>
              <a:rPr lang="en-US" altLang="zh-CN" sz="2000">
                <a:solidFill>
                  <a:schemeClr val="accent1"/>
                </a:solidFill>
                <a:latin typeface="Arial" charset="0"/>
              </a:rPr>
              <a:t>  </a:t>
            </a:r>
            <a:endParaRPr lang="zh-CN" altLang="en-US"/>
          </a:p>
        </p:txBody>
      </p:sp>
      <p:sp>
        <p:nvSpPr>
          <p:cNvPr id="69640" name="文本框 2"/>
          <p:cNvSpPr txBox="1">
            <a:spLocks noChangeArrowheads="1"/>
          </p:cNvSpPr>
          <p:nvPr/>
        </p:nvSpPr>
        <p:spPr bwMode="auto">
          <a:xfrm>
            <a:off x="628650" y="263526"/>
            <a:ext cx="78867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40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问题是这样的：</a:t>
            </a: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4938713" y="1155700"/>
            <a:ext cx="3693319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accent2"/>
                </a:solidFill>
                <a:latin typeface="宋体" pitchFamily="2" charset="-122"/>
              </a:rPr>
              <a:t>发现和欣赏对方优势，认识自身优势，取长补短，不断完善自己。</a:t>
            </a:r>
          </a:p>
          <a:p>
            <a:r>
              <a:rPr lang="zh-CN" altLang="en-US" sz="2800">
                <a:solidFill>
                  <a:schemeClr val="accent2"/>
                </a:solidFill>
                <a:latin typeface="宋体" pitchFamily="2" charset="-122"/>
              </a:rPr>
              <a:t>  </a:t>
            </a:r>
          </a:p>
          <a:p>
            <a:r>
              <a:rPr lang="zh-CN" altLang="en-US" sz="2800">
                <a:solidFill>
                  <a:schemeClr val="accent2"/>
                </a:solidFill>
                <a:latin typeface="宋体" pitchFamily="2" charset="-122"/>
              </a:rPr>
              <a:t>不因某方面优势而自傲，不因某方面欠缺而自卑，男女生之间相互理解</a:t>
            </a:r>
          </a:p>
          <a:p>
            <a:r>
              <a:rPr lang="zh-CN" altLang="en-US" sz="2800">
                <a:solidFill>
                  <a:schemeClr val="accent2"/>
                </a:solidFill>
                <a:latin typeface="宋体" pitchFamily="2" charset="-122"/>
              </a:rPr>
              <a:t>相互学习、相互帮助、共同进步。</a:t>
            </a:r>
            <a:endParaRPr lang="zh-CN" altLang="en-US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标题 3"/>
          <p:cNvSpPr>
            <a:spLocks noGrp="1" noChangeArrowheads="1"/>
          </p:cNvSpPr>
          <p:nvPr>
            <p:ph type="title"/>
          </p:nvPr>
        </p:nvSpPr>
        <p:spPr>
          <a:xfrm>
            <a:off x="629842" y="161925"/>
            <a:ext cx="6259115" cy="1079500"/>
          </a:xfrm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zh-CN" altLang="en-US" sz="4000" b="0" smtClean="0">
                <a:ln>
                  <a:noFill/>
                </a:ln>
              </a:rPr>
              <a:t>拓展空间</a:t>
            </a:r>
          </a:p>
        </p:txBody>
      </p:sp>
      <p:pic>
        <p:nvPicPr>
          <p:cNvPr id="71682" name="图片占位符 4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70334" y="1533525"/>
            <a:ext cx="3300413" cy="4387850"/>
          </a:xfrm>
        </p:spPr>
      </p:pic>
      <p:sp>
        <p:nvSpPr>
          <p:cNvPr id="71683" name="文本占位符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286250" y="1789114"/>
            <a:ext cx="3277791" cy="2376487"/>
          </a:xfrm>
          <a:solidFill>
            <a:schemeClr val="accent1"/>
          </a:solidFill>
        </p:spPr>
        <p:txBody>
          <a:bodyPr anchor="ctr"/>
          <a:lstStyle/>
          <a:p>
            <a:pPr marL="0" indent="0" algn="ctr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>
                <a:solidFill>
                  <a:schemeClr val="bg1"/>
                </a:solidFill>
              </a:rPr>
              <a:t>举行一次主题为</a:t>
            </a:r>
            <a:r>
              <a:rPr lang="en-US" altLang="zh-CN">
                <a:solidFill>
                  <a:schemeClr val="bg1"/>
                </a:solidFill>
              </a:rPr>
              <a:t>“</a:t>
            </a:r>
            <a:r>
              <a:rPr lang="zh-CN" altLang="en-US">
                <a:solidFill>
                  <a:schemeClr val="bg1"/>
                </a:solidFill>
              </a:rPr>
              <a:t>我是阳光少年</a:t>
            </a:r>
            <a:r>
              <a:rPr lang="en-US" altLang="zh-CN">
                <a:solidFill>
                  <a:schemeClr val="bg1"/>
                </a:solidFill>
              </a:rPr>
              <a:t>”</a:t>
            </a:r>
            <a:r>
              <a:rPr lang="zh-CN" altLang="en-US">
                <a:solidFill>
                  <a:schemeClr val="bg1"/>
                </a:solidFill>
              </a:rPr>
              <a:t>的演讲比赛，男女生分组，要求，主题突出、内容丰富。</a:t>
            </a:r>
          </a:p>
        </p:txBody>
      </p:sp>
      <p:sp>
        <p:nvSpPr>
          <p:cNvPr id="44" name="Rectangle 28"/>
          <p:cNvSpPr/>
          <p:nvPr/>
        </p:nvSpPr>
        <p:spPr>
          <a:xfrm>
            <a:off x="5576887" y="3829050"/>
            <a:ext cx="1987154" cy="23256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id-ID" noProof="1"/>
          </a:p>
        </p:txBody>
      </p:sp>
      <p:sp>
        <p:nvSpPr>
          <p:cNvPr id="45" name="Oval 8"/>
          <p:cNvSpPr/>
          <p:nvPr/>
        </p:nvSpPr>
        <p:spPr>
          <a:xfrm>
            <a:off x="123825" y="1266825"/>
            <a:ext cx="591741" cy="788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/>
            <a:endParaRPr lang="en-AU" sz="2600" noProof="1">
              <a:solidFill>
                <a:prstClr val="white"/>
              </a:solidFill>
              <a:latin typeface="FontAwesome" pitchFamily="2" charset="0"/>
            </a:endParaRPr>
          </a:p>
        </p:txBody>
      </p:sp>
      <p:sp>
        <p:nvSpPr>
          <p:cNvPr id="47" name="Freeform 120"/>
          <p:cNvSpPr>
            <a:spLocks noEditPoints="1"/>
          </p:cNvSpPr>
          <p:nvPr/>
        </p:nvSpPr>
        <p:spPr bwMode="auto">
          <a:xfrm>
            <a:off x="6019800" y="4510089"/>
            <a:ext cx="753666" cy="1158875"/>
          </a:xfrm>
          <a:custGeom>
            <a:avLst/>
            <a:gdLst>
              <a:gd name="T0" fmla="*/ 62 w 80"/>
              <a:gd name="T1" fmla="*/ 22 h 92"/>
              <a:gd name="T2" fmla="*/ 37 w 80"/>
              <a:gd name="T3" fmla="*/ 43 h 92"/>
              <a:gd name="T4" fmla="*/ 37 w 80"/>
              <a:gd name="T5" fmla="*/ 33 h 92"/>
              <a:gd name="T6" fmla="*/ 5 w 80"/>
              <a:gd name="T7" fmla="*/ 58 h 92"/>
              <a:gd name="T8" fmla="*/ 0 w 80"/>
              <a:gd name="T9" fmla="*/ 58 h 92"/>
              <a:gd name="T10" fmla="*/ 37 w 80"/>
              <a:gd name="T11" fmla="*/ 10 h 92"/>
              <a:gd name="T12" fmla="*/ 37 w 80"/>
              <a:gd name="T13" fmla="*/ 0 h 92"/>
              <a:gd name="T14" fmla="*/ 62 w 80"/>
              <a:gd name="T15" fmla="*/ 22 h 92"/>
              <a:gd name="T16" fmla="*/ 44 w 80"/>
              <a:gd name="T17" fmla="*/ 59 h 92"/>
              <a:gd name="T18" fmla="*/ 44 w 80"/>
              <a:gd name="T19" fmla="*/ 49 h 92"/>
              <a:gd name="T20" fmla="*/ 16 w 80"/>
              <a:gd name="T21" fmla="*/ 71 h 92"/>
              <a:gd name="T22" fmla="*/ 44 w 80"/>
              <a:gd name="T23" fmla="*/ 92 h 92"/>
              <a:gd name="T24" fmla="*/ 44 w 80"/>
              <a:gd name="T25" fmla="*/ 82 h 92"/>
              <a:gd name="T26" fmla="*/ 80 w 80"/>
              <a:gd name="T27" fmla="*/ 37 h 92"/>
              <a:gd name="T28" fmla="*/ 75 w 80"/>
              <a:gd name="T29" fmla="*/ 37 h 92"/>
              <a:gd name="T30" fmla="*/ 44 w 80"/>
              <a:gd name="T31" fmla="*/ 59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92">
                <a:moveTo>
                  <a:pt x="62" y="22"/>
                </a:moveTo>
                <a:cubicBezTo>
                  <a:pt x="37" y="43"/>
                  <a:pt x="37" y="43"/>
                  <a:pt x="37" y="43"/>
                </a:cubicBezTo>
                <a:cubicBezTo>
                  <a:pt x="37" y="33"/>
                  <a:pt x="37" y="33"/>
                  <a:pt x="37" y="33"/>
                </a:cubicBezTo>
                <a:cubicBezTo>
                  <a:pt x="22" y="36"/>
                  <a:pt x="10" y="44"/>
                  <a:pt x="5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2" y="34"/>
                  <a:pt x="14" y="16"/>
                  <a:pt x="37" y="10"/>
                </a:cubicBezTo>
                <a:cubicBezTo>
                  <a:pt x="37" y="0"/>
                  <a:pt x="37" y="0"/>
                  <a:pt x="37" y="0"/>
                </a:cubicBezTo>
                <a:cubicBezTo>
                  <a:pt x="62" y="22"/>
                  <a:pt x="62" y="22"/>
                  <a:pt x="62" y="22"/>
                </a:cubicBezTo>
                <a:close/>
                <a:moveTo>
                  <a:pt x="44" y="59"/>
                </a:moveTo>
                <a:cubicBezTo>
                  <a:pt x="44" y="49"/>
                  <a:pt x="44" y="49"/>
                  <a:pt x="44" y="49"/>
                </a:cubicBezTo>
                <a:cubicBezTo>
                  <a:pt x="16" y="71"/>
                  <a:pt x="16" y="71"/>
                  <a:pt x="16" y="71"/>
                </a:cubicBezTo>
                <a:cubicBezTo>
                  <a:pt x="44" y="92"/>
                  <a:pt x="44" y="92"/>
                  <a:pt x="44" y="92"/>
                </a:cubicBezTo>
                <a:cubicBezTo>
                  <a:pt x="44" y="82"/>
                  <a:pt x="44" y="82"/>
                  <a:pt x="44" y="82"/>
                </a:cubicBezTo>
                <a:cubicBezTo>
                  <a:pt x="66" y="77"/>
                  <a:pt x="78" y="59"/>
                  <a:pt x="80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69" y="49"/>
                  <a:pt x="57" y="56"/>
                  <a:pt x="44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72751" tIns="36376" rIns="72751" bIns="36376"/>
          <a:lstStyle/>
          <a:p>
            <a:pPr fontAlgn="auto">
              <a:defRPr/>
            </a:pPr>
            <a:endParaRPr lang="zh-CN" altLang="en-US" sz="1430" noProof="1">
              <a:solidFill>
                <a:prstClr val="black"/>
              </a:solidFill>
            </a:endParaRPr>
          </a:p>
        </p:txBody>
      </p:sp>
      <p:sp>
        <p:nvSpPr>
          <p:cNvPr id="48" name="Freeform 138"/>
          <p:cNvSpPr>
            <a:spLocks noEditPoints="1"/>
          </p:cNvSpPr>
          <p:nvPr/>
        </p:nvSpPr>
        <p:spPr bwMode="auto">
          <a:xfrm>
            <a:off x="285750" y="1533525"/>
            <a:ext cx="267891" cy="255588"/>
          </a:xfrm>
          <a:custGeom>
            <a:avLst/>
            <a:gdLst>
              <a:gd name="T0" fmla="*/ 79 w 109"/>
              <a:gd name="T1" fmla="*/ 16 h 78"/>
              <a:gd name="T2" fmla="*/ 79 w 109"/>
              <a:gd name="T3" fmla="*/ 14 h 78"/>
              <a:gd name="T4" fmla="*/ 74 w 109"/>
              <a:gd name="T5" fmla="*/ 10 h 78"/>
              <a:gd name="T6" fmla="*/ 36 w 109"/>
              <a:gd name="T7" fmla="*/ 10 h 78"/>
              <a:gd name="T8" fmla="*/ 28 w 109"/>
              <a:gd name="T9" fmla="*/ 0 h 78"/>
              <a:gd name="T10" fmla="*/ 5 w 109"/>
              <a:gd name="T11" fmla="*/ 0 h 78"/>
              <a:gd name="T12" fmla="*/ 0 w 109"/>
              <a:gd name="T13" fmla="*/ 5 h 78"/>
              <a:gd name="T14" fmla="*/ 0 w 109"/>
              <a:gd name="T15" fmla="*/ 54 h 78"/>
              <a:gd name="T16" fmla="*/ 4 w 109"/>
              <a:gd name="T17" fmla="*/ 58 h 78"/>
              <a:gd name="T18" fmla="*/ 14 w 109"/>
              <a:gd name="T19" fmla="*/ 27 h 78"/>
              <a:gd name="T20" fmla="*/ 21 w 109"/>
              <a:gd name="T21" fmla="*/ 19 h 78"/>
              <a:gd name="T22" fmla="*/ 30 w 109"/>
              <a:gd name="T23" fmla="*/ 16 h 78"/>
              <a:gd name="T24" fmla="*/ 79 w 109"/>
              <a:gd name="T25" fmla="*/ 16 h 78"/>
              <a:gd name="T26" fmla="*/ 77 w 109"/>
              <a:gd name="T27" fmla="*/ 78 h 78"/>
              <a:gd name="T28" fmla="*/ 77 w 109"/>
              <a:gd name="T29" fmla="*/ 43 h 78"/>
              <a:gd name="T30" fmla="*/ 77 w 109"/>
              <a:gd name="T31" fmla="*/ 78 h 78"/>
              <a:gd name="T32" fmla="*/ 63 w 109"/>
              <a:gd name="T33" fmla="*/ 58 h 78"/>
              <a:gd name="T34" fmla="*/ 61 w 109"/>
              <a:gd name="T35" fmla="*/ 54 h 78"/>
              <a:gd name="T36" fmla="*/ 64 w 109"/>
              <a:gd name="T37" fmla="*/ 54 h 78"/>
              <a:gd name="T38" fmla="*/ 63 w 109"/>
              <a:gd name="T39" fmla="*/ 58 h 78"/>
              <a:gd name="T40" fmla="*/ 61 w 109"/>
              <a:gd name="T41" fmla="*/ 51 h 78"/>
              <a:gd name="T42" fmla="*/ 74 w 109"/>
              <a:gd name="T43" fmla="*/ 46 h 78"/>
              <a:gd name="T44" fmla="*/ 65 w 109"/>
              <a:gd name="T45" fmla="*/ 52 h 78"/>
              <a:gd name="T46" fmla="*/ 61 w 109"/>
              <a:gd name="T47" fmla="*/ 51 h 78"/>
              <a:gd name="T48" fmla="*/ 95 w 109"/>
              <a:gd name="T49" fmla="*/ 36 h 78"/>
              <a:gd name="T50" fmla="*/ 77 w 109"/>
              <a:gd name="T51" fmla="*/ 35 h 78"/>
              <a:gd name="T52" fmla="*/ 54 w 109"/>
              <a:gd name="T53" fmla="*/ 40 h 78"/>
              <a:gd name="T54" fmla="*/ 52 w 109"/>
              <a:gd name="T55" fmla="*/ 62 h 78"/>
              <a:gd name="T56" fmla="*/ 56 w 109"/>
              <a:gd name="T57" fmla="*/ 69 h 78"/>
              <a:gd name="T58" fmla="*/ 11 w 109"/>
              <a:gd name="T59" fmla="*/ 69 h 78"/>
              <a:gd name="T60" fmla="*/ 23 w 109"/>
              <a:gd name="T61" fmla="*/ 34 h 78"/>
              <a:gd name="T62" fmla="*/ 28 w 109"/>
              <a:gd name="T63" fmla="*/ 28 h 78"/>
              <a:gd name="T64" fmla="*/ 34 w 109"/>
              <a:gd name="T65" fmla="*/ 25 h 78"/>
              <a:gd name="T66" fmla="*/ 92 w 109"/>
              <a:gd name="T67" fmla="*/ 25 h 78"/>
              <a:gd name="T68" fmla="*/ 94 w 109"/>
              <a:gd name="T69" fmla="*/ 26 h 78"/>
              <a:gd name="T70" fmla="*/ 96 w 109"/>
              <a:gd name="T71" fmla="*/ 27 h 78"/>
              <a:gd name="T72" fmla="*/ 97 w 109"/>
              <a:gd name="T73" fmla="*/ 30 h 78"/>
              <a:gd name="T74" fmla="*/ 96 w 109"/>
              <a:gd name="T75" fmla="*/ 32 h 78"/>
              <a:gd name="T76" fmla="*/ 95 w 109"/>
              <a:gd name="T77" fmla="*/ 36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9" h="78">
                <a:moveTo>
                  <a:pt x="79" y="16"/>
                </a:moveTo>
                <a:cubicBezTo>
                  <a:pt x="79" y="14"/>
                  <a:pt x="79" y="14"/>
                  <a:pt x="79" y="14"/>
                </a:cubicBezTo>
                <a:cubicBezTo>
                  <a:pt x="79" y="12"/>
                  <a:pt x="77" y="10"/>
                  <a:pt x="74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28" y="0"/>
                  <a:pt x="28" y="0"/>
                  <a:pt x="28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6"/>
                  <a:pt x="2" y="58"/>
                  <a:pt x="4" y="58"/>
                </a:cubicBezTo>
                <a:cubicBezTo>
                  <a:pt x="14" y="27"/>
                  <a:pt x="14" y="27"/>
                  <a:pt x="14" y="27"/>
                </a:cubicBezTo>
                <a:cubicBezTo>
                  <a:pt x="16" y="24"/>
                  <a:pt x="18" y="21"/>
                  <a:pt x="21" y="19"/>
                </a:cubicBezTo>
                <a:cubicBezTo>
                  <a:pt x="23" y="17"/>
                  <a:pt x="27" y="16"/>
                  <a:pt x="30" y="16"/>
                </a:cubicBezTo>
                <a:cubicBezTo>
                  <a:pt x="79" y="16"/>
                  <a:pt x="79" y="16"/>
                  <a:pt x="79" y="16"/>
                </a:cubicBezTo>
                <a:close/>
                <a:moveTo>
                  <a:pt x="77" y="78"/>
                </a:moveTo>
                <a:cubicBezTo>
                  <a:pt x="45" y="59"/>
                  <a:pt x="55" y="33"/>
                  <a:pt x="77" y="43"/>
                </a:cubicBezTo>
                <a:cubicBezTo>
                  <a:pt x="99" y="33"/>
                  <a:pt x="109" y="59"/>
                  <a:pt x="77" y="78"/>
                </a:cubicBezTo>
                <a:close/>
                <a:moveTo>
                  <a:pt x="63" y="58"/>
                </a:moveTo>
                <a:cubicBezTo>
                  <a:pt x="62" y="57"/>
                  <a:pt x="61" y="55"/>
                  <a:pt x="61" y="54"/>
                </a:cubicBezTo>
                <a:cubicBezTo>
                  <a:pt x="64" y="54"/>
                  <a:pt x="64" y="54"/>
                  <a:pt x="64" y="54"/>
                </a:cubicBezTo>
                <a:cubicBezTo>
                  <a:pt x="63" y="56"/>
                  <a:pt x="63" y="57"/>
                  <a:pt x="63" y="58"/>
                </a:cubicBezTo>
                <a:close/>
                <a:moveTo>
                  <a:pt x="61" y="51"/>
                </a:moveTo>
                <a:cubicBezTo>
                  <a:pt x="62" y="46"/>
                  <a:pt x="67" y="45"/>
                  <a:pt x="74" y="46"/>
                </a:cubicBezTo>
                <a:cubicBezTo>
                  <a:pt x="70" y="47"/>
                  <a:pt x="67" y="48"/>
                  <a:pt x="65" y="52"/>
                </a:cubicBezTo>
                <a:cubicBezTo>
                  <a:pt x="61" y="51"/>
                  <a:pt x="61" y="51"/>
                  <a:pt x="61" y="51"/>
                </a:cubicBezTo>
                <a:close/>
                <a:moveTo>
                  <a:pt x="95" y="36"/>
                </a:moveTo>
                <a:cubicBezTo>
                  <a:pt x="90" y="33"/>
                  <a:pt x="83" y="33"/>
                  <a:pt x="77" y="35"/>
                </a:cubicBezTo>
                <a:cubicBezTo>
                  <a:pt x="69" y="33"/>
                  <a:pt x="60" y="33"/>
                  <a:pt x="54" y="40"/>
                </a:cubicBezTo>
                <a:cubicBezTo>
                  <a:pt x="48" y="46"/>
                  <a:pt x="49" y="55"/>
                  <a:pt x="52" y="62"/>
                </a:cubicBezTo>
                <a:cubicBezTo>
                  <a:pt x="53" y="64"/>
                  <a:pt x="54" y="67"/>
                  <a:pt x="56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1"/>
                  <a:pt x="25" y="29"/>
                  <a:pt x="28" y="28"/>
                </a:cubicBezTo>
                <a:cubicBezTo>
                  <a:pt x="30" y="26"/>
                  <a:pt x="32" y="25"/>
                  <a:pt x="34" y="25"/>
                </a:cubicBezTo>
                <a:cubicBezTo>
                  <a:pt x="92" y="25"/>
                  <a:pt x="92" y="25"/>
                  <a:pt x="92" y="25"/>
                </a:cubicBezTo>
                <a:cubicBezTo>
                  <a:pt x="93" y="25"/>
                  <a:pt x="93" y="25"/>
                  <a:pt x="94" y="26"/>
                </a:cubicBezTo>
                <a:cubicBezTo>
                  <a:pt x="95" y="26"/>
                  <a:pt x="95" y="26"/>
                  <a:pt x="96" y="27"/>
                </a:cubicBezTo>
                <a:cubicBezTo>
                  <a:pt x="96" y="28"/>
                  <a:pt x="97" y="29"/>
                  <a:pt x="97" y="30"/>
                </a:cubicBezTo>
                <a:cubicBezTo>
                  <a:pt x="97" y="31"/>
                  <a:pt x="97" y="31"/>
                  <a:pt x="96" y="32"/>
                </a:cubicBezTo>
                <a:lnTo>
                  <a:pt x="95" y="3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72751" tIns="36376" rIns="72751" bIns="36376"/>
          <a:lstStyle/>
          <a:p>
            <a:pPr fontAlgn="auto">
              <a:defRPr/>
            </a:pPr>
            <a:endParaRPr lang="zh-CN" altLang="en-US" sz="1430" noProof="1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课堂小结：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 smtClean="0"/>
          </a:p>
          <a:p>
            <a:pPr>
              <a:buNone/>
            </a:pPr>
            <a:endParaRPr lang="zh-CN" altLang="en-US" dirty="0"/>
          </a:p>
        </p:txBody>
      </p:sp>
      <p:pic>
        <p:nvPicPr>
          <p:cNvPr id="2049" name="Picture 1" descr="F:\QQ消息记录数据\860365893\Image\C2C\V1@M9IN1~GOCCJD]TQ(7SG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9098" y="1541723"/>
            <a:ext cx="7658100" cy="4143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F:\QQ消息记录数据\860365893\Image\C2C\1_(6NHJPIPLJ8`_ZS8}CJKO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995" y="1658679"/>
            <a:ext cx="8039100" cy="3895725"/>
          </a:xfrm>
          <a:prstGeom prst="rect">
            <a:avLst/>
          </a:prstGeom>
          <a:noFill/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244547" y="682893"/>
            <a:ext cx="8239125" cy="6015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温故而知新：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 descr="F:\QQ消息记录数据\860365893\Image\C2C\MK(9HSLMV2]MZRG45NJE55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875" y="2052083"/>
            <a:ext cx="8458200" cy="2152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832" y="257591"/>
            <a:ext cx="8239125" cy="601525"/>
          </a:xfrm>
        </p:spPr>
        <p:txBody>
          <a:bodyPr/>
          <a:lstStyle/>
          <a:p>
            <a:r>
              <a:rPr lang="zh-CN" altLang="en-US" dirty="0" smtClean="0">
                <a:solidFill>
                  <a:srgbClr val="000000"/>
                </a:solidFill>
              </a:rPr>
              <a:t>请思考</a:t>
            </a:r>
            <a:r>
              <a:rPr lang="en-US" altLang="zh-CN" dirty="0" smtClean="0">
                <a:solidFill>
                  <a:srgbClr val="000000"/>
                </a:solidFill>
              </a:rPr>
              <a:t>P14-18:</a:t>
            </a:r>
            <a:endParaRPr lang="zh-CN" altLang="en-US" dirty="0">
              <a:solidFill>
                <a:srgbClr val="0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831" y="1030694"/>
            <a:ext cx="8239125" cy="5327576"/>
          </a:xfrm>
        </p:spPr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．青春期男生和女生的差异有哪些？</a:t>
            </a: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．如何理解性别？</a:t>
            </a: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．男女生生理、心理性别特征分别有哪些表现？</a:t>
            </a:r>
            <a:endParaRPr lang="zh-CN" altLang="en-US" dirty="0" smtClean="0">
              <a:solidFill>
                <a:srgbClr val="FF0000"/>
              </a:solidFill>
              <a:latin typeface="+mj-ea"/>
              <a:ea typeface="+mj-ea"/>
              <a:cs typeface="Times New Roman" pitchFamily="18" charset="0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．如何认识性别刻板印象？</a:t>
            </a: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5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．怎样看待男生女生生理性别特征（对青春期男生女生</a:t>
            </a:r>
            <a:endParaRPr lang="en-US" altLang="zh-CN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生理变化的态度） ？</a:t>
            </a:r>
            <a:endParaRPr lang="zh-CN" altLang="en-US" dirty="0" smtClean="0">
              <a:solidFill>
                <a:srgbClr val="FF0000"/>
              </a:solidFill>
              <a:latin typeface="+mj-ea"/>
              <a:ea typeface="+mj-ea"/>
              <a:cs typeface="Times New Roman" pitchFamily="18" charset="0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6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．认识性别角色有什么作用？</a:t>
            </a: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7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．男生女生为什么要欣赏对方的性别优势？对我们有什</a:t>
            </a:r>
            <a:endParaRPr lang="en-US" altLang="zh-CN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么启示？</a:t>
            </a:r>
            <a:endParaRPr lang="zh-CN" altLang="en-US" dirty="0" smtClean="0">
              <a:solidFill>
                <a:srgbClr val="FF0000"/>
              </a:solidFill>
              <a:latin typeface="+mj-ea"/>
              <a:ea typeface="+mj-ea"/>
              <a:cs typeface="Times New Roman" pitchFamily="18" charset="0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8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．怎样对待不同性别间的差异（对待男生女生性别差异</a:t>
            </a:r>
            <a:endParaRPr lang="en-US" altLang="zh-CN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zh-CN" dirty="0" smtClean="0">
                <a:solidFill>
                  <a:srgbClr val="FF0000"/>
                </a:solidFill>
                <a:latin typeface="+mj-ea"/>
                <a:ea typeface="+mj-ea"/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  <a:latin typeface="+mj-ea"/>
                <a:ea typeface="+mj-ea"/>
              </a:rPr>
              <a:t>的态度） ？</a:t>
            </a:r>
            <a:endParaRPr lang="zh-CN" altLang="en-US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矩形 70657"/>
          <p:cNvSpPr>
            <a:spLocks noChangeArrowheads="1"/>
          </p:cNvSpPr>
          <p:nvPr/>
        </p:nvSpPr>
        <p:spPr bwMode="auto">
          <a:xfrm>
            <a:off x="304800" y="1127050"/>
            <a:ext cx="845820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2400" b="1" dirty="0" smtClean="0">
                <a:latin typeface="+mj-ea"/>
                <a:cs typeface="Times New Roman" pitchFamily="18" charset="0"/>
              </a:rPr>
              <a:t>1</a:t>
            </a:r>
            <a:r>
              <a:rPr lang="zh-CN" altLang="en-US" sz="2400" b="1" dirty="0" smtClean="0">
                <a:latin typeface="+mj-ea"/>
              </a:rPr>
              <a:t>．青春期男生和女生的差异有哪些？</a:t>
            </a:r>
            <a:endParaRPr lang="en-US" altLang="zh-CN" sz="2400" b="1" dirty="0" smtClean="0"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</a:endParaRPr>
          </a:p>
          <a:p>
            <a:endParaRPr lang="zh-CN" altLang="en-US" sz="2400" dirty="0" smtClean="0">
              <a:solidFill>
                <a:srgbClr val="FF0000"/>
              </a:solidFill>
              <a:latin typeface="+mj-ea"/>
            </a:endParaRPr>
          </a:p>
          <a:p>
            <a:pPr indent="266700" eaLnBrk="0" hangingPunct="0">
              <a:lnSpc>
                <a:spcPct val="150000"/>
              </a:lnSpc>
            </a:pPr>
            <a:endParaRPr lang="en-US" altLang="zh-CN" sz="2200" b="1" dirty="0" smtClean="0">
              <a:latin typeface="Times New Roman" pitchFamily="18" charset="0"/>
              <a:ea typeface="楷体_GB2312" pitchFamily="49" charset="-122"/>
            </a:endParaRPr>
          </a:p>
          <a:p>
            <a:pPr indent="266700" eaLnBrk="0" hangingPunct="0">
              <a:lnSpc>
                <a:spcPct val="150000"/>
              </a:lnSpc>
            </a:pPr>
            <a:endParaRPr lang="en-US" altLang="zh-CN" sz="2200" b="1" dirty="0" smtClean="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3880" y="3663397"/>
            <a:ext cx="28055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j-ea"/>
              </a:rPr>
              <a:t>2</a:t>
            </a:r>
            <a:r>
              <a:rPr lang="zh-CN" altLang="en-US" sz="2400" b="1" dirty="0" smtClean="0">
                <a:latin typeface="+mj-ea"/>
              </a:rPr>
              <a:t>．如何理解性别？</a:t>
            </a:r>
          </a:p>
        </p:txBody>
      </p:sp>
      <p:pic>
        <p:nvPicPr>
          <p:cNvPr id="20481" name="Picture 1" descr="F:\QQ消息记录数据\860365893\Image\C2C\TC4$[]9E`P7V[{$]CD17K(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71329"/>
            <a:ext cx="8715375" cy="1562100"/>
          </a:xfrm>
          <a:prstGeom prst="rect">
            <a:avLst/>
          </a:prstGeom>
          <a:noFill/>
        </p:spPr>
      </p:pic>
      <p:pic>
        <p:nvPicPr>
          <p:cNvPr id="20482" name="Picture 2" descr="F:\QQ消息记录数据\860365893\Image\C2C\HB_N2%D}7NHNN8IRXY(9ANQ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380615"/>
            <a:ext cx="8524875" cy="90487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矩形 71681"/>
          <p:cNvSpPr>
            <a:spLocks noChangeArrowheads="1"/>
          </p:cNvSpPr>
          <p:nvPr/>
        </p:nvSpPr>
        <p:spPr bwMode="auto">
          <a:xfrm>
            <a:off x="163033" y="829339"/>
            <a:ext cx="8651875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US" altLang="zh-CN" sz="2400" b="1" dirty="0" smtClean="0">
                <a:latin typeface="+mj-ea"/>
              </a:rPr>
              <a:t>3</a:t>
            </a:r>
            <a:r>
              <a:rPr lang="zh-CN" altLang="en-US" sz="2400" b="1" dirty="0" smtClean="0">
                <a:latin typeface="+mj-ea"/>
              </a:rPr>
              <a:t>．男女生生理、心理性别特征分别有哪些表现？</a:t>
            </a:r>
            <a:endParaRPr lang="en-US" altLang="zh-CN" sz="2400" b="1" dirty="0" smtClean="0">
              <a:latin typeface="+mj-ea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  <a:p>
            <a:endParaRPr lang="en-US" altLang="zh-CN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  <a:p>
            <a:endParaRPr lang="zh-CN" altLang="en-US" sz="2400" dirty="0" smtClean="0">
              <a:solidFill>
                <a:srgbClr val="FF0000"/>
              </a:solidFill>
              <a:latin typeface="+mj-ea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2729" y="3136889"/>
            <a:ext cx="3589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+mj-ea"/>
              </a:rPr>
              <a:t>4.</a:t>
            </a:r>
            <a:r>
              <a:rPr lang="zh-CN" altLang="en-US" sz="2400" b="1" dirty="0" smtClean="0">
                <a:latin typeface="+mj-ea"/>
              </a:rPr>
              <a:t>如何认识性别刻板印象</a:t>
            </a:r>
            <a:endParaRPr lang="zh-CN" altLang="en-US" sz="2400" b="1" dirty="0"/>
          </a:p>
        </p:txBody>
      </p:sp>
      <p:pic>
        <p:nvPicPr>
          <p:cNvPr id="19457" name="Picture 1" descr="F:\QQ消息记录数据\860365893\Image\C2C\)8{71_U]L_}VW4VKII78]P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35396"/>
            <a:ext cx="8401050" cy="1476375"/>
          </a:xfrm>
          <a:prstGeom prst="rect">
            <a:avLst/>
          </a:prstGeom>
          <a:noFill/>
        </p:spPr>
      </p:pic>
      <p:pic>
        <p:nvPicPr>
          <p:cNvPr id="19458" name="Picture 2" descr="F:\QQ消息记录数据\860365893\Image\C2C\374X7$ALRR[T57VXM23L8@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21395"/>
            <a:ext cx="8648700" cy="952500"/>
          </a:xfrm>
          <a:prstGeom prst="rect">
            <a:avLst/>
          </a:prstGeom>
          <a:noFill/>
        </p:spPr>
      </p:pic>
      <p:pic>
        <p:nvPicPr>
          <p:cNvPr id="19459" name="Picture 3" descr="F:\QQ消息记录数据\860365893\Image\C2C\K}@0DQ[M42N2N_$5$$9N9Z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8223" y="4805917"/>
            <a:ext cx="8372475" cy="10096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矩形 72705"/>
          <p:cNvSpPr>
            <a:spLocks noChangeArrowheads="1"/>
          </p:cNvSpPr>
          <p:nvPr/>
        </p:nvSpPr>
        <p:spPr bwMode="auto">
          <a:xfrm>
            <a:off x="326065" y="645042"/>
            <a:ext cx="772839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 altLang="zh-CN" sz="2400" b="1" dirty="0" smtClean="0">
                <a:latin typeface="+mj-ea"/>
              </a:rPr>
              <a:t>5</a:t>
            </a:r>
            <a:r>
              <a:rPr lang="zh-CN" altLang="en-US" sz="2400" b="1" dirty="0" smtClean="0">
                <a:latin typeface="+mj-ea"/>
              </a:rPr>
              <a:t>．怎样看待男生女生生理性别特征（对青春期男生女生</a:t>
            </a:r>
            <a:endParaRPr lang="en-US" altLang="zh-CN" sz="2400" b="1" dirty="0" smtClean="0">
              <a:latin typeface="+mj-ea"/>
            </a:endParaRPr>
          </a:p>
          <a:p>
            <a:r>
              <a:rPr lang="en-US" altLang="zh-CN" sz="2400" b="1" dirty="0" smtClean="0">
                <a:latin typeface="+mj-ea"/>
              </a:rPr>
              <a:t>   </a:t>
            </a:r>
            <a:r>
              <a:rPr lang="zh-CN" altLang="en-US" sz="2400" b="1" dirty="0" smtClean="0">
                <a:latin typeface="+mj-ea"/>
              </a:rPr>
              <a:t>生理变化的态度） ？</a:t>
            </a:r>
            <a:endParaRPr lang="zh-CN" altLang="en-US" sz="2400" b="1" dirty="0" smtClean="0">
              <a:latin typeface="+mj-ea"/>
              <a:cs typeface="Times New Roman" pitchFamily="18" charset="0"/>
            </a:endParaRPr>
          </a:p>
        </p:txBody>
      </p:sp>
      <p:pic>
        <p:nvPicPr>
          <p:cNvPr id="18433" name="Picture 1" descr="F:\QQ消息记录数据\860365893\Image\C2C\BJJ66EN{[``0W0U3Q_XTXM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833" y="1711842"/>
            <a:ext cx="7791450" cy="1047750"/>
          </a:xfrm>
          <a:prstGeom prst="rect">
            <a:avLst/>
          </a:prstGeom>
          <a:noFill/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55182" y="3009669"/>
            <a:ext cx="8610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400" b="1" dirty="0" smtClean="0">
                <a:latin typeface="+mj-ea"/>
              </a:rPr>
              <a:t>6</a:t>
            </a:r>
            <a:r>
              <a:rPr lang="zh-CN" altLang="en-US" sz="2400" b="1" dirty="0" smtClean="0">
                <a:latin typeface="+mj-ea"/>
              </a:rPr>
              <a:t>．认识性别角色有什么作用？</a:t>
            </a:r>
          </a:p>
        </p:txBody>
      </p:sp>
      <p:pic>
        <p:nvPicPr>
          <p:cNvPr id="18434" name="Picture 2" descr="F:\QQ消息记录数据\860365893\Image\C2C\YUN(T8}(T[KMABO~TJL@1K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9489" y="3551274"/>
            <a:ext cx="8677275" cy="942975"/>
          </a:xfrm>
          <a:prstGeom prst="rect">
            <a:avLst/>
          </a:prstGeom>
          <a:noFill/>
        </p:spPr>
      </p:pic>
      <p:pic>
        <p:nvPicPr>
          <p:cNvPr id="18435" name="Picture 3" descr="F:\QQ消息记录数据\860365893\Image\C2C\]M{CKP[@)W[%IUWZ$Z{YO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16" y="4678326"/>
            <a:ext cx="8496300" cy="9334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711270"/>
            <a:ext cx="88037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+mj-ea"/>
              </a:rPr>
              <a:t>7.</a:t>
            </a:r>
            <a:r>
              <a:rPr lang="zh-CN" altLang="en-US" sz="2400" b="1" dirty="0" smtClean="0">
                <a:latin typeface="+mj-ea"/>
              </a:rPr>
              <a:t>男生女生为什么要欣赏对方的性别优势？对我们有什么启示？</a:t>
            </a:r>
            <a:endParaRPr lang="zh-CN" altLang="en-US" sz="2400" b="1" dirty="0"/>
          </a:p>
        </p:txBody>
      </p:sp>
      <p:pic>
        <p:nvPicPr>
          <p:cNvPr id="17409" name="Picture 1" descr="F:\QQ消息记录数据\860365893\Image\C2C\0WRR0A7H(I[R_T_$OU]O6Z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01479"/>
            <a:ext cx="8534400" cy="933450"/>
          </a:xfrm>
          <a:prstGeom prst="rect">
            <a:avLst/>
          </a:prstGeom>
          <a:noFill/>
        </p:spPr>
      </p:pic>
      <p:pic>
        <p:nvPicPr>
          <p:cNvPr id="17410" name="Picture 2" descr="F:\QQ消息记录数据\860365893\Image\C2C\EBJ5%ZCO5}0@{RWRKHIE5P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43470"/>
            <a:ext cx="8439150" cy="885825"/>
          </a:xfrm>
          <a:prstGeom prst="rect">
            <a:avLst/>
          </a:prstGeom>
          <a:noFill/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1768" y="3296094"/>
            <a:ext cx="8610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2400" b="1" dirty="0" smtClean="0">
                <a:latin typeface="+mj-ea"/>
              </a:rPr>
              <a:t>8</a:t>
            </a:r>
            <a:r>
              <a:rPr lang="zh-CN" altLang="en-US" sz="2400" b="1" dirty="0" smtClean="0">
                <a:latin typeface="+mj-ea"/>
              </a:rPr>
              <a:t>．怎样对待不同性别间的差异（对待男生女生性别差异</a:t>
            </a:r>
            <a:endParaRPr lang="en-US" altLang="zh-CN" sz="2400" b="1" dirty="0" smtClean="0">
              <a:latin typeface="+mj-ea"/>
            </a:endParaRPr>
          </a:p>
          <a:p>
            <a:r>
              <a:rPr lang="en-US" altLang="zh-CN" sz="2400" b="1" dirty="0" smtClean="0">
                <a:latin typeface="+mj-ea"/>
              </a:rPr>
              <a:t>   </a:t>
            </a:r>
            <a:r>
              <a:rPr lang="zh-CN" altLang="en-US" sz="2400" b="1" dirty="0" smtClean="0">
                <a:latin typeface="+mj-ea"/>
              </a:rPr>
              <a:t>的态度） ？</a:t>
            </a:r>
          </a:p>
        </p:txBody>
      </p:sp>
      <p:pic>
        <p:nvPicPr>
          <p:cNvPr id="17411" name="Picture 3" descr="F:\QQ消息记录数据\860365893\Image\C2C\%WRYFU3V)`J2]}BZB)NWN$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348716"/>
            <a:ext cx="8553450" cy="15144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761" b="-1761"/>
          <a:stretch>
            <a:fillRect/>
          </a:stretch>
        </p:blipFill>
        <p:spPr>
          <a:xfrm>
            <a:off x="403860" y="1289051"/>
            <a:ext cx="2748439" cy="3894455"/>
          </a:xfrm>
          <a:prstGeom prst="ellipse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2619" y="1288416"/>
            <a:ext cx="2673668" cy="3809365"/>
          </a:xfrm>
          <a:prstGeom prst="ellipse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35755" y="953135"/>
            <a:ext cx="872490" cy="44805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auto"/>
            <a:r>
              <a:rPr lang="zh-CN" altLang="en-US" sz="7200" b="1" noProof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+mn-lt"/>
                <a:ea typeface="+mn-ea"/>
              </a:rPr>
              <a:t>男生女生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4"/>
          <p:cNvSpPr txBox="1">
            <a:spLocks noChangeArrowheads="1"/>
          </p:cNvSpPr>
          <p:nvPr/>
        </p:nvSpPr>
        <p:spPr bwMode="auto">
          <a:xfrm>
            <a:off x="152400" y="96839"/>
            <a:ext cx="78867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altLang="en-US" sz="4400">
                <a:solidFill>
                  <a:schemeClr val="accent1"/>
                </a:solidFill>
                <a:latin typeface="Arial" charset="0"/>
                <a:ea typeface="黑体" pitchFamily="49" charset="-122"/>
              </a:rPr>
              <a:t>运用你的经验</a:t>
            </a:r>
            <a:endParaRPr lang="zh-CN" altLang="en-US" sz="4400">
              <a:latin typeface="Arial" charset="0"/>
              <a:ea typeface="黑体" pitchFamily="49" charset="-122"/>
            </a:endParaRPr>
          </a:p>
        </p:txBody>
      </p:sp>
      <p:sp>
        <p:nvSpPr>
          <p:cNvPr id="18434" name="文本框 5"/>
          <p:cNvSpPr txBox="1">
            <a:spLocks noChangeArrowheads="1"/>
          </p:cNvSpPr>
          <p:nvPr/>
        </p:nvSpPr>
        <p:spPr bwMode="auto">
          <a:xfrm>
            <a:off x="628650" y="1825626"/>
            <a:ext cx="388501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800">
                <a:solidFill>
                  <a:srgbClr val="E44A83"/>
                </a:solidFill>
                <a:latin typeface="Arial" charset="0"/>
                <a:ea typeface="黑体" pitchFamily="49" charset="-122"/>
              </a:rPr>
              <a:t>孩童时代你细化图书、玩具有哪些？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endParaRPr lang="zh-CN" altLang="en-US" sz="2800">
              <a:solidFill>
                <a:srgbClr val="E44A83"/>
              </a:solidFill>
              <a:latin typeface="Arial" charset="0"/>
              <a:ea typeface="黑体" pitchFamily="49" charset="-122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800">
                <a:solidFill>
                  <a:srgbClr val="E44A83"/>
                </a:solidFill>
                <a:latin typeface="Arial" charset="0"/>
                <a:ea typeface="黑体" pitchFamily="49" charset="-122"/>
              </a:rPr>
              <a:t>你和同伴经常玩什么游戏</a:t>
            </a:r>
            <a:r>
              <a:rPr lang="en-US" altLang="zh-CN" sz="2800">
                <a:solidFill>
                  <a:srgbClr val="E44A83"/>
                </a:solidFill>
                <a:latin typeface="Arial" charset="0"/>
              </a:rPr>
              <a:t>?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endParaRPr lang="en-US" altLang="zh-CN" sz="2800">
              <a:solidFill>
                <a:srgbClr val="E44A83"/>
              </a:solidFill>
              <a:latin typeface="Arial" charset="0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endParaRPr lang="en-US" altLang="zh-CN" sz="2800">
              <a:solidFill>
                <a:srgbClr val="E44A83"/>
              </a:solidFill>
              <a:latin typeface="Arial" charset="0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</a:pPr>
            <a:r>
              <a:rPr lang="zh-CN" altLang="en-US" sz="2800">
                <a:solidFill>
                  <a:srgbClr val="E44A83"/>
                </a:solidFill>
                <a:latin typeface="Arial" charset="0"/>
                <a:ea typeface="黑体" pitchFamily="49" charset="-122"/>
              </a:rPr>
              <a:t>比较一下男生女生在喜欢的玩具、图书和游戏方面有哪些不同</a:t>
            </a:r>
            <a:r>
              <a:rPr lang="en-US" altLang="zh-CN" sz="2800">
                <a:solidFill>
                  <a:srgbClr val="E44A83"/>
                </a:solidFill>
                <a:latin typeface="Arial" charset="0"/>
              </a:rPr>
              <a:t>?</a:t>
            </a:r>
            <a:endParaRPr lang="en-US" altLang="zh-CN" sz="2400">
              <a:latin typeface="Arial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409" t="429" r="-1409" b="-429"/>
          <a:stretch>
            <a:fillRect/>
          </a:stretch>
        </p:blipFill>
        <p:spPr>
          <a:xfrm>
            <a:off x="4513897" y="1825625"/>
            <a:ext cx="3515678" cy="3849370"/>
          </a:xfrm>
          <a:prstGeom prst="foldedCorner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A000120141119A01PPBG">
  <a:themeElements>
    <a:clrScheme name="自定义 221">
      <a:dk1>
        <a:srgbClr val="6D6F71"/>
      </a:dk1>
      <a:lt1>
        <a:srgbClr val="FFFFFF"/>
      </a:lt1>
      <a:dk2>
        <a:srgbClr val="6D6F71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B8141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6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855</Words>
  <Application/>
  <Paragraphs>135</Paragraphs>
  <Slides>28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1_A000120141119A01PPBG</vt:lpstr>
      <vt:lpstr>幻灯片 1</vt:lpstr>
      <vt:lpstr>幻灯片 2</vt:lpstr>
      <vt:lpstr>请思考P14-18: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拓展空间</vt:lpstr>
      <vt:lpstr>课堂小结：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Anonymous</cp:lastModifiedBy>
  <cp:revision/>
  <dcterms:created xsi:type="dcterms:W3CDTF">2017-02-04T16:08:00Z</dcterms:created>
  <dcterms:modified xsi:type="dcterms:W3CDTF">2018-09-08T00:24:59Z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