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2"/>
  </p:notesMasterIdLst>
  <p:sldIdLst>
    <p:sldId id="464" r:id="rId4"/>
    <p:sldId id="460" r:id="rId5"/>
    <p:sldId id="457" r:id="rId6"/>
    <p:sldId id="458" r:id="rId7"/>
    <p:sldId id="461" r:id="rId8"/>
    <p:sldId id="462" r:id="rId9"/>
    <p:sldId id="465" r:id="rId10"/>
    <p:sldId id="466" r:id="rId11"/>
    <p:sldId id="467" r:id="rId12"/>
    <p:sldId id="468" r:id="rId13"/>
    <p:sldId id="469" r:id="rId14"/>
    <p:sldId id="470" r:id="rId15"/>
    <p:sldId id="471" r:id="rId16"/>
    <p:sldId id="472" r:id="rId17"/>
    <p:sldId id="474" r:id="rId18"/>
    <p:sldId id="475" r:id="rId19"/>
    <p:sldId id="476" r:id="rId20"/>
    <p:sldId id="477" r:id="rId21"/>
    <p:sldId id="478" r:id="rId22"/>
    <p:sldId id="479" r:id="rId23"/>
    <p:sldId id="480" r:id="rId24"/>
    <p:sldId id="481" r:id="rId25"/>
    <p:sldId id="482" r:id="rId26"/>
    <p:sldId id="483" r:id="rId27"/>
    <p:sldId id="484" r:id="rId28"/>
    <p:sldId id="485" r:id="rId29"/>
    <p:sldId id="486" r:id="rId30"/>
    <p:sldId id="487" r:id="rId31"/>
    <p:sldId id="488" r:id="rId32"/>
    <p:sldId id="489" r:id="rId33"/>
    <p:sldId id="490" r:id="rId34"/>
    <p:sldId id="491" r:id="rId35"/>
    <p:sldId id="492" r:id="rId36"/>
    <p:sldId id="493" r:id="rId37"/>
    <p:sldId id="494" r:id="rId38"/>
    <p:sldId id="495" r:id="rId39"/>
    <p:sldId id="496" r:id="rId40"/>
    <p:sldId id="267" r:id="rId4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DB7E8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/>
    <p:restoredTop sz="91581"/>
  </p:normalViewPr>
  <p:slideViewPr>
    <p:cSldViewPr snapToGrid="0" showGuides="1">
      <p:cViewPr varScale="1">
        <p:scale>
          <a:sx n="74" d="100"/>
          <a:sy n="74" d="100"/>
        </p:scale>
        <p:origin x="-72" y="-888"/>
      </p:cViewPr>
      <p:guideLst>
        <p:guide orient="horz" pos="2155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113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649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7763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图片1"/>
          <p:cNvPicPr>
            <a:picLocks noChangeAspect="1"/>
          </p:cNvPicPr>
          <p:nvPr userDrawn="1"/>
        </p:nvPicPr>
        <p:blipFill>
          <a:blip r:embed="rId2"/>
          <a:srcRect b="45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状元成才路标志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467" y="82551"/>
            <a:ext cx="1007533" cy="8932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51"/>
          </a:xfrm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51"/>
          </a:xfrm>
        </p:spPr>
        <p:txBody>
          <a:bodyPr/>
          <a:lstStyle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51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CB50AD-E52B-40BA-AD16-AD737E424D4C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CB50AD-E52B-40BA-AD16-AD737E424D4C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/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图片2"/>
          <p:cNvPicPr>
            <a:picLocks noChangeAspect="1"/>
          </p:cNvPicPr>
          <p:nvPr userDrawn="1"/>
        </p:nvPicPr>
        <p:blipFill>
          <a:blip r:embed="rId4"/>
          <a:srcRect t="69206" r="28578"/>
          <a:stretch>
            <a:fillRect/>
          </a:stretch>
        </p:blipFill>
        <p:spPr>
          <a:xfrm>
            <a:off x="533400" y="5357284"/>
            <a:ext cx="8326967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6" descr="图片2"/>
          <p:cNvPicPr>
            <a:picLocks noChangeAspect="1"/>
          </p:cNvPicPr>
          <p:nvPr userDrawn="1"/>
        </p:nvPicPr>
        <p:blipFill>
          <a:blip r:embed="rId4"/>
          <a:srcRect l="71422" t="69206"/>
          <a:stretch>
            <a:fillRect/>
          </a:stretch>
        </p:blipFill>
        <p:spPr>
          <a:xfrm>
            <a:off x="9228667" y="4908551"/>
            <a:ext cx="2963333" cy="19494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6" descr="图片2"/>
          <p:cNvPicPr>
            <a:picLocks noChangeAspect="1"/>
          </p:cNvPicPr>
          <p:nvPr userDrawn="1"/>
        </p:nvPicPr>
        <p:blipFill>
          <a:blip r:embed="rId4"/>
          <a:srcRect b="69101"/>
          <a:stretch>
            <a:fillRect/>
          </a:stretch>
        </p:blipFill>
        <p:spPr>
          <a:xfrm>
            <a:off x="0" y="0"/>
            <a:ext cx="12192000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Picture 2" descr="状元成才路标志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467" y="82551"/>
            <a:ext cx="1007533" cy="89323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jpeg"/><Relationship Id="rId2" Type="http://schemas.openxmlformats.org/officeDocument/2006/relationships/image" Target="../media/image18.png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8.jpeg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jpe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9.jpeg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0.jpeg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2.jpeg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3.jpe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4.jpeg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5.GIF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7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8.jpeg"/><Relationship Id="rId2" Type="http://schemas.openxmlformats.org/officeDocument/2006/relationships/tags" Target="../tags/tag31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0.jpe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Relationship Id="rId3" Type="http://schemas.openxmlformats.org/officeDocument/2006/relationships/image" Target="../media/image40.jpe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jpe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jpeg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7.jpe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6645" y="128905"/>
            <a:ext cx="4046855" cy="808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文本框 4103"/>
          <p:cNvSpPr txBox="1"/>
          <p:nvPr/>
        </p:nvSpPr>
        <p:spPr>
          <a:xfrm>
            <a:off x="2640330" y="-28575"/>
            <a:ext cx="2684780" cy="70358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 lvl="0"/>
            <a:r>
              <a:rPr lang="zh-CN" altLang="en-US" sz="4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导入新课</a:t>
            </a:r>
            <a:endParaRPr lang="zh-CN" altLang="en-US" sz="4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pic>
        <p:nvPicPr>
          <p:cNvPr id="3891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" y="1176655"/>
            <a:ext cx="1333500" cy="1408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文本框 4"/>
          <p:cNvSpPr txBox="1"/>
          <p:nvPr/>
        </p:nvSpPr>
        <p:spPr>
          <a:xfrm>
            <a:off x="6338570" y="863600"/>
            <a:ext cx="5759450" cy="179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_GB2312"/>
                <a:ea typeface="楷体_GB2312"/>
              </a:rPr>
              <a:t>我劝天公重抖擞，不拘一格降人才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dirty="0">
                <a:solidFill>
                  <a:srgbClr val="0000FF"/>
                </a:solidFill>
                <a:latin typeface="楷体_GB2312"/>
                <a:ea typeface="楷体_GB2312"/>
              </a:rPr>
              <a:t>言有物而行有格也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dirty="0">
                <a:solidFill>
                  <a:srgbClr val="0000FF"/>
                </a:solidFill>
                <a:latin typeface="楷体_GB2312"/>
                <a:ea typeface="楷体_GB2312"/>
              </a:rPr>
              <a:t>道之以德，齐之以礼，有耻且格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_GB2312"/>
                <a:ea typeface="楷体_GB231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楷体_GB2312"/>
              <a:ea typeface="楷体_GB2312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938655" y="1176655"/>
            <a:ext cx="1285240" cy="1408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88030" y="1177290"/>
            <a:ext cx="1256030" cy="140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79950" y="1177290"/>
            <a:ext cx="1275080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317625"/>
            <a:ext cx="1210310" cy="11258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9305" y="1318260"/>
            <a:ext cx="1164590" cy="11245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7245" y="1318260"/>
            <a:ext cx="1118235" cy="11252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4410" y="1317625"/>
            <a:ext cx="1151255" cy="1125220"/>
          </a:xfrm>
          <a:prstGeom prst="rect">
            <a:avLst/>
          </a:prstGeom>
        </p:spPr>
      </p:pic>
      <p:sp>
        <p:nvSpPr>
          <p:cNvPr id="38917" name="文本框 5"/>
          <p:cNvSpPr txBox="1"/>
          <p:nvPr/>
        </p:nvSpPr>
        <p:spPr>
          <a:xfrm>
            <a:off x="1096645" y="2811145"/>
            <a:ext cx="59359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你如何理解这些句子中的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格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9750" y="4964430"/>
            <a:ext cx="1115441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/>
            <a:r>
              <a:rPr lang="en-US" altLang="zh-CN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放飞梦想的青春时代，我们可以张扬、放纵、探险、自由、任性、哭闹，但是做起事来我们要遵守规矩，我们要让青春有风格。这一节课就让我们一起来探讨“青春有格”的话题。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0585" y="3555365"/>
            <a:ext cx="571563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dirty="0">
                <a:solidFill>
                  <a:srgbClr val="FF0000"/>
                </a:solidFill>
                <a:latin typeface="楷体_GB2312"/>
                <a:ea typeface="楷体_GB2312"/>
              </a:rPr>
              <a:t>格是正确、形式、规矩、规则的意思。</a:t>
            </a:r>
            <a:endParaRPr lang="zh-CN" altLang="en-US" sz="3200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pic>
        <p:nvPicPr>
          <p:cNvPr id="19" name="图片 18" descr="weixia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7640" y="3763645"/>
            <a:ext cx="1015365" cy="1015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占位符 4" descr="chudian"/>
          <p:cNvPicPr>
            <a:picLocks noGrp="1"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507605" y="3399155"/>
            <a:ext cx="4590415" cy="156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5" name="标题 1"/>
          <p:cNvSpPr>
            <a:spLocks noGrp="1"/>
          </p:cNvSpPr>
          <p:nvPr/>
        </p:nvSpPr>
        <p:spPr>
          <a:xfrm rot="10800000" flipH="1" flipV="1">
            <a:off x="6585585" y="2583815"/>
            <a:ext cx="5108575" cy="9709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sz="8800" dirty="0">
                <a:latin typeface="方正隶变_GBK"/>
                <a:ea typeface="方正隶变_GBK"/>
              </a:rPr>
              <a:t>格：规则</a:t>
            </a:r>
            <a:endParaRPr lang="zh-CN" altLang="en-US" sz="8800" dirty="0">
              <a:latin typeface="方正隶变_GBK"/>
              <a:ea typeface="方正隶变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625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67940" y="24130"/>
            <a:ext cx="22923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探究与分享</a:t>
            </a:r>
            <a:endParaRPr lang="zh-CN" altLang="en-US" sz="3200"/>
          </a:p>
        </p:txBody>
      </p:sp>
      <p:sp>
        <p:nvSpPr>
          <p:cNvPr id="39939" name="MH_PageTitle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64160" y="1028700"/>
            <a:ext cx="4988560" cy="5549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dirty="0">
                <a:latin typeface="锐字云字库行楷体1.0"/>
                <a:ea typeface="锐字云字库行楷体1.0"/>
              </a:rPr>
              <a:t>活动二：材料分析</a:t>
            </a:r>
            <a:endParaRPr lang="zh-CN" altLang="en-US" dirty="0">
              <a:latin typeface="锐字云字库行楷体1.0"/>
              <a:ea typeface="锐字云字库行楷体1.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4025" y="1614805"/>
            <a:ext cx="11582400" cy="451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>
              <a:buNone/>
            </a:pP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社会生活中存在很多规则，这些规则让我们的生活安全而富有意义，例如：不伤害别人；不说谎、不欺骗、；遵纪守法；互相尊重、、、、、</a:t>
            </a:r>
            <a:endParaRPr lang="zh-CN" altLang="en-US" sz="48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marL="0" lvl="0" indent="0" eaLnBrk="1" hangingPunct="1">
              <a:buNone/>
            </a:pPr>
            <a:r>
              <a:rPr lang="zh-CN" altLang="en-US" sz="4800" dirty="0">
                <a:solidFill>
                  <a:srgbClr val="BBE0E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你认为还有哪些规则需要遵守？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marL="0" lvl="0" indent="0" eaLnBrk="1" hangingPunct="1">
              <a:buNone/>
            </a:pP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有人认为，只要不被发现，说谎、欺骗是可以的，你如何看待这一观点，为什么？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marL="0" lvl="0" indent="0" eaLnBrk="1" hangingPunct="1">
              <a:buNone/>
            </a:pP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803775" y="3400425"/>
            <a:ext cx="7044055" cy="1117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（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） 班规 校规 医院、火车站等其他公共场所的规定</a:t>
            </a:r>
            <a:b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</a:b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3775" y="4628515"/>
            <a:ext cx="7324725" cy="19202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（</a:t>
            </a:r>
            <a:r>
              <a:rPr lang="en-US" altLang="zh-CN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2</a:t>
            </a: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）错误的。说谎、欺骗都是违反道德的行为，还可能违反法律，是害人害己的行为。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</p:txBody>
      </p:sp>
      <p:pic>
        <p:nvPicPr>
          <p:cNvPr id="4097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3815"/>
            <a:ext cx="5441315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1" name="文本框 4"/>
          <p:cNvSpPr txBox="1"/>
          <p:nvPr/>
        </p:nvSpPr>
        <p:spPr>
          <a:xfrm>
            <a:off x="6720840" y="43815"/>
            <a:ext cx="551561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/>
            <a:r>
              <a:rPr lang="en-US" altLang="zh-CN" sz="2800" dirty="0">
                <a:latin typeface="楷体_GB2312"/>
                <a:ea typeface="楷体_GB2312"/>
              </a:rPr>
              <a:t>  </a:t>
            </a:r>
            <a:r>
              <a:rPr lang="zh-CN" altLang="en-US" sz="3600" dirty="0">
                <a:latin typeface="楷体_GB2312"/>
                <a:ea typeface="楷体_GB2312"/>
              </a:rPr>
              <a:t>很多时候，公交车上年轻人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latin typeface="楷体_GB2312"/>
                <a:ea typeface="楷体_GB2312"/>
              </a:rPr>
              <a:t>镇定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latin typeface="楷体_GB2312"/>
                <a:ea typeface="楷体_GB2312"/>
              </a:rPr>
              <a:t>地坐在老弱病残孕的座位上，丝毫没有意识到身旁站着的老人，如果换成是自己的爸爸妈妈或是爷爷奶奶呢？</a:t>
            </a:r>
            <a:endParaRPr lang="zh-CN" altLang="en-US" sz="3600" dirty="0">
              <a:latin typeface="楷体_GB2312"/>
              <a:ea typeface="楷体_GB2312"/>
            </a:endParaRPr>
          </a:p>
        </p:txBody>
      </p:sp>
      <p:pic>
        <p:nvPicPr>
          <p:cNvPr id="15362" name="图片 -21474826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" y="3427095"/>
            <a:ext cx="4664710" cy="3520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82650" y="952500"/>
            <a:ext cx="3803650" cy="739775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行己有耻</a:t>
            </a:r>
            <a:endParaRPr lang="zh-CN" altLang="zh-CN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015" y="1847850"/>
            <a:ext cx="7727950" cy="19202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树立底线意识，触碰道德底线的事情不做，触碰法律的事情更不能做。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44035" name="图片 10" descr="fal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5645" y="3182620"/>
            <a:ext cx="4982845" cy="3687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2600" y="968375"/>
            <a:ext cx="3419475" cy="806450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行己有耻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0" y="1985645"/>
            <a:ext cx="7488555" cy="14770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需要我们磨砺意志，拒绝不良诱惑，不断增强自控能力。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pic>
        <p:nvPicPr>
          <p:cNvPr id="46081" name="图片 1" descr="xued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" y="3973195"/>
            <a:ext cx="4105275" cy="2859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图片 10" descr="xuezh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1960" y="4033520"/>
            <a:ext cx="4064000" cy="2798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3" descr="junxub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765" y="3973195"/>
            <a:ext cx="3523615" cy="2865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22350" y="1047115"/>
            <a:ext cx="7639685" cy="1076325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行己有耻需要我们怎么做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?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4715" y="2236470"/>
            <a:ext cx="9436735" cy="39319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需要我们有羞耻心，不断提高辨别“耻”的能力。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用行为证明并创造自己，树立底线意识，触碰道德和法律的事情坚决不做。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磨砺意志，拒绝不良诱惑，不断增强自控力。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9" end="8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0840" y="1168400"/>
            <a:ext cx="3916045" cy="66675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二、止于至善</a:t>
            </a:r>
            <a:endParaRPr lang="zh-CN" altLang="en-US" sz="4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21585" y="22860"/>
            <a:ext cx="25165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00B050"/>
                </a:solidFill>
              </a:rPr>
              <a:t>合作探究</a:t>
            </a:r>
            <a:endParaRPr lang="zh-CN" altLang="en-US" sz="4400">
              <a:solidFill>
                <a:srgbClr val="00B05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350" y="1835150"/>
            <a:ext cx="10543540" cy="17373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止于至善是人的一种精神境界，是一种“虽不能至，心向往之”的实践过程，是一种向往美好、永不言弃的精神状态。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pic>
        <p:nvPicPr>
          <p:cNvPr id="5427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" y="3572510"/>
            <a:ext cx="12002770" cy="3256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6180" y="28575"/>
            <a:ext cx="5861050" cy="118173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anchor="b">
            <a:norm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文学知识：《大学》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0" y="1738313"/>
            <a:ext cx="7261225" cy="3416300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“大学之道 ，在明明德，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在亲民 ，在止于至善。“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意思：大学的宗旨在于弘扬光明正大的品德，鼓励天下人革除自己身上的旧习，是人达到完美的境界</a:t>
            </a:r>
            <a:r>
              <a:rPr lang="zh-CN" altLang="en-US" sz="3600" dirty="0">
                <a:solidFill>
                  <a:srgbClr val="BBE0E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。</a:t>
            </a:r>
            <a:endParaRPr lang="zh-CN" altLang="en-US" sz="3600" dirty="0">
              <a:solidFill>
                <a:srgbClr val="BBE0E3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5222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350" y="908050"/>
            <a:ext cx="3275013" cy="3275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95425" y="1030288"/>
            <a:ext cx="9394825" cy="2827338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7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生活中怎样才能做到</a:t>
            </a:r>
            <a:endParaRPr lang="zh-CN" altLang="en-US" sz="7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 algn="ctr"/>
            <a:r>
              <a:rPr lang="en-US" altLang="zh-CN" sz="7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“</a:t>
            </a:r>
            <a:r>
              <a:rPr lang="zh-CN" altLang="en-US" sz="7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至善</a:t>
            </a:r>
            <a:r>
              <a:rPr lang="en-US" altLang="zh-CN" sz="7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”</a:t>
            </a:r>
            <a:r>
              <a:rPr lang="zh-CN" altLang="en-US" sz="7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？</a:t>
            </a:r>
            <a:endParaRPr lang="zh-CN" altLang="en-US" sz="7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56322" name="图片 1" descr="shan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188" y="3990975"/>
            <a:ext cx="2609850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图片 2" descr="sah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63" y="3990975"/>
            <a:ext cx="2852737" cy="246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35250" y="714375"/>
            <a:ext cx="8639175" cy="4813300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在青岛，“微尘”是一个家喻户晓的名字。起初，“微尘”曾是青岛市一位数次捐款不留姓名的普通市民。现在，“微尘”代表着一个不留姓名无私援助公益事业的群体；一种诠释爱心的精神符号。青岛市红十字会工作人员陈敏说：“最初只是一种个人行为的爱心善举，却因其施恩不图报的美德唤醒了众人的爱心。就像小小的尘埃凝聚在一起，爆发出了巨大的力量，进而演化成一种社会行为。”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从援助印度洋海啸灾区，到为湖南、贵州、江西灾区募款，再到为心脏病儿、贫困白内障患者复明救助，到处都出现了“微尘”的身影。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863" y="2430463"/>
            <a:ext cx="2424113" cy="1076325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微尘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6975" y="5721350"/>
            <a:ext cx="7339013" cy="585788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为什么奉献爱心要留名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“</a:t>
            </a:r>
            <a:r>
              <a:rPr lang="zh-CN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微尘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？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1925" y="647700"/>
            <a:ext cx="3173413" cy="1074738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止于至善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1165" y="1870710"/>
            <a:ext cx="7788275" cy="15544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每个人都可以从点滴小事做起，积少成多，积善成德。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pic>
        <p:nvPicPr>
          <p:cNvPr id="60419" name="图片 3" descr="shan111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3425825"/>
            <a:ext cx="11854180" cy="3416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6645" y="128905"/>
            <a:ext cx="7838440" cy="1110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文本框 1"/>
          <p:cNvSpPr txBox="1"/>
          <p:nvPr/>
        </p:nvSpPr>
        <p:spPr>
          <a:xfrm>
            <a:off x="877570" y="1735455"/>
            <a:ext cx="7634605" cy="2133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5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第三课    青春的证明</a:t>
            </a:r>
            <a:endParaRPr lang="zh-CN" altLang="zh-CN" sz="5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文本框 1"/>
          <p:cNvSpPr txBox="1"/>
          <p:nvPr/>
        </p:nvSpPr>
        <p:spPr>
          <a:xfrm>
            <a:off x="1844040" y="3773805"/>
            <a:ext cx="7421245" cy="1097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zh-CN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框</a:t>
            </a: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青春有格</a:t>
            </a:r>
            <a:endParaRPr lang="zh-CN" altLang="en-US" sz="6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9185" y="5080"/>
            <a:ext cx="51746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 dirty="0">
                <a:cs typeface="+mn-cs"/>
                <a:sym typeface="+mn-ea"/>
              </a:rPr>
              <a:t>第一单元   青春时光</a:t>
            </a:r>
            <a:endParaRPr lang="zh-CN" altLang="en-US"/>
          </a:p>
        </p:txBody>
      </p:sp>
      <p:pic>
        <p:nvPicPr>
          <p:cNvPr id="27649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-104" t="20628" r="632" b="30342"/>
          <a:stretch>
            <a:fillRect/>
          </a:stretch>
        </p:blipFill>
        <p:spPr>
          <a:xfrm>
            <a:off x="8813165" y="1579245"/>
            <a:ext cx="3427730" cy="5238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03655" y="52705"/>
            <a:ext cx="10797540" cy="67360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小勇每周都抽空到敬老院做志愿者，陪老人聊聊天，读读报纸，并且一做就坚持了两年时间，敬老院给学校发来一封感谢信，学校号召向小勇学习，对此，几位同学有如下议论：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同学甲：他能坚持一辈子，我才不信呢！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同学乙：虽然我没做过，但是小勇做了，我也想试试。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同学丙：我也当过志愿者，而且去过好多次呢！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同学丁：小勇真棒，换做是我，不一定能做到。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你如何看待上述同学的议论？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看到这封感谢信，你会怎么想？怎么做？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150" y="1603375"/>
            <a:ext cx="1247140" cy="238633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榜样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4" end="20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1950" y="746760"/>
            <a:ext cx="2939415" cy="1075055"/>
          </a:xfrm>
          <a:prstGeom prst="rect">
            <a:avLst/>
          </a:prstGeom>
          <a:noFill/>
          <a:ln>
            <a:noFill/>
          </a:ln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止于至善</a:t>
            </a:r>
            <a:endParaRPr kumimoji="0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3650" y="1822450"/>
            <a:ext cx="6188075" cy="1601788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在生活中寻找</a:t>
            </a:r>
            <a:r>
              <a:rPr lang="en-US" altLang="zh-CN" sz="4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“</a:t>
            </a: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贤</a:t>
            </a:r>
            <a:r>
              <a:rPr lang="en-US" altLang="zh-CN" sz="4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”</a:t>
            </a: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并将他们作为榜样</a:t>
            </a:r>
            <a:endParaRPr lang="zh-CN" altLang="en-US" sz="48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64515" name="图片 3" descr="bangy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860" y="3424555"/>
            <a:ext cx="7535545" cy="332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" y="830263"/>
            <a:ext cx="4152900" cy="892175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榜样的作用？</a:t>
            </a:r>
            <a:endParaRPr lang="zh-CN" altLang="en-US" sz="48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0405" y="1722120"/>
            <a:ext cx="8088630" cy="47853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好的榜样昭示着做人、做事的基本态度，激发我们对人生道路和人生理想的而思考，给予我们自我完善的力量，善于寻找好的榜样，向榜样学习，汲取榜样的力量，我们的社会、国家才会变得更好。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pic>
        <p:nvPicPr>
          <p:cNvPr id="66563" name="图片 2" descr="lili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1520825"/>
            <a:ext cx="3679190" cy="5351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888" y="884238"/>
            <a:ext cx="8188325" cy="4516438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柳公权 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BBE0E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　　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柳公权从小就显示出在书法方面的过人天赋，他写的字远近闻名。他也因此有些骄傲。不过，有一天他遇到了一个没有手的老人，竟然发现老人用脚写的字比用他手写的还好。从此，他时时把“</a:t>
            </a:r>
            <a:r>
              <a:rPr lang="zh-CN" altLang="en-US" sz="36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戒骄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”记在心中，勤奋练字，虚心学习，终于成为一代书法大家。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68610" name="图片 3" descr="liugongqu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4530" y="2301875"/>
            <a:ext cx="3855720" cy="452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010" y="1080135"/>
            <a:ext cx="3340100" cy="970915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杨震列传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975" y="2138363"/>
            <a:ext cx="6972300" cy="3538538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杨震四迁荆州刺史、东莱太守。当之郡，道经昌邑，故所举荆州茂才王密为昌邑令，谒见，至夜怀金十斤以遗震。震曰：“故人知君，君不知故人，何也？”密曰：“暮夜无知者。”震曰：“天知，神知，我知，子知。何谓无知！”密愧而出。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70659" name="图片 3" descr="t01176b7943d6f6477b0000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0" y="1689100"/>
            <a:ext cx="3565525" cy="5151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5300" y="930275"/>
            <a:ext cx="3454400" cy="1076325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我有问题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6925" y="2533650"/>
            <a:ext cx="6605588" cy="1790700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5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他们两人为什么可以成为一代名家？</a:t>
            </a:r>
            <a:endParaRPr lang="zh-CN" altLang="en-US" sz="5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9675" y="4635500"/>
            <a:ext cx="4364038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自省  慎独</a:t>
            </a:r>
            <a:endParaRPr kumimoji="0" lang="zh-CN" altLang="en-US" sz="7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9" name="MH_Picture_1"/>
          <p:cNvSpPr/>
          <p:nvPr>
            <p:custDataLst>
              <p:tags r:id="rId2"/>
            </p:custDataLst>
          </p:nvPr>
        </p:nvSpPr>
        <p:spPr bwMode="auto">
          <a:xfrm>
            <a:off x="8951459" y="2005805"/>
            <a:ext cx="2490108" cy="2490108"/>
          </a:xfrm>
          <a:custGeom>
            <a:avLst/>
            <a:gdLst>
              <a:gd name="connsiteX0" fmla="*/ 1224270 w 2445824"/>
              <a:gd name="connsiteY0" fmla="*/ 1675176 h 2445824"/>
              <a:gd name="connsiteX1" fmla="*/ 1261851 w 2445824"/>
              <a:gd name="connsiteY1" fmla="*/ 1690742 h 2445824"/>
              <a:gd name="connsiteX2" fmla="*/ 1594027 w 2445824"/>
              <a:gd name="connsiteY2" fmla="*/ 2022919 h 2445824"/>
              <a:gd name="connsiteX3" fmla="*/ 1594027 w 2445824"/>
              <a:gd name="connsiteY3" fmla="*/ 2098081 h 2445824"/>
              <a:gd name="connsiteX4" fmla="*/ 1261851 w 2445824"/>
              <a:gd name="connsiteY4" fmla="*/ 2430257 h 2445824"/>
              <a:gd name="connsiteX5" fmla="*/ 1186688 w 2445824"/>
              <a:gd name="connsiteY5" fmla="*/ 2430257 h 2445824"/>
              <a:gd name="connsiteX6" fmla="*/ 854512 w 2445824"/>
              <a:gd name="connsiteY6" fmla="*/ 2098081 h 2445824"/>
              <a:gd name="connsiteX7" fmla="*/ 854512 w 2445824"/>
              <a:gd name="connsiteY7" fmla="*/ 2022919 h 2445824"/>
              <a:gd name="connsiteX8" fmla="*/ 1186688 w 2445824"/>
              <a:gd name="connsiteY8" fmla="*/ 1690742 h 2445824"/>
              <a:gd name="connsiteX9" fmla="*/ 1224270 w 2445824"/>
              <a:gd name="connsiteY9" fmla="*/ 1675176 h 2445824"/>
              <a:gd name="connsiteX10" fmla="*/ 1642385 w 2445824"/>
              <a:gd name="connsiteY10" fmla="*/ 1257061 h 2445824"/>
              <a:gd name="connsiteX11" fmla="*/ 1679966 w 2445824"/>
              <a:gd name="connsiteY11" fmla="*/ 1272627 h 2445824"/>
              <a:gd name="connsiteX12" fmla="*/ 2012142 w 2445824"/>
              <a:gd name="connsiteY12" fmla="*/ 1604804 h 2445824"/>
              <a:gd name="connsiteX13" fmla="*/ 2012142 w 2445824"/>
              <a:gd name="connsiteY13" fmla="*/ 1679966 h 2445824"/>
              <a:gd name="connsiteX14" fmla="*/ 1679966 w 2445824"/>
              <a:gd name="connsiteY14" fmla="*/ 2012142 h 2445824"/>
              <a:gd name="connsiteX15" fmla="*/ 1604803 w 2445824"/>
              <a:gd name="connsiteY15" fmla="*/ 2012142 h 2445824"/>
              <a:gd name="connsiteX16" fmla="*/ 1272627 w 2445824"/>
              <a:gd name="connsiteY16" fmla="*/ 1679966 h 2445824"/>
              <a:gd name="connsiteX17" fmla="*/ 1272627 w 2445824"/>
              <a:gd name="connsiteY17" fmla="*/ 1604804 h 2445824"/>
              <a:gd name="connsiteX18" fmla="*/ 1604803 w 2445824"/>
              <a:gd name="connsiteY18" fmla="*/ 1272627 h 2445824"/>
              <a:gd name="connsiteX19" fmla="*/ 1642385 w 2445824"/>
              <a:gd name="connsiteY19" fmla="*/ 1257061 h 2445824"/>
              <a:gd name="connsiteX20" fmla="*/ 804797 w 2445824"/>
              <a:gd name="connsiteY20" fmla="*/ 1255703 h 2445824"/>
              <a:gd name="connsiteX21" fmla="*/ 842378 w 2445824"/>
              <a:gd name="connsiteY21" fmla="*/ 1271270 h 2445824"/>
              <a:gd name="connsiteX22" fmla="*/ 1174554 w 2445824"/>
              <a:gd name="connsiteY22" fmla="*/ 1603446 h 2445824"/>
              <a:gd name="connsiteX23" fmla="*/ 1174554 w 2445824"/>
              <a:gd name="connsiteY23" fmla="*/ 1678609 h 2445824"/>
              <a:gd name="connsiteX24" fmla="*/ 842378 w 2445824"/>
              <a:gd name="connsiteY24" fmla="*/ 2010785 h 2445824"/>
              <a:gd name="connsiteX25" fmla="*/ 767215 w 2445824"/>
              <a:gd name="connsiteY25" fmla="*/ 2010785 h 2445824"/>
              <a:gd name="connsiteX26" fmla="*/ 435039 w 2445824"/>
              <a:gd name="connsiteY26" fmla="*/ 1678609 h 2445824"/>
              <a:gd name="connsiteX27" fmla="*/ 435039 w 2445824"/>
              <a:gd name="connsiteY27" fmla="*/ 1603446 h 2445824"/>
              <a:gd name="connsiteX28" fmla="*/ 767215 w 2445824"/>
              <a:gd name="connsiteY28" fmla="*/ 1271270 h 2445824"/>
              <a:gd name="connsiteX29" fmla="*/ 804797 w 2445824"/>
              <a:gd name="connsiteY29" fmla="*/ 1255703 h 2445824"/>
              <a:gd name="connsiteX30" fmla="*/ 2060500 w 2445824"/>
              <a:gd name="connsiteY30" fmla="*/ 838946 h 2445824"/>
              <a:gd name="connsiteX31" fmla="*/ 2098081 w 2445824"/>
              <a:gd name="connsiteY31" fmla="*/ 854512 h 2445824"/>
              <a:gd name="connsiteX32" fmla="*/ 2430257 w 2445824"/>
              <a:gd name="connsiteY32" fmla="*/ 1186688 h 2445824"/>
              <a:gd name="connsiteX33" fmla="*/ 2430257 w 2445824"/>
              <a:gd name="connsiteY33" fmla="*/ 1261851 h 2445824"/>
              <a:gd name="connsiteX34" fmla="*/ 2098081 w 2445824"/>
              <a:gd name="connsiteY34" fmla="*/ 1594027 h 2445824"/>
              <a:gd name="connsiteX35" fmla="*/ 2022918 w 2445824"/>
              <a:gd name="connsiteY35" fmla="*/ 1594027 h 2445824"/>
              <a:gd name="connsiteX36" fmla="*/ 1690742 w 2445824"/>
              <a:gd name="connsiteY36" fmla="*/ 1261851 h 2445824"/>
              <a:gd name="connsiteX37" fmla="*/ 1690742 w 2445824"/>
              <a:gd name="connsiteY37" fmla="*/ 1186688 h 2445824"/>
              <a:gd name="connsiteX38" fmla="*/ 2022918 w 2445824"/>
              <a:gd name="connsiteY38" fmla="*/ 854512 h 2445824"/>
              <a:gd name="connsiteX39" fmla="*/ 2060500 w 2445824"/>
              <a:gd name="connsiteY39" fmla="*/ 838946 h 2445824"/>
              <a:gd name="connsiteX40" fmla="*/ 1222912 w 2445824"/>
              <a:gd name="connsiteY40" fmla="*/ 837588 h 2445824"/>
              <a:gd name="connsiteX41" fmla="*/ 1260493 w 2445824"/>
              <a:gd name="connsiteY41" fmla="*/ 853155 h 2445824"/>
              <a:gd name="connsiteX42" fmla="*/ 1592669 w 2445824"/>
              <a:gd name="connsiteY42" fmla="*/ 1185331 h 2445824"/>
              <a:gd name="connsiteX43" fmla="*/ 1592669 w 2445824"/>
              <a:gd name="connsiteY43" fmla="*/ 1260493 h 2445824"/>
              <a:gd name="connsiteX44" fmla="*/ 1260493 w 2445824"/>
              <a:gd name="connsiteY44" fmla="*/ 1592670 h 2445824"/>
              <a:gd name="connsiteX45" fmla="*/ 1185331 w 2445824"/>
              <a:gd name="connsiteY45" fmla="*/ 1592670 h 2445824"/>
              <a:gd name="connsiteX46" fmla="*/ 853154 w 2445824"/>
              <a:gd name="connsiteY46" fmla="*/ 1260493 h 2445824"/>
              <a:gd name="connsiteX47" fmla="*/ 853154 w 2445824"/>
              <a:gd name="connsiteY47" fmla="*/ 1185331 h 2445824"/>
              <a:gd name="connsiteX48" fmla="*/ 1185331 w 2445824"/>
              <a:gd name="connsiteY48" fmla="*/ 853155 h 2445824"/>
              <a:gd name="connsiteX49" fmla="*/ 1222912 w 2445824"/>
              <a:gd name="connsiteY49" fmla="*/ 837588 h 2445824"/>
              <a:gd name="connsiteX50" fmla="*/ 385324 w 2445824"/>
              <a:gd name="connsiteY50" fmla="*/ 836230 h 2445824"/>
              <a:gd name="connsiteX51" fmla="*/ 422905 w 2445824"/>
              <a:gd name="connsiteY51" fmla="*/ 851797 h 2445824"/>
              <a:gd name="connsiteX52" fmla="*/ 755082 w 2445824"/>
              <a:gd name="connsiteY52" fmla="*/ 1183973 h 2445824"/>
              <a:gd name="connsiteX53" fmla="*/ 755082 w 2445824"/>
              <a:gd name="connsiteY53" fmla="*/ 1259136 h 2445824"/>
              <a:gd name="connsiteX54" fmla="*/ 422905 w 2445824"/>
              <a:gd name="connsiteY54" fmla="*/ 1591312 h 2445824"/>
              <a:gd name="connsiteX55" fmla="*/ 347743 w 2445824"/>
              <a:gd name="connsiteY55" fmla="*/ 1591312 h 2445824"/>
              <a:gd name="connsiteX56" fmla="*/ 15567 w 2445824"/>
              <a:gd name="connsiteY56" fmla="*/ 1259136 h 2445824"/>
              <a:gd name="connsiteX57" fmla="*/ 15567 w 2445824"/>
              <a:gd name="connsiteY57" fmla="*/ 1183973 h 2445824"/>
              <a:gd name="connsiteX58" fmla="*/ 347743 w 2445824"/>
              <a:gd name="connsiteY58" fmla="*/ 851797 h 2445824"/>
              <a:gd name="connsiteX59" fmla="*/ 385324 w 2445824"/>
              <a:gd name="connsiteY59" fmla="*/ 836230 h 2445824"/>
              <a:gd name="connsiteX60" fmla="*/ 1641027 w 2445824"/>
              <a:gd name="connsiteY60" fmla="*/ 419473 h 2445824"/>
              <a:gd name="connsiteX61" fmla="*/ 1678608 w 2445824"/>
              <a:gd name="connsiteY61" fmla="*/ 435040 h 2445824"/>
              <a:gd name="connsiteX62" fmla="*/ 2010784 w 2445824"/>
              <a:gd name="connsiteY62" fmla="*/ 767216 h 2445824"/>
              <a:gd name="connsiteX63" fmla="*/ 2010784 w 2445824"/>
              <a:gd name="connsiteY63" fmla="*/ 842378 h 2445824"/>
              <a:gd name="connsiteX64" fmla="*/ 1678608 w 2445824"/>
              <a:gd name="connsiteY64" fmla="*/ 1174555 h 2445824"/>
              <a:gd name="connsiteX65" fmla="*/ 1603446 w 2445824"/>
              <a:gd name="connsiteY65" fmla="*/ 1174555 h 2445824"/>
              <a:gd name="connsiteX66" fmla="*/ 1271269 w 2445824"/>
              <a:gd name="connsiteY66" fmla="*/ 842378 h 2445824"/>
              <a:gd name="connsiteX67" fmla="*/ 1271269 w 2445824"/>
              <a:gd name="connsiteY67" fmla="*/ 767216 h 2445824"/>
              <a:gd name="connsiteX68" fmla="*/ 1603446 w 2445824"/>
              <a:gd name="connsiteY68" fmla="*/ 435040 h 2445824"/>
              <a:gd name="connsiteX69" fmla="*/ 1641027 w 2445824"/>
              <a:gd name="connsiteY69" fmla="*/ 419473 h 2445824"/>
              <a:gd name="connsiteX70" fmla="*/ 803439 w 2445824"/>
              <a:gd name="connsiteY70" fmla="*/ 418115 h 2445824"/>
              <a:gd name="connsiteX71" fmla="*/ 841020 w 2445824"/>
              <a:gd name="connsiteY71" fmla="*/ 433682 h 2445824"/>
              <a:gd name="connsiteX72" fmla="*/ 1173197 w 2445824"/>
              <a:gd name="connsiteY72" fmla="*/ 765858 h 2445824"/>
              <a:gd name="connsiteX73" fmla="*/ 1173197 w 2445824"/>
              <a:gd name="connsiteY73" fmla="*/ 841021 h 2445824"/>
              <a:gd name="connsiteX74" fmla="*/ 841020 w 2445824"/>
              <a:gd name="connsiteY74" fmla="*/ 1173197 h 2445824"/>
              <a:gd name="connsiteX75" fmla="*/ 765858 w 2445824"/>
              <a:gd name="connsiteY75" fmla="*/ 1173197 h 2445824"/>
              <a:gd name="connsiteX76" fmla="*/ 433682 w 2445824"/>
              <a:gd name="connsiteY76" fmla="*/ 841021 h 2445824"/>
              <a:gd name="connsiteX77" fmla="*/ 433682 w 2445824"/>
              <a:gd name="connsiteY77" fmla="*/ 765858 h 2445824"/>
              <a:gd name="connsiteX78" fmla="*/ 765858 w 2445824"/>
              <a:gd name="connsiteY78" fmla="*/ 433682 h 2445824"/>
              <a:gd name="connsiteX79" fmla="*/ 803439 w 2445824"/>
              <a:gd name="connsiteY79" fmla="*/ 418115 h 2445824"/>
              <a:gd name="connsiteX80" fmla="*/ 1221554 w 2445824"/>
              <a:gd name="connsiteY80" fmla="*/ 0 h 2445824"/>
              <a:gd name="connsiteX81" fmla="*/ 1259136 w 2445824"/>
              <a:gd name="connsiteY81" fmla="*/ 15567 h 2445824"/>
              <a:gd name="connsiteX82" fmla="*/ 1591312 w 2445824"/>
              <a:gd name="connsiteY82" fmla="*/ 347743 h 2445824"/>
              <a:gd name="connsiteX83" fmla="*/ 1591312 w 2445824"/>
              <a:gd name="connsiteY83" fmla="*/ 422906 h 2445824"/>
              <a:gd name="connsiteX84" fmla="*/ 1259136 w 2445824"/>
              <a:gd name="connsiteY84" fmla="*/ 755082 h 2445824"/>
              <a:gd name="connsiteX85" fmla="*/ 1183973 w 2445824"/>
              <a:gd name="connsiteY85" fmla="*/ 755082 h 2445824"/>
              <a:gd name="connsiteX86" fmla="*/ 851797 w 2445824"/>
              <a:gd name="connsiteY86" fmla="*/ 422906 h 2445824"/>
              <a:gd name="connsiteX87" fmla="*/ 851797 w 2445824"/>
              <a:gd name="connsiteY87" fmla="*/ 347743 h 2445824"/>
              <a:gd name="connsiteX88" fmla="*/ 1183973 w 2445824"/>
              <a:gd name="connsiteY88" fmla="*/ 15567 h 2445824"/>
              <a:gd name="connsiteX89" fmla="*/ 1221554 w 2445824"/>
              <a:gd name="connsiteY89" fmla="*/ 0 h 244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445824" h="2445824">
                <a:moveTo>
                  <a:pt x="1224270" y="1675176"/>
                </a:moveTo>
                <a:cubicBezTo>
                  <a:pt x="1237871" y="1675176"/>
                  <a:pt x="1251473" y="1680365"/>
                  <a:pt x="1261851" y="1690742"/>
                </a:cubicBezTo>
                <a:lnTo>
                  <a:pt x="1594027" y="2022919"/>
                </a:lnTo>
                <a:cubicBezTo>
                  <a:pt x="1614783" y="2043674"/>
                  <a:pt x="1614783" y="2077326"/>
                  <a:pt x="1594027" y="2098081"/>
                </a:cubicBezTo>
                <a:lnTo>
                  <a:pt x="1261851" y="2430257"/>
                </a:lnTo>
                <a:cubicBezTo>
                  <a:pt x="1241095" y="2451013"/>
                  <a:pt x="1207444" y="2451013"/>
                  <a:pt x="1186688" y="2430257"/>
                </a:cubicBezTo>
                <a:lnTo>
                  <a:pt x="854512" y="2098081"/>
                </a:lnTo>
                <a:cubicBezTo>
                  <a:pt x="833756" y="2077326"/>
                  <a:pt x="833756" y="2043674"/>
                  <a:pt x="854512" y="2022919"/>
                </a:cubicBezTo>
                <a:lnTo>
                  <a:pt x="1186688" y="1690742"/>
                </a:lnTo>
                <a:cubicBezTo>
                  <a:pt x="1197066" y="1680365"/>
                  <a:pt x="1210668" y="1675176"/>
                  <a:pt x="1224270" y="1675176"/>
                </a:cubicBezTo>
                <a:close/>
                <a:moveTo>
                  <a:pt x="1642385" y="1257061"/>
                </a:moveTo>
                <a:cubicBezTo>
                  <a:pt x="1655986" y="1257061"/>
                  <a:pt x="1669588" y="1262250"/>
                  <a:pt x="1679966" y="1272627"/>
                </a:cubicBezTo>
                <a:lnTo>
                  <a:pt x="2012142" y="1604804"/>
                </a:lnTo>
                <a:cubicBezTo>
                  <a:pt x="2032898" y="1625559"/>
                  <a:pt x="2032898" y="1659210"/>
                  <a:pt x="2012142" y="1679966"/>
                </a:cubicBezTo>
                <a:lnTo>
                  <a:pt x="1679966" y="2012142"/>
                </a:lnTo>
                <a:cubicBezTo>
                  <a:pt x="1659210" y="2032898"/>
                  <a:pt x="1625559" y="2032898"/>
                  <a:pt x="1604803" y="2012142"/>
                </a:cubicBezTo>
                <a:lnTo>
                  <a:pt x="1272627" y="1679966"/>
                </a:lnTo>
                <a:cubicBezTo>
                  <a:pt x="1251871" y="1659210"/>
                  <a:pt x="1251871" y="1625559"/>
                  <a:pt x="1272627" y="1604804"/>
                </a:cubicBezTo>
                <a:lnTo>
                  <a:pt x="1604803" y="1272627"/>
                </a:lnTo>
                <a:cubicBezTo>
                  <a:pt x="1615181" y="1262250"/>
                  <a:pt x="1628783" y="1257061"/>
                  <a:pt x="1642385" y="1257061"/>
                </a:cubicBezTo>
                <a:close/>
                <a:moveTo>
                  <a:pt x="804797" y="1255703"/>
                </a:moveTo>
                <a:cubicBezTo>
                  <a:pt x="818399" y="1255703"/>
                  <a:pt x="832000" y="1260892"/>
                  <a:pt x="842378" y="1271270"/>
                </a:cubicBezTo>
                <a:lnTo>
                  <a:pt x="1174554" y="1603446"/>
                </a:lnTo>
                <a:cubicBezTo>
                  <a:pt x="1195310" y="1624202"/>
                  <a:pt x="1195310" y="1657853"/>
                  <a:pt x="1174554" y="1678609"/>
                </a:cubicBezTo>
                <a:lnTo>
                  <a:pt x="842378" y="2010785"/>
                </a:lnTo>
                <a:cubicBezTo>
                  <a:pt x="821622" y="2031540"/>
                  <a:pt x="787971" y="2031540"/>
                  <a:pt x="767215" y="2010785"/>
                </a:cubicBezTo>
                <a:lnTo>
                  <a:pt x="435039" y="1678609"/>
                </a:lnTo>
                <a:cubicBezTo>
                  <a:pt x="414284" y="1657853"/>
                  <a:pt x="414284" y="1624202"/>
                  <a:pt x="435039" y="1603446"/>
                </a:cubicBezTo>
                <a:lnTo>
                  <a:pt x="767215" y="1271270"/>
                </a:lnTo>
                <a:cubicBezTo>
                  <a:pt x="777593" y="1260892"/>
                  <a:pt x="791195" y="1255703"/>
                  <a:pt x="804797" y="1255703"/>
                </a:cubicBezTo>
                <a:close/>
                <a:moveTo>
                  <a:pt x="2060500" y="838946"/>
                </a:moveTo>
                <a:cubicBezTo>
                  <a:pt x="2074101" y="838946"/>
                  <a:pt x="2087703" y="844135"/>
                  <a:pt x="2098081" y="854512"/>
                </a:cubicBezTo>
                <a:lnTo>
                  <a:pt x="2430257" y="1186688"/>
                </a:lnTo>
                <a:cubicBezTo>
                  <a:pt x="2451013" y="1207444"/>
                  <a:pt x="2451013" y="1241095"/>
                  <a:pt x="2430257" y="1261851"/>
                </a:cubicBezTo>
                <a:lnTo>
                  <a:pt x="2098081" y="1594027"/>
                </a:lnTo>
                <a:cubicBezTo>
                  <a:pt x="2077325" y="1614783"/>
                  <a:pt x="2043674" y="1614783"/>
                  <a:pt x="2022918" y="1594027"/>
                </a:cubicBezTo>
                <a:lnTo>
                  <a:pt x="1690742" y="1261851"/>
                </a:lnTo>
                <a:cubicBezTo>
                  <a:pt x="1669986" y="1241095"/>
                  <a:pt x="1669986" y="1207444"/>
                  <a:pt x="1690742" y="1186688"/>
                </a:cubicBezTo>
                <a:lnTo>
                  <a:pt x="2022918" y="854512"/>
                </a:lnTo>
                <a:cubicBezTo>
                  <a:pt x="2033296" y="844135"/>
                  <a:pt x="2046898" y="838946"/>
                  <a:pt x="2060500" y="838946"/>
                </a:cubicBezTo>
                <a:close/>
                <a:moveTo>
                  <a:pt x="1222912" y="837588"/>
                </a:moveTo>
                <a:cubicBezTo>
                  <a:pt x="1236514" y="837588"/>
                  <a:pt x="1250115" y="842777"/>
                  <a:pt x="1260493" y="853155"/>
                </a:cubicBezTo>
                <a:lnTo>
                  <a:pt x="1592669" y="1185331"/>
                </a:lnTo>
                <a:cubicBezTo>
                  <a:pt x="1613425" y="1206087"/>
                  <a:pt x="1613425" y="1239738"/>
                  <a:pt x="1592669" y="1260493"/>
                </a:cubicBezTo>
                <a:lnTo>
                  <a:pt x="1260493" y="1592670"/>
                </a:lnTo>
                <a:cubicBezTo>
                  <a:pt x="1239737" y="1613425"/>
                  <a:pt x="1206086" y="1613425"/>
                  <a:pt x="1185331" y="1592670"/>
                </a:cubicBezTo>
                <a:lnTo>
                  <a:pt x="853154" y="1260493"/>
                </a:lnTo>
                <a:cubicBezTo>
                  <a:pt x="832399" y="1239738"/>
                  <a:pt x="832399" y="1206087"/>
                  <a:pt x="853154" y="1185331"/>
                </a:cubicBezTo>
                <a:lnTo>
                  <a:pt x="1185331" y="853155"/>
                </a:lnTo>
                <a:cubicBezTo>
                  <a:pt x="1195709" y="842777"/>
                  <a:pt x="1209310" y="837588"/>
                  <a:pt x="1222912" y="837588"/>
                </a:cubicBezTo>
                <a:close/>
                <a:moveTo>
                  <a:pt x="385324" y="836230"/>
                </a:moveTo>
                <a:cubicBezTo>
                  <a:pt x="398926" y="836230"/>
                  <a:pt x="412528" y="841419"/>
                  <a:pt x="422905" y="851797"/>
                </a:cubicBezTo>
                <a:lnTo>
                  <a:pt x="755082" y="1183973"/>
                </a:lnTo>
                <a:cubicBezTo>
                  <a:pt x="775837" y="1204729"/>
                  <a:pt x="775837" y="1238380"/>
                  <a:pt x="755082" y="1259136"/>
                </a:cubicBezTo>
                <a:lnTo>
                  <a:pt x="422905" y="1591312"/>
                </a:lnTo>
                <a:cubicBezTo>
                  <a:pt x="402150" y="1612068"/>
                  <a:pt x="368498" y="1612068"/>
                  <a:pt x="347743" y="1591312"/>
                </a:cubicBezTo>
                <a:lnTo>
                  <a:pt x="15567" y="1259136"/>
                </a:lnTo>
                <a:cubicBezTo>
                  <a:pt x="-5189" y="1238380"/>
                  <a:pt x="-5189" y="1204729"/>
                  <a:pt x="15567" y="1183973"/>
                </a:cubicBezTo>
                <a:lnTo>
                  <a:pt x="347743" y="851797"/>
                </a:lnTo>
                <a:cubicBezTo>
                  <a:pt x="358121" y="841419"/>
                  <a:pt x="371722" y="836230"/>
                  <a:pt x="385324" y="836230"/>
                </a:cubicBezTo>
                <a:close/>
                <a:moveTo>
                  <a:pt x="1641027" y="419473"/>
                </a:moveTo>
                <a:cubicBezTo>
                  <a:pt x="1654629" y="419473"/>
                  <a:pt x="1668230" y="424662"/>
                  <a:pt x="1678608" y="435040"/>
                </a:cubicBezTo>
                <a:lnTo>
                  <a:pt x="2010784" y="767216"/>
                </a:lnTo>
                <a:cubicBezTo>
                  <a:pt x="2031540" y="787971"/>
                  <a:pt x="2031540" y="821623"/>
                  <a:pt x="2010784" y="842378"/>
                </a:cubicBezTo>
                <a:lnTo>
                  <a:pt x="1678608" y="1174555"/>
                </a:lnTo>
                <a:cubicBezTo>
                  <a:pt x="1657852" y="1195310"/>
                  <a:pt x="1624201" y="1195310"/>
                  <a:pt x="1603446" y="1174555"/>
                </a:cubicBezTo>
                <a:lnTo>
                  <a:pt x="1271269" y="842378"/>
                </a:lnTo>
                <a:cubicBezTo>
                  <a:pt x="1250514" y="821623"/>
                  <a:pt x="1250514" y="787971"/>
                  <a:pt x="1271269" y="767216"/>
                </a:cubicBezTo>
                <a:lnTo>
                  <a:pt x="1603446" y="435040"/>
                </a:lnTo>
                <a:cubicBezTo>
                  <a:pt x="1613824" y="424662"/>
                  <a:pt x="1627425" y="419473"/>
                  <a:pt x="1641027" y="419473"/>
                </a:cubicBezTo>
                <a:close/>
                <a:moveTo>
                  <a:pt x="803439" y="418115"/>
                </a:moveTo>
                <a:cubicBezTo>
                  <a:pt x="817041" y="418115"/>
                  <a:pt x="830643" y="423304"/>
                  <a:pt x="841020" y="433682"/>
                </a:cubicBezTo>
                <a:lnTo>
                  <a:pt x="1173197" y="765858"/>
                </a:lnTo>
                <a:cubicBezTo>
                  <a:pt x="1193952" y="786614"/>
                  <a:pt x="1193952" y="820265"/>
                  <a:pt x="1173197" y="841021"/>
                </a:cubicBezTo>
                <a:lnTo>
                  <a:pt x="841020" y="1173197"/>
                </a:lnTo>
                <a:cubicBezTo>
                  <a:pt x="820265" y="1193953"/>
                  <a:pt x="786614" y="1193953"/>
                  <a:pt x="765858" y="1173197"/>
                </a:cubicBezTo>
                <a:lnTo>
                  <a:pt x="433682" y="841021"/>
                </a:lnTo>
                <a:cubicBezTo>
                  <a:pt x="412926" y="820265"/>
                  <a:pt x="412926" y="786614"/>
                  <a:pt x="433682" y="765858"/>
                </a:cubicBezTo>
                <a:lnTo>
                  <a:pt x="765858" y="433682"/>
                </a:lnTo>
                <a:cubicBezTo>
                  <a:pt x="776236" y="423304"/>
                  <a:pt x="789838" y="418115"/>
                  <a:pt x="803439" y="418115"/>
                </a:cubicBezTo>
                <a:close/>
                <a:moveTo>
                  <a:pt x="1221554" y="0"/>
                </a:moveTo>
                <a:cubicBezTo>
                  <a:pt x="1235156" y="0"/>
                  <a:pt x="1248758" y="5189"/>
                  <a:pt x="1259136" y="15567"/>
                </a:cubicBezTo>
                <a:lnTo>
                  <a:pt x="1591312" y="347743"/>
                </a:lnTo>
                <a:cubicBezTo>
                  <a:pt x="1612067" y="368499"/>
                  <a:pt x="1612067" y="402150"/>
                  <a:pt x="1591312" y="422906"/>
                </a:cubicBezTo>
                <a:lnTo>
                  <a:pt x="1259136" y="755082"/>
                </a:lnTo>
                <a:cubicBezTo>
                  <a:pt x="1238380" y="775837"/>
                  <a:pt x="1204729" y="775837"/>
                  <a:pt x="1183973" y="755082"/>
                </a:cubicBezTo>
                <a:lnTo>
                  <a:pt x="851797" y="422906"/>
                </a:lnTo>
                <a:cubicBezTo>
                  <a:pt x="831041" y="402150"/>
                  <a:pt x="831041" y="368499"/>
                  <a:pt x="851797" y="347743"/>
                </a:cubicBezTo>
                <a:lnTo>
                  <a:pt x="1183973" y="15567"/>
                </a:lnTo>
                <a:cubicBezTo>
                  <a:pt x="1194351" y="5189"/>
                  <a:pt x="1207953" y="0"/>
                  <a:pt x="1221554" y="0"/>
                </a:cubicBez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6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0980" y="813435"/>
            <a:ext cx="3724910" cy="1075055"/>
          </a:xfrm>
          <a:prstGeom prst="rect">
            <a:avLst/>
          </a:prstGeom>
          <a:noFill/>
          <a:ln>
            <a:noFill/>
          </a:ln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止于至善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2725" y="2286000"/>
            <a:ext cx="8656638" cy="1958975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养成自我省察的习惯，检视自己的不足，不盲目自责，积极调整自己，通过自省和慎独，端正自身行为。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74755" name="图片 2" descr="t01c887908895042f5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9605" y="4244975"/>
            <a:ext cx="6369050" cy="2599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41287" y="908050"/>
            <a:ext cx="8399463" cy="8128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止于至善需要我们怎么做</a:t>
            </a:r>
            <a:r>
              <a:rPr lang="zh-CN" altLang="en-US" sz="4000" b="1" dirty="0">
                <a:solidFill>
                  <a:srgbClr val="0000FF"/>
                </a:solidFill>
                <a:latin typeface="方正隶变_GBK"/>
                <a:ea typeface="方正隶变_GBK"/>
              </a:rPr>
              <a:t>？</a:t>
            </a:r>
            <a:endParaRPr lang="zh-CN" altLang="en-US" sz="4000" b="1" dirty="0">
              <a:solidFill>
                <a:srgbClr val="0000FF"/>
              </a:solidFill>
              <a:latin typeface="方正隶变_GBK"/>
              <a:ea typeface="方正隶变_GBK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765" y="1887220"/>
            <a:ext cx="9103360" cy="50292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每个人都可以从点滴小事做起，积少成多，积善成德。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在生活中寻找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贤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并将他们作为榜样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养成自我省察的习惯，检视自己的不足，不盲目自责，积极调整自己，通过自省和慎独，端正自身行为。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67940" y="24130"/>
            <a:ext cx="22923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探究与分享</a:t>
            </a:r>
            <a:endParaRPr lang="zh-CN" altLang="en-US" sz="3200"/>
          </a:p>
        </p:txBody>
      </p:sp>
      <p:sp>
        <p:nvSpPr>
          <p:cNvPr id="9" name="内容占位符 3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1110907" y="1959866"/>
            <a:ext cx="4862227" cy="250730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ffectLst/>
          <a:sp3d prstMaterial="plastic"/>
        </p:spPr>
        <p:txBody>
          <a:bodyPr vert="horz" wrap="square" lIns="91440" tIns="45720" rIns="91440" bIns="45720" numCol="1" rtlCol="0" anchor="t" anchorCtr="0" compatLnSpc="1">
            <a:normAutofit fontScale="92500"/>
            <a:scene3d>
              <a:camera prst="orthographicFront"/>
              <a:lightRig rig="threePt" dir="t"/>
            </a:scene3d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BE0E3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独善其身方能止于至善，一个人一广阔的胸襟、坚定的信念、高尚的品格行事处世，始终对自己拥有信心、自我激励，无论任何困境都不弃善从恶，即使他普普通通，我们能说他一事无成吗？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sp>
        <p:nvSpPr>
          <p:cNvPr id="10" name="内容占位符 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718300" y="1887220"/>
            <a:ext cx="4864100" cy="24803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vert="horz" wrap="square" lIns="91440" tIns="45720" rIns="91440" bIns="45720" numCol="1" anchor="t" anchorCtr="0" compatLnSpc="1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0" lvl="0" indent="0" eaLnBrk="1" hangingPunct="1">
              <a:lnSpc>
                <a:spcPct val="80000"/>
              </a:lnSpc>
              <a:buNone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仅仅独善其身是不够的，因为我们生活在社会中，一切社会的完善，都是从个人做起，如果只独善其身而不能兼济天下，那么独善其身的结果未必靠得住，独善其身的价值也未必保的稳。</a:t>
            </a:r>
            <a:endParaRPr lang="zh-CN" altLang="en-US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3725" y="5286375"/>
            <a:ext cx="7572375" cy="971550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你如何看待上述观点？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想一想：止于至善的人应该具备哪些品质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?</a:t>
            </a:r>
            <a:endParaRPr lang="en-US" altLang="zh-CN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01570" y="1441450"/>
            <a:ext cx="16052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观点一：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8520430" y="1441450"/>
            <a:ext cx="20294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观点二：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01115" y="767080"/>
            <a:ext cx="9542145" cy="36601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lvl="0" algn="ctr"/>
            <a:r>
              <a:rPr lang="zh-CN" altLang="zh-CN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止于至善的人还应该具哪些品质？</a:t>
            </a:r>
            <a:endParaRPr lang="zh-CN" altLang="zh-CN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 algn="ctr"/>
            <a:endParaRPr lang="zh-CN" altLang="zh-CN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 algn="ctr"/>
            <a:r>
              <a:rPr lang="zh-CN" altLang="zh-CN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诚实、自信、善良、宽容、勇敢、坚毅、关爱他人、</a:t>
            </a:r>
            <a:r>
              <a:rPr lang="zh-CN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爱国</a:t>
            </a:r>
            <a:endParaRPr lang="zh-CN" altLang="zh-CN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 algn="ctr"/>
            <a:endParaRPr lang="zh-CN" altLang="zh-CN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80898" name="图片 1" descr="t015d39a864ddf972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0775" y="4103688"/>
            <a:ext cx="3152775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9980" y="98425"/>
            <a:ext cx="5390515" cy="1110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4201160" y="303530"/>
            <a:ext cx="5838190" cy="7004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ysClr val="windowText" lastClr="000000"/>
                </a:solidFill>
                <a:latin typeface="Calibri Light" panose="020F0302020204030204" charset="0"/>
                <a:ea typeface="+mn-ea"/>
                <a:cs typeface="+mn-ea"/>
              </a:defRPr>
            </a:lvl1pPr>
          </a:lstStyle>
          <a:p>
            <a:r>
              <a:rPr lang="zh-CN" altLang="en-US" sz="6000" b="1">
                <a:solidFill>
                  <a:srgbClr val="D358A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隶变_GBK" panose="02000000000000000000" charset="-122"/>
                <a:ea typeface="方正隶变_GBK" panose="02000000000000000000" charset="-122"/>
                <a:cs typeface="宋体" panose="02010600030101010101" pitchFamily="2" charset="-122"/>
                <a:sym typeface="宋体" panose="02010600030101010101" pitchFamily="2" charset="-122"/>
              </a:rPr>
              <a:t>学习目标：</a:t>
            </a:r>
            <a:endParaRPr lang="zh-CN" altLang="en-US" sz="6000" b="1">
              <a:solidFill>
                <a:srgbClr val="D358A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隶变_GBK" panose="02000000000000000000" charset="-122"/>
              <a:ea typeface="方正隶变_GBK" panose="02000000000000000000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4" name="文本框 4"/>
          <p:cNvSpPr txBox="1"/>
          <p:nvPr>
            <p:custDataLst>
              <p:tags r:id="rId2"/>
            </p:custDataLst>
          </p:nvPr>
        </p:nvSpPr>
        <p:spPr>
          <a:xfrm>
            <a:off x="838200" y="2000250"/>
            <a:ext cx="10515600" cy="40433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4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了解什么是行己有耻？什么是止于至善？</a:t>
            </a:r>
            <a:endParaRPr lang="zh-CN" altLang="en-US" sz="44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4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增强自控能力，提升自身道德修养。</a:t>
            </a:r>
            <a:endParaRPr lang="zh-CN" altLang="en-US" sz="44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4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学习榜样的精神和行为，努力成为别人的榜样，</a:t>
            </a:r>
            <a:endParaRPr lang="zh-CN" altLang="en-US" sz="44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4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有羞耻之心，反思之意，不断省查自己。</a:t>
            </a:r>
            <a:endParaRPr lang="zh-CN" altLang="en-US" sz="44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3895" y="1335405"/>
            <a:ext cx="969010" cy="44805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变_GBK" panose="02000000000000000000" charset="-122"/>
                <a:ea typeface="方正隶变_GBK" panose="02000000000000000000" charset="-122"/>
                <a:cs typeface="+mn-ea"/>
              </a:rPr>
              <a:t>修身为本</a:t>
            </a:r>
            <a:endParaRPr kumimoji="0" lang="zh-CN" altLang="en-US" sz="7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变_GBK" panose="02000000000000000000" charset="-122"/>
              <a:ea typeface="方正隶变_GBK" panose="02000000000000000000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7088" y="1335088"/>
            <a:ext cx="2452687" cy="47847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物格而后知至，知至而后意诚，意诚而后心正，心正而后身修，身修而后家齐，家齐而后国治，国治而后天下平。自天子以至于庶人，壹是皆以修身为本。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37525" y="1400175"/>
            <a:ext cx="2386013" cy="49688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少年智则国智，少年富则国富；少年强则国强，少年独立则国独立；少年自由则国自由，少年进步则国进步。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1" name="图片 10" descr="jingzh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4775" y="1400175"/>
            <a:ext cx="2338388" cy="4719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2382838" y="558800"/>
            <a:ext cx="8891588" cy="2727325"/>
          </a:xfrm>
          <a:prstGeom prst="rect">
            <a:avLst/>
          </a:prstGeom>
          <a:noFill/>
        </p:spPr>
        <p:txBody>
          <a:bodyPr anchor="ctr"/>
          <a:p>
            <a:pPr lvl="0" algn="ctr"/>
            <a:r>
              <a:rPr lang="zh-CN" altLang="en-US" sz="111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青春不可辜负</a:t>
            </a:r>
            <a:endParaRPr lang="zh-CN" altLang="en-US" sz="111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632325" y="2946400"/>
            <a:ext cx="7592695" cy="38474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去经历，去体验，行走在“止于至善”的路上，在学习中成长，在成长中收获。这是对青春最好的证明。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84995" name="图片 2" descr="xingd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0" y="3505200"/>
            <a:ext cx="4432300" cy="3049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09850" y="23495"/>
            <a:ext cx="2287905" cy="665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 w="19050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拓展空间</a:t>
            </a:r>
            <a:endParaRPr kumimoji="0" lang="zh-CN" altLang="en-US" sz="4000" b="1" i="0" u="none" strike="noStrike" kern="1200" cap="none" spc="0" normalizeH="0" baseline="0" noProof="0" smtClean="0">
              <a:ln w="19050"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0038" y="1019175"/>
            <a:ext cx="7672388" cy="5016500"/>
          </a:xfrm>
          <a:prstGeom prst="rect">
            <a:avLst/>
          </a:prstGeom>
          <a:noFill/>
        </p:spPr>
        <p:txBody>
          <a:bodyPr>
            <a:spAutoFit/>
          </a:bodyPr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曾子曰：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    “吾日三省吾身——为人谋而不忠乎？与朋友交而不信乎？传不习乎？”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请同学们反思一下自己的言行：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应该做的事哪一件没有完成？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哪一件事本应该做的更好？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哪一本书没读？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抵御了哪些诱惑？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收获了那些美好？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87043" name="图片 3" descr="zengz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" y="1689100"/>
            <a:ext cx="3837305" cy="4075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1" name="图片 10737429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535" y="1640840"/>
            <a:ext cx="10123170" cy="439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文本框 4103"/>
          <p:cNvSpPr txBox="1"/>
          <p:nvPr/>
        </p:nvSpPr>
        <p:spPr>
          <a:xfrm>
            <a:off x="2477770" y="0"/>
            <a:ext cx="2560320" cy="7645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 lvl="0"/>
            <a:r>
              <a:rPr lang="zh-CN" altLang="zh-CN" sz="44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zh-CN" sz="44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文本框 2"/>
          <p:cNvSpPr txBox="1"/>
          <p:nvPr/>
        </p:nvSpPr>
        <p:spPr>
          <a:xfrm>
            <a:off x="2505075" y="23495"/>
            <a:ext cx="239839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课堂练习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265" y="1604645"/>
            <a:ext cx="10474325" cy="31394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谚语；人无耻，无自立。这是说（  ）             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 A  因为有羞耻心，人才会节制自己的行为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 B  人只有无耻，才能自立自强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 C  人要没有任何廉耻心，才能自立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 D  没有了羞耻心，就不能独立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96630" y="1368425"/>
            <a:ext cx="698500" cy="11887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lvl="0" algn="ctr"/>
            <a:r>
              <a:rPr lang="en-US" altLang="zh-CN" sz="72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A</a:t>
            </a:r>
            <a:endParaRPr lang="en-US" altLang="zh-CN" sz="72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1344295"/>
            <a:ext cx="10760075" cy="41148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成功人生的第一步，就是要学会反思，学会自省。下列名言能体现自省的有（   ）</a:t>
            </a:r>
            <a:endParaRPr lang="zh-CN" altLang="en-US" sz="4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A．吾日三省吾身                </a:t>
            </a:r>
            <a:endParaRPr lang="zh-CN" altLang="en-US" sz="4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B．小信成，则大信立</a:t>
            </a:r>
            <a:endParaRPr lang="zh-CN" altLang="en-US" sz="4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C．海内存知己，天涯若比邻       </a:t>
            </a:r>
            <a:endParaRPr lang="zh-CN" altLang="en-US" sz="4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D．天下兴亡，匹夫有责</a:t>
            </a:r>
            <a:endParaRPr lang="zh-CN" altLang="en-US" sz="4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69095" y="1846580"/>
            <a:ext cx="1010920" cy="10972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lvl="0" algn="ctr"/>
            <a:r>
              <a:rPr lang="en-US" altLang="zh-CN" sz="66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66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4635" y="1286510"/>
            <a:ext cx="11789410" cy="5516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“止于至善”是我们老祖宗给我们留下来的做人守则，下列想法或做法符合“善”的是（    ）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①我讨厌别人叫我“胖子”，也从不给别人起绰号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②我喜欢别人以尊重友善的态度对我，我也以同样的态度待人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③谁要是冒犯了我，我就再也不与他来往  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④数学是我的强项，我经常帮助数学成绩较差的同学         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宋体" panose="02010600030101010101" pitchFamily="2" charset="-122"/>
              </a:rPr>
              <a:t>A、①②B、②③④C、①②④D、①②③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63025" y="1866900"/>
            <a:ext cx="899160" cy="9144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lvl="0" algn="ctr"/>
            <a:r>
              <a:rPr lang="en-US" altLang="zh-CN" sz="5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5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908550" y="708025"/>
            <a:ext cx="4789488" cy="2727325"/>
          </a:xfrm>
          <a:prstGeom prst="rect">
            <a:avLst/>
          </a:prstGeom>
          <a:noFill/>
        </p:spPr>
        <p:txBody>
          <a:bodyPr anchor="ctr"/>
          <a:p>
            <a:pPr lvl="0" algn="ctr">
              <a:lnSpc>
                <a:spcPct val="120000"/>
              </a:lnSpc>
            </a:pPr>
            <a:r>
              <a:rPr lang="zh-CN" altLang="en-US" sz="72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送给大家</a:t>
            </a:r>
            <a:endParaRPr lang="zh-CN" altLang="en-US" sz="72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32200" y="3435350"/>
            <a:ext cx="8196263" cy="2017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君子处其实，不处其华；</a:t>
            </a:r>
            <a:b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</a:br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               治其内，不治其外。</a:t>
            </a:r>
            <a:b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</a:br>
            <a:r>
              <a:rPr lang="zh-CN" altLang="en-US" sz="5400" b="1" dirty="0">
                <a:solidFill>
                  <a:srgbClr val="BBE0E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                     ——明·张居正</a:t>
            </a:r>
            <a:endParaRPr lang="zh-CN" altLang="en-US" sz="5400" b="1" dirty="0">
              <a:solidFill>
                <a:srgbClr val="BBE0E3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105475" name="图片 2" descr="zhangjuzhe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" y="1574800"/>
            <a:ext cx="3633787" cy="387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32200" y="3435350"/>
            <a:ext cx="8196263" cy="2017713"/>
          </a:xfrm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eaLnBrk="1" hangingPunct="1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君子处其实，不处其华；</a:t>
            </a:r>
            <a:b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</a:br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               治其内，不治其外。</a:t>
            </a:r>
            <a:b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</a:br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                      ——明·张居正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4908550" y="708025"/>
            <a:ext cx="4789488" cy="2727325"/>
          </a:xfrm>
          <a:prstGeom prst="rect">
            <a:avLst/>
          </a:prstGeom>
          <a:noFill/>
        </p:spPr>
        <p:txBody>
          <a:bodyPr anchor="ctr"/>
          <a:p>
            <a:pPr lvl="0" algn="ctr">
              <a:lnSpc>
                <a:spcPct val="120000"/>
              </a:lnSpc>
            </a:pPr>
            <a:r>
              <a:rPr lang="zh-CN" altLang="en-US" sz="7200" b="1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送给大家</a:t>
            </a:r>
            <a:endParaRPr lang="zh-CN" altLang="en-US" sz="7200" b="1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</p:txBody>
      </p:sp>
      <p:pic>
        <p:nvPicPr>
          <p:cNvPr id="105475" name="图片 2" descr="zhangjuzhe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" y="1574800"/>
            <a:ext cx="3633787" cy="38782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6645" y="128905"/>
            <a:ext cx="3941445" cy="1110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705735" y="-1270"/>
            <a:ext cx="2071370" cy="944880"/>
          </a:xfrm>
          <a:prstGeom prst="rect">
            <a:avLst/>
          </a:prstGeom>
        </p:spPr>
        <p:txBody>
          <a:bodyPr anchor="ctr"/>
          <a:p>
            <a:pPr lvl="0">
              <a:lnSpc>
                <a:spcPct val="90000"/>
              </a:lnSpc>
            </a:pPr>
            <a:r>
              <a:rPr lang="zh-CN" altLang="en-US" sz="48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重难点</a:t>
            </a:r>
            <a:endParaRPr lang="zh-CN" altLang="en-US" sz="48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0482" name="文本框 7"/>
          <p:cNvSpPr txBox="1"/>
          <p:nvPr>
            <p:custDataLst>
              <p:tags r:id="rId3"/>
            </p:custDataLst>
          </p:nvPr>
        </p:nvSpPr>
        <p:spPr>
          <a:xfrm>
            <a:off x="838200" y="1365885"/>
            <a:ext cx="5181600" cy="47428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60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重点：</a:t>
            </a:r>
            <a:endParaRPr lang="zh-CN" altLang="en-US" sz="60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 行己有耻需要我们怎么做？</a:t>
            </a:r>
            <a:endParaRPr lang="zh-CN" altLang="en-US" sz="40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 增强自控力的方法？</a:t>
            </a:r>
            <a:endParaRPr lang="zh-CN" altLang="en-US" sz="40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 榜样的作用？</a:t>
            </a:r>
            <a:endParaRPr lang="zh-CN" altLang="en-US" sz="40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 止于至善的要求？</a:t>
            </a:r>
            <a:endParaRPr lang="zh-CN" altLang="en-US" sz="40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0483" name="文本框 8"/>
          <p:cNvSpPr txBox="1"/>
          <p:nvPr>
            <p:custDataLst>
              <p:tags r:id="rId4"/>
            </p:custDataLst>
          </p:nvPr>
        </p:nvSpPr>
        <p:spPr>
          <a:xfrm>
            <a:off x="6172200" y="2000250"/>
            <a:ext cx="5181600" cy="41068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5400" dirty="0">
                <a:solidFill>
                  <a:srgbClr val="0000FF"/>
                </a:solidFill>
                <a:latin typeface="锐字云字库行楷体1.0"/>
                <a:ea typeface="锐字云字库行楷体1.0"/>
              </a:rPr>
              <a:t>难点</a:t>
            </a:r>
            <a:endParaRPr lang="zh-CN" altLang="en-US" sz="5400" dirty="0">
              <a:solidFill>
                <a:srgbClr val="0000FF"/>
              </a:solidFill>
              <a:latin typeface="锐字云字库行楷体1.0"/>
              <a:ea typeface="锐字云字库行楷体1.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0000FF"/>
                </a:solidFill>
                <a:latin typeface="锐字云字库行楷体1.0"/>
                <a:ea typeface="锐字云字库行楷体1.0"/>
                <a:sym typeface="宋体" panose="02010600030101010101" pitchFamily="2" charset="-122"/>
              </a:rPr>
              <a:t>行己有耻需要我们怎么做？</a:t>
            </a:r>
            <a:endParaRPr lang="zh-CN" altLang="en-US" sz="4000" dirty="0">
              <a:solidFill>
                <a:srgbClr val="0000FF"/>
              </a:solidFill>
              <a:latin typeface="锐字云字库行楷体1.0"/>
              <a:ea typeface="锐字云字库行楷体1.0"/>
              <a:sym typeface="宋体" panose="02010600030101010101" pitchFamily="2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0000FF"/>
                </a:solidFill>
                <a:latin typeface="锐字云字库行楷体1.0"/>
                <a:ea typeface="锐字云字库行楷体1.0"/>
                <a:sym typeface="宋体" panose="02010600030101010101" pitchFamily="2" charset="-122"/>
              </a:rPr>
              <a:t>增强自控力的方法？</a:t>
            </a:r>
            <a:endParaRPr lang="zh-CN" altLang="en-US" sz="4000" dirty="0">
              <a:solidFill>
                <a:srgbClr val="0000FF"/>
              </a:solidFill>
              <a:latin typeface="锐字云字库行楷体1.0"/>
              <a:ea typeface="锐字云字库行楷体1.0"/>
              <a:sym typeface="宋体" panose="02010600030101010101" pitchFamily="2" charset="-122"/>
            </a:endParaRPr>
          </a:p>
        </p:txBody>
      </p:sp>
      <p:pic>
        <p:nvPicPr>
          <p:cNvPr id="15362" name="图片 -21474826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8390" y="4725353"/>
            <a:ext cx="3441700" cy="2176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280" y="54610"/>
            <a:ext cx="8380730" cy="1154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4026535" y="54610"/>
            <a:ext cx="7202805" cy="8051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ysClr val="windowText" lastClr="000000"/>
                </a:solidFill>
                <a:latin typeface="Calibri Light" panose="020F0302020204030204" charset="0"/>
                <a:ea typeface="+mn-ea"/>
                <a:cs typeface="+mn-ea"/>
              </a:defRPr>
            </a:lvl1pPr>
          </a:lstStyle>
          <a:p>
            <a:r>
              <a:rPr lang="zh-CN" altLang="en-US" b="1" i="1">
                <a:solidFill>
                  <a:srgbClr val="FF0000"/>
                </a:solidFill>
              </a:rPr>
              <a:t>学案引导   自主学习</a:t>
            </a:r>
            <a:endParaRPr lang="zh-CN" altLang="en-US" b="1" i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995" y="1209040"/>
            <a:ext cx="12018010" cy="54559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sym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sym typeface="宋体" panose="02010600030101010101" pitchFamily="2" charset="-122"/>
              </a:rPr>
              <a:t>青春的我们，乐于实践，敢于尝试，希望证明自己；但青春并不意味着_____，总有一些基本规则不能违反，一些基本界限______。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sym typeface="宋体" panose="02010600030101010101" pitchFamily="2" charset="-122"/>
              </a:rPr>
              <a:t>2.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sym typeface="宋体" panose="02010600030101010101" pitchFamily="2" charset="-122"/>
              </a:rPr>
              <a:t>孔子说“行己有耻。”意思是说，一个人行事，凡自己认为______的就不去做。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sym typeface="宋体" panose="02010600030101010101" pitchFamily="2" charset="-122"/>
              </a:rPr>
              <a:t>3.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sym typeface="宋体" panose="02010600030101010101" pitchFamily="2" charset="-122"/>
              </a:rPr>
              <a:t>“行己有耻”需要我们有知耻之心，不断提高辨别“耻”的____。我们的行为在证明并创造者我们自己。“行己有耻”意味着我们能____面对自我，闻过而终礼，知耻而后勇。“行己有耻”要求我们树立____意识，触碰道德底线的事情不能做，违反法律的事情坚决不做。“行己有耻”更需要我们磨砺意志，拒绝不良诱惑，不断增强_____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sym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9365" y="1779905"/>
            <a:ext cx="17760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肆意放纵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61625" y="1779270"/>
            <a:ext cx="16433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不能逾越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8645" y="2746375"/>
            <a:ext cx="9740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可耻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20120" y="3204210"/>
            <a:ext cx="11087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能力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060" y="4197985"/>
            <a:ext cx="10947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真诚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7105" y="4654550"/>
            <a:ext cx="11995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底线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8645" y="5662295"/>
            <a:ext cx="10972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自控力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380" y="1031240"/>
            <a:ext cx="1196848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Font typeface="Arial" panose="020B0604020202020204" pitchFamily="34" charset="0"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4.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“止于至善”是人的一种_____，我们应该有自己的格调，有我们的“至善”追求。“止于至善”是一种“虽不能至，心向往之”的_____，是一种向往美好、永不言弃的精神状态。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cs typeface="+mn-cs"/>
              <a:sym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5.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在生活中寻找“贤”，将他们作为榜样。榜样不仅是一面____，而且是一面____。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cs typeface="+mn-cs"/>
              <a:sym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6.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“止于至善”要求我们养成_____  的习惯，检视自身的不足，不盲目自责，积极调整自己，通过自省和慎独，端正自己的行为，“止于至善”。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cs typeface="+mn-cs"/>
              <a:sym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7.</a:t>
            </a:r>
            <a:r>
              <a:rPr lang="zh-CN" altLang="en-US" sz="3200" dirty="0">
                <a:solidFill>
                  <a:srgbClr val="0000FF"/>
                </a:solidFill>
                <a:latin typeface="方正隶变_GBK"/>
                <a:ea typeface="方正隶变_GBK"/>
                <a:cs typeface="+mn-cs"/>
                <a:sym typeface="宋体" panose="02010600030101010101" pitchFamily="2" charset="-122"/>
              </a:rPr>
              <a:t>青春，需要我们去经历，去体验。以修身为本，行走在“止于至善”的路上，在学习中成长，在成长中收获，是对青春最好的____。</a:t>
            </a:r>
            <a:endParaRPr lang="zh-CN" altLang="en-US" sz="3200" dirty="0">
              <a:solidFill>
                <a:srgbClr val="0000FF"/>
              </a:solidFill>
              <a:latin typeface="方正隶变_GBK"/>
              <a:ea typeface="方正隶变_GBK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0300" y="1167130"/>
            <a:ext cx="20662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精神境界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435" y="2051685"/>
            <a:ext cx="19297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实践过程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17225" y="2614930"/>
            <a:ext cx="10490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镜子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0595" y="3072130"/>
            <a:ext cx="109410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旗帜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8140" y="3529965"/>
            <a:ext cx="20516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自我省察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04880" y="5495925"/>
            <a:ext cx="11239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证明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21585" y="22860"/>
            <a:ext cx="25165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00B050"/>
                </a:solidFill>
              </a:rPr>
              <a:t>合作探究</a:t>
            </a:r>
            <a:endParaRPr lang="zh-CN" altLang="en-US" sz="4400">
              <a:solidFill>
                <a:srgbClr val="00B050"/>
              </a:solidFill>
            </a:endParaRPr>
          </a:p>
        </p:txBody>
      </p:sp>
      <p:sp>
        <p:nvSpPr>
          <p:cNvPr id="40968" name="文本框 6151"/>
          <p:cNvSpPr txBox="1"/>
          <p:nvPr/>
        </p:nvSpPr>
        <p:spPr>
          <a:xfrm>
            <a:off x="565150" y="1194435"/>
            <a:ext cx="1071626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一、行己有耻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活动一：理解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行己有耻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的含义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988" y="2520950"/>
            <a:ext cx="7264400" cy="3627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266700"/>
            <a:r>
              <a:rPr lang="zh-CN" altLang="en-US" sz="3200" dirty="0">
                <a:solidFill>
                  <a:srgbClr val="FF0000"/>
                </a:solidFill>
                <a:latin typeface="方正楷体简体"/>
                <a:ea typeface="方正楷体简体"/>
              </a:rPr>
              <a:t>孔子曰：</a:t>
            </a:r>
            <a:r>
              <a:rPr lang="en-US" altLang="zh-CN" sz="3200" dirty="0">
                <a:solidFill>
                  <a:srgbClr val="FF0000"/>
                </a:solidFill>
                <a:latin typeface="方正楷体简体"/>
                <a:ea typeface="方正楷体简体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方正楷体简体"/>
                <a:ea typeface="方正楷体简体"/>
              </a:rPr>
              <a:t>行己有耻”，简单地说是一个人行事，凡自己认为可耻的就不去做。</a:t>
            </a:r>
            <a:endParaRPr lang="zh-CN" altLang="en-US" sz="3200" dirty="0">
              <a:solidFill>
                <a:srgbClr val="FF0000"/>
              </a:solidFill>
              <a:latin typeface="方正楷体简体"/>
              <a:ea typeface="方正楷体简体"/>
            </a:endParaRPr>
          </a:p>
          <a:p>
            <a:pPr lvl="0" indent="266700"/>
            <a:r>
              <a:rPr lang="zh-CN" altLang="en-US" sz="3200" dirty="0">
                <a:solidFill>
                  <a:srgbClr val="FF0000"/>
                </a:solidFill>
                <a:latin typeface="方正楷体简体"/>
                <a:ea typeface="方正楷体简体"/>
              </a:rPr>
              <a:t>正如朱熹所说：</a:t>
            </a:r>
            <a:endParaRPr lang="zh-CN" altLang="en-US" sz="3200" dirty="0">
              <a:solidFill>
                <a:srgbClr val="FF0000"/>
              </a:solidFill>
              <a:latin typeface="方正楷体简体"/>
              <a:ea typeface="方正楷体简体"/>
            </a:endParaRPr>
          </a:p>
          <a:p>
            <a:pPr lvl="0" indent="266700"/>
            <a:r>
              <a:rPr lang="zh-CN" altLang="en-US" sz="3200" dirty="0">
                <a:solidFill>
                  <a:srgbClr val="FF0000"/>
                </a:solidFill>
                <a:latin typeface="方正楷体简体"/>
                <a:ea typeface="方正楷体简体"/>
              </a:rPr>
              <a:t>“人有耻，则能有所不为。”这就告诉我们人要知廉耻，懂荣辱，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  <a:sym typeface="+mn-ea"/>
              </a:rPr>
              <a:t>才知道什么事能做，什么事不能做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  <a:sym typeface="+mn-ea"/>
            </a:endParaRPr>
          </a:p>
        </p:txBody>
      </p:sp>
      <p:pic>
        <p:nvPicPr>
          <p:cNvPr id="29700" name="图片 2" descr="kongz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15705" y="127000"/>
            <a:ext cx="3328035" cy="354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1" descr="zhux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705" y="3949700"/>
            <a:ext cx="3479800" cy="290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E:\晏梅\2016 秋上\人七思品\人七思品导练(学用)\目标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3495"/>
            <a:ext cx="3907790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13660" y="23495"/>
            <a:ext cx="22929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阅读感悟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613660" y="816610"/>
            <a:ext cx="9105900" cy="53098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>
              <a:spcBef>
                <a:spcPts val="16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卢梭在其自传体作品《忏悔录》中，以诚实、坦率的态度和深刻的内省，叙述了自己出生以来五十多年的往事。把其生活中违背道德的小事披露无遗，其中忏悔了他年轻时犯下的一个错误：一次他偷了主人一条漂亮的丝巾，却反过来污蔑女仆偷窃，那个无辜的女仆因此蒙受屈辱。事过多年，卢梭一想起此事，内心还隐隐作痛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3660" y="5181600"/>
            <a:ext cx="8670925" cy="944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卢梭做的对么？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内心隐隐作痛说明卢梭是个怎样的人？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8350" y="4968240"/>
            <a:ext cx="3708400" cy="1188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（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）错误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lvl="0"/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（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）有羞耻之心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</p:txBody>
      </p:sp>
      <p:pic>
        <p:nvPicPr>
          <p:cNvPr id="5" name="图片 4" descr="kuiji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0" y="3859530"/>
            <a:ext cx="2559050" cy="3001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sz="5400" dirty="0">
                <a:latin typeface="方正隶变_GBK"/>
                <a:ea typeface="方正隶变_GBK"/>
              </a:rPr>
              <a:t>行己有耻</a:t>
            </a:r>
            <a:endParaRPr lang="zh-CN" altLang="en-US" sz="5400" dirty="0">
              <a:latin typeface="方正隶变_GBK"/>
              <a:ea typeface="方正隶变_GBK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344613" y="1600200"/>
            <a:ext cx="10237788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>
              <a:buNone/>
            </a:pPr>
            <a:r>
              <a:rPr lang="zh-CN" altLang="en-US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需要我们有羞耻之心</a:t>
            </a:r>
            <a:endParaRPr lang="zh-CN" altLang="en-US" sz="4800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变_GBK"/>
              <a:ea typeface="方正隶变_GBK"/>
            </a:endParaRPr>
          </a:p>
          <a:p>
            <a:pPr marL="0" lvl="0" indent="0" eaLnBrk="1" hangingPunct="1">
              <a:buNone/>
            </a:pPr>
            <a:r>
              <a:rPr lang="zh-CN" altLang="en-US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不断提高辨别</a:t>
            </a:r>
            <a:r>
              <a:rPr lang="en-US" altLang="zh-CN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“</a:t>
            </a:r>
            <a:r>
              <a:rPr lang="zh-CN" altLang="en-US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耻</a:t>
            </a:r>
            <a:r>
              <a:rPr lang="en-US" altLang="zh-CN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”</a:t>
            </a:r>
            <a:r>
              <a:rPr lang="zh-CN" altLang="en-US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变_GBK"/>
                <a:ea typeface="方正隶变_GBK"/>
              </a:rPr>
              <a:t>的能力</a:t>
            </a:r>
            <a:r>
              <a:rPr lang="en-US" altLang="zh-CN" sz="48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.</a:t>
            </a:r>
            <a:endParaRPr lang="en-US" altLang="zh-CN" sz="4800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0" lvl="0" indent="0" eaLnBrk="1" hangingPunct="1">
              <a:buNone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行动之前，审查愿望，</a:t>
            </a:r>
            <a:endParaRPr lang="en-US" altLang="zh-CN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0" lvl="0" indent="0" eaLnBrk="1" hangingPunct="1">
              <a:buNone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行动之中，监督调解，</a:t>
            </a:r>
            <a:endParaRPr lang="en-US" altLang="zh-CN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0" lvl="0" indent="0" eaLnBrk="1" hangingPunct="1">
              <a:buNone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行动之后，反思效果与影响</a:t>
            </a:r>
            <a:r>
              <a:rPr lang="en-US" altLang="zh-CN" dirty="0">
                <a:solidFill>
                  <a:srgbClr val="BBE0E3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。</a:t>
            </a:r>
            <a:endParaRPr lang="en-US" altLang="zh-CN" dirty="0">
              <a:solidFill>
                <a:srgbClr val="BBE0E3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0" lvl="0" indent="0" eaLnBrk="1" hangingPunct="1">
              <a:buNone/>
            </a:pPr>
            <a:endParaRPr lang="en-US" altLang="zh-CN" dirty="0">
              <a:solidFill>
                <a:srgbClr val="BBE0E3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37892" name="图片 5" descr="xiuch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020" y="3415030"/>
            <a:ext cx="3679825" cy="352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d"/>
  <p:tag name="KSO_WM_UNIT_INDEX" val="1"/>
  <p:tag name="KSO_WM_UNIT_ID" val="custom160550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19*f*1"/>
  <p:tag name="KSO_WM_UNIT_CLEAR" val="1"/>
  <p:tag name="KSO_WM_UNIT_LAYERLEVEL" val="1"/>
  <p:tag name="KSO_WM_UNIT_VALUE" val="372"/>
  <p:tag name="KSO_WM_UNIT_HIGHLIGHT" val="0"/>
  <p:tag name="KSO_WM_UNIT_COMPATIBLE" val="0"/>
  <p:tag name="KSO_WM_UNIT_PRESET_TEXT_INDEX" val="5"/>
  <p:tag name="KSO_WM_UNIT_PRESET_TEXT_LEN" val="232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a"/>
  <p:tag name="KSO_WM_UNIT_INDEX" val="1"/>
  <p:tag name="KSO_WM_UNIT_ID" val="custom160550_12*a*1"/>
  <p:tag name="KSO_WM_UNIT_CLEAR" val="1"/>
  <p:tag name="KSO_WM_UNIT_LAYERLEVEL" val="1"/>
  <p:tag name="KSO_WM_UNIT_VALUE" val="144"/>
  <p:tag name="KSO_WM_UNIT_ISCONTENTSTITLE" val="0"/>
  <p:tag name="KSO_WM_UNIT_HIGHLIGHT" val="0"/>
  <p:tag name="KSO_WM_UNIT_COMPATIBLE" val="0"/>
  <p:tag name="KSO_WM_UNIT_PRESET_TEXT_INDEX" val="5"/>
  <p:tag name="KSO_WM_UNIT_PRESET_TEXT_LEN" val="12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8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8*i*0"/>
  <p:tag name="KSO_WM_UNIT_PRESET_TEXT" val="目 录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2*f*1"/>
  <p:tag name="KSO_WM_UNIT_CLEAR" val="1"/>
  <p:tag name="KSO_WM_UNIT_LAYERLEVEL" val="1"/>
  <p:tag name="KSO_WM_UNIT_VALUE" val="396"/>
  <p:tag name="KSO_WM_UNIT_HIGHLIGHT" val="0"/>
  <p:tag name="KSO_WM_UNIT_COMPATIBLE" val="0"/>
  <p:tag name="KSO_WM_UNIT_PRESET_TEXT_INDEX" val="5"/>
  <p:tag name="KSO_WM_UNIT_PRESET_TEXT_LEN" val="23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50523"/>
  <p:tag name="MH_LIBRARY" val="GRAPHIC"/>
  <p:tag name="MH_TYPE" val="Picture"/>
  <p:tag name="MH_ORDER" val="1"/>
  <p:tag name="KSO_WM_UNIT_TYPE" val="d"/>
  <p:tag name="KSO_WM_UNIT_INDEX" val="1"/>
  <p:tag name="KSO_WM_UNIT_ID" val="custom160550_27*d*1"/>
  <p:tag name="KSO_WM_UNIT_CLEAR" val="0"/>
  <p:tag name="KSO_WM_UNIT_LAYERLEVEL" val="1"/>
  <p:tag name="KSO_WM_UNIT_VALUE" val="691*691"/>
  <p:tag name="KSO_WM_UNIT_HIGHLIGHT" val="0"/>
  <p:tag name="KSO_WM_UNIT_COMPATIBLE" val="0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20*f*1"/>
  <p:tag name="KSO_WM_UNIT_CLEAR" val="1"/>
  <p:tag name="KSO_WM_UNIT_LAYERLEVEL" val="1"/>
  <p:tag name="KSO_WM_UNIT_VALUE" val="168"/>
  <p:tag name="KSO_WM_UNIT_HIGHLIGHT" val="0"/>
  <p:tag name="KSO_WM_UNIT_COMPATIBLE" val="0"/>
  <p:tag name="KSO_WM_UNIT_PRESET_TEXT_INDEX" val="4"/>
  <p:tag name="KSO_WM_UNIT_PRESET_TEXT_LEN" val="114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2"/>
  <p:tag name="KSO_WM_UNIT_ID" val="custom160550_20*f*2"/>
  <p:tag name="KSO_WM_UNIT_CLEAR" val="1"/>
  <p:tag name="KSO_WM_UNIT_LAYERLEVEL" val="1"/>
  <p:tag name="KSO_WM_UNIT_VALUE" val="168"/>
  <p:tag name="KSO_WM_UNIT_HIGHLIGHT" val="0"/>
  <p:tag name="KSO_WM_UNIT_COMPATIBLE" val="0"/>
  <p:tag name="KSO_WM_UNIT_PRESET_TEXT_INDEX" val="4"/>
  <p:tag name="KSO_WM_UNIT_PRESET_TEXT_LEN" val="114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6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6*i*0"/>
  <p:tag name="KSO_WM_UNIT_PRESET_TEXT" val="目 录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4144"/>
  <p:tag name="MH_LIBRARY" val="GRAPHIC"/>
  <p:tag name="MH_ORDER" val="TextBox 12"/>
  <p:tag name="KSO_WM_UNIT_TYPE" val="e"/>
  <p:tag name="KSO_WM_UNIT_INDEX" val="1"/>
  <p:tag name="KSO_WM_UNIT_ID" val="custom160550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a"/>
  <p:tag name="KSO_WM_UNIT_INDEX" val="1"/>
  <p:tag name="KSO_WM_UNIT_ID" val="custom160550_3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a"/>
  <p:tag name="KSO_WM_UNIT_INDEX" val="1"/>
  <p:tag name="KSO_WM_UNIT_ID" val="custom160550_12*a*1"/>
  <p:tag name="KSO_WM_UNIT_CLEAR" val="1"/>
  <p:tag name="KSO_WM_UNIT_LAYERLEVEL" val="1"/>
  <p:tag name="KSO_WM_UNIT_VALUE" val="144"/>
  <p:tag name="KSO_WM_UNIT_ISCONTENTSTITLE" val="0"/>
  <p:tag name="KSO_WM_UNIT_HIGHLIGHT" val="0"/>
  <p:tag name="KSO_WM_UNIT_COMPATIBLE" val="0"/>
  <p:tag name="KSO_WM_UNIT_PRESET_TEXT_INDEX" val="5"/>
  <p:tag name="KSO_WM_UNIT_PRESET_TEXT_LEN" val="120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3509"/>
  <p:tag name="MH_LIBRARY" val="GRAPHIC"/>
  <p:tag name="MH_ORDER" val="文本框 1"/>
  <p:tag name="KSO_WM_UNIT_TYPE" val="a"/>
  <p:tag name="KSO_WM_UNIT_INDEX" val="1"/>
  <p:tag name="KSO_WM_UNIT_ID" val="custom160550_7*a*1"/>
  <p:tag name="KSO_WM_UNIT_CLEAR" val="1"/>
  <p:tag name="KSO_WM_UNIT_LAYERLEVEL" val="1"/>
  <p:tag name="KSO_WM_UNIT_ISCONTENTSTITLE" val="1"/>
  <p:tag name="KSO_WM_UNIT_VALUE" val="4"/>
  <p:tag name="KSO_WM_UNIT_HIGHLIGHT" val="0"/>
  <p:tag name="KSO_WM_UNIT_COMPATIBLE" val="0"/>
  <p:tag name="KSO_WM_UNIT_BIND_DECORATION_IDS" val="custom160550_7*i*0"/>
  <p:tag name="KSO_WM_UNIT_PRESET_TEXT" val="目 录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4144"/>
  <p:tag name="MH_LIBRARY" val="GRAPHIC"/>
  <p:tag name="MH_ORDER" val="TextBox 12"/>
  <p:tag name="KSO_WM_UNIT_TYPE" val="e"/>
  <p:tag name="KSO_WM_UNIT_INDEX" val="1"/>
  <p:tag name="KSO_WM_UNIT_ID" val="custom160550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a"/>
  <p:tag name="KSO_WM_UNIT_INDEX" val="1"/>
  <p:tag name="KSO_WM_UNIT_ID" val="custom160550_12*a*1"/>
  <p:tag name="KSO_WM_UNIT_CLEAR" val="1"/>
  <p:tag name="KSO_WM_UNIT_LAYERLEVEL" val="1"/>
  <p:tag name="KSO_WM_UNIT_VALUE" val="144"/>
  <p:tag name="KSO_WM_UNIT_ISCONTENTSTITLE" val="0"/>
  <p:tag name="KSO_WM_UNIT_HIGHLIGHT" val="0"/>
  <p:tag name="KSO_WM_UNIT_COMPATIBLE" val="0"/>
  <p:tag name="KSO_WM_UNIT_PRESET_TEXT_INDEX" val="5"/>
  <p:tag name="KSO_WM_UNIT_PRESET_TEXT_LEN" val="120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a"/>
  <p:tag name="KSO_WM_UNIT_INDEX" val="1"/>
  <p:tag name="KSO_WM_UNIT_ID" val="custom160550_12*a*1"/>
  <p:tag name="KSO_WM_UNIT_CLEAR" val="1"/>
  <p:tag name="KSO_WM_UNIT_LAYERLEVEL" val="1"/>
  <p:tag name="KSO_WM_UNIT_VALUE" val="144"/>
  <p:tag name="KSO_WM_UNIT_ISCONTENTSTITLE" val="0"/>
  <p:tag name="KSO_WM_UNIT_HIGHLIGHT" val="0"/>
  <p:tag name="KSO_WM_UNIT_COMPATIBLE" val="0"/>
  <p:tag name="KSO_WM_UNIT_PRESET_TEXT_INDEX" val="5"/>
  <p:tag name="KSO_WM_UNIT_PRESET_TEXT_LEN" val="12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4144"/>
  <p:tag name="MH_LIBRARY" val="GRAPHIC"/>
  <p:tag name="MH_ORDER" val="TextBox 12"/>
  <p:tag name="KSO_WM_UNIT_TYPE" val="e"/>
  <p:tag name="KSO_WM_UNIT_INDEX" val="1"/>
  <p:tag name="KSO_WM_UNIT_ID" val="custom160550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36.xml><?xml version="1.0" encoding="utf-8"?>
<p:tagLst xmlns:p="http://schemas.openxmlformats.org/presentationml/2006/main">
  <p:tag name="MH" val="20150921144144"/>
  <p:tag name="MH_LIBRARY" val="GRAPHIC"/>
  <p:tag name="KSO_WM_TEMPLATE_CATEGORY" val="custom"/>
  <p:tag name="KSO_WM_TEMPLATE_INDEX" val="160550"/>
  <p:tag name="KSO_WM_TAG_VERSION" val="1.0"/>
  <p:tag name="KSO_WM_SLIDE_ID" val="custom160550_12"/>
  <p:tag name="KSO_WM_SLIDE_INDEX" val="12"/>
  <p:tag name="KSO_WM_SLIDE_ITEM_CNT" val="1"/>
  <p:tag name="KSO_WM_SLIDE_LAYOUT" val="e_a"/>
  <p:tag name="KSO_WM_SLIDE_LAYOUT_CNT" val="1_1"/>
  <p:tag name="KSO_WM_SLIDE_TYPE" val="sectionTitle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3*f*1"/>
  <p:tag name="KSO_WM_UNIT_CLEAR" val="1"/>
  <p:tag name="KSO_WM_UNIT_LAYERLEVEL" val="1"/>
  <p:tag name="KSO_WM_UNIT_VALUE" val="192"/>
  <p:tag name="KSO_WM_UNIT_HIGHLIGHT" val="0"/>
  <p:tag name="KSO_WM_UNIT_COMPATIBLE" val="0"/>
  <p:tag name="KSO_WM_UNIT_PRESET_TEXT_INDEX" val="5"/>
  <p:tag name="KSO_WM_UNIT_PRESET_TEXT_LEN" val="232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2"/>
  <p:tag name="KSO_WM_UNIT_ID" val="custom160550_3*f*2"/>
  <p:tag name="KSO_WM_UNIT_CLEAR" val="1"/>
  <p:tag name="KSO_WM_UNIT_LAYERLEVEL" val="1"/>
  <p:tag name="KSO_WM_UNIT_VALUE" val="192"/>
  <p:tag name="KSO_WM_UNIT_HIGHLIGHT" val="0"/>
  <p:tag name="KSO_WM_UNIT_COMPATIBLE" val="0"/>
  <p:tag name="KSO_WM_UNIT_PRESET_TEXT_INDEX" val="5"/>
  <p:tag name="KSO_WM_UNIT_PRESET_TEXT_LEN" val="23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19*f*1"/>
  <p:tag name="KSO_WM_UNIT_CLEAR" val="1"/>
  <p:tag name="KSO_WM_UNIT_LAYERLEVEL" val="1"/>
  <p:tag name="KSO_WM_UNIT_VALUE" val="372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4954"/>
  <p:tag name="MH_LIBRARY" val="GRAPHIC"/>
  <p:tag name="MH_TYPE" val="PageTitle"/>
  <p:tag name="MH_ORDER" val="PageTitle"/>
  <p:tag name="KSO_WM_UNIT_TYPE" val="a"/>
  <p:tag name="KSO_WM_UNIT_INDEX" val="1"/>
  <p:tag name="KSO_WM_UNIT_ID" val="custom160550_19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19*f*1"/>
  <p:tag name="KSO_WM_UNIT_CLEAR" val="1"/>
  <p:tag name="KSO_WM_UNIT_LAYERLEVEL" val="1"/>
  <p:tag name="KSO_WM_UNIT_VALUE" val="372"/>
  <p:tag name="KSO_WM_UNIT_HIGHLIGHT" val="0"/>
  <p:tag name="KSO_WM_UNIT_COMPATIBLE" val="0"/>
  <p:tag name="KSO_WM_UNIT_PRESET_TEXT_INDEX" val="5"/>
  <p:tag name="KSO_WM_UNIT_PRESET_TEXT_LEN" val="232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4954"/>
  <p:tag name="MH_LIBRARY" val="GRAPHIC"/>
  <p:tag name="MH_TYPE" val="PageTitle"/>
  <p:tag name="MH_ORDER" val="PageTitle"/>
  <p:tag name="KSO_WM_UNIT_TYPE" val="a"/>
  <p:tag name="KSO_WM_UNIT_INDEX" val="1"/>
  <p:tag name="KSO_WM_UNIT_ID" val="custom160550_19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3889</Words>
  <Application/>
  <Paragraphs>286</Paragraphs>
  <Slides>38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Times New Roman</vt:lpstr>
      <vt:lpstr>黑体</vt:lpstr>
      <vt:lpstr>方正姚体</vt:lpstr>
      <vt:lpstr>楷体_GB2312</vt:lpstr>
      <vt:lpstr>方正隶变_GBK</vt:lpstr>
      <vt:lpstr>Calibri Light</vt:lpstr>
      <vt:lpstr>方正隶变_GBK</vt:lpstr>
      <vt:lpstr>锐字云字库行楷体1.0</vt:lpstr>
      <vt:lpstr>方正楷体简体</vt:lpstr>
      <vt:lpstr>新宋体</vt:lpstr>
      <vt:lpstr>隶书</vt:lpstr>
      <vt:lpstr>微软雅黑</vt:lpstr>
      <vt:lpstr>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君子处其实，不处其华；                 治其内，不治其外。                       ——明·张居正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HPFY</cp:lastModifiedBy>
  <cp:revision/>
  <dcterms:created xsi:type="dcterms:W3CDTF">2015-05-05T08:02:00Z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