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10"/>
    <p:sldId id="263" r:id="rId11"/>
    <p:sldId id="264" r:id="rId12"/>
    <p:sldId id="275" r:id="rId13"/>
    <p:sldId id="265" r:id="rId14"/>
    <p:sldId id="266" r:id="rId15"/>
    <p:sldId id="267" r:id="rId16"/>
    <p:sldId id="268" r:id="rId17"/>
    <p:sldId id="269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1F72"/>
    <a:srgbClr val="A04455"/>
    <a:srgbClr val="FC7E88"/>
    <a:srgbClr val="01500B"/>
    <a:srgbClr val="7FF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file:///C:\Users\Administrator\Desktop\&#25105;&#20204;&#30340;&#24773;&#24863;&#19990;&#30028;\&#29579;&#21147;&#23439;-&#20320;&#26159;&#25105;&#24515;&#20869;&#30340;&#19968;&#39318;&#27468;.mp3" TargetMode="External"/><Relationship Id="rId2" Type="http://schemas.openxmlformats.org/officeDocument/2006/relationships/audio" Target="file:///C:\Users\Administrator\Desktop\&#25105;&#20204;&#30340;&#24773;&#24863;&#19990;&#30028;\&#29579;&#21147;&#23439;-&#20320;&#26159;&#25105;&#24515;&#20869;&#30340;&#19968;&#39318;&#27468;.mp3" TargetMode="Externa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file:///C:\Users\Administrator\Desktop\0001.&#20964;&#20976;&#23485;&#39057;-&#22825;&#23433;&#38376;&#21319;&#26071;&#20202;&#24335;&#23436;&#25972;&#35270;&#39057;.mp4" TargetMode="External"/><Relationship Id="rId1" Type="http://schemas.openxmlformats.org/officeDocument/2006/relationships/video" Target="file:///C:\Users\Administrator\Desktop\0001.&#20964;&#20976;&#23485;&#39057;-&#22825;&#23433;&#38376;&#21319;&#26071;&#20202;&#24335;&#23436;&#25972;&#35270;&#39057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5775" y="716280"/>
            <a:ext cx="8215630" cy="2387600"/>
          </a:xfrm>
        </p:spPr>
        <p:txBody>
          <a:bodyPr>
            <a:noAutofit/>
          </a:bodyPr>
          <a:p>
            <a:pPr algn="l"/>
            <a:r>
              <a:rPr lang="zh-CN" altLang="en-US" sz="66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第五课    </a:t>
            </a:r>
            <a:br>
              <a:rPr lang="zh-CN" altLang="en-US" sz="66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r>
              <a:rPr lang="zh-CN" altLang="en-US" sz="66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        品出情感的韵味</a:t>
            </a:r>
            <a:endParaRPr lang="zh-CN" altLang="en-US" sz="66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3725" y="3609340"/>
            <a:ext cx="7411720" cy="1655445"/>
          </a:xfrm>
        </p:spPr>
        <p:txBody>
          <a:bodyPr>
            <a:noAutofit/>
          </a:bodyPr>
          <a:p>
            <a:pPr algn="ctr"/>
            <a:r>
              <a:rPr lang="zh-CN" altLang="en-US" sz="5400" b="1">
                <a:solidFill>
                  <a:srgbClr val="00B050"/>
                </a:solidFill>
                <a:latin typeface="方正楷体_GBK" panose="02000000000000000000" charset="-122"/>
                <a:ea typeface="方正楷体_GBK" panose="02000000000000000000" charset="-122"/>
              </a:rPr>
              <a:t>第</a:t>
            </a:r>
            <a:r>
              <a:rPr lang="en-US" altLang="zh-CN" sz="5400" b="1">
                <a:solidFill>
                  <a:srgbClr val="00B050"/>
                </a:solidFill>
                <a:latin typeface="方正楷体_GBK" panose="02000000000000000000" charset="-122"/>
                <a:ea typeface="方正楷体_GBK" panose="02000000000000000000" charset="-122"/>
              </a:rPr>
              <a:t>1</a:t>
            </a:r>
            <a:r>
              <a:rPr lang="zh-CN" altLang="en-US" sz="5400" b="1">
                <a:solidFill>
                  <a:srgbClr val="00B050"/>
                </a:solidFill>
                <a:latin typeface="方正楷体_GBK" panose="02000000000000000000" charset="-122"/>
                <a:ea typeface="方正楷体_GBK" panose="02000000000000000000" charset="-122"/>
              </a:rPr>
              <a:t>课时我们的情感世界</a:t>
            </a:r>
            <a:endParaRPr lang="zh-CN" altLang="en-US" sz="5400" b="1">
              <a:solidFill>
                <a:srgbClr val="00B05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628650" y="3016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</a:rPr>
              <a:t>探究点二：情感的作用</a:t>
            </a:r>
            <a:endParaRPr lang="en-US" altLang="zh-CN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1" name="图片 10" descr="mp9595095_1428376050912_2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86510"/>
            <a:ext cx="3428365" cy="4248150"/>
          </a:xfrm>
          <a:prstGeom prst="rect">
            <a:avLst/>
          </a:prstGeom>
        </p:spPr>
      </p:pic>
      <p:pic>
        <p:nvPicPr>
          <p:cNvPr id="12" name="图片 11" descr="2011524174418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045" y="1285875"/>
            <a:ext cx="5041265" cy="4248150"/>
          </a:xfrm>
          <a:prstGeom prst="rect">
            <a:avLst/>
          </a:prstGeom>
        </p:spPr>
      </p:pic>
      <p:pic>
        <p:nvPicPr>
          <p:cNvPr id="13" name="图片 12" descr="45-140I11HG03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480" y="1285875"/>
            <a:ext cx="6196330" cy="42481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8160" y="4537710"/>
            <a:ext cx="8069580" cy="192024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在社会生活中，情感是人最基本的精神需求。如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安全感、信任感、爱与关怀、责任感、使命感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等等。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W0201312183569672641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0" y="772160"/>
            <a:ext cx="4656455" cy="5715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965" y="772160"/>
            <a:ext cx="4634865" cy="5714365"/>
          </a:xfrm>
          <a:solidFill>
            <a:schemeClr val="accent2"/>
          </a:solidFill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情景一：</a:t>
            </a:r>
            <a:r>
              <a:rPr lang="zh-CN" altLang="en-US" b="1">
                <a:latin typeface="方正楷体_GBK" panose="02000000000000000000" charset="-122"/>
                <a:ea typeface="方正楷体_GBK" panose="02000000000000000000" charset="-122"/>
              </a:rPr>
              <a:t>著名影星王力宏有一次接受采访时说：</a:t>
            </a:r>
            <a:r>
              <a:rPr lang="en-US" altLang="zh-CN" b="1">
                <a:latin typeface="方正楷体_GBK" panose="02000000000000000000" charset="-122"/>
                <a:ea typeface="方正楷体_GBK" panose="02000000000000000000" charset="-122"/>
              </a:rPr>
              <a:t>“</a:t>
            </a:r>
            <a:r>
              <a:rPr lang="zh-CN" altLang="en-US" b="1">
                <a:latin typeface="方正楷体_GBK" panose="02000000000000000000" charset="-122"/>
                <a:ea typeface="方正楷体_GBK" panose="02000000000000000000" charset="-122"/>
              </a:rPr>
              <a:t>我小时候特别崇拜蜘蛛侠和钢铁侠那样的漫画英雄人物，这些都是我童年的最爱，我希望自己可以成为音乐上的英雄。我觉得做音乐最重要的就是使命感和理想，要用创作不断给音乐界新的刺激和动力。至于英雄，我觉得就是扛责任的那个人。具体到我自己，要扛的责任就是让更多的人了解华语音乐的实力，一丝不苟地做自己的音乐。</a:t>
            </a:r>
            <a:r>
              <a:rPr lang="en-US" altLang="zh-CN" b="1">
                <a:latin typeface="方正楷体_GBK" panose="02000000000000000000" charset="-122"/>
                <a:ea typeface="方正楷体_GBK" panose="02000000000000000000" charset="-122"/>
              </a:rPr>
              <a:t>”</a:t>
            </a:r>
            <a:endParaRPr lang="en-US" altLang="zh-CN" b="1"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25" y="1314450"/>
            <a:ext cx="8136890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、你觉得王力宏对音乐的情感是怎样的？</a:t>
            </a:r>
            <a:endParaRPr lang="zh-CN" altLang="en-US" sz="44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、从王力宏在音乐上的成就中，你感受到了情感的哪些作用？</a:t>
            </a:r>
            <a:endParaRPr lang="zh-CN" altLang="en-US" sz="44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160" y="4199890"/>
            <a:ext cx="8069580" cy="192024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情感反映着我们对人和对事的态度、观念，影响我们的判断和选择，驱使我们做出行动。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0" name="王力宏-你是我心内的一首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0010" y="285115"/>
            <a:ext cx="707390" cy="82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1656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3" grpId="0" animBg="1" uiExpand="1" build="p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8630" y="263525"/>
            <a:ext cx="8117840" cy="50399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2915" y="954405"/>
            <a:ext cx="813689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从钱学森的事例中，你感受到了情感的哪些作用？</a:t>
            </a:r>
            <a:endParaRPr lang="zh-CN" altLang="en-US" sz="44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095" y="2631440"/>
            <a:ext cx="8069580" cy="192024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情感与我们的想象力、创造力相关。丰富、深刻的情感有助于我们更全面地观察事物，探索未知。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710" y="256540"/>
            <a:ext cx="8134985" cy="4208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8160" y="2479675"/>
            <a:ext cx="8069580" cy="313944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情感伴随着我们的生活经历不断积累、发展，这正是我们生命成长的体现。在生活经验的不断扩展中，我们的情感才能更加丰富、深刻，我们的情怀才能更加宽广、博大。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10" y="205105"/>
            <a:ext cx="8136890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、在上面的情境中，</a:t>
            </a:r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“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我</a:t>
            </a:r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”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对妈妈的情感发生了怎样的变化？</a:t>
            </a:r>
            <a:endParaRPr lang="zh-CN" altLang="en-US" sz="44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en-US" altLang="zh-CN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、为什么会发生这些变化？</a:t>
            </a:r>
            <a:endParaRPr lang="zh-CN" altLang="en-US" sz="44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780" y="280670"/>
            <a:ext cx="7886700" cy="1325563"/>
          </a:xfrm>
        </p:spPr>
        <p:txBody>
          <a:bodyPr/>
          <a:p>
            <a:pPr algn="ctr"/>
            <a:r>
              <a:rPr lang="zh-CN" altLang="en-US" b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情感的作用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755" y="1367155"/>
            <a:ext cx="8289290" cy="506984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>
                <a:solidFill>
                  <a:srgbClr val="0070C0"/>
                </a:solidFill>
              </a:rPr>
              <a:t>1.</a:t>
            </a:r>
            <a:r>
              <a:rPr lang="zh-CN" altLang="en-US" sz="3200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</a:rPr>
              <a:t>在社会生活中，情感是人最基本的精神需求。</a:t>
            </a:r>
            <a:endParaRPr lang="zh-CN" altLang="en-US" sz="3200">
              <a:solidFill>
                <a:srgbClr val="0070C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rgbClr val="0070C0"/>
                </a:solidFill>
              </a:rPr>
              <a:t>2.</a:t>
            </a:r>
            <a:r>
              <a:rPr lang="zh-CN" altLang="en-US" sz="3200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情感反映着我们对人和对事的态度、观念，影响我们的判断和选择，驱使我们做出行动。</a:t>
            </a:r>
            <a:endParaRPr lang="zh-CN" altLang="en-US" sz="3200">
              <a:solidFill>
                <a:srgbClr val="0070C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rgbClr val="0070C0"/>
                </a:solidFill>
              </a:rPr>
              <a:t>3.</a:t>
            </a:r>
            <a:r>
              <a:rPr lang="zh-CN" altLang="en-US" sz="3200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情感与我们的想象力、创造力相关。丰富、深刻的情感有助于我们更全面地观察事物，探索未知。</a:t>
            </a:r>
            <a:endParaRPr lang="zh-CN" altLang="en-US" sz="3200">
              <a:solidFill>
                <a:srgbClr val="0070C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rgbClr val="0070C0"/>
                </a:solidFill>
              </a:rPr>
              <a:t>4.</a:t>
            </a:r>
            <a:r>
              <a:rPr lang="zh-CN" altLang="en-US" sz="3200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情感伴随着我们的生活经历不断积累、发展，这正是我们生命成长的体现。在生活经验的不断扩展中，我们的情感才能更加丰富、深刻，我们的情怀才能更加宽广、博大。</a:t>
            </a:r>
            <a:endParaRPr lang="zh-CN" altLang="en-US" sz="3200">
              <a:solidFill>
                <a:srgbClr val="0070C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>
              <a:solidFill>
                <a:srgbClr val="0070C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" y="1557655"/>
            <a:ext cx="3780790" cy="3742690"/>
          </a:xfrm>
          <a:prstGeom prst="rect">
            <a:avLst/>
          </a:prstGeom>
        </p:spPr>
      </p:pic>
      <p:sp>
        <p:nvSpPr>
          <p:cNvPr id="5" name="左大括号 4"/>
          <p:cNvSpPr/>
          <p:nvPr/>
        </p:nvSpPr>
        <p:spPr>
          <a:xfrm>
            <a:off x="4288790" y="1038225"/>
            <a:ext cx="720000" cy="2128520"/>
          </a:xfrm>
          <a:prstGeom prst="lef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4331335" y="3843655"/>
            <a:ext cx="720000" cy="2128520"/>
          </a:xfrm>
          <a:prstGeom prst="lef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5215" y="755650"/>
            <a:ext cx="31242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我们需要情感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899025" y="1727200"/>
            <a:ext cx="39674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情感与情绪的关系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961890" y="2885440"/>
            <a:ext cx="31242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情感的分类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100320" y="3791585"/>
            <a:ext cx="2316480" cy="22275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1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2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3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4</a:t>
            </a:r>
            <a:endParaRPr lang="en-US" altLang="zh-CN"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607695"/>
            <a:ext cx="8058785" cy="440436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234690" y="1421130"/>
            <a:ext cx="490855" cy="3149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71190" y="1163955"/>
            <a:ext cx="61722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D</a:t>
            </a:r>
            <a:endParaRPr lang="en-US" altLang="zh-CN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342900"/>
            <a:ext cx="8047355" cy="5933440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4584700" y="753110"/>
            <a:ext cx="478155" cy="4406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7430770" y="3006725"/>
            <a:ext cx="402590" cy="4279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84700" y="558800"/>
            <a:ext cx="793115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B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6470" y="2806065"/>
            <a:ext cx="81915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D</a:t>
            </a:r>
            <a:endParaRPr lang="en-US" altLang="zh-CN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0001.凤凰宽频-天安门升旗仪式完整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6750" y="457200"/>
            <a:ext cx="7807325" cy="530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76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17245" y="671195"/>
            <a:ext cx="72415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C7E88"/>
                </a:solidFill>
                <a:latin typeface="方正楷体_GBK" panose="02000000000000000000" charset="-122"/>
                <a:ea typeface="方正楷体_GBK" panose="02000000000000000000" charset="-122"/>
              </a:rPr>
              <a:t>想一想：面对国旗，听着国歌，你有什么样的感受？</a:t>
            </a:r>
            <a:endParaRPr lang="zh-CN" altLang="en-US" sz="3600" b="1">
              <a:solidFill>
                <a:srgbClr val="FC7E88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985" y="2254885"/>
            <a:ext cx="696531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方正隶书_GBK" panose="02000000000000000000" charset="-122"/>
                <a:ea typeface="方正隶书_GBK" panose="02000000000000000000" charset="-122"/>
              </a:rPr>
              <a:t>        </a:t>
            </a:r>
            <a:r>
              <a:rPr lang="zh-CN" altLang="en-US" sz="4000">
                <a:solidFill>
                  <a:srgbClr val="0070C0"/>
                </a:solidFill>
                <a:latin typeface="方正隶书_GBK" panose="02000000000000000000" charset="-122"/>
                <a:ea typeface="方正隶书_GBK" panose="02000000000000000000" charset="-122"/>
              </a:rPr>
              <a:t>人非草木，孰能无情。我们每个人的内心都有一个情感世界。关注自己的情感状态，不断创造、积累美好的情感体验，向他人传递情感正能量，会让我们的生命更有意义。</a:t>
            </a:r>
            <a:endParaRPr lang="zh-CN" altLang="en-US" sz="4000">
              <a:solidFill>
                <a:srgbClr val="0070C0"/>
              </a:solidFill>
              <a:latin typeface="方正隶书_GBK" panose="02000000000000000000" charset="-122"/>
              <a:ea typeface="方正隶书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040" y="365125"/>
            <a:ext cx="7886700" cy="1325563"/>
          </a:xfrm>
        </p:spPr>
        <p:txBody>
          <a:bodyPr/>
          <a:p>
            <a:r>
              <a:rPr lang="zh-CN" altLang="en-US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</a:rPr>
              <a:t>探究点一：丰富的情感</a:t>
            </a:r>
            <a:endParaRPr lang="zh-CN" altLang="en-US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105" y="2549525"/>
            <a:ext cx="7886700" cy="4351338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情境一：你不小心从楼梯上摔了下来，右脚肿痛得厉害，班主任老师及时把你送到医院。</a:t>
            </a:r>
            <a:endParaRPr lang="zh-CN" altLang="en-US" b="1">
              <a:solidFill>
                <a:srgbClr val="0070C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情境二：运动会上，你班取得了第一名的好成绩。</a:t>
            </a:r>
            <a:endParaRPr lang="zh-CN" altLang="en-US" b="1">
              <a:solidFill>
                <a:srgbClr val="0070C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情景三：国庆期间，观看中央电视台《江山多娇》节目，欣赏祖国山河的壮美，感受祖国日新月异的变化。</a:t>
            </a:r>
            <a:endParaRPr lang="zh-CN" altLang="en-US" b="1">
              <a:solidFill>
                <a:srgbClr val="0070C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情境四：因为忙于看电视，作业完成得不认真，遭到老师的批评。</a:t>
            </a:r>
            <a:endParaRPr lang="zh-CN" altLang="en-US" b="1">
              <a:solidFill>
                <a:srgbClr val="0070C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105" y="1252220"/>
            <a:ext cx="788670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C7E88"/>
                </a:solidFill>
                <a:latin typeface="方正楷体_GBK" panose="02000000000000000000" charset="-122"/>
                <a:ea typeface="方正楷体_GBK" panose="02000000000000000000" charset="-122"/>
              </a:rPr>
              <a:t>在以下情境中，你有什么样的情感体验？</a:t>
            </a:r>
            <a:endParaRPr lang="zh-CN" altLang="en-US" sz="3600" b="1">
              <a:solidFill>
                <a:srgbClr val="FC7E88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13105" y="576580"/>
            <a:ext cx="788670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rgbClr val="FC7E88"/>
                </a:solidFill>
                <a:latin typeface="方正楷体_GBK" panose="02000000000000000000" charset="-122"/>
                <a:ea typeface="方正楷体_GBK" panose="02000000000000000000" charset="-122"/>
              </a:rPr>
              <a:t>除了上述情感体验，你在生活中还有哪些情感体验？</a:t>
            </a:r>
            <a:endParaRPr lang="zh-CN" altLang="en-US" sz="3600" b="1">
              <a:solidFill>
                <a:srgbClr val="FC7E88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8345" y="1765300"/>
            <a:ext cx="7687310" cy="4297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方正楷体_GBK" panose="02000000000000000000" charset="-122"/>
                <a:ea typeface="方正楷体_GBK" panose="02000000000000000000" charset="-122"/>
              </a:rPr>
              <a:t>当我们看到有人遭受欺辱，并为此感到愤怒时，我们可以体验到</a:t>
            </a:r>
            <a:r>
              <a:rPr lang="zh-CN" altLang="en-US" sz="3600" b="1" i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正义感</a:t>
            </a:r>
            <a:r>
              <a:rPr lang="zh-CN" altLang="en-US" sz="3600" b="1" i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；</a:t>
            </a:r>
            <a:endParaRPr lang="zh-CN" altLang="en-US" sz="3600" b="1" i="1">
              <a:solidFill>
                <a:schemeClr val="tx1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r>
              <a:rPr lang="zh-CN" altLang="en-US" sz="3200" b="1">
                <a:latin typeface="方正楷体_GBK" panose="02000000000000000000" charset="-122"/>
                <a:ea typeface="方正楷体_GBK" panose="02000000000000000000" charset="-122"/>
              </a:rPr>
              <a:t>当我们独立完成某项任务，得到他人的承认和赞赏时，我们可以体验到</a:t>
            </a:r>
            <a:r>
              <a:rPr lang="zh-CN" altLang="en-US" sz="3600" b="1" i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胜任感</a:t>
            </a:r>
            <a:r>
              <a:rPr lang="zh-CN" altLang="en-US" sz="3600" b="1" i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；</a:t>
            </a:r>
            <a:endParaRPr lang="zh-CN" altLang="en-US" sz="3600" b="1" i="1">
              <a:solidFill>
                <a:schemeClr val="tx1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当我们承担角色、接受任务时，我们可以体验到</a:t>
            </a:r>
            <a:r>
              <a:rPr lang="zh-CN" altLang="en-US" sz="3600" b="1" i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责任感</a:t>
            </a:r>
            <a:r>
              <a:rPr lang="zh-CN" altLang="en-US" sz="3200" b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；</a:t>
            </a:r>
            <a:endParaRPr lang="zh-CN" altLang="en-US" sz="3200" b="1">
              <a:solidFill>
                <a:schemeClr val="tx1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除此之外还有</a:t>
            </a:r>
            <a:r>
              <a:rPr lang="zh-CN" altLang="en-US" sz="3600" b="1" i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愉悦感、安全感、崇拜感</a:t>
            </a:r>
            <a:r>
              <a:rPr lang="en-US" altLang="zh-CN" sz="3600" b="1" i="1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</a:rPr>
              <a:t>……</a:t>
            </a:r>
            <a:endParaRPr lang="en-US" altLang="zh-CN" sz="3600" b="1" i="1">
              <a:solidFill>
                <a:schemeClr val="tx1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54250" y="1982470"/>
            <a:ext cx="5445760" cy="2556510"/>
            <a:chOff x="3550" y="3122"/>
            <a:chExt cx="8576" cy="4026"/>
          </a:xfrm>
        </p:grpSpPr>
        <p:sp>
          <p:nvSpPr>
            <p:cNvPr id="8" name="云形 7"/>
            <p:cNvSpPr/>
            <p:nvPr/>
          </p:nvSpPr>
          <p:spPr>
            <a:xfrm>
              <a:off x="3550" y="3122"/>
              <a:ext cx="8577" cy="4026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87" y="4008"/>
              <a:ext cx="7846" cy="1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C7E88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zh-CN" altLang="en-US" sz="3600" b="1" i="1">
                  <a:solidFill>
                    <a:srgbClr val="7030A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幼圆" panose="02010509060101010101" charset="-122"/>
                  <a:ea typeface="幼圆" panose="02010509060101010101" charset="-122"/>
                </a:rPr>
                <a:t>怎么区分情绪与情感呢？看《小丽的故事》。</a:t>
              </a:r>
              <a:endParaRPr lang="zh-CN" altLang="en-US" sz="3600" b="1" i="1">
                <a:solidFill>
                  <a:srgbClr val="FC7E88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7355" y="496570"/>
            <a:ext cx="8148320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</a:rPr>
              <a:t>小丽的故事</a:t>
            </a:r>
            <a:endParaRPr lang="zh-CN" altLang="en-US" sz="3200" b="1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       期中考试结束了，小丽这次考试没考好，心情沮丧地回到家。妈妈得知情况后，开始不停地唠叨，不是埋怨她做题太粗心，就是责怪她太爱看电视。小丽躲进自己的小屋，感到再也无法忍受了，真想和妈妈大吵一架。她眼噙着泪花，盯着桌上的电脑、牛奶，心潮澎湃：妈妈为了让自己好好学习，花了两个月的工资给她买来了电脑；天还没亮，就起床为她做早饭；生病时，妈妈整夜整夜地照顾她</a:t>
            </a:r>
            <a:r>
              <a:rPr lang="en-US" altLang="zh-CN" sz="2800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……</a:t>
            </a:r>
            <a:r>
              <a:rPr lang="zh-CN" altLang="en-US" sz="2800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小丽烦躁的心情慢慢静了下来，她开始理解妈妈了</a:t>
            </a:r>
            <a:r>
              <a:rPr lang="en-US" altLang="zh-CN" sz="2800" b="1">
                <a:solidFill>
                  <a:srgbClr val="0070C0"/>
                </a:solidFill>
                <a:latin typeface="方正楷体_GBK" panose="02000000000000000000" charset="-122"/>
                <a:ea typeface="方正楷体_GBK" panose="02000000000000000000" charset="-122"/>
              </a:rPr>
              <a:t>……</a:t>
            </a:r>
            <a:endParaRPr lang="en-US" altLang="zh-CN" sz="2800" b="1">
              <a:solidFill>
                <a:srgbClr val="0070C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320" y="5335270"/>
            <a:ext cx="676338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1</a:t>
            </a:r>
            <a:r>
              <a:rPr lang="zh-CN" altLang="en-US" sz="3200" b="1"/>
              <a:t>、小丽考试后的心情如何？</a:t>
            </a:r>
            <a:endParaRPr lang="zh-CN" altLang="en-US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、小丽为什么没和妈妈吵起来？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情绪与情感的关系</a:t>
            </a:r>
            <a:endParaRPr lang="zh-CN" altLang="en-US" b="1">
              <a:solidFill>
                <a:srgbClr val="FF000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608455"/>
            <a:ext cx="7886700" cy="4351338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</a:t>
            </a:r>
            <a:r>
              <a:rPr lang="zh-CN" altLang="en-US" sz="3200" b="1" i="1">
                <a:solidFill>
                  <a:srgbClr val="0070C0"/>
                </a:solidFill>
              </a:rPr>
              <a:t>情感与情绪紧密相关，</a:t>
            </a:r>
            <a:r>
              <a:rPr lang="zh-CN" altLang="en-US" sz="3200" b="1"/>
              <a:t>伴随着情绪反应逐渐积累和发展。我们对某些人或者事物的情绪，随着时间的推移形成比较稳定的倾向，就可能产生某种情感。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（</a:t>
            </a:r>
            <a:r>
              <a:rPr lang="en-US" altLang="zh-CN" sz="3200" b="1"/>
              <a:t>2</a:t>
            </a:r>
            <a:r>
              <a:rPr lang="zh-CN" altLang="en-US" sz="3200" b="1"/>
              <a:t>）</a:t>
            </a:r>
            <a:r>
              <a:rPr lang="zh-CN" altLang="en-US" sz="3200" b="1" i="1">
                <a:solidFill>
                  <a:srgbClr val="0070C0"/>
                </a:solidFill>
              </a:rPr>
              <a:t>情感与情绪也有区别。</a:t>
            </a:r>
            <a:r>
              <a:rPr lang="zh-CN" altLang="en-US" sz="3200" b="1"/>
              <a:t>情绪是短暂的、不稳定，会随着情境的改变而变化；情感则是我们在生活中不断强化、逐渐积累的，相对稳定。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755" y="643255"/>
            <a:ext cx="8136255" cy="4351655"/>
          </a:xfrm>
        </p:spPr>
        <p:txBody>
          <a:bodyPr/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长太息以掩涕兮，哀民生之多艰。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                                            </a:t>
            </a:r>
            <a:r>
              <a:rPr lang="en-US" altLang="zh-CN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——</a:t>
            </a: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屈原《离骚》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先天下之忧而忧，后天下之乐而乐。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                                            </a:t>
            </a:r>
            <a:r>
              <a:rPr lang="en-US" altLang="zh-CN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——</a:t>
            </a: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范仲淹《岳阳楼记》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黄金百战穿金甲，不破楼兰终不还。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                                            </a:t>
            </a:r>
            <a:r>
              <a:rPr lang="en-US" altLang="zh-CN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——</a:t>
            </a:r>
            <a:r>
              <a:rPr lang="zh-CN" altLang="en-US" sz="3200">
                <a:solidFill>
                  <a:srgbClr val="0070C0"/>
                </a:solidFill>
                <a:latin typeface="方正卡通简体" panose="03000509000000000000" charset="-122"/>
                <a:ea typeface="方正卡通简体" panose="03000509000000000000" charset="-122"/>
              </a:rPr>
              <a:t>王昌龄《从军行》</a:t>
            </a:r>
            <a:endParaRPr lang="zh-CN" altLang="en-US" sz="3200">
              <a:solidFill>
                <a:srgbClr val="0070C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795" y="4051935"/>
            <a:ext cx="802195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、上述古诗词表达了怎样的情感？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、在古诗词中，你还可以找到哪些丰富的情感表达？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16250" y="1670050"/>
            <a:ext cx="5113020" cy="4204970"/>
            <a:chOff x="3153" y="2610"/>
            <a:chExt cx="8052" cy="6622"/>
          </a:xfrm>
        </p:grpSpPr>
        <p:sp>
          <p:nvSpPr>
            <p:cNvPr id="8" name="爆炸形 1 7"/>
            <p:cNvSpPr/>
            <p:nvPr/>
          </p:nvSpPr>
          <p:spPr>
            <a:xfrm>
              <a:off x="3153" y="2610"/>
              <a:ext cx="8053" cy="6623"/>
            </a:xfrm>
            <a:prstGeom prst="irregularSeal1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08" y="4497"/>
              <a:ext cx="5601" cy="2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rgbClr val="871F72"/>
                  </a:solidFill>
                  <a:latin typeface="隶书" panose="02010509060101010101" charset="-122"/>
                  <a:ea typeface="隶书" panose="02010509060101010101" charset="-122"/>
                </a:rPr>
                <a:t>情感类型有哪些？</a:t>
              </a:r>
              <a:endParaRPr lang="zh-CN" altLang="en-US" sz="5400">
                <a:solidFill>
                  <a:srgbClr val="871F72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情感的类型</a:t>
            </a:r>
            <a:endParaRPr lang="zh-CN" altLang="en-US" b="1">
              <a:solidFill>
                <a:srgbClr val="FF000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015" y="1825625"/>
            <a:ext cx="8007985" cy="4351655"/>
          </a:xfrm>
        </p:spPr>
        <p:txBody>
          <a:bodyPr/>
          <a:p>
            <a:pPr marL="0" indent="0">
              <a:buNone/>
            </a:pPr>
            <a:r>
              <a:rPr lang="zh-CN" altLang="en-US" sz="3200" b="1"/>
              <a:t>与情绪一样，我们的情感也是丰富的。其中，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rPr>
              <a:t>有基础性情感，如安全感；</a:t>
            </a:r>
            <a:endParaRPr lang="zh-CN" altLang="en-US" sz="3200" b="1">
              <a:solidFill>
                <a:srgbClr val="0070C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rPr>
              <a:t>有高级情感，如道德感。</a:t>
            </a:r>
            <a:endParaRPr lang="zh-CN" altLang="en-US" sz="3200" b="1">
              <a:solidFill>
                <a:srgbClr val="0070C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B050"/>
                </a:solidFill>
                <a:latin typeface="幼圆" panose="02010509060101010101" charset="-122"/>
                <a:ea typeface="幼圆" panose="02010509060101010101" charset="-122"/>
              </a:rPr>
              <a:t>有正面的情感体验，如爱的情感；</a:t>
            </a:r>
            <a:endParaRPr lang="zh-CN" altLang="en-US" sz="3200" b="1">
              <a:solidFill>
                <a:srgbClr val="00B05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B050"/>
                </a:solidFill>
                <a:latin typeface="幼圆" panose="02010509060101010101" charset="-122"/>
                <a:ea typeface="幼圆" panose="02010509060101010101" charset="-122"/>
              </a:rPr>
              <a:t>有负面的情感体验，如恐惧感；</a:t>
            </a:r>
            <a:endParaRPr lang="zh-CN" altLang="en-US" sz="3200" b="1">
              <a:solidFill>
                <a:srgbClr val="00B05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B050"/>
                </a:solidFill>
                <a:latin typeface="幼圆" panose="02010509060101010101" charset="-122"/>
                <a:ea typeface="幼圆" panose="02010509060101010101" charset="-122"/>
              </a:rPr>
              <a:t>也有两方面混杂的体验，如敬畏感。</a:t>
            </a:r>
            <a:endParaRPr lang="zh-CN" altLang="en-US" sz="3200" b="1">
              <a:solidFill>
                <a:srgbClr val="00B05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1895</Words>
  <Application/>
  <Paragraphs>106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方正大黑_GBK</vt:lpstr>
      <vt:lpstr>方正楷体_GBK</vt:lpstr>
      <vt:lpstr>方正隶书_GBK</vt:lpstr>
      <vt:lpstr>华文行楷</vt:lpstr>
      <vt:lpstr>幼圆</vt:lpstr>
      <vt:lpstr>方正卡通简体</vt:lpstr>
      <vt:lpstr>华文新魏</vt:lpstr>
      <vt:lpstr>隶书</vt:lpstr>
      <vt:lpstr>微软雅黑</vt:lpstr>
      <vt:lpstr>Calibri Light</vt:lpstr>
      <vt:lpstr>Calibri</vt:lpstr>
      <vt:lpstr>华文楷体</vt:lpstr>
      <vt:lpstr>Office 主题</vt:lpstr>
      <vt:lpstr>第五课    品出情感的韵味</vt:lpstr>
      <vt:lpstr>PowerPoint 演示文稿</vt:lpstr>
      <vt:lpstr>PowerPoint 演示文稿</vt:lpstr>
      <vt:lpstr>探究点一：丰富的情感</vt:lpstr>
      <vt:lpstr>PowerPoint 演示文稿</vt:lpstr>
      <vt:lpstr>PowerPoint 演示文稿</vt:lpstr>
      <vt:lpstr>情绪与情感的关系</vt:lpstr>
      <vt:lpstr>PowerPoint 演示文稿</vt:lpstr>
      <vt:lpstr>情感的类型</vt:lpstr>
      <vt:lpstr>PowerPoint 演示文稿</vt:lpstr>
      <vt:lpstr>PowerPoint 演示文稿</vt:lpstr>
      <vt:lpstr>PowerPoint 演示文稿</vt:lpstr>
      <vt:lpstr>PowerPoint 演示文稿</vt:lpstr>
      <vt:lpstr>情感的作用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2015-05-05T08:02:00Z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