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1"/>
  </p:notesMasterIdLst>
  <p:handoutMasterIdLst>
    <p:handoutMasterId r:id="rId12"/>
  </p:handoutMasterIdLst>
  <p:sldIdLst>
    <p:sldId id="438" r:id="rId2"/>
    <p:sldId id="540" r:id="rId3"/>
    <p:sldId id="543" r:id="rId4"/>
    <p:sldId id="604" r:id="rId5"/>
    <p:sldId id="596" r:id="rId6"/>
    <p:sldId id="566" r:id="rId7"/>
    <p:sldId id="602" r:id="rId8"/>
    <p:sldId id="591" r:id="rId9"/>
    <p:sldId id="478" r:id="rId1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istrator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3CCFF"/>
    <a:srgbClr val="F979C8"/>
    <a:srgbClr val="FF6600"/>
    <a:srgbClr val="200179"/>
    <a:srgbClr val="FFFF00"/>
    <a:srgbClr val="F8081F"/>
    <a:srgbClr val="FB788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8"/>
    <p:restoredTop sz="94660"/>
  </p:normalViewPr>
  <p:slideViewPr>
    <p:cSldViewPr>
      <p:cViewPr>
        <p:scale>
          <a:sx n="80" d="100"/>
          <a:sy n="80" d="100"/>
        </p:scale>
        <p:origin x="-1056" y="246"/>
      </p:cViewPr>
      <p:guideLst>
        <p:guide orient="horz" pos="216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Arial" panose="020B0604020202020204" pitchFamily="34" charset="0"/>
              <a:buNone/>
              <a:defRPr sz="1200" dirty="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buFont typeface="Arial" panose="020B0604020202020204" pitchFamily="34" charset="0"/>
              <a:buNone/>
              <a:defRPr sz="1200" noProof="1" dirty="0"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1pPr>
          </a:lstStyle>
          <a:p>
            <a:pPr>
              <a:defRPr/>
            </a:pPr>
            <a:fld id="{1BE6B32D-4749-4834-8ABF-84086AEF23C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9219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lvl="0"/>
            <a:r>
              <a:rPr lang="zh-CN" altLang="en-US" noProof="0" dirty="0"/>
              <a:t>单击此处编辑母版文本样式
第二级
第三级
第四级
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 noProof="1" dirty="0"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1pPr>
          </a:lstStyle>
          <a:p>
            <a:pPr>
              <a:defRPr/>
            </a:pPr>
            <a:fld id="{E2EFE251-E096-4235-9927-EAB5950BF54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D62030-A2FC-4F24-B68E-B714408B430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D62030-A2FC-4F24-B68E-B714408B430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D62030-A2FC-4F24-B68E-B714408B430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D62030-A2FC-4F24-B68E-B714408B430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D62030-A2FC-4F24-B68E-B714408B430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D62030-A2FC-4F24-B68E-B714408B430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D62030-A2FC-4F24-B68E-B714408B430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F902D0-167E-4C38-A008-0AC55A338483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16F4B7-B461-41ED-935A-EF263453643D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D62030-A2FC-4F24-B68E-B714408B430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D62030-A2FC-4F24-B68E-B714408B430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AD62030-A2FC-4F24-B68E-B714408B430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7" r:id="rId14"/>
    <p:sldLayoutId id="2147483689" r:id="rId15"/>
    <p:sldLayoutId id="2147483696" r:id="rId16"/>
    <p:sldLayoutId id="2147483697" r:id="rId17"/>
    <p:sldLayoutId id="2147483701" r:id="rId18"/>
    <p:sldLayoutId id="2147483702" r:id="rId19"/>
  </p:sldLayoutIdLst>
  <p:transition>
    <p:fade thruBlk="1"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文本框 1"/>
          <p:cNvSpPr txBox="1">
            <a:spLocks noChangeArrowheads="1"/>
          </p:cNvSpPr>
          <p:nvPr/>
        </p:nvSpPr>
        <p:spPr bwMode="auto">
          <a:xfrm>
            <a:off x="467544" y="260648"/>
            <a:ext cx="7921625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zh-CN" sz="4400" dirty="0">
                <a:latin typeface="黑体" pitchFamily="2" charset="-122"/>
                <a:ea typeface="黑体" pitchFamily="2" charset="-122"/>
              </a:rPr>
              <a:t>第五课    品出情感的韵味</a:t>
            </a:r>
          </a:p>
          <a:p>
            <a:pPr algn="ctr">
              <a:buFont typeface="Arial" charset="0"/>
              <a:buNone/>
            </a:pPr>
            <a:r>
              <a:rPr lang="zh-CN" altLang="zh-CN" sz="4800" dirty="0"/>
              <a:t>   </a:t>
            </a:r>
            <a:r>
              <a:rPr lang="zh-CN" altLang="zh-CN" sz="4800" b="1" dirty="0">
                <a:solidFill>
                  <a:srgbClr val="FF0000"/>
                </a:solidFill>
              </a:rPr>
              <a:t>  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  <p:sp>
        <p:nvSpPr>
          <p:cNvPr id="9218" name="文本框 1"/>
          <p:cNvSpPr txBox="1">
            <a:spLocks noChangeArrowheads="1"/>
          </p:cNvSpPr>
          <p:nvPr/>
        </p:nvSpPr>
        <p:spPr bwMode="auto">
          <a:xfrm>
            <a:off x="1043608" y="1340768"/>
            <a:ext cx="66960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40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第</a:t>
            </a:r>
            <a:r>
              <a:rPr lang="en-US" altLang="zh-CN" sz="40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sz="40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课时  在品味情感中成长</a:t>
            </a:r>
            <a:endParaRPr lang="en-US" altLang="zh-CN" sz="4000" b="1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2420888"/>
            <a:ext cx="8964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学习目标：学会品味美好情感，传递情感正能量。</a:t>
            </a:r>
            <a:endParaRPr lang="zh-CN" altLang="en-US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3356992"/>
            <a:ext cx="84249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自学指导：结合你的生活经验，说说哪些情感是美好的。</a:t>
            </a:r>
            <a:endParaRPr lang="zh-CN" altLang="en-US" sz="3200" b="1" dirty="0"/>
          </a:p>
        </p:txBody>
      </p:sp>
    </p:spTree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4103"/>
          <p:cNvSpPr txBox="1">
            <a:spLocks noChangeArrowheads="1"/>
          </p:cNvSpPr>
          <p:nvPr/>
        </p:nvSpPr>
        <p:spPr bwMode="auto">
          <a:xfrm>
            <a:off x="71438" y="0"/>
            <a:ext cx="4932610" cy="648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170" tIns="46990" rIns="90170" bIns="4699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 dirty="0" smtClean="0">
                <a:solidFill>
                  <a:srgbClr val="006666"/>
                </a:solidFill>
                <a:ea typeface="方正姚体"/>
                <a:cs typeface="方正姚体"/>
              </a:rPr>
              <a:t>美好情感：</a:t>
            </a:r>
            <a:endParaRPr lang="zh-CN" altLang="en-US" sz="3600" b="1" dirty="0">
              <a:solidFill>
                <a:srgbClr val="006666"/>
              </a:solidFill>
              <a:ea typeface="方正姚体"/>
              <a:cs typeface="方正姚体"/>
            </a:endParaRPr>
          </a:p>
        </p:txBody>
      </p:sp>
      <p:pic>
        <p:nvPicPr>
          <p:cNvPr id="2" name="图片 -2147482558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8038" y="663575"/>
            <a:ext cx="3187700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899592" y="3538538"/>
            <a:ext cx="253575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 dirty="0">
                <a:solidFill>
                  <a:srgbClr val="0000FF"/>
                </a:solidFill>
              </a:rPr>
              <a:t>父母与子女</a:t>
            </a:r>
          </a:p>
        </p:txBody>
      </p:sp>
      <p:pic>
        <p:nvPicPr>
          <p:cNvPr id="3" name="图片 -214748261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6913" y="1758950"/>
            <a:ext cx="3654425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4"/>
          <p:cNvSpPr txBox="1"/>
          <p:nvPr/>
        </p:nvSpPr>
        <p:spPr>
          <a:xfrm>
            <a:off x="3275856" y="4406900"/>
            <a:ext cx="2008932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师生关系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" name="图片 -2147482556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07050" y="2622550"/>
            <a:ext cx="2867025" cy="262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6"/>
          <p:cNvSpPr txBox="1"/>
          <p:nvPr/>
        </p:nvSpPr>
        <p:spPr>
          <a:xfrm>
            <a:off x="6216650" y="5414963"/>
            <a:ext cx="2099766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朋友关系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文本框 3"/>
          <p:cNvSpPr txBox="1">
            <a:spLocks noChangeArrowheads="1"/>
          </p:cNvSpPr>
          <p:nvPr/>
        </p:nvSpPr>
        <p:spPr bwMode="auto">
          <a:xfrm>
            <a:off x="0" y="0"/>
            <a:ext cx="3759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  <a:sym typeface="+mn-ea"/>
              </a:rPr>
              <a:t>1.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  <a:sym typeface="+mn-ea"/>
              </a:rPr>
              <a:t>体味美好情感的意义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79512" y="692696"/>
            <a:ext cx="8496944" cy="378565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266700"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情景：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charset="0"/>
              </a:rPr>
              <a:t>在学校的退休教师欢送会上，我的班主任王老师捧着一个小盒子走上讲台，他打开盒子，里面有许多用细绳扎好的小包儿，上面写着日期，王老师找了一阵后，打开一个小包儿，翻看里面的一沓纸片，最后抽出一张发黄的纸。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charset="0"/>
              </a:rPr>
              <a:t>啊，那竟然是我父亲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30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charset="0"/>
              </a:rPr>
              <a:t>年前的一份作业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charset="0"/>
              </a:rPr>
              <a:t>！王老师指着那些小包儿说：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charset="0"/>
              </a:rPr>
              <a:t>这就是我的回忆，每年我都要留出每个学生的一份作业，然后整理好，编上号。我经常翻阅，仿佛又重新回到了过去的岁月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……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charset="0"/>
              </a:rPr>
              <a:t>多少学生啊！我闭上眼睛，就能看见一张又一张的小脸儿，一个又一个的班级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……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charset="0"/>
              </a:rPr>
              <a:t>许多人我都记得很清楚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……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charset="0"/>
              </a:rPr>
              <a:t>那些令我非常满意和让我伤心过的学生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……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charset="0"/>
              </a:rPr>
              <a:t>不管怎样，我爱他们所有人。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”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2"/>
          <p:cNvSpPr txBox="1"/>
          <p:nvPr/>
        </p:nvSpPr>
        <p:spPr>
          <a:xfrm>
            <a:off x="251520" y="4581128"/>
            <a:ext cx="8568952" cy="118903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意义：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生活中美好的人和事物，让我们身心愉悦，逐渐丰富我们对生活、对人生的美好情感。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这些情感表达着我们的愿望，促进我们的精神发展。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332656"/>
            <a:ext cx="34563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怎样获得美好情感？</a:t>
            </a:r>
            <a:endParaRPr lang="zh-CN" altLang="en-US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51520" y="1196752"/>
            <a:ext cx="82809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       美好情感，是在人的社会交往、互动中自然引发的。我们可以通过阅读、与人交往、参与有意义的社会活动方式获得美好的情感。</a:t>
            </a:r>
            <a:endParaRPr lang="zh-CN" altLang="en-US" sz="3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95536" y="2924944"/>
            <a:ext cx="78488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阅读一本好书、与同学到郊外踏青、做义工或志愿者。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953891" cy="2137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文本框 2"/>
          <p:cNvSpPr txBox="1">
            <a:spLocks noChangeArrowheads="1"/>
          </p:cNvSpPr>
          <p:nvPr/>
        </p:nvSpPr>
        <p:spPr bwMode="auto">
          <a:xfrm>
            <a:off x="323528" y="2132856"/>
            <a:ext cx="17208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dirty="0">
                <a:latin typeface="黑体" pitchFamily="2" charset="-122"/>
                <a:ea typeface="黑体" pitchFamily="2" charset="-122"/>
              </a:rPr>
              <a:t>羞耻感</a:t>
            </a:r>
          </a:p>
        </p:txBody>
      </p:sp>
      <p:pic>
        <p:nvPicPr>
          <p:cNvPr id="4" name="图片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0"/>
            <a:ext cx="2736304" cy="2132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2"/>
          <p:cNvSpPr txBox="1">
            <a:spLocks noChangeArrowheads="1"/>
          </p:cNvSpPr>
          <p:nvPr/>
        </p:nvSpPr>
        <p:spPr bwMode="auto">
          <a:xfrm>
            <a:off x="3779912" y="2204864"/>
            <a:ext cx="17208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dirty="0">
                <a:latin typeface="黑体" pitchFamily="2" charset="-122"/>
                <a:ea typeface="黑体" pitchFamily="2" charset="-122"/>
              </a:rPr>
              <a:t>焦虑感</a:t>
            </a:r>
          </a:p>
        </p:txBody>
      </p:sp>
      <p:pic>
        <p:nvPicPr>
          <p:cNvPr id="6" name="图片 1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1"/>
            <a:ext cx="2518792" cy="2132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2"/>
          <p:cNvSpPr txBox="1">
            <a:spLocks noChangeArrowheads="1"/>
          </p:cNvSpPr>
          <p:nvPr/>
        </p:nvSpPr>
        <p:spPr bwMode="auto">
          <a:xfrm>
            <a:off x="6660232" y="2276872"/>
            <a:ext cx="17208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dirty="0">
                <a:latin typeface="黑体" pitchFamily="2" charset="-122"/>
                <a:ea typeface="黑体" pitchFamily="2" charset="-122"/>
              </a:rPr>
              <a:t>挫败感</a:t>
            </a:r>
          </a:p>
        </p:txBody>
      </p:sp>
      <p:sp>
        <p:nvSpPr>
          <p:cNvPr id="8" name="文本框 1"/>
          <p:cNvSpPr txBox="1">
            <a:spLocks noChangeArrowheads="1"/>
          </p:cNvSpPr>
          <p:nvPr/>
        </p:nvSpPr>
        <p:spPr bwMode="auto">
          <a:xfrm>
            <a:off x="179512" y="2852936"/>
            <a:ext cx="86645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正确面对生活中的负面情绪</a:t>
            </a:r>
          </a:p>
        </p:txBody>
      </p:sp>
      <p:sp>
        <p:nvSpPr>
          <p:cNvPr id="9" name="文本框 100"/>
          <p:cNvSpPr txBox="1"/>
          <p:nvPr/>
        </p:nvSpPr>
        <p:spPr>
          <a:xfrm>
            <a:off x="251520" y="3645024"/>
            <a:ext cx="8174037" cy="193899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）它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可以丰富我们的人生阅历，使我们的生命变得更加饱满丰盈。</a:t>
            </a:r>
          </a:p>
          <a:p>
            <a:pPr>
              <a:buFont typeface="Arial" panose="020B0604020202020204" pitchFamily="34" charset="0"/>
              <a:buNone/>
              <a:defRPr/>
            </a:pP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）善于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将负面情感转变为成长的助力，也可以让我们从中获得美好的情感体验，不断成长。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251520" y="188640"/>
            <a:ext cx="5080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buFont typeface="Arial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活动二：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宋体" charset="-122"/>
              </a:rPr>
              <a:t>情景分析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51520" y="980728"/>
            <a:ext cx="8218488" cy="228600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indent="266700"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情景一：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charset="0"/>
              </a:rPr>
              <a:t>小明学习成绩优异，但在班里总是以同学的生理特点来起绰号为乐，逐渐他的同学都不愿意和他玩了。他感到很郁闷，把烦恼说给妈妈听。妈妈告诉他：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charset="0"/>
              </a:rPr>
              <a:t>如果有同学拿长得胖取绰号取乐，你会有什么感受？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”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charset="0"/>
              </a:rPr>
              <a:t>小明想想，知道自己怎么做了。第二天，小明向那些同学道歉，开始关心、帮助同学，利用自己学习好的优势帮助学习困难的同学。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23528" y="3573016"/>
            <a:ext cx="698976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buFont typeface="Arial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  <a:cs typeface="宋体" charset="-122"/>
              </a:rPr>
              <a:t>思考：</a:t>
            </a:r>
            <a:r>
              <a:rPr lang="zh-CN" altLang="en-US" sz="2400" dirty="0">
                <a:latin typeface="黑体" pitchFamily="2" charset="-122"/>
                <a:ea typeface="黑体" pitchFamily="2" charset="-122"/>
                <a:cs typeface="宋体" charset="-122"/>
              </a:rPr>
              <a:t>小明遇到了什么问题？他又是怎么做的呢？</a:t>
            </a:r>
          </a:p>
        </p:txBody>
      </p:sp>
      <p:sp>
        <p:nvSpPr>
          <p:cNvPr id="13" name="矩形 12"/>
          <p:cNvSpPr/>
          <p:nvPr/>
        </p:nvSpPr>
        <p:spPr>
          <a:xfrm>
            <a:off x="467544" y="4221088"/>
            <a:ext cx="76328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_GB2312" charset="0"/>
              </a:rPr>
              <a:t>要学会改变自己所处的环境，学会关心他人，掌握技巧。</a:t>
            </a:r>
            <a:endParaRPr lang="zh-CN" altLang="en-US" sz="2800" b="1" dirty="0"/>
          </a:p>
        </p:txBody>
      </p:sp>
    </p:spTree>
    <p:custDataLst>
      <p:tags r:id="rId1"/>
    </p:custData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 animBg="1"/>
      <p:bldP spid="4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本框 99"/>
          <p:cNvSpPr txBox="1">
            <a:spLocks noChangeArrowheads="1"/>
          </p:cNvSpPr>
          <p:nvPr/>
        </p:nvSpPr>
        <p:spPr bwMode="auto">
          <a:xfrm>
            <a:off x="330200" y="561975"/>
            <a:ext cx="769818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266700">
              <a:buFont typeface="Arial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宋体" charset="-122"/>
              </a:rPr>
              <a:t>怎样传递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宋体" charset="-122"/>
              </a:rPr>
              <a:t>情感正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宋体" charset="-122"/>
              </a:rPr>
              <a:t>能量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宋体" charset="-122"/>
              </a:rPr>
              <a:t>？（正面情感）</a:t>
            </a:r>
            <a:endParaRPr lang="zh-CN" altLang="en-US" sz="3200" b="1" dirty="0">
              <a:solidFill>
                <a:srgbClr val="FF0000"/>
              </a:solidFill>
              <a:latin typeface="黑体" pitchFamily="2" charset="-122"/>
              <a:ea typeface="黑体" pitchFamily="2" charset="-122"/>
              <a:cs typeface="宋体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1520" y="1628800"/>
            <a:ext cx="8424936" cy="156966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indent="266700">
              <a:buFont typeface="Arial" panose="020B0604020202020204" pitchFamily="34" charset="0"/>
              <a:buNone/>
              <a:defRPr/>
            </a:pP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_GB2312" charset="0"/>
              </a:rPr>
              <a:t>（</a:t>
            </a:r>
            <a:r>
              <a:rPr lang="en-US" altLang="zh-CN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_GB2312" charset="0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_GB2312" charset="0"/>
              </a:rPr>
              <a:t>）可以</a:t>
            </a: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_GB2312" charset="0"/>
              </a:rPr>
              <a:t>用自己的热情和行动来影响环境</a:t>
            </a:r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_GB2312" charset="0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indent="266700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_GB2312" charset="0"/>
              </a:rPr>
              <a:t>（</a:t>
            </a:r>
            <a:r>
              <a:rPr lang="en-US" altLang="zh-CN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_GB2312" charset="0"/>
              </a:rPr>
              <a:t>2</a:t>
            </a: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_GB2312" charset="0"/>
              </a:rPr>
              <a:t>）我们的情感需要表达、回应，需要共鸣</a:t>
            </a:r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_GB2312" charset="0"/>
              </a:rPr>
              <a:t>。</a:t>
            </a:r>
            <a:endParaRPr lang="en-US" altLang="zh-CN" sz="32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楷体_GB2312" charset="0"/>
            </a:endParaRPr>
          </a:p>
          <a:p>
            <a:pPr indent="266700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不断创造并积极传递美好的情感体验。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2425" y="2871788"/>
            <a:ext cx="75882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文本框 4103"/>
          <p:cNvSpPr txBox="1">
            <a:spLocks noChangeArrowheads="1"/>
          </p:cNvSpPr>
          <p:nvPr/>
        </p:nvSpPr>
        <p:spPr bwMode="auto">
          <a:xfrm>
            <a:off x="0" y="0"/>
            <a:ext cx="1295400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2000" b="1">
                <a:solidFill>
                  <a:srgbClr val="006666"/>
                </a:solidFill>
                <a:ea typeface="方正姚体"/>
                <a:cs typeface="方正姚体"/>
              </a:rPr>
              <a:t>随堂训练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399088" y="1354138"/>
            <a:ext cx="4762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>
                <a:solidFill>
                  <a:srgbClr val="FF0000"/>
                </a:solidFill>
              </a:rPr>
              <a:t>D</a:t>
            </a:r>
          </a:p>
        </p:txBody>
      </p:sp>
      <p:sp>
        <p:nvSpPr>
          <p:cNvPr id="26628" name="文本框 2"/>
          <p:cNvSpPr txBox="1">
            <a:spLocks noChangeArrowheads="1"/>
          </p:cNvSpPr>
          <p:nvPr/>
        </p:nvSpPr>
        <p:spPr bwMode="auto">
          <a:xfrm>
            <a:off x="467544" y="1211263"/>
            <a:ext cx="8496944" cy="4616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 dirty="0">
                <a:latin typeface="黑体" pitchFamily="2" charset="-122"/>
                <a:ea typeface="黑体" pitchFamily="2" charset="-122"/>
                <a:cs typeface="宋体" charset="-122"/>
              </a:rPr>
              <a:t>1.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  <a:cs typeface="宋体" charset="-122"/>
              </a:rPr>
              <a:t>生活中某些负面的情感体验（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  <a:cs typeface="Calibri" pitchFamily="34" charset="0"/>
              </a:rPr>
              <a:t>  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  <a:cs typeface="宋体" charset="-122"/>
              </a:rPr>
              <a:t>）</a:t>
            </a: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 dirty="0">
                <a:latin typeface="黑体" pitchFamily="2" charset="-122"/>
                <a:ea typeface="黑体" pitchFamily="2" charset="-122"/>
                <a:cs typeface="宋体" charset="-122"/>
              </a:rPr>
              <a:t>①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  <a:cs typeface="宋体" charset="-122"/>
              </a:rPr>
              <a:t>是难以避免的</a:t>
            </a: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 dirty="0">
                <a:latin typeface="黑体" pitchFamily="2" charset="-122"/>
                <a:ea typeface="黑体" pitchFamily="2" charset="-122"/>
                <a:cs typeface="宋体" charset="-122"/>
              </a:rPr>
              <a:t>②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  <a:cs typeface="宋体" charset="-122"/>
              </a:rPr>
              <a:t>尽管不那么美好，但对于我们的成长也有意义</a:t>
            </a: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 dirty="0">
                <a:latin typeface="黑体" pitchFamily="2" charset="-122"/>
                <a:ea typeface="黑体" pitchFamily="2" charset="-122"/>
                <a:cs typeface="宋体" charset="-122"/>
              </a:rPr>
              <a:t>③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  <a:cs typeface="宋体" charset="-122"/>
              </a:rPr>
              <a:t>未必是件坏事，它可以丰富我们的人生阅历，使我们的生命变得更加饱满丰盈</a:t>
            </a: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 dirty="0">
                <a:latin typeface="黑体" pitchFamily="2" charset="-122"/>
                <a:ea typeface="黑体" pitchFamily="2" charset="-122"/>
                <a:cs typeface="宋体" charset="-122"/>
              </a:rPr>
              <a:t>④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  <a:cs typeface="宋体" charset="-122"/>
              </a:rPr>
              <a:t>也可以让我们从中获得美好的情感体验，不断成长</a:t>
            </a: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 dirty="0">
                <a:latin typeface="黑体" pitchFamily="2" charset="-122"/>
                <a:ea typeface="黑体" pitchFamily="2" charset="-122"/>
                <a:cs typeface="宋体" charset="-122"/>
              </a:rPr>
              <a:t>A.①②④</a:t>
            </a:r>
            <a:r>
              <a:rPr lang="en-US" altLang="zh-CN" sz="2800" b="1" dirty="0">
                <a:latin typeface="黑体" pitchFamily="2" charset="-122"/>
                <a:ea typeface="黑体" pitchFamily="2" charset="-122"/>
                <a:cs typeface="Calibri" pitchFamily="34" charset="0"/>
              </a:rPr>
              <a:t>    B.</a:t>
            </a:r>
            <a:r>
              <a:rPr lang="en-US" altLang="zh-CN" sz="2800" b="1" dirty="0">
                <a:latin typeface="黑体" pitchFamily="2" charset="-122"/>
                <a:ea typeface="黑体" pitchFamily="2" charset="-122"/>
                <a:cs typeface="宋体" charset="-122"/>
              </a:rPr>
              <a:t>①②③</a:t>
            </a:r>
            <a:r>
              <a:rPr lang="en-US" altLang="zh-CN" sz="2800" b="1" dirty="0">
                <a:latin typeface="黑体" pitchFamily="2" charset="-122"/>
                <a:ea typeface="黑体" pitchFamily="2" charset="-122"/>
                <a:cs typeface="Calibri" pitchFamily="34" charset="0"/>
              </a:rPr>
              <a:t>    C.</a:t>
            </a:r>
            <a:r>
              <a:rPr lang="en-US" altLang="zh-CN" sz="2800" b="1" dirty="0">
                <a:latin typeface="黑体" pitchFamily="2" charset="-122"/>
                <a:ea typeface="黑体" pitchFamily="2" charset="-122"/>
                <a:cs typeface="宋体" charset="-122"/>
              </a:rPr>
              <a:t>①③④</a:t>
            </a:r>
            <a:r>
              <a:rPr lang="en-US" altLang="zh-CN" sz="2800" b="1" dirty="0">
                <a:latin typeface="黑体" pitchFamily="2" charset="-122"/>
                <a:ea typeface="黑体" pitchFamily="2" charset="-122"/>
                <a:cs typeface="Calibri" pitchFamily="34" charset="0"/>
              </a:rPr>
              <a:t>    D.</a:t>
            </a:r>
            <a:r>
              <a:rPr lang="en-US" altLang="zh-CN" sz="2800" b="1" dirty="0">
                <a:latin typeface="黑体" pitchFamily="2" charset="-122"/>
                <a:ea typeface="黑体" pitchFamily="2" charset="-122"/>
                <a:cs typeface="宋体" charset="-122"/>
              </a:rPr>
              <a:t>①②③④</a:t>
            </a:r>
            <a:endParaRPr lang="zh-CN" altLang="en-US" sz="2800" b="1" dirty="0"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4" descr="C:\Users\ADMINI~1\AppData\Local\Temp\ksohtml\wps5F02.tmp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-152400"/>
            <a:ext cx="19050" cy="1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图片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90663" y="3762375"/>
            <a:ext cx="457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文本框 99"/>
          <p:cNvSpPr txBox="1">
            <a:spLocks noChangeArrowheads="1"/>
          </p:cNvSpPr>
          <p:nvPr/>
        </p:nvSpPr>
        <p:spPr bwMode="auto">
          <a:xfrm>
            <a:off x="323528" y="593725"/>
            <a:ext cx="8352928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dirty="0">
                <a:latin typeface="黑体" pitchFamily="2" charset="-122"/>
                <a:ea typeface="黑体" pitchFamily="2" charset="-122"/>
                <a:cs typeface="宋体" charset="-122"/>
              </a:rPr>
              <a:t>2.</a:t>
            </a:r>
            <a:r>
              <a:rPr lang="zh-CN" altLang="en-US" sz="2800" dirty="0">
                <a:latin typeface="黑体" pitchFamily="2" charset="-122"/>
                <a:ea typeface="黑体" pitchFamily="2" charset="-122"/>
                <a:cs typeface="宋体" charset="-122"/>
              </a:rPr>
              <a:t>对传递情感正能量的认识不正确的是（</a:t>
            </a:r>
            <a:r>
              <a:rPr lang="zh-CN" altLang="en-US" sz="2800" dirty="0">
                <a:latin typeface="黑体" pitchFamily="2" charset="-122"/>
                <a:ea typeface="黑体" pitchFamily="2" charset="-122"/>
                <a:cs typeface="Calibri" pitchFamily="34" charset="0"/>
              </a:rPr>
              <a:t>  </a:t>
            </a:r>
            <a:r>
              <a:rPr lang="zh-CN" altLang="en-US" sz="2800" dirty="0">
                <a:latin typeface="黑体" pitchFamily="2" charset="-122"/>
                <a:ea typeface="黑体" pitchFamily="2" charset="-122"/>
                <a:cs typeface="宋体" charset="-122"/>
              </a:rPr>
              <a:t>）</a:t>
            </a: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dirty="0">
                <a:latin typeface="黑体" pitchFamily="2" charset="-122"/>
                <a:ea typeface="黑体" pitchFamily="2" charset="-122"/>
                <a:cs typeface="Calibri" pitchFamily="34" charset="0"/>
              </a:rPr>
              <a:t>A.</a:t>
            </a:r>
            <a:r>
              <a:rPr lang="zh-CN" altLang="en-US" sz="2800" dirty="0">
                <a:latin typeface="黑体" pitchFamily="2" charset="-122"/>
                <a:ea typeface="黑体" pitchFamily="2" charset="-122"/>
                <a:cs typeface="宋体" charset="-122"/>
              </a:rPr>
              <a:t>在情感体验中，我们可以用自己的热情和行动来影响环境。</a:t>
            </a: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dirty="0">
                <a:latin typeface="黑体" pitchFamily="2" charset="-122"/>
                <a:ea typeface="黑体" pitchFamily="2" charset="-122"/>
                <a:cs typeface="Calibri" pitchFamily="34" charset="0"/>
              </a:rPr>
              <a:t>B.</a:t>
            </a:r>
            <a:r>
              <a:rPr lang="zh-CN" altLang="en-US" sz="2800" dirty="0">
                <a:latin typeface="黑体" pitchFamily="2" charset="-122"/>
                <a:ea typeface="黑体" pitchFamily="2" charset="-122"/>
                <a:cs typeface="宋体" charset="-122"/>
              </a:rPr>
              <a:t>我们的情感不需要表达、回应、共鸣。</a:t>
            </a: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dirty="0">
                <a:latin typeface="黑体" pitchFamily="2" charset="-122"/>
                <a:ea typeface="黑体" pitchFamily="2" charset="-122"/>
                <a:cs typeface="Calibri" pitchFamily="34" charset="0"/>
              </a:rPr>
              <a:t>C.</a:t>
            </a:r>
            <a:r>
              <a:rPr lang="zh-CN" altLang="en-US" sz="2800" dirty="0">
                <a:latin typeface="黑体" pitchFamily="2" charset="-122"/>
                <a:ea typeface="黑体" pitchFamily="2" charset="-122"/>
                <a:cs typeface="宋体" charset="-122"/>
              </a:rPr>
              <a:t>在与他人的情感交流中，我们可以传递美好的情感，传递生命的正能量。</a:t>
            </a: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dirty="0">
                <a:latin typeface="黑体" pitchFamily="2" charset="-122"/>
                <a:ea typeface="黑体" pitchFamily="2" charset="-122"/>
                <a:cs typeface="Calibri" pitchFamily="34" charset="0"/>
              </a:rPr>
              <a:t>D.</a:t>
            </a:r>
            <a:r>
              <a:rPr lang="zh-CN" altLang="en-US" sz="2800" dirty="0">
                <a:latin typeface="黑体" pitchFamily="2" charset="-122"/>
                <a:ea typeface="黑体" pitchFamily="2" charset="-122"/>
                <a:cs typeface="宋体" charset="-122"/>
              </a:rPr>
              <a:t>我们在传递情感的过程中不断获得新的感受，使我们的生命更有力量。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7524328" y="692696"/>
            <a:ext cx="4762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dirty="0">
                <a:solidFill>
                  <a:srgbClr val="FF0000"/>
                </a:solidFill>
              </a:rPr>
              <a:t>B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150995204"/>
  <p:tag name="KSO_WM_SLIDE_INDEX" val="5"/>
  <p:tag name="KSO_WM_SLIDE_ITEM_CNT" val="2"/>
  <p:tag name="KSO_WM_SLIDE_LAYOUT" val="a_l"/>
  <p:tag name="KSO_WM_SLIDE_LAYOUT_CNT" val="1_1"/>
  <p:tag name="KSO_WM_SLIDE_TYPE" val="text"/>
  <p:tag name="KSO_WM_BEAUTIFY_FLAG" val="#wm#"/>
  <p:tag name="KSO_WM_SLIDE_POSITION" val="132*185"/>
  <p:tag name="KSO_WM_SLIDE_SIZE" val="456*243"/>
  <p:tag name="KSO_WM_TEMPLATE_CATEGORY" val="diagram"/>
  <p:tag name="KSO_WM_TEMPLATE_INDEX" val="214"/>
  <p:tag name="KSO_WM_DIAGRAM_GROUP_CODE" val="l1-1"/>
  <p:tag name="KSO_WM_TAG_VERSION" val="1.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132</TotalTime>
  <Words>782</Words>
  <Application/>
  <Paragraphs>44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ASUS</cp:lastModifiedBy>
  <cp:revision/>
  <dcterms:created xsi:type="dcterms:W3CDTF">2015-07-09T08:14:00Z</dcterms:created>
  <dcterms:modified xsi:type="dcterms:W3CDTF">2018-09-08T00:24:59Z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