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471" r:id="rId2"/>
    <p:sldId id="583" r:id="rId3"/>
    <p:sldId id="584" r:id="rId4"/>
    <p:sldId id="585" r:id="rId5"/>
    <p:sldId id="688" r:id="rId6"/>
    <p:sldId id="689" r:id="rId7"/>
    <p:sldId id="690" r:id="rId8"/>
    <p:sldId id="691" r:id="rId9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0000FF"/>
    <a:srgbClr val="B60000"/>
    <a:srgbClr val="1B796F"/>
    <a:srgbClr val="282929"/>
    <a:srgbClr val="1D14CA"/>
    <a:srgbClr val="1A4B96"/>
    <a:srgbClr val="000000"/>
    <a:srgbClr val="3E3F40"/>
    <a:srgbClr val="4142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a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03714" y="889200"/>
            <a:ext cx="7318800" cy="1274400"/>
          </a:xfrm>
        </p:spPr>
        <p:txBody>
          <a:bodyPr anchor="b">
            <a:normAutofit/>
          </a:bodyPr>
          <a:lstStyle>
            <a:lvl1pPr algn="ctr">
              <a:defRPr sz="4000" b="1" i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3715" y="2416130"/>
            <a:ext cx="7497764" cy="55904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</p:spPr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7"/>
          <p:cNvSpPr>
            <a:spLocks noGrp="1"/>
          </p:cNvSpPr>
          <p:nvPr>
            <p:ph sz="quarter" idx="13"/>
          </p:nvPr>
        </p:nvSpPr>
        <p:spPr>
          <a:xfrm>
            <a:off x="628650" y="571502"/>
            <a:ext cx="7886701" cy="564991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 marL="629920" indent="-284480">
              <a:buFont typeface="Arial" panose="020B0604020202020204" pitchFamily="34" charset="0"/>
              <a:buChar char="•"/>
              <a:defRPr sz="2000"/>
            </a:lvl2pPr>
            <a:lvl3pPr marL="1257300" indent="-284480">
              <a:spcBef>
                <a:spcPts val="200"/>
              </a:spcBef>
              <a:buFont typeface="Arial" panose="020B0604020202020204" pitchFamily="34" charset="0"/>
              <a:buChar char="•"/>
              <a:defRPr sz="1800"/>
            </a:lvl3pPr>
            <a:lvl4pPr marL="1657350" indent="-285750">
              <a:buFont typeface="Arial" panose="020B0604020202020204" pitchFamily="34" charset="0"/>
              <a:buChar char="•"/>
              <a:defRPr sz="1800"/>
            </a:lvl4pPr>
            <a:lvl5pPr marL="2114550" indent="-285750">
              <a:buFont typeface="Arial" panose="020B0604020202020204" pitchFamily="34" charset="0"/>
              <a:buChar char="•"/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4800" y="3229200"/>
            <a:ext cx="3992400" cy="579600"/>
          </a:xfrm>
        </p:spPr>
        <p:txBody>
          <a:bodyPr anchor="ctr" anchorCtr="0"/>
          <a:lstStyle>
            <a:lvl1pPr algn="ctr">
              <a:defRPr sz="20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4800" y="3921957"/>
            <a:ext cx="5110094" cy="578326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00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600" y="1512000"/>
            <a:ext cx="3886200" cy="4351338"/>
          </a:xfrm>
        </p:spPr>
        <p:txBody>
          <a:bodyPr/>
          <a:lstStyle>
            <a:lvl1pPr>
              <a:lnSpc>
                <a:spcPct val="130000"/>
              </a:lnSpc>
              <a:buClr>
                <a:schemeClr val="accent1"/>
              </a:buClr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6442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55566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487146"/>
            <a:ext cx="38683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55566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487146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60F58-3108-4415-857A-6D0360DF626E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85CE2-CEAD-46BB-861E-7D62265DC96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"/>
          <p:cNvSpPr>
            <a:spLocks noChangeArrowheads="1"/>
          </p:cNvSpPr>
          <p:nvPr/>
        </p:nvSpPr>
        <p:spPr bwMode="auto">
          <a:xfrm>
            <a:off x="0" y="2898608"/>
            <a:ext cx="9144000" cy="1143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anose="05020102010507070707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anose="02010509060101010101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7" name="椭圆形标注 3"/>
          <p:cNvSpPr>
            <a:spLocks noChangeArrowheads="1"/>
          </p:cNvSpPr>
          <p:nvPr/>
        </p:nvSpPr>
        <p:spPr bwMode="auto">
          <a:xfrm rot="437392">
            <a:off x="5021263" y="1733383"/>
            <a:ext cx="1757362" cy="1604963"/>
          </a:xfrm>
          <a:prstGeom prst="wedgeEllipseCallout">
            <a:avLst>
              <a:gd name="adj1" fmla="val -40199"/>
              <a:gd name="adj2" fmla="val 53991"/>
            </a:avLst>
          </a:prstGeom>
          <a:solidFill>
            <a:schemeClr val="accent2"/>
          </a:solidFill>
          <a:ln w="28575">
            <a:solidFill>
              <a:srgbClr val="FFFFFF"/>
            </a:solidFill>
            <a:miter lim="800000"/>
          </a:ln>
        </p:spPr>
        <p:txBody>
          <a:bodyPr wrap="square" anchor="ctr">
            <a:norm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rgbClr val="963B22"/>
              </a:buClr>
              <a:buSzPct val="60000"/>
              <a:buFont typeface="Wingdings 2" panose="05020102010507070707" pitchFamily="18" charset="2"/>
              <a:buChar char=""/>
              <a:defRPr sz="2000">
                <a:solidFill>
                  <a:srgbClr val="86431D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1pPr>
            <a:lvl2pPr marL="742950" indent="-742950" algn="just">
              <a:lnSpc>
                <a:spcPct val="130000"/>
              </a:lnSpc>
              <a:spcAft>
                <a:spcPts val="600"/>
              </a:spcAft>
              <a:buClr>
                <a:srgbClr val="E3BB6C"/>
              </a:buClr>
              <a:buFont typeface="幼圆" panose="02010509060101010101" pitchFamily="49" charset="-122"/>
              <a:buChar char=" "/>
              <a:defRPr sz="1600">
                <a:solidFill>
                  <a:srgbClr val="717171"/>
                </a:solidFill>
                <a:latin typeface="Arial" panose="020B0604020202020204" pitchFamily="34" charset="0"/>
                <a:ea typeface="黑体" panose="0201060003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幼圆" panose="0201050906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Wingdings 2" panose="05020102010507070707" pitchFamily="18" charset="2"/>
              <a:buNone/>
            </a:pPr>
            <a:endParaRPr lang="zh-CN" altLang="zh-CN" sz="140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962800" y="2818800"/>
            <a:ext cx="2008800" cy="1324800"/>
          </a:xfrm>
        </p:spPr>
        <p:txBody>
          <a:bodyPr anchor="ctr" anchorCtr="0"/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8400"/>
            <a:ext cx="8240400" cy="601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76083"/>
            <a:ext cx="4629150" cy="448496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376083"/>
            <a:ext cx="2949178" cy="448496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 anchor="ctr" anchorCtr="0"/>
          <a:lstStyle>
            <a:lvl1pPr algn="l">
              <a:defRPr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F:\PPT-design\ppt-a\a-2.jpga-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1285875"/>
            <a:ext cx="8239125" cy="49339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13D0CE79-49FB-443D-BEF8-6B709DE8FD0C}" type="datetimeFigureOut">
              <a:rPr lang="zh-CN" altLang="en-US" smtClean="0"/>
              <a:pPr/>
              <a:t>2017-5-15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EF906490-237C-474C-BA2E-D98840BC1F8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427712"/>
            <a:ext cx="8239125" cy="60152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-447675" algn="l" defTabSz="914400" rtl="0" eaLnBrk="1" latinLnBrk="0" hangingPunct="1">
        <a:lnSpc>
          <a:spcPct val="130000"/>
        </a:lnSpc>
        <a:spcBef>
          <a:spcPts val="0"/>
        </a:spcBef>
        <a:buClr>
          <a:schemeClr val="accent1"/>
        </a:buClr>
        <a:buSzPct val="130000"/>
        <a:buFont typeface="Webdings" panose="05030102010509060703" pitchFamily="18" charset="2"/>
        <a:buChar char="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575945" indent="-23050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人教版七年级下册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《</a:t>
            </a:r>
            <a:r>
              <a:rPr lang="zh-CN" altLang="en-US" dirty="0" smtClean="0">
                <a:solidFill>
                  <a:schemeClr val="accent2">
                    <a:lumMod val="75000"/>
                  </a:schemeClr>
                </a:solidFill>
              </a:rPr>
              <a:t>道德与法治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8465" y="2125847"/>
            <a:ext cx="8239125" cy="340308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4000" dirty="0" smtClean="0">
                <a:solidFill>
                  <a:srgbClr val="282929"/>
                </a:solidFill>
              </a:rPr>
              <a:t>第三单元  在集体中成长</a:t>
            </a:r>
          </a:p>
          <a:p>
            <a:pPr algn="ctr">
              <a:buNone/>
            </a:pPr>
            <a:r>
              <a:rPr lang="zh-CN" altLang="en-US" sz="4000" dirty="0" smtClean="0">
                <a:solidFill>
                  <a:srgbClr val="282929"/>
                </a:solidFill>
              </a:rPr>
              <a:t>第八课  美好集体有我在</a:t>
            </a:r>
          </a:p>
          <a:p>
            <a:pPr algn="ctr">
              <a:buNone/>
            </a:pPr>
            <a:r>
              <a:rPr lang="zh-CN" altLang="en-US" sz="4000" dirty="0" smtClean="0">
                <a:solidFill>
                  <a:srgbClr val="B60000"/>
                </a:solidFill>
              </a:rPr>
              <a:t>第二框  </a:t>
            </a:r>
            <a:r>
              <a:rPr lang="zh-CN" altLang="en-US" sz="4000" dirty="0" smtClean="0">
                <a:solidFill>
                  <a:srgbClr val="B60000"/>
                </a:solidFill>
              </a:rPr>
              <a:t>我与集体共成长</a:t>
            </a:r>
            <a:endParaRPr lang="zh-CN" altLang="en-US" sz="3600" dirty="0">
              <a:solidFill>
                <a:srgbClr val="B6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2772" y="1161358"/>
            <a:ext cx="8239125" cy="601525"/>
          </a:xfrm>
        </p:spPr>
        <p:txBody>
          <a:bodyPr>
            <a:normAutofit/>
          </a:bodyPr>
          <a:lstStyle/>
          <a:p>
            <a:pPr lvl="0"/>
            <a:r>
              <a:rPr lang="zh-CN" altLang="en-US" sz="3600" dirty="0" smtClean="0">
                <a:solidFill>
                  <a:srgbClr val="FF0000"/>
                </a:solidFill>
              </a:rPr>
              <a:t>请阅读课文并思考</a:t>
            </a:r>
            <a:r>
              <a:rPr lang="en-US" altLang="zh-CN" sz="3600" dirty="0" smtClean="0">
                <a:solidFill>
                  <a:srgbClr val="FF0000"/>
                </a:solidFill>
              </a:rPr>
              <a:t>P77-82</a:t>
            </a:r>
            <a:r>
              <a:rPr lang="zh-CN" altLang="en-US" sz="3600" dirty="0" smtClean="0">
                <a:solidFill>
                  <a:srgbClr val="FF0000"/>
                </a:solidFill>
              </a:rPr>
              <a:t>：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2391661"/>
            <a:ext cx="8239125" cy="1829465"/>
          </a:xfrm>
        </p:spPr>
        <p:txBody>
          <a:bodyPr/>
          <a:lstStyle/>
          <a:p>
            <a:r>
              <a:rPr lang="en-US" altLang="zh-CN" sz="2800" dirty="0" smtClean="0">
                <a:solidFill>
                  <a:srgbClr val="0000FF"/>
                </a:solidFill>
              </a:rPr>
              <a:t>1</a:t>
            </a:r>
            <a:r>
              <a:rPr lang="zh-CN" altLang="en-US" sz="2800" dirty="0" smtClean="0">
                <a:solidFill>
                  <a:srgbClr val="0000FF"/>
                </a:solidFill>
              </a:rPr>
              <a:t>、</a:t>
            </a:r>
            <a:r>
              <a:rPr lang="zh-CN" altLang="en-US" sz="2800" b="1" dirty="0" smtClean="0"/>
              <a:t>在担当中成长</a:t>
            </a:r>
            <a:endParaRPr lang="en-US" altLang="zh-CN" sz="2800" dirty="0" smtClean="0">
              <a:solidFill>
                <a:srgbClr val="0000FF"/>
              </a:solidFill>
            </a:endParaRPr>
          </a:p>
          <a:p>
            <a:r>
              <a:rPr lang="en-US" altLang="zh-CN" sz="2800" dirty="0" smtClean="0">
                <a:solidFill>
                  <a:srgbClr val="0000FF"/>
                </a:solidFill>
              </a:rPr>
              <a:t>2</a:t>
            </a:r>
            <a:r>
              <a:rPr lang="zh-CN" altLang="en-US" sz="2800" dirty="0" smtClean="0">
                <a:solidFill>
                  <a:srgbClr val="0000FF"/>
                </a:solidFill>
              </a:rPr>
              <a:t>、</a:t>
            </a:r>
            <a:r>
              <a:rPr lang="zh-CN" altLang="en-US" sz="2800" b="1" dirty="0" smtClean="0"/>
              <a:t>在集体生活中学会承担责任的重要性</a:t>
            </a:r>
            <a:r>
              <a:rPr lang="zh-CN" altLang="en-US" sz="2800" dirty="0" smtClean="0">
                <a:solidFill>
                  <a:srgbClr val="0000FF"/>
                </a:solidFill>
              </a:rPr>
              <a:t>   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4037" y="799851"/>
            <a:ext cx="8239125" cy="601525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</a:rPr>
              <a:t>、在担当中成长？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669311"/>
            <a:ext cx="8239125" cy="455051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①集体的建设需要每个人的智慧和力量。集体的事务需要每个人去分担，事事都要有人做；集体中没有旁观者，人人都要积极参与，每个人都是集体的主人。</a:t>
            </a:r>
          </a:p>
          <a:p>
            <a:r>
              <a:rPr lang="zh-CN" altLang="en-US" dirty="0" smtClean="0"/>
              <a:t>②为集体出力，需要每个人从实际情况出发，各尽其能，发挥所长，集体的事务，无论大小都要认真对待，努力做好。</a:t>
            </a:r>
          </a:p>
          <a:p>
            <a:r>
              <a:rPr lang="zh-CN" altLang="en-US" dirty="0" smtClean="0"/>
              <a:t>③集体荣誉是我们共同的利益和荣誉，需要我们悉心呵护。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P79-80</a:t>
            </a:r>
            <a:endParaRPr lang="zh-CN" altLang="en-US" dirty="0" smtClean="0"/>
          </a:p>
          <a:p>
            <a:endParaRPr lang="en-US" altLang="zh-CN" dirty="0" smtClean="0">
              <a:solidFill>
                <a:srgbClr val="0000FF"/>
              </a:solidFill>
            </a:endParaRPr>
          </a:p>
          <a:p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</a:rPr>
              <a:t>、</a:t>
            </a:r>
            <a:r>
              <a:rPr lang="zh-CN" altLang="en-US" dirty="0" smtClean="0"/>
              <a:t>在集体生活中学会承担责任的重要性</a:t>
            </a:r>
            <a:r>
              <a:rPr lang="zh-CN" altLang="en-US" dirty="0" smtClean="0">
                <a:solidFill>
                  <a:srgbClr val="0000FF"/>
                </a:solidFill>
              </a:rPr>
              <a:t>？</a:t>
            </a:r>
            <a:r>
              <a:rPr lang="zh-CN" altLang="en-US" dirty="0" smtClean="0">
                <a:solidFill>
                  <a:schemeClr val="tx1"/>
                </a:solidFill>
              </a:rPr>
              <a:t>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199" y="1329070"/>
            <a:ext cx="8239125" cy="4890757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①</a:t>
            </a:r>
            <a:r>
              <a:rPr lang="en-US" dirty="0" smtClean="0"/>
              <a:t>  </a:t>
            </a:r>
            <a:r>
              <a:rPr lang="zh-CN" altLang="en-US" dirty="0" smtClean="0"/>
              <a:t>承担责任既是个人有所成就的基础，也是集体发展的必要前提。</a:t>
            </a:r>
          </a:p>
          <a:p>
            <a:r>
              <a:rPr lang="zh-CN" altLang="en-US" dirty="0" smtClean="0"/>
              <a:t>②每个成员主动参与集体建设，积极参加集体活动，自觉维护集体荣誉。在集体中学会承担责任，是自我磨砺的过程。在这个过程中，我们或许会感受有压力，或许要付出辛苦。但拥有这样的经历，有助于我们学会正确的做事，提高能力，获得他人的认可与尊重，扩大自我成长的空间。</a:t>
            </a:r>
            <a:endParaRPr lang="en-US" altLang="zh-CN" dirty="0" smtClean="0"/>
          </a:p>
          <a:p>
            <a:r>
              <a:rPr lang="en-US" altLang="zh-CN" dirty="0" smtClean="0">
                <a:solidFill>
                  <a:srgbClr val="FF0000"/>
                </a:solidFill>
              </a:rPr>
              <a:t>P81</a:t>
            </a:r>
            <a:r>
              <a:rPr lang="zh-CN" altLang="en-US" dirty="0" smtClean="0">
                <a:solidFill>
                  <a:srgbClr val="FF0000"/>
                </a:solidFill>
              </a:rPr>
              <a:t>  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9608" y="2328530"/>
            <a:ext cx="8239125" cy="946298"/>
          </a:xfrm>
        </p:spPr>
        <p:txBody>
          <a:bodyPr>
            <a:noAutofit/>
          </a:bodyPr>
          <a:lstStyle/>
          <a:p>
            <a:pPr algn="ctr"/>
            <a:r>
              <a:rPr lang="zh-CN" altLang="en-US" sz="4400" dirty="0" smtClean="0">
                <a:solidFill>
                  <a:srgbClr val="B60000"/>
                </a:solidFill>
              </a:rPr>
              <a:t>活动题答案参考</a:t>
            </a:r>
            <a:endParaRPr lang="zh-CN" altLang="en-US" sz="4400" dirty="0">
              <a:solidFill>
                <a:srgbClr val="B6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标题 1"/>
          <p:cNvSpPr>
            <a:spLocks noGrp="1"/>
          </p:cNvSpPr>
          <p:nvPr>
            <p:ph type="title" idx="4294967295"/>
          </p:nvPr>
        </p:nvSpPr>
        <p:spPr>
          <a:xfrm>
            <a:off x="494898" y="724506"/>
            <a:ext cx="8154206" cy="1226457"/>
          </a:xfrm>
        </p:spPr>
        <p:txBody>
          <a:bodyPr lIns="73848" tIns="36924" rIns="73848" bIns="36924"/>
          <a:lstStyle/>
          <a:p>
            <a:pPr algn="l"/>
            <a:r>
              <a:rPr lang="en-US" altLang="zh-CN" sz="3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3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3000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  <a:sym typeface="宋体" panose="02010600030101010101" pitchFamily="2" charset="-122"/>
              </a:rPr>
              <a:t>）在集体建设的过程中，你为集体做了些什么？你觉得自己做得怎么样？</a:t>
            </a:r>
          </a:p>
        </p:txBody>
      </p:sp>
      <p:sp>
        <p:nvSpPr>
          <p:cNvPr id="44036" name="文本框 99"/>
          <p:cNvSpPr txBox="1">
            <a:spLocks noChangeArrowheads="1"/>
          </p:cNvSpPr>
          <p:nvPr/>
        </p:nvSpPr>
        <p:spPr bwMode="auto">
          <a:xfrm>
            <a:off x="2959302" y="2709333"/>
            <a:ext cx="3225397" cy="217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518" tIns="31259" rIns="62518" bIns="31259">
            <a:spAutoFit/>
          </a:bodyPr>
          <a:lstStyle/>
          <a:p>
            <a:r>
              <a:rPr lang="en-US" altLang="zh-CN" sz="1000" dirty="0">
                <a:latin typeface="宋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44037" name="文本框 2"/>
          <p:cNvSpPr txBox="1">
            <a:spLocks noChangeArrowheads="1"/>
          </p:cNvSpPr>
          <p:nvPr/>
        </p:nvSpPr>
        <p:spPr bwMode="auto">
          <a:xfrm>
            <a:off x="2959302" y="3754362"/>
            <a:ext cx="3225397" cy="370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2518" tIns="31259" rIns="62518" bIns="31259">
            <a:spAutoFit/>
          </a:bodyPr>
          <a:lstStyle/>
          <a:p>
            <a:endParaRPr lang="en-US" altLang="zh-CN" sz="1000" dirty="0">
              <a:latin typeface="宋体" pitchFamily="2" charset="-122"/>
            </a:endParaRPr>
          </a:p>
          <a:p>
            <a:r>
              <a:rPr lang="en-US" altLang="zh-CN" sz="1000" dirty="0">
                <a:latin typeface="宋体" pitchFamily="2" charset="-122"/>
              </a:rPr>
              <a:t> </a:t>
            </a:r>
            <a:endParaRPr lang="zh-CN" altLang="en-US" dirty="0"/>
          </a:p>
        </p:txBody>
      </p:sp>
      <p:sp>
        <p:nvSpPr>
          <p:cNvPr id="44038" name="标题 4"/>
          <p:cNvSpPr>
            <a:spLocks noChangeArrowheads="1"/>
          </p:cNvSpPr>
          <p:nvPr/>
        </p:nvSpPr>
        <p:spPr bwMode="auto">
          <a:xfrm>
            <a:off x="1" y="-16933"/>
            <a:ext cx="2680103" cy="51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848" tIns="36924" rIns="73848" bIns="36924" anchor="ctr"/>
          <a:lstStyle/>
          <a:p>
            <a:pPr algn="ctr" eaLnBrk="0" hangingPunct="0"/>
            <a:r>
              <a:rPr lang="zh-CN" altLang="en-US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教材：第</a:t>
            </a:r>
            <a:r>
              <a:rPr lang="en-US" altLang="zh-CN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77</a:t>
            </a:r>
            <a:r>
              <a:rPr lang="zh-CN" altLang="en-US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页</a:t>
            </a:r>
          </a:p>
        </p:txBody>
      </p:sp>
      <p:graphicFrame>
        <p:nvGraphicFramePr>
          <p:cNvPr id="3" name="表格 -1"/>
          <p:cNvGraphicFramePr/>
          <p:nvPr/>
        </p:nvGraphicFramePr>
        <p:xfrm>
          <a:off x="495905" y="2329543"/>
          <a:ext cx="8038495" cy="32947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8717"/>
                <a:gridCol w="4289778"/>
              </a:tblGrid>
              <a:tr h="743131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000" b="1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我为集体做过的事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3000" b="1" u="none">
                          <a:solidFill>
                            <a:srgbClr val="0000FF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效果的自我评价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7429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1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11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1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11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4183"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1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11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1100" b="0" u="none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</a:t>
                      </a:r>
                      <a:endParaRPr lang="zh-CN" altLang="en-US" sz="1100" b="0" u="none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标题 1"/>
          <p:cNvSpPr>
            <a:spLocks noGrp="1"/>
          </p:cNvSpPr>
          <p:nvPr/>
        </p:nvSpPr>
        <p:spPr>
          <a:xfrm>
            <a:off x="799294" y="3597124"/>
            <a:ext cx="3003651" cy="708781"/>
          </a:xfrm>
          <a:prstGeom prst="rect">
            <a:avLst/>
          </a:prstGeom>
          <a:noFill/>
          <a:ln w="9525">
            <a:noFill/>
          </a:ln>
        </p:spPr>
        <p:txBody>
          <a:bodyPr lIns="73848" tIns="36924" rIns="73848" bIns="36924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66865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33731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00596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67462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700" b="1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放学后帮助生病的同桌补课。</a:t>
            </a:r>
          </a:p>
          <a:p>
            <a:pPr algn="l"/>
            <a:endParaRPr lang="zh-CN" altLang="en-US" sz="27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4751212" y="4660698"/>
            <a:ext cx="3388683" cy="708781"/>
          </a:xfrm>
          <a:prstGeom prst="rect">
            <a:avLst/>
          </a:prstGeom>
          <a:noFill/>
          <a:ln w="9525">
            <a:noFill/>
          </a:ln>
        </p:spPr>
        <p:txBody>
          <a:bodyPr lIns="73848" tIns="36924" rIns="73848" bIns="36924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66865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33731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00596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67462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700" b="1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为集体发展提供了好的建议并得到采纳。</a:t>
            </a:r>
          </a:p>
          <a:p>
            <a:pPr algn="l"/>
            <a:endParaRPr lang="zh-CN" altLang="en-US" sz="27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06778" y="4751010"/>
            <a:ext cx="3388683" cy="708781"/>
          </a:xfrm>
          <a:prstGeom prst="rect">
            <a:avLst/>
          </a:prstGeom>
          <a:noFill/>
          <a:ln w="9525">
            <a:noFill/>
          </a:ln>
        </p:spPr>
        <p:txBody>
          <a:bodyPr lIns="73848" tIns="36924" rIns="73848" bIns="36924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66865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33731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00596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67462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700" b="1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为班级建设献计献策。</a:t>
            </a:r>
          </a:p>
          <a:p>
            <a:pPr algn="l"/>
            <a:endParaRPr lang="zh-CN" altLang="en-US" sz="27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标题 1"/>
          <p:cNvSpPr>
            <a:spLocks noGrp="1"/>
          </p:cNvSpPr>
          <p:nvPr/>
        </p:nvSpPr>
        <p:spPr>
          <a:xfrm>
            <a:off x="4796367" y="3372153"/>
            <a:ext cx="3275794" cy="708781"/>
          </a:xfrm>
          <a:prstGeom prst="rect">
            <a:avLst/>
          </a:prstGeom>
          <a:noFill/>
          <a:ln w="9525">
            <a:noFill/>
          </a:ln>
        </p:spPr>
        <p:txBody>
          <a:bodyPr lIns="73848" tIns="36924" rIns="73848" bIns="36924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66865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133731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005965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2674620" algn="ctr" rtl="0" fontAlgn="base">
              <a:spcBef>
                <a:spcPct val="0"/>
              </a:spcBef>
              <a:spcAft>
                <a:spcPct val="0"/>
              </a:spcAft>
              <a:defRPr sz="6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2700" b="1" noProof="1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帮助同桌学习，让他跟上了集体的节奏。</a:t>
            </a:r>
          </a:p>
          <a:p>
            <a:pPr algn="l"/>
            <a:endParaRPr lang="zh-CN" altLang="en-US" sz="2700" b="1" noProof="1"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-16933"/>
            <a:ext cx="8859762" cy="1706638"/>
          </a:xfrm>
        </p:spPr>
        <p:txBody>
          <a:bodyPr/>
          <a:lstStyle/>
          <a:p>
            <a:pPr marL="612151" indent="-612151"/>
            <a:endParaRPr lang="en-US" altLang="zh-CN" sz="900" b="1" dirty="0" smtClean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12151" indent="-612151">
              <a:buNone/>
            </a:pPr>
            <a:r>
              <a:rPr lang="en-US" altLang="zh-CN" b="1" dirty="0" smtClean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Arial" charset="0"/>
              </a:rPr>
              <a:t>   </a:t>
            </a:r>
            <a:r>
              <a:rPr lang="zh-CN" altLang="en-US" sz="2200" b="1" dirty="0" smtClean="0">
                <a:solidFill>
                  <a:srgbClr val="0000FF"/>
                </a:solidFill>
                <a:sym typeface="Arial" charset="0"/>
              </a:rPr>
              <a:t>（1）如果小伟、小东、杭杭、大帆分别当选班长，对班级会有什么影响？你希望四人中谁当选班长？</a:t>
            </a:r>
          </a:p>
          <a:p>
            <a:pPr marL="612151" indent="-612151">
              <a:buNone/>
            </a:pPr>
            <a:r>
              <a:rPr lang="zh-CN" altLang="en-US" sz="2200" b="1" dirty="0" smtClean="0">
                <a:solidFill>
                  <a:srgbClr val="0000FF"/>
                </a:solidFill>
                <a:sym typeface="Arial" charset="0"/>
              </a:rPr>
              <a:t>      （2）你认为当选班长的重要标准是什么？</a:t>
            </a:r>
          </a:p>
          <a:p>
            <a:pPr marL="612151" indent="-612151">
              <a:buNone/>
            </a:pPr>
            <a:endParaRPr lang="zh-CN" altLang="en-US" sz="2200" b="1" dirty="0" smtClean="0">
              <a:solidFill>
                <a:srgbClr val="0000FF"/>
              </a:solidFill>
              <a:latin typeface="宋体" pitchFamily="2" charset="-122"/>
              <a:ea typeface="楷体_GB2312" pitchFamily="49" charset="-122"/>
              <a:sym typeface="Arial" charset="0"/>
            </a:endParaRPr>
          </a:p>
          <a:p>
            <a:pPr marL="612151" indent="-612151">
              <a:buNone/>
            </a:pPr>
            <a:endParaRPr lang="en-US" altLang="zh-CN" sz="900" b="1" dirty="0" smtClean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5058" name="标题 4"/>
          <p:cNvSpPr>
            <a:spLocks noChangeArrowheads="1"/>
          </p:cNvSpPr>
          <p:nvPr/>
        </p:nvSpPr>
        <p:spPr bwMode="auto">
          <a:xfrm>
            <a:off x="1" y="-16933"/>
            <a:ext cx="2469444" cy="51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848" tIns="36924" rIns="73848" bIns="36924" anchor="ctr"/>
          <a:lstStyle/>
          <a:p>
            <a:pPr algn="ctr" eaLnBrk="0" hangingPunct="0"/>
            <a:r>
              <a:rPr lang="zh-CN" altLang="en-US" sz="27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教材：第</a:t>
            </a:r>
            <a:r>
              <a:rPr lang="en-US" altLang="zh-CN" sz="27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79</a:t>
            </a:r>
            <a:r>
              <a:rPr lang="zh-CN" altLang="en-US" sz="27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页</a:t>
            </a:r>
          </a:p>
        </p:txBody>
      </p:sp>
      <p:pic>
        <p:nvPicPr>
          <p:cNvPr id="45059" name="图片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091" y="1715911"/>
            <a:ext cx="8424333" cy="487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占位符 70658"/>
          <p:cNvSpPr>
            <a:spLocks noGrp="1" noChangeArrowheads="1"/>
          </p:cNvSpPr>
          <p:nvPr>
            <p:ph idx="1"/>
          </p:nvPr>
        </p:nvSpPr>
        <p:spPr>
          <a:xfrm>
            <a:off x="320524" y="850295"/>
            <a:ext cx="8457596" cy="110308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en-US" sz="3300" b="1" dirty="0" smtClean="0">
                <a:solidFill>
                  <a:srgbClr val="0000FF"/>
                </a:solidFill>
              </a:rPr>
              <a:t>          </a:t>
            </a:r>
            <a:r>
              <a:rPr lang="zh-CN" altLang="en-US" sz="3300" b="1" dirty="0" smtClean="0">
                <a:solidFill>
                  <a:srgbClr val="0000FF"/>
                </a:solidFill>
              </a:rPr>
              <a:t>选择一个你愿意与大家分享的集体，谈谈你对做主人翁的认识。</a:t>
            </a:r>
          </a:p>
        </p:txBody>
      </p:sp>
      <p:sp>
        <p:nvSpPr>
          <p:cNvPr id="46082" name="矩形 70659"/>
          <p:cNvSpPr>
            <a:spLocks noChangeArrowheads="1"/>
          </p:cNvSpPr>
          <p:nvPr/>
        </p:nvSpPr>
        <p:spPr bwMode="auto">
          <a:xfrm>
            <a:off x="2272897" y="3375781"/>
            <a:ext cx="6298595" cy="1043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        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服从</a:t>
            </a:r>
            <a:r>
              <a:rPr lang="zh-CN" altLang="en-US" sz="3200" b="1" dirty="0">
                <a:solidFill>
                  <a:srgbClr val="0000FF"/>
                </a:solidFill>
              </a:rPr>
              <a:t>集体的安排，完成集体交给的任务。</a:t>
            </a:r>
          </a:p>
        </p:txBody>
      </p:sp>
      <p:sp>
        <p:nvSpPr>
          <p:cNvPr id="46083" name="标题 4"/>
          <p:cNvSpPr>
            <a:spLocks noChangeArrowheads="1"/>
          </p:cNvSpPr>
          <p:nvPr/>
        </p:nvSpPr>
        <p:spPr bwMode="auto">
          <a:xfrm>
            <a:off x="-27214" y="124581"/>
            <a:ext cx="3526770" cy="48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3848" tIns="36924" rIns="73848" bIns="36924" anchor="ctr"/>
          <a:lstStyle/>
          <a:p>
            <a:pPr algn="ctr" eaLnBrk="0" hangingPunct="0"/>
            <a:r>
              <a:rPr lang="zh-CN" altLang="en-US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教材：第</a:t>
            </a:r>
            <a:r>
              <a:rPr lang="en-US" altLang="zh-CN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80</a:t>
            </a:r>
            <a:r>
              <a:rPr lang="zh-CN" altLang="en-US" sz="3300" dirty="0">
                <a:solidFill>
                  <a:srgbClr val="CC66FF"/>
                </a:solidFill>
                <a:latin typeface="黑体" pitchFamily="2" charset="-122"/>
                <a:ea typeface="黑体" pitchFamily="2" charset="-122"/>
              </a:rPr>
              <a:t>页</a:t>
            </a:r>
          </a:p>
        </p:txBody>
      </p:sp>
      <p:sp>
        <p:nvSpPr>
          <p:cNvPr id="70663" name="矩形 70662"/>
          <p:cNvSpPr>
            <a:spLocks noChangeArrowheads="1"/>
          </p:cNvSpPr>
          <p:nvPr/>
        </p:nvSpPr>
        <p:spPr bwMode="auto">
          <a:xfrm>
            <a:off x="274159" y="2357362"/>
            <a:ext cx="3597930" cy="61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spcBef>
                <a:spcPct val="20000"/>
              </a:spcBef>
            </a:pPr>
            <a:r>
              <a:rPr lang="zh-CN" altLang="en-US" sz="3200" b="1" dirty="0"/>
              <a:t>做主人翁的感受：</a:t>
            </a:r>
          </a:p>
          <a:p>
            <a:pPr marL="341893" indent="-341893" eaLnBrk="0" hangingPunct="0">
              <a:spcBef>
                <a:spcPct val="20000"/>
              </a:spcBef>
            </a:pPr>
            <a:endParaRPr lang="zh-CN" altLang="en-US" sz="3200" dirty="0"/>
          </a:p>
        </p:txBody>
      </p:sp>
      <p:sp>
        <p:nvSpPr>
          <p:cNvPr id="70664" name="矩形 70663"/>
          <p:cNvSpPr>
            <a:spLocks noChangeArrowheads="1"/>
          </p:cNvSpPr>
          <p:nvPr/>
        </p:nvSpPr>
        <p:spPr bwMode="auto">
          <a:xfrm>
            <a:off x="320524" y="4777620"/>
            <a:ext cx="3997476" cy="56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300" b="1" dirty="0"/>
              <a:t>在集体中，我愿意：</a:t>
            </a:r>
          </a:p>
        </p:txBody>
      </p:sp>
      <p:sp>
        <p:nvSpPr>
          <p:cNvPr id="46086" name="矩形 1"/>
          <p:cNvSpPr>
            <a:spLocks noChangeArrowheads="1"/>
          </p:cNvSpPr>
          <p:nvPr/>
        </p:nvSpPr>
        <p:spPr bwMode="auto">
          <a:xfrm>
            <a:off x="4013200" y="2300917"/>
            <a:ext cx="4351867" cy="6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</a:rPr>
              <a:t>感受到集体的温暖。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0523" y="3375782"/>
            <a:ext cx="3912809" cy="56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lnSpc>
                <a:spcPct val="90000"/>
              </a:lnSpc>
              <a:spcBef>
                <a:spcPct val="20000"/>
              </a:spcBef>
            </a:pPr>
            <a:r>
              <a:rPr lang="zh-CN" altLang="en-US" sz="3300" b="1" dirty="0"/>
              <a:t>做主人翁的义务：</a:t>
            </a:r>
          </a:p>
        </p:txBody>
      </p:sp>
      <p:sp>
        <p:nvSpPr>
          <p:cNvPr id="46088" name="矩形 3"/>
          <p:cNvSpPr>
            <a:spLocks noChangeArrowheads="1"/>
          </p:cNvSpPr>
          <p:nvPr/>
        </p:nvSpPr>
        <p:spPr bwMode="auto">
          <a:xfrm>
            <a:off x="2670024" y="4777619"/>
            <a:ext cx="5901468" cy="1045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2" tIns="45716" rIns="91432" bIns="45716"/>
          <a:lstStyle/>
          <a:p>
            <a:pPr marL="341893" indent="-341893" eaLnBrk="0" hangingPunct="0"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</a:rPr>
              <a:t>         </a:t>
            </a:r>
            <a:r>
              <a:rPr lang="zh-CN" altLang="en-US" sz="3200" b="1" dirty="0" smtClean="0">
                <a:solidFill>
                  <a:srgbClr val="0000FF"/>
                </a:solidFill>
              </a:rPr>
              <a:t>积极</a:t>
            </a:r>
            <a:r>
              <a:rPr lang="zh-CN" altLang="en-US" sz="3200" b="1" dirty="0">
                <a:solidFill>
                  <a:srgbClr val="0000FF"/>
                </a:solidFill>
              </a:rPr>
              <a:t>参加集体活动，为集体建设贡献力量。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3" grpId="0"/>
      <p:bldP spid="70664" grpId="0"/>
      <p:bldP spid="3" grpId="0"/>
    </p:bldLst>
  </p:timing>
</p:sld>
</file>

<file path=ppt/theme/theme1.xml><?xml version="1.0" encoding="utf-8"?>
<a:theme xmlns:a="http://schemas.openxmlformats.org/drawingml/2006/main" name="1_A000120141119A01PPBG">
  <a:themeElements>
    <a:clrScheme name="自定义 221">
      <a:dk1>
        <a:srgbClr val="6D6F71"/>
      </a:dk1>
      <a:lt1>
        <a:srgbClr val="FFFFFF"/>
      </a:lt1>
      <a:dk2>
        <a:srgbClr val="6D6F71"/>
      </a:dk2>
      <a:lt2>
        <a:srgbClr val="FFFFFF"/>
      </a:lt2>
      <a:accent1>
        <a:srgbClr val="47B6E7"/>
      </a:accent1>
      <a:accent2>
        <a:srgbClr val="628EE3"/>
      </a:accent2>
      <a:accent3>
        <a:srgbClr val="2BC3B5"/>
      </a:accent3>
      <a:accent4>
        <a:srgbClr val="92D050"/>
      </a:accent4>
      <a:accent5>
        <a:srgbClr val="B81414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16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378</Words>
  <Application/>
  <Paragraphs>46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1_A000120141119A01PPBG</vt:lpstr>
      <vt:lpstr>人教版七年级下册《道德与法治》</vt:lpstr>
      <vt:lpstr>请阅读课文并思考P77-82：</vt:lpstr>
      <vt:lpstr>1、在担当中成长？</vt:lpstr>
      <vt:lpstr>2、在集体生活中学会承担责任的重要性？ </vt:lpstr>
      <vt:lpstr>活动题答案参考</vt:lpstr>
      <vt:lpstr>    （1）在集体建设的过程中，你为集体做了些什么？你觉得自己做得怎么样？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Anonymous</cp:lastModifiedBy>
  <cp:revision/>
  <dcterms:created xsi:type="dcterms:W3CDTF">2017-02-04T16:08:00Z</dcterms:created>
  <dcterms:modified xsi:type="dcterms:W3CDTF">2018-09-08T00:24:59Z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