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256" r:id="rId3"/>
    <p:sldId id="433" r:id="rId5"/>
    <p:sldId id="376" r:id="rId6"/>
    <p:sldId id="434" r:id="rId7"/>
    <p:sldId id="435" r:id="rId8"/>
    <p:sldId id="417" r:id="rId9"/>
    <p:sldId id="439" r:id="rId10"/>
    <p:sldId id="392" r:id="rId11"/>
    <p:sldId id="401" r:id="rId12"/>
    <p:sldId id="402" r:id="rId13"/>
    <p:sldId id="403" r:id="rId14"/>
    <p:sldId id="404" r:id="rId15"/>
    <p:sldId id="414" r:id="rId16"/>
    <p:sldId id="443" r:id="rId17"/>
    <p:sldId id="447" r:id="rId18"/>
    <p:sldId id="405" r:id="rId19"/>
    <p:sldId id="406" r:id="rId20"/>
    <p:sldId id="407" r:id="rId21"/>
    <p:sldId id="408" r:id="rId22"/>
    <p:sldId id="413" r:id="rId23"/>
    <p:sldId id="410" r:id="rId24"/>
    <p:sldId id="418" r:id="rId25"/>
    <p:sldId id="449" r:id="rId26"/>
  </p:sldIdLst>
  <p:sldSz cx="12192000" cy="6858000"/>
  <p:notesSz cx="6858000" cy="9144000"/>
  <p:embeddedFontLst>
    <p:embeddedFont>
      <p:font typeface="Calibri" panose="020F0502020204030204" pitchFamily="34" charset="0"/>
      <p:regular r:id="rId30"/>
      <p:bold r:id="rId31"/>
      <p:italic r:id="rId32"/>
      <p:boldItalic r:id="rId33"/>
    </p:embeddedFont>
    <p:embeddedFont>
      <p:font typeface="微软雅黑" panose="020B0503020204020204" charset="-122"/>
      <p:regular r:id="rId34"/>
    </p:embeddedFont>
    <p:embeddedFont>
      <p:font typeface="黑体" panose="02010609060101010101" charset="-122"/>
      <p:regular r:id="rId35"/>
    </p:embeddedFont>
    <p:embeddedFont>
      <p:font typeface="仿宋" panose="02010609060101010101" charset="-122"/>
      <p:regular r:id="rId36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  <a:srgbClr val="14A5AC"/>
    <a:srgbClr val="19C8D1"/>
    <a:srgbClr val="0D68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41" autoAdjust="0"/>
    <p:restoredTop sz="94660"/>
  </p:normalViewPr>
  <p:slideViewPr>
    <p:cSldViewPr snapToGrid="0">
      <p:cViewPr varScale="1">
        <p:scale>
          <a:sx n="65" d="100"/>
          <a:sy n="65" d="100"/>
        </p:scale>
        <p:origin x="-384" y="-102"/>
      </p:cViewPr>
      <p:guideLst>
        <p:guide orient="horz" pos="220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0" d="100"/>
        <a:sy n="11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6" Type="http://schemas.openxmlformats.org/officeDocument/2006/relationships/font" Target="fonts/font7.fntdata"/><Relationship Id="rId35" Type="http://schemas.openxmlformats.org/officeDocument/2006/relationships/font" Target="fonts/font6.fntdata"/><Relationship Id="rId34" Type="http://schemas.openxmlformats.org/officeDocument/2006/relationships/font" Target="fonts/font5.fntdata"/><Relationship Id="rId33" Type="http://schemas.openxmlformats.org/officeDocument/2006/relationships/font" Target="fonts/font4.fntdata"/><Relationship Id="rId32" Type="http://schemas.openxmlformats.org/officeDocument/2006/relationships/font" Target="fonts/font3.fntdata"/><Relationship Id="rId31" Type="http://schemas.openxmlformats.org/officeDocument/2006/relationships/font" Target="fonts/font2.fntdata"/><Relationship Id="rId30" Type="http://schemas.openxmlformats.org/officeDocument/2006/relationships/font" Target="fonts/font1.fntdata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5B96DAC-1E25-446E-88D2-52388429632D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510F1FC-1F34-4C81-B0B2-029F6992569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331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331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A7E8BF-8F83-446D-81E9-C5D712A2515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6.emf"/><Relationship Id="rId4" Type="http://schemas.openxmlformats.org/officeDocument/2006/relationships/image" Target="../media/image5.emf"/><Relationship Id="rId3" Type="http://schemas.openxmlformats.org/officeDocument/2006/relationships/image" Target="../media/image4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jpeg"/><Relationship Id="rId4" Type="http://schemas.openxmlformats.org/officeDocument/2006/relationships/image" Target="../media/image3.png"/><Relationship Id="rId3" Type="http://schemas.openxmlformats.org/officeDocument/2006/relationships/image" Target="../media/image2.emf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87DCBE-0725-4FE9-8447-4BFC6B4CC5DF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385B76-93F9-40C8-B834-77268D76109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18"/>
          <p:cNvPicPr>
            <a:picLocks noChangeAspect="1"/>
          </p:cNvPicPr>
          <p:nvPr userDrawn="1"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935038" y="706438"/>
            <a:ext cx="2170112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组合 6"/>
          <p:cNvGrpSpPr/>
          <p:nvPr userDrawn="1"/>
        </p:nvGrpSpPr>
        <p:grpSpPr bwMode="auto">
          <a:xfrm>
            <a:off x="0" y="6437313"/>
            <a:ext cx="12192000" cy="427037"/>
            <a:chOff x="0" y="6437630"/>
            <a:chExt cx="12192000" cy="426720"/>
          </a:xfrm>
        </p:grpSpPr>
        <p:pic>
          <p:nvPicPr>
            <p:cNvPr id="5" name="图片 7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6437630"/>
              <a:ext cx="1219200" cy="426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图片 8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200150" y="6437630"/>
              <a:ext cx="1219200" cy="426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图片 9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400300" y="6437630"/>
              <a:ext cx="1219200" cy="426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图片 10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592830" y="6437630"/>
              <a:ext cx="1219200" cy="426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图片 11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792980" y="6437630"/>
              <a:ext cx="1219200" cy="426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图片 12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993130" y="6437630"/>
              <a:ext cx="1219200" cy="426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图片 13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193280" y="6437630"/>
              <a:ext cx="1219200" cy="426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图片 14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8393430" y="6437630"/>
              <a:ext cx="1219200" cy="426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图片 15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9593580" y="6437630"/>
              <a:ext cx="1219200" cy="426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图片 16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0786110" y="6437630"/>
              <a:ext cx="1219200" cy="426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图片 17"/>
            <p:cNvPicPr>
              <a:picLocks noChangeAspect="1"/>
            </p:cNvPicPr>
            <p:nvPr/>
          </p:nvPicPr>
          <p:blipFill>
            <a:blip r:embed="rId3"/>
            <a:srcRect r="83125"/>
            <a:stretch>
              <a:fillRect/>
            </a:stretch>
          </p:blipFill>
          <p:spPr bwMode="auto">
            <a:xfrm>
              <a:off x="11986260" y="6437630"/>
              <a:ext cx="205740" cy="426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31114"/>
            <a:ext cx="2953871" cy="750981"/>
          </a:xfrm>
        </p:spPr>
        <p:txBody>
          <a:bodyPr>
            <a:normAutofit/>
          </a:bodyPr>
          <a:lstStyle>
            <a:lvl1pPr>
              <a:defRPr sz="2400" b="1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1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20B34-72CD-4AD1-A639-8D5732B64512}" type="datetimeFigureOut">
              <a:rPr lang="zh-CN" altLang="en-US"/>
            </a:fld>
            <a:endParaRPr lang="zh-CN" altLang="en-US"/>
          </a:p>
        </p:txBody>
      </p:sp>
      <p:sp>
        <p:nvSpPr>
          <p:cNvPr id="1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08766C-343C-4741-955E-9B273D57B86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"/>
          <p:cNvGrpSpPr/>
          <p:nvPr userDrawn="1"/>
        </p:nvGrpSpPr>
        <p:grpSpPr bwMode="auto">
          <a:xfrm>
            <a:off x="0" y="6437313"/>
            <a:ext cx="12192000" cy="427037"/>
            <a:chOff x="0" y="6437630"/>
            <a:chExt cx="12192000" cy="426720"/>
          </a:xfrm>
        </p:grpSpPr>
        <p:pic>
          <p:nvPicPr>
            <p:cNvPr id="3" name="图片 7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6437630"/>
              <a:ext cx="1219200" cy="426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" name="图片 8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200150" y="6437630"/>
              <a:ext cx="1219200" cy="426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图片 9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400300" y="6437630"/>
              <a:ext cx="1219200" cy="426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图片 10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592830" y="6437630"/>
              <a:ext cx="1219200" cy="426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图片 11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792980" y="6437630"/>
              <a:ext cx="1219200" cy="426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图片 12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993130" y="6437630"/>
              <a:ext cx="1219200" cy="426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图片 1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7193280" y="6437630"/>
              <a:ext cx="1219200" cy="426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图片 14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8393430" y="6437630"/>
              <a:ext cx="1219200" cy="426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图片 15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9593580" y="6437630"/>
              <a:ext cx="1219200" cy="426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图片 16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0786110" y="6437630"/>
              <a:ext cx="1219200" cy="426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图片 17"/>
            <p:cNvPicPr>
              <a:picLocks noChangeAspect="1"/>
            </p:cNvPicPr>
            <p:nvPr/>
          </p:nvPicPr>
          <p:blipFill>
            <a:blip r:embed="rId2"/>
            <a:srcRect r="83125"/>
            <a:stretch>
              <a:fillRect/>
            </a:stretch>
          </p:blipFill>
          <p:spPr bwMode="auto">
            <a:xfrm>
              <a:off x="11986260" y="6437630"/>
              <a:ext cx="205740" cy="426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4" name="图片 18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3468688"/>
            <a:ext cx="3894138" cy="3201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 userDrawn="1"/>
        </p:nvGrpSpPr>
        <p:grpSpPr bwMode="auto">
          <a:xfrm>
            <a:off x="0" y="6437313"/>
            <a:ext cx="12192000" cy="427037"/>
            <a:chOff x="0" y="6437630"/>
            <a:chExt cx="12192000" cy="426720"/>
          </a:xfrm>
        </p:grpSpPr>
        <p:pic>
          <p:nvPicPr>
            <p:cNvPr id="3" name="图片 8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6437630"/>
              <a:ext cx="1219200" cy="426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" name="图片 9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200150" y="6437630"/>
              <a:ext cx="1219200" cy="426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图片 10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400300" y="6437630"/>
              <a:ext cx="1219200" cy="426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图片 11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592830" y="6437630"/>
              <a:ext cx="1219200" cy="426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图片 12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792980" y="6437630"/>
              <a:ext cx="1219200" cy="426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图片 1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993130" y="6437630"/>
              <a:ext cx="1219200" cy="426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图片 14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7193280" y="6437630"/>
              <a:ext cx="1219200" cy="426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图片 15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8393430" y="6437630"/>
              <a:ext cx="1219200" cy="426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图片 16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9593580" y="6437630"/>
              <a:ext cx="1219200" cy="426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图片 17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0786110" y="6437630"/>
              <a:ext cx="1219200" cy="426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图片 18"/>
            <p:cNvPicPr>
              <a:picLocks noChangeAspect="1"/>
            </p:cNvPicPr>
            <p:nvPr/>
          </p:nvPicPr>
          <p:blipFill>
            <a:blip r:embed="rId2"/>
            <a:srcRect r="83125"/>
            <a:stretch>
              <a:fillRect/>
            </a:stretch>
          </p:blipFill>
          <p:spPr bwMode="auto">
            <a:xfrm>
              <a:off x="11986260" y="6437630"/>
              <a:ext cx="205740" cy="426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 userDrawn="1"/>
        </p:nvGrpSpPr>
        <p:grpSpPr bwMode="auto">
          <a:xfrm>
            <a:off x="0" y="6437313"/>
            <a:ext cx="12192000" cy="427037"/>
            <a:chOff x="0" y="6437630"/>
            <a:chExt cx="12192000" cy="426720"/>
          </a:xfrm>
        </p:grpSpPr>
        <p:pic>
          <p:nvPicPr>
            <p:cNvPr id="3" name="图片 10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6437630"/>
              <a:ext cx="1219200" cy="426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" name="图片 11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200150" y="6437630"/>
              <a:ext cx="1219200" cy="426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图片 12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400300" y="6437630"/>
              <a:ext cx="1219200" cy="426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图片 1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592830" y="6437630"/>
              <a:ext cx="1219200" cy="426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图片 14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792980" y="6437630"/>
              <a:ext cx="1219200" cy="426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图片 15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993130" y="6437630"/>
              <a:ext cx="1219200" cy="426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图片 16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7193280" y="6437630"/>
              <a:ext cx="1219200" cy="426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图片 17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8393430" y="6437630"/>
              <a:ext cx="1219200" cy="426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图片 18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9593580" y="6437630"/>
              <a:ext cx="1219200" cy="426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图片 19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0786110" y="6437630"/>
              <a:ext cx="1219200" cy="426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图片 20"/>
            <p:cNvPicPr>
              <a:picLocks noChangeAspect="1"/>
            </p:cNvPicPr>
            <p:nvPr/>
          </p:nvPicPr>
          <p:blipFill>
            <a:blip r:embed="rId2"/>
            <a:srcRect r="83125"/>
            <a:stretch>
              <a:fillRect/>
            </a:stretch>
          </p:blipFill>
          <p:spPr bwMode="auto">
            <a:xfrm>
              <a:off x="11986260" y="6437630"/>
              <a:ext cx="205740" cy="426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4" name="图片 21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3695700" y="828675"/>
            <a:ext cx="4716463" cy="445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22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 rot="19172835">
            <a:off x="5105400" y="3138488"/>
            <a:ext cx="3311525" cy="187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2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372475" y="4194175"/>
            <a:ext cx="568325" cy="1204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/>
          <p:nvPr userDrawn="1"/>
        </p:nvGrpSpPr>
        <p:grpSpPr bwMode="auto">
          <a:xfrm>
            <a:off x="0" y="6437313"/>
            <a:ext cx="12192000" cy="427037"/>
            <a:chOff x="0" y="6437630"/>
            <a:chExt cx="12192000" cy="426720"/>
          </a:xfrm>
        </p:grpSpPr>
        <p:pic>
          <p:nvPicPr>
            <p:cNvPr id="3" name="图片 6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6437630"/>
              <a:ext cx="1219200" cy="426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" name="图片 7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200150" y="6437630"/>
              <a:ext cx="1219200" cy="426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图片 8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400300" y="6437630"/>
              <a:ext cx="1219200" cy="426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图片 9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592830" y="6437630"/>
              <a:ext cx="1219200" cy="426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图片 10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792980" y="6437630"/>
              <a:ext cx="1219200" cy="426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图片 11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993130" y="6437630"/>
              <a:ext cx="1219200" cy="426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图片 12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7193280" y="6437630"/>
              <a:ext cx="1219200" cy="426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图片 1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8393430" y="6437630"/>
              <a:ext cx="1219200" cy="426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图片 14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9593580" y="6437630"/>
              <a:ext cx="1219200" cy="426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图片 15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0786110" y="6437630"/>
              <a:ext cx="1219200" cy="426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图片 16"/>
            <p:cNvPicPr>
              <a:picLocks noChangeAspect="1"/>
            </p:cNvPicPr>
            <p:nvPr/>
          </p:nvPicPr>
          <p:blipFill>
            <a:blip r:embed="rId2"/>
            <a:srcRect r="83125"/>
            <a:stretch>
              <a:fillRect/>
            </a:stretch>
          </p:blipFill>
          <p:spPr bwMode="auto">
            <a:xfrm>
              <a:off x="11986260" y="6437630"/>
              <a:ext cx="205740" cy="426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4" name="图片 17"/>
          <p:cNvPicPr>
            <a:picLocks noChangeAspect="1"/>
          </p:cNvPicPr>
          <p:nvPr userDrawn="1"/>
        </p:nvPicPr>
        <p:blipFill>
          <a:blip r:embed="rId3">
            <a:lum bright="20000"/>
          </a:blip>
          <a:srcRect/>
          <a:stretch>
            <a:fillRect/>
          </a:stretch>
        </p:blipFill>
        <p:spPr bwMode="auto">
          <a:xfrm>
            <a:off x="935038" y="706438"/>
            <a:ext cx="2170112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4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 rot="4976385">
            <a:off x="4795838" y="479425"/>
            <a:ext cx="5441950" cy="583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5"/>
          <p:cNvGrpSpPr/>
          <p:nvPr userDrawn="1"/>
        </p:nvGrpSpPr>
        <p:grpSpPr bwMode="auto">
          <a:xfrm>
            <a:off x="0" y="6437313"/>
            <a:ext cx="12192000" cy="427037"/>
            <a:chOff x="0" y="6437630"/>
            <a:chExt cx="12192000" cy="426720"/>
          </a:xfrm>
        </p:grpSpPr>
        <p:pic>
          <p:nvPicPr>
            <p:cNvPr id="4" name="图片 6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6437630"/>
              <a:ext cx="1219200" cy="426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图片 7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200150" y="6437630"/>
              <a:ext cx="1219200" cy="426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图片 8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400300" y="6437630"/>
              <a:ext cx="1219200" cy="426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图片 9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592830" y="6437630"/>
              <a:ext cx="1219200" cy="426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图片 10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792980" y="6437630"/>
              <a:ext cx="1219200" cy="426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图片 11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993130" y="6437630"/>
              <a:ext cx="1219200" cy="426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图片 12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193280" y="6437630"/>
              <a:ext cx="1219200" cy="426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图片 13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8393430" y="6437630"/>
              <a:ext cx="1219200" cy="426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图片 14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9593580" y="6437630"/>
              <a:ext cx="1219200" cy="426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图片 15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0786110" y="6437630"/>
              <a:ext cx="1219200" cy="426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图片 16"/>
            <p:cNvPicPr>
              <a:picLocks noChangeAspect="1"/>
            </p:cNvPicPr>
            <p:nvPr/>
          </p:nvPicPr>
          <p:blipFill>
            <a:blip r:embed="rId3"/>
            <a:srcRect r="83125"/>
            <a:stretch>
              <a:fillRect/>
            </a:stretch>
          </p:blipFill>
          <p:spPr bwMode="auto">
            <a:xfrm>
              <a:off x="11986260" y="6437630"/>
              <a:ext cx="205740" cy="426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5" name="图片 17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3468688"/>
            <a:ext cx="3894138" cy="3201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18"/>
          <p:cNvPicPr>
            <a:picLocks noChangeAspect="1"/>
          </p:cNvPicPr>
          <p:nvPr userDrawn="1"/>
        </p:nvPicPr>
        <p:blipFill>
          <a:blip r:embed="rId5"/>
          <a:srcRect l="17857" t="34286" r="19762" b="23386"/>
          <a:stretch>
            <a:fillRect/>
          </a:stretch>
        </p:blipFill>
        <p:spPr bwMode="auto">
          <a:xfrm>
            <a:off x="4464050" y="2060575"/>
            <a:ext cx="3725863" cy="142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89D5C2-188B-4E04-BBC6-A4EE28E60CC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4D5F6A-D8FC-48F3-94F4-92B348F0456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AA655769-93DF-4BFA-9816-89E489E6D34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9DB35CDD-5A2C-4559-AD25-5387BCDA1E44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微软雅黑" panose="020B0503020204020204" charset="-122"/>
          <a:ea typeface="+mj-ea"/>
          <a:cs typeface="Arial" panose="020B0604020202020204" pitchFamily="34" charset="0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Arial" panose="020B060402020202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Arial" panose="020B060402020202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Arial" panose="020B060402020202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Arial" panose="020B060402020202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charset="-122"/>
          <a:cs typeface="Arial" panose="020B060402020202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charset="-122"/>
          <a:cs typeface="Arial" panose="020B060402020202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charset="-122"/>
          <a:cs typeface="Arial" panose="020B060402020202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charset="-122"/>
          <a:cs typeface="Arial" panose="020B060402020202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微软雅黑" panose="020B0503020204020204" charset="-122"/>
        <a:buChar char="•"/>
        <a:defRPr sz="28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微软雅黑" panose="020B0503020204020204" charset="-122"/>
        <a:buChar char="•"/>
        <a:defRPr sz="24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微软雅黑" panose="020B0503020204020204" charset="-122"/>
        <a:buChar char="•"/>
        <a:defRPr sz="20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微软雅黑" panose="020B0503020204020204" charset="-122"/>
        <a:buChar char="•"/>
        <a:defRPr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微软雅黑" panose="020B0503020204020204" charset="-122"/>
        <a:buChar char="•"/>
        <a:defRPr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emf"/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image" Target="../media/image7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8.png"/><Relationship Id="rId2" Type="http://schemas.microsoft.com/office/2007/relationships/media" Target="file:///E:\&#22238;&#30520;&#26032;&#20013;&#22269;65&#24180;&#27861;&#27835;&#21382;&#31243;.mp4" TargetMode="External"/><Relationship Id="rId1" Type="http://schemas.openxmlformats.org/officeDocument/2006/relationships/video" Target="file:///E:\&#22238;&#30520;&#26032;&#20013;&#22269;65&#24180;&#27861;&#27835;&#21382;&#31243;.mp4" TargetMode="Externa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hyperlink" Target="http://www.jcrb.com/xztpd/2014zt/SYZT/2014SBJSZQH/" TargetMode="Externa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1.jpeg"/><Relationship Id="rId3" Type="http://schemas.openxmlformats.org/officeDocument/2006/relationships/image" Target="../media/image10.emf"/><Relationship Id="rId2" Type="http://schemas.openxmlformats.org/officeDocument/2006/relationships/image" Target="../media/image4.emf"/><Relationship Id="rId1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jpeg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jpeg"/><Relationship Id="rId1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图片 2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 rot="4976385">
            <a:off x="6705918" y="149225"/>
            <a:ext cx="5441950" cy="583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2290" name="组合 16"/>
          <p:cNvGrpSpPr/>
          <p:nvPr/>
        </p:nvGrpSpPr>
        <p:grpSpPr bwMode="auto">
          <a:xfrm>
            <a:off x="0" y="6437313"/>
            <a:ext cx="12192000" cy="427037"/>
            <a:chOff x="0" y="6437630"/>
            <a:chExt cx="12192000" cy="426720"/>
          </a:xfrm>
        </p:grpSpPr>
        <p:pic>
          <p:nvPicPr>
            <p:cNvPr id="12298" name="图片 4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6437630"/>
              <a:ext cx="1219200" cy="426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299" name="图片 5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200150" y="6437630"/>
              <a:ext cx="1219200" cy="426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300" name="图片 6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400300" y="6437630"/>
              <a:ext cx="1219200" cy="426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301" name="图片 7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592830" y="6437630"/>
              <a:ext cx="1219200" cy="426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302" name="图片 8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792980" y="6437630"/>
              <a:ext cx="1219200" cy="426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303" name="图片 9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993130" y="6437630"/>
              <a:ext cx="1219200" cy="426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304" name="图片 10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7193280" y="6437630"/>
              <a:ext cx="1219200" cy="426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305" name="图片 11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8393430" y="6437630"/>
              <a:ext cx="1219200" cy="426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306" name="图片 12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9593580" y="6437630"/>
              <a:ext cx="1219200" cy="426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307" name="图片 1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0786110" y="6437630"/>
              <a:ext cx="1219200" cy="426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308" name="图片 14"/>
            <p:cNvPicPr>
              <a:picLocks noChangeAspect="1"/>
            </p:cNvPicPr>
            <p:nvPr/>
          </p:nvPicPr>
          <p:blipFill>
            <a:blip r:embed="rId2"/>
            <a:srcRect r="83125"/>
            <a:stretch>
              <a:fillRect/>
            </a:stretch>
          </p:blipFill>
          <p:spPr bwMode="auto">
            <a:xfrm>
              <a:off x="11986260" y="6437630"/>
              <a:ext cx="205740" cy="426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2291" name="图片 1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402013"/>
            <a:ext cx="3894138" cy="3201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2" name="文本框 20"/>
          <p:cNvSpPr txBox="1">
            <a:spLocks noChangeArrowheads="1"/>
          </p:cNvSpPr>
          <p:nvPr/>
        </p:nvSpPr>
        <p:spPr bwMode="auto">
          <a:xfrm>
            <a:off x="288290" y="1852295"/>
            <a:ext cx="10229215" cy="1160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kumimoji="1" lang="zh-CN" altLang="en-US" sz="7200" b="1">
                <a:solidFill>
                  <a:srgbClr val="14A5AC"/>
                </a:solidFill>
                <a:latin typeface="Calibri" panose="020F0502020204030204" pitchFamily="34" charset="0"/>
              </a:rPr>
              <a:t>第四单元 走进法治天地</a:t>
            </a:r>
            <a:endParaRPr kumimoji="1" lang="zh-CN" altLang="en-US" sz="7200" b="1">
              <a:solidFill>
                <a:srgbClr val="14A5AC"/>
              </a:solidFill>
              <a:latin typeface="Calibri" panose="020F0502020204030204" pitchFamily="34" charset="0"/>
            </a:endParaRPr>
          </a:p>
        </p:txBody>
      </p:sp>
      <p:pic>
        <p:nvPicPr>
          <p:cNvPr id="12293" name="图片 2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612313" y="5078413"/>
            <a:ext cx="1522412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4" name="矩形 32"/>
          <p:cNvSpPr>
            <a:spLocks noChangeArrowheads="1"/>
          </p:cNvSpPr>
          <p:nvPr/>
        </p:nvSpPr>
        <p:spPr bwMode="auto">
          <a:xfrm>
            <a:off x="601663" y="338138"/>
            <a:ext cx="5516880" cy="4267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342900" indent="-342900">
              <a:lnSpc>
                <a:spcPct val="110000"/>
              </a:lnSpc>
            </a:pPr>
            <a:r>
              <a:rPr lang="zh-CN" altLang="en-US" sz="2000">
                <a:solidFill>
                  <a:srgbClr val="3B3838"/>
                </a:solidFill>
              </a:rPr>
              <a:t>人教版七年级道德与法治（下）第二单元第四课</a:t>
            </a:r>
            <a:endParaRPr lang="zh-CN" altLang="en-US" sz="2000">
              <a:solidFill>
                <a:srgbClr val="3B3838"/>
              </a:solidFill>
            </a:endParaRPr>
          </a:p>
        </p:txBody>
      </p:sp>
      <p:sp>
        <p:nvSpPr>
          <p:cNvPr id="12295" name="图片 1024"/>
          <p:cNvSpPr>
            <a:spLocks noChangeAspect="1"/>
          </p:cNvSpPr>
          <p:nvPr/>
        </p:nvSpPr>
        <p:spPr bwMode="auto">
          <a:xfrm>
            <a:off x="9442450" y="4953000"/>
            <a:ext cx="1522413" cy="830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71245" y="2926080"/>
            <a:ext cx="8662035" cy="7473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sz="4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第九课第1课时 生活需要法律</a:t>
            </a:r>
            <a:endParaRPr kumimoji="1" lang="zh-CN" sz="4800" b="1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297" name="文本框 3"/>
          <p:cNvSpPr txBox="1">
            <a:spLocks noChangeArrowheads="1"/>
          </p:cNvSpPr>
          <p:nvPr/>
        </p:nvSpPr>
        <p:spPr bwMode="auto">
          <a:xfrm>
            <a:off x="3002915" y="4155123"/>
            <a:ext cx="3939540" cy="518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7F7F7F"/>
                </a:solidFill>
                <a:latin typeface="黑体" panose="02010609060101010101" charset="-122"/>
                <a:ea typeface="黑体" panose="02010609060101010101" charset="-122"/>
              </a:rPr>
              <a:t>铜陵市第四中学   郑梅</a:t>
            </a:r>
            <a:endParaRPr lang="zh-CN" altLang="en-US" sz="2800" b="1">
              <a:solidFill>
                <a:srgbClr val="7F7F7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73455" y="608965"/>
            <a:ext cx="5007610" cy="751205"/>
          </a:xfrm>
        </p:spPr>
        <p:txBody>
          <a:bodyPr>
            <a:normAutofit/>
          </a:bodyPr>
          <a:p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活动三：法律相伴一生</a:t>
            </a:r>
            <a:endParaRPr lang="zh-CN" altLang="en-US" sz="3200"/>
          </a:p>
        </p:txBody>
      </p:sp>
      <p:sp>
        <p:nvSpPr>
          <p:cNvPr id="100" name="文本框 99"/>
          <p:cNvSpPr txBox="1"/>
          <p:nvPr/>
        </p:nvSpPr>
        <p:spPr>
          <a:xfrm>
            <a:off x="1328420" y="1360170"/>
            <a:ext cx="7630795" cy="2895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l"/>
            <a:endParaRPr lang="zh-CN" altLang="en-US" sz="2400" b="1" u="none"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  <a:p>
            <a:pPr marL="0" indent="0" algn="l"/>
            <a:r>
              <a:rPr lang="zh-CN" altLang="en-US" sz="3200" b="1" u="none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活动：</a:t>
            </a:r>
            <a:endParaRPr lang="zh-CN" altLang="en-US" sz="3200" b="1" u="none"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  <a:p>
            <a:pPr marL="0" indent="0" algn="l"/>
            <a:r>
              <a:rPr lang="en-US" altLang="zh-CN" sz="3200" b="1" u="none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1.</a:t>
            </a:r>
            <a:r>
              <a:rPr lang="zh-CN" altLang="en-US" sz="3200" b="1" u="none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学生自主独立完成教材</a:t>
            </a:r>
            <a:r>
              <a:rPr lang="en-US" altLang="zh-CN" sz="3200" b="1" u="none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P86</a:t>
            </a:r>
            <a:r>
              <a:rPr lang="zh-CN" altLang="en-US" sz="3200" b="1" u="none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连线题。</a:t>
            </a:r>
            <a:endParaRPr lang="zh-CN" altLang="en-US" sz="3200" b="1" u="none"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  <a:p>
            <a:pPr marL="0" indent="0" algn="l"/>
            <a:r>
              <a:rPr lang="en-US" altLang="zh-CN" sz="3200" b="1" u="none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2.</a:t>
            </a:r>
            <a:r>
              <a:rPr lang="zh-CN" altLang="en-US" sz="3200" b="1" u="none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小组探讨：我们的主要权利有哪些？相应的法律是什么？</a:t>
            </a:r>
            <a:endParaRPr lang="zh-CN" altLang="en-US" sz="3200" b="1" u="none"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  <a:p>
            <a:endParaRPr lang="zh-CN" altLang="en-US" sz="3200" b="1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aphicFrame>
        <p:nvGraphicFramePr>
          <p:cNvPr id="0" name="表格 -1"/>
          <p:cNvGraphicFramePr/>
          <p:nvPr/>
        </p:nvGraphicFramePr>
        <p:xfrm>
          <a:off x="2402205" y="834390"/>
          <a:ext cx="5889625" cy="428434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01265"/>
                <a:gridCol w="3388360"/>
              </a:tblGrid>
              <a:tr h="633730"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zh-CN" altLang="en-US" sz="2000" b="1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我们的权利</a:t>
                      </a:r>
                      <a:endParaRPr lang="zh-CN" altLang="en-US" sz="2000" b="1" u="none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zh-CN" sz="2000" b="1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zh-CN" altLang="en-US" sz="2000" b="1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相应的法律</a:t>
                      </a:r>
                      <a:endParaRPr lang="zh-CN" altLang="en-US" sz="2000" b="1" u="none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1655"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zh-CN" altLang="en-US" sz="2000" b="1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生命健康权</a:t>
                      </a:r>
                      <a:endParaRPr lang="zh-CN" altLang="en-US" sz="2000" b="1" u="none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zh-CN" altLang="en-US" sz="2000" b="1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宪法、民法通则、刑法等。</a:t>
                      </a:r>
                      <a:endParaRPr lang="zh-CN" altLang="en-US" sz="2000" b="1" u="none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4510"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zh-CN" altLang="en-US" sz="2000" b="1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人身自由权</a:t>
                      </a:r>
                      <a:endParaRPr lang="zh-CN" altLang="en-US" sz="2000" b="1" u="none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zh-CN" altLang="en-US" sz="2000" b="1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宪法、民法通则、刑法等。</a:t>
                      </a:r>
                      <a:endParaRPr lang="zh-CN" altLang="en-US" sz="2000" b="1" u="none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8800"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zh-CN" altLang="en-US" sz="2000" b="1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人格尊严权 </a:t>
                      </a:r>
                      <a:endParaRPr lang="zh-CN" altLang="en-US" sz="2000" b="1" u="none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zh-CN" altLang="en-US" sz="2000" b="1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民法通则、户口登记条例等。</a:t>
                      </a:r>
                      <a:endParaRPr lang="zh-CN" altLang="en-US" sz="2000" b="1" u="none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6585"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zh-CN" altLang="en-US" sz="2000" b="1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受教育权</a:t>
                      </a:r>
                      <a:endParaRPr lang="zh-CN" altLang="en-US" sz="2000" b="1" u="none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zh-CN" altLang="en-US" sz="2000" b="1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义务教育法、教育法等。</a:t>
                      </a:r>
                      <a:endParaRPr lang="zh-CN" altLang="en-US" sz="2000" b="1" u="none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1505"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zh-CN" altLang="en-US" sz="2000" b="1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智力成果权</a:t>
                      </a:r>
                      <a:endParaRPr lang="zh-CN" altLang="en-US" sz="2000" b="1" u="none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zh-CN" altLang="en-US" sz="2000" b="1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民法规则、知识产权法等。</a:t>
                      </a:r>
                      <a:endParaRPr lang="zh-CN" altLang="en-US" sz="2000" b="1" u="none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9585"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zh-CN" altLang="en-US" sz="2000" b="1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财产权</a:t>
                      </a:r>
                      <a:endParaRPr lang="zh-CN" altLang="en-US" sz="2000" b="1" u="none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zh-CN" altLang="en-US" sz="2000" b="1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宪法、民法通则、刑法等。</a:t>
                      </a:r>
                      <a:endParaRPr lang="zh-CN" altLang="en-US" sz="2000" b="1" u="none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7975"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zh-CN" altLang="en-US" sz="2000" b="1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劳动权</a:t>
                      </a:r>
                      <a:endParaRPr lang="zh-CN" altLang="en-US" sz="2000" b="1" u="none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zh-CN" altLang="en-US" sz="2000" b="1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劳动法等。</a:t>
                      </a:r>
                      <a:endParaRPr lang="zh-CN" altLang="en-US" sz="2000" b="1" u="none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37895" y="638454"/>
            <a:ext cx="2953871" cy="750981"/>
          </a:xfrm>
        </p:spPr>
        <p:txBody>
          <a:bodyPr>
            <a:normAutofit/>
          </a:bodyPr>
          <a:p>
            <a:r>
              <a:rPr lang="zh-CN" altLang="en-US">
                <a:solidFill>
                  <a:srgbClr val="FF0000"/>
                </a:solidFill>
              </a:rPr>
              <a:t>总结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37895" y="1648460"/>
            <a:ext cx="8209915" cy="35052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en-US" altLang="zh-CN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(3)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法律与我们相伴一生。</a:t>
            </a:r>
            <a:endParaRPr lang="en-US" altLang="zh-CN" sz="32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lvl="0" eaLnBrk="1" hangingPunct="1"/>
            <a:endParaRPr lang="en-US" altLang="zh-CN" sz="32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lvl="0" eaLnBrk="1" hangingPunct="1"/>
            <a:r>
              <a:rPr lang="en-US" altLang="zh-CN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A.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我们一生都享有法律规定的各项权利，同时必须履行法律规定的各项义务。</a:t>
            </a:r>
            <a:endParaRPr lang="zh-CN" altLang="en-US" sz="32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lvl="0" eaLnBrk="1" hangingPunct="1"/>
            <a:endParaRPr lang="zh-CN" altLang="en-US" sz="32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lvl="0" eaLnBrk="1" hangingPunct="1"/>
            <a:r>
              <a:rPr lang="en-US" altLang="zh-CN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B.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法律规定的权利和义务为我们每个人提供了自由生存和发展的空间。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48690" y="748030"/>
            <a:ext cx="5864225" cy="751205"/>
          </a:xfrm>
        </p:spPr>
        <p:txBody>
          <a:bodyPr>
            <a:normAutofit/>
          </a:bodyPr>
          <a:p>
            <a:r>
              <a:rPr lang="zh-CN" altLang="en-US"/>
              <a:t>总结：生活与法律息息相关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522095" y="2050415"/>
            <a:ext cx="4267835" cy="15544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法律调整社会关系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2.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法律指导我们生活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3.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法律规定权利和义务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36625" y="650519"/>
            <a:ext cx="2953871" cy="750981"/>
          </a:xfrm>
        </p:spPr>
        <p:txBody>
          <a:bodyPr>
            <a:normAutofit fontScale="90000"/>
          </a:bodyPr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走近法律</a:t>
            </a:r>
            <a:b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zh-CN" altLang="en-US"/>
          </a:p>
        </p:txBody>
      </p:sp>
      <p:sp>
        <p:nvSpPr>
          <p:cNvPr id="38914" name="文本框 11265"/>
          <p:cNvSpPr txBox="1"/>
          <p:nvPr/>
        </p:nvSpPr>
        <p:spPr>
          <a:xfrm>
            <a:off x="1150303" y="1750060"/>
            <a:ext cx="8439150" cy="39319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</a:rPr>
              <a:t>在原始社会，人们通过氏族</a:t>
            </a:r>
            <a:endParaRPr lang="zh-CN" altLang="en-US" sz="2800" b="1" dirty="0">
              <a:solidFill>
                <a:srgbClr val="3333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</a:rPr>
              <a:t>习惯自觉地调整人与人之间</a:t>
            </a:r>
            <a:endParaRPr lang="zh-CN" altLang="en-US" sz="2800" b="1" dirty="0">
              <a:solidFill>
                <a:srgbClr val="3333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</a:rPr>
              <a:t>的社会关系。一切重大的事</a:t>
            </a:r>
            <a:endParaRPr lang="zh-CN" altLang="en-US" sz="2800" b="1" dirty="0">
              <a:solidFill>
                <a:srgbClr val="3333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</a:rPr>
              <a:t>情都由全体氏族成员平等地</a:t>
            </a:r>
            <a:endParaRPr lang="zh-CN" altLang="en-US" sz="2800" b="1" dirty="0">
              <a:solidFill>
                <a:srgbClr val="3333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</a:rPr>
              <a:t>讨论决定，不存在专门管理</a:t>
            </a:r>
            <a:endParaRPr lang="zh-CN" altLang="en-US" sz="2800" b="1" dirty="0">
              <a:solidFill>
                <a:srgbClr val="3333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</a:rPr>
              <a:t>社会的特殊权力机构。</a:t>
            </a:r>
            <a:endParaRPr lang="zh-CN" altLang="en-US" sz="2800" b="1" dirty="0">
              <a:solidFill>
                <a:srgbClr val="3333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8919" name="图片 389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16433" y="2097088"/>
            <a:ext cx="3963987" cy="34305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51204" name="矩形 51203"/>
          <p:cNvSpPr/>
          <p:nvPr/>
        </p:nvSpPr>
        <p:spPr>
          <a:xfrm>
            <a:off x="1008698" y="1463199"/>
            <a:ext cx="6013450" cy="393192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</a:rPr>
              <a:t>公元前</a:t>
            </a:r>
            <a:r>
              <a:rPr lang="en-US" altLang="zh-CN" sz="2800" b="1" dirty="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</a:rPr>
              <a:t>1792</a:t>
            </a:r>
            <a:r>
              <a:rPr lang="zh-CN" altLang="en-US" sz="2800" b="1" dirty="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</a:rPr>
              <a:t>年，汉谟拉比建立了强大的奴隶制帝国，为加强国家统治，编制了一部法典，即</a:t>
            </a:r>
            <a:r>
              <a:rPr lang="en-US" altLang="zh-CN" sz="2800" b="1" dirty="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2800" b="1" dirty="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</a:rPr>
              <a:t>汉谟拉比法典</a:t>
            </a:r>
            <a:r>
              <a:rPr lang="en-US" altLang="zh-CN" sz="2800" b="1" dirty="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2800" b="1" dirty="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r>
              <a:rPr lang="en-US" altLang="zh-CN" sz="2800" b="1" dirty="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2800" b="1" dirty="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</a:rPr>
              <a:t>汉谟拉比法典</a:t>
            </a:r>
            <a:r>
              <a:rPr lang="en-US" altLang="zh-CN" sz="2800" b="1" dirty="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2800" b="1" dirty="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</a:rPr>
              <a:t>是一部典型的奴隶制法典，突出特点就是确立社会各阶层不同的法律地位，以维护奴隶制的统治秩序。同时，法典在财产、债务、婚姻家庭、法院组织和诉讼等方面都有比较详备的规定。</a:t>
            </a:r>
            <a:endParaRPr lang="zh-CN" altLang="en-US" sz="2800" b="1" dirty="0">
              <a:solidFill>
                <a:srgbClr val="3333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51205" name="图片 51204" descr="20140319095758-13085630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80325" y="1223963"/>
            <a:ext cx="2705100" cy="41354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活动四：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法律的产生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422910" y="1082040"/>
            <a:ext cx="10527665" cy="20802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l"/>
            <a:endParaRPr lang="en-US" altLang="zh-CN" sz="1050" b="0" u="none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l"/>
            <a:r>
              <a:rPr lang="zh-CN" altLang="en-US" sz="2400" b="1" u="none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  阅读相关链接，思考</a:t>
            </a:r>
            <a:endParaRPr lang="zh-CN" altLang="en-US" sz="2400" b="1" u="none"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  <a:p>
            <a:pPr marL="0" indent="0" algn="l"/>
            <a:endParaRPr lang="zh-CN" altLang="en-US" sz="2400" b="1" u="none"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  <a:p>
            <a:pPr marL="0" indent="0" algn="l"/>
            <a:r>
              <a:rPr lang="zh-CN" altLang="en-US" sz="2400" b="1" u="none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（</a:t>
            </a:r>
            <a:r>
              <a:rPr lang="en-US" altLang="zh-CN" sz="2400" b="1" u="none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1</a:t>
            </a:r>
            <a:r>
              <a:rPr lang="zh-CN" altLang="en-US" sz="2400" b="1" u="none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）原始社会没有法律，人类靠什么调节人际关系和自己的行为？（</a:t>
            </a:r>
            <a:r>
              <a:rPr lang="en-US" altLang="zh-CN" sz="2400" b="1" u="none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2</a:t>
            </a:r>
            <a:r>
              <a:rPr lang="zh-CN" altLang="en-US" sz="2400" b="1" u="none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）法律是在什么情况下产生的？创制法律目的是什么？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768205" y="1627505"/>
            <a:ext cx="1924685" cy="518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习惯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29660" y="3723005"/>
            <a:ext cx="5080000" cy="15544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indent="0" algn="l"/>
            <a:r>
              <a:rPr lang="zh-CN" altLang="en-US" sz="3200" b="1" u="none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国家产生之后，统治阶级开始有意识地创制法律。用来统治国家、管理社会</a:t>
            </a:r>
            <a:r>
              <a:rPr lang="zh-CN" altLang="en-US" sz="105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49705" y="661949"/>
            <a:ext cx="2953871" cy="750981"/>
          </a:xfrm>
        </p:spPr>
        <p:txBody>
          <a:bodyPr/>
          <a:p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法律的本质</a:t>
            </a:r>
            <a:endParaRPr lang="zh-CN" altLang="en-US" sz="3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1449705" y="2004695"/>
            <a:ext cx="8891270" cy="15544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l"/>
            <a:r>
              <a:rPr lang="zh-CN" altLang="en-US" sz="3200" b="1" u="none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法律是统治阶级意志的</a:t>
            </a:r>
            <a:r>
              <a:rPr lang="zh-CN" altLang="en-US" sz="3200" b="1" u="none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体现</a:t>
            </a:r>
            <a:r>
              <a:rPr lang="zh-CN" altLang="en-US" sz="3200" b="1" u="none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，是用来统治国家、管理社会的</a:t>
            </a:r>
            <a:r>
              <a:rPr lang="zh-CN" altLang="en-US" sz="3200" b="1" u="none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工具</a:t>
            </a:r>
            <a:r>
              <a:rPr lang="zh-CN" altLang="en-US" sz="3200" b="1" u="none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，也是调整社会关系、判断是非曲直、处理矛盾和纠纷的</a:t>
            </a:r>
            <a:r>
              <a:rPr lang="zh-CN" altLang="en-US" sz="3200" b="1" u="none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标尺</a:t>
            </a:r>
            <a:r>
              <a:rPr lang="zh-CN" altLang="en-US" sz="3200" b="1" u="none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。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30835"/>
            <a:ext cx="6921500" cy="751205"/>
          </a:xfrm>
        </p:spPr>
        <p:txBody>
          <a:bodyPr>
            <a:normAutofit/>
          </a:bodyPr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活动五：“期待中的法治国家管理”</a:t>
            </a:r>
            <a:endParaRPr lang="zh-CN" altLang="en-US" sz="2800"/>
          </a:p>
        </p:txBody>
      </p:sp>
      <p:sp>
        <p:nvSpPr>
          <p:cNvPr id="101" name="文本框 100"/>
          <p:cNvSpPr txBox="1"/>
          <p:nvPr/>
        </p:nvSpPr>
        <p:spPr>
          <a:xfrm>
            <a:off x="838200" y="1463040"/>
            <a:ext cx="10719435" cy="2225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l"/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讨论：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+mn-ea"/>
            </a:endParaRPr>
          </a:p>
          <a:p>
            <a:pPr marL="0" indent="0" algn="l"/>
            <a:r>
              <a:rPr lang="zh-CN" altLang="en-US" sz="2800" b="1" u="none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你期待中的法治国家是什么样的？什么是法治？它的要求是什么？它的意义是什么</a:t>
            </a:r>
            <a:r>
              <a:rPr lang="en-US" altLang="zh-CN" sz="2800" b="1" u="none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?</a:t>
            </a:r>
            <a:endParaRPr lang="en-US" altLang="zh-CN" sz="2800" b="1" u="none"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  <a:p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30835"/>
            <a:ext cx="5163820" cy="751205"/>
          </a:xfrm>
        </p:spPr>
        <p:txBody>
          <a:bodyPr>
            <a:normAutofit/>
          </a:bodyPr>
          <a:p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法治的内涵、要求和地位</a:t>
            </a:r>
            <a:endParaRPr lang="zh-CN" altLang="en-US" sz="3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838200" y="1463040"/>
            <a:ext cx="10373995" cy="26517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l"/>
            <a:r>
              <a:rPr lang="zh-CN" altLang="en-US" sz="2800" b="1" u="none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（</a:t>
            </a:r>
            <a:r>
              <a:rPr lang="en-US" altLang="zh-CN" sz="2800" b="1" u="none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1</a:t>
            </a:r>
            <a:r>
              <a:rPr lang="zh-CN" altLang="en-US" sz="2800" b="1" u="none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）内涵：法治就是依法对国家和社会事务进行治理，强调依法治国、法律之上。（</a:t>
            </a:r>
            <a:r>
              <a:rPr lang="en-US" altLang="zh-CN" sz="2800" b="1" u="none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2</a:t>
            </a:r>
            <a:r>
              <a:rPr lang="zh-CN" altLang="en-US" sz="2800" b="1" u="none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）要求：要求任何组织和个人都要服从法律，遵守法律，依法办事。（</a:t>
            </a:r>
            <a:r>
              <a:rPr lang="en-US" altLang="zh-CN" sz="2800" b="1" u="none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3</a:t>
            </a:r>
            <a:r>
              <a:rPr lang="zh-CN" altLang="en-US" sz="2800" b="1" u="none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）地位：法治是人们共同的生活方式，也是国家治理现代化的重要标志。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25500" y="576859"/>
            <a:ext cx="2953871" cy="750981"/>
          </a:xfrm>
        </p:spPr>
        <p:txBody>
          <a:bodyPr/>
          <a:p>
            <a:r>
              <a:rPr lang="zh-CN" altLang="en-US"/>
              <a:t>学习目标</a:t>
            </a:r>
            <a:endParaRPr lang="zh-CN" altLang="en-US"/>
          </a:p>
        </p:txBody>
      </p:sp>
      <p:sp>
        <p:nvSpPr>
          <p:cNvPr id="25602" name="文本框 6145"/>
          <p:cNvSpPr txBox="1"/>
          <p:nvPr/>
        </p:nvSpPr>
        <p:spPr>
          <a:xfrm>
            <a:off x="1942148" y="2438083"/>
            <a:ext cx="7824787" cy="2225040"/>
          </a:xfrm>
          <a:prstGeom prst="rect">
            <a:avLst/>
          </a:prstGeom>
          <a:noFill/>
          <a:ln w="9525">
            <a:noFill/>
          </a:ln>
        </p:spPr>
        <p:txBody>
          <a:bodyPr lIns="36000" rIns="36000">
            <a:spAutoFit/>
          </a:bodyPr>
          <a:p>
            <a:pPr lvl="0" eaLnBrk="1" hangingPunct="1"/>
            <a:r>
              <a:rPr lang="en-US" altLang="zh-CN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知道全面推进依法治国的总目标及意义，了解法律的产生和本质。</a:t>
            </a:r>
            <a:endParaRPr lang="zh-CN" altLang="en-US" sz="28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lvl="0" eaLnBrk="1" hangingPunct="1"/>
            <a:r>
              <a:rPr lang="en-US" altLang="zh-CN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2.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理解生活需要法律，理解法治的含义和地位。</a:t>
            </a:r>
            <a:endParaRPr lang="zh-CN" altLang="en-US" sz="28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lvl="0" eaLnBrk="1" hangingPunct="1"/>
            <a:r>
              <a:rPr lang="en-US" altLang="zh-CN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3.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感悟法律为我们的成长提供自由生存和发展的空间，树立法律意识。</a:t>
            </a:r>
            <a:endParaRPr lang="zh-CN" altLang="en-US" sz="28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新中国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65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年法治历程</a:t>
            </a:r>
            <a:endParaRPr lang="zh-CN" altLang="en-US"/>
          </a:p>
        </p:txBody>
      </p:sp>
      <p:pic>
        <p:nvPicPr>
          <p:cNvPr id="3" name="回眸新中国65年法治历程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980440" y="979805"/>
            <a:ext cx="9973945" cy="5304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30835"/>
            <a:ext cx="8768080" cy="751205"/>
          </a:xfrm>
        </p:spPr>
        <p:txBody>
          <a:bodyPr>
            <a:normAutofit/>
          </a:bodyPr>
          <a:p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活动六：新中国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65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年法治历程</a:t>
            </a:r>
            <a:endParaRPr lang="zh-CN" altLang="en-US"/>
          </a:p>
        </p:txBody>
      </p:sp>
      <p:sp>
        <p:nvSpPr>
          <p:cNvPr id="101" name="文本框 100"/>
          <p:cNvSpPr txBox="1"/>
          <p:nvPr/>
        </p:nvSpPr>
        <p:spPr>
          <a:xfrm>
            <a:off x="562610" y="1082040"/>
            <a:ext cx="10858500" cy="26517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l"/>
            <a:endParaRPr lang="zh-CN" altLang="en-US" sz="2800" b="1" u="none">
              <a:latin typeface="黑体" panose="02010609060101010101" charset="-122"/>
              <a:ea typeface="黑体" panose="02010609060101010101" charset="-122"/>
              <a:cs typeface="仿宋" panose="02010609060101010101" charset="-122"/>
            </a:endParaRPr>
          </a:p>
          <a:p>
            <a:pPr marL="0" indent="0" algn="l"/>
            <a:r>
              <a:rPr lang="zh-CN" altLang="en-US" sz="2800" b="1" u="none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观看“回眸新中国</a:t>
            </a:r>
            <a:r>
              <a:rPr lang="en-US" altLang="zh-CN" sz="2800" b="1" u="none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65</a:t>
            </a:r>
            <a:r>
              <a:rPr lang="zh-CN" altLang="en-US" sz="2800" b="1" u="none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年法治历程”</a:t>
            </a:r>
            <a:r>
              <a:rPr lang="zh-CN" altLang="en-US" sz="2800" b="1" u="none">
                <a:latin typeface="黑体" panose="02010609060101010101" charset="-122"/>
                <a:ea typeface="黑体" panose="02010609060101010101" charset="-122"/>
                <a:cs typeface="仿宋" panose="02010609060101010101" charset="-122"/>
              </a:rPr>
              <a:t>视频）</a:t>
            </a:r>
            <a:r>
              <a:rPr lang="zh-CN" altLang="en-US" sz="2800" b="1" u="none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思考：（</a:t>
            </a:r>
            <a:r>
              <a:rPr lang="en-US" altLang="zh-CN" sz="2800" b="1" u="none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1</a:t>
            </a:r>
            <a:r>
              <a:rPr lang="zh-CN" altLang="en-US" sz="2800" b="1" u="none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）“我国社会主义法治建设的历程中有哪些重要性的标志事件？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）建设社会主义法治国家的总目标是什么？” 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l"/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（3）建设社会主义法治国家的总目标有什么重要意义？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32295" y="650875"/>
            <a:ext cx="5080000" cy="411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indent="0" algn="l"/>
            <a:r>
              <a:rPr lang="en-US" altLang="zh-CN" sz="2400" b="1" u="none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①1954</a:t>
            </a:r>
            <a:r>
              <a:rPr lang="zh-CN" altLang="en-US" sz="2400" b="1" u="none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年</a:t>
            </a:r>
            <a:r>
              <a:rPr lang="en-US" altLang="zh-CN" sz="2400" b="1" u="none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9</a:t>
            </a:r>
            <a:r>
              <a:rPr lang="zh-CN" altLang="en-US" sz="2400" b="1" u="none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月</a:t>
            </a:r>
            <a:r>
              <a:rPr lang="en-US" altLang="zh-CN" sz="2400" b="1" u="none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20</a:t>
            </a:r>
            <a:r>
              <a:rPr lang="zh-CN" altLang="en-US" sz="2400" b="1" u="none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日，通过了新中国第一部社会主义宪法。</a:t>
            </a:r>
            <a:endParaRPr lang="zh-CN" altLang="en-US" sz="2400" b="1" u="none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  <a:p>
            <a:pPr marL="0" indent="0" algn="l"/>
            <a:r>
              <a:rPr lang="en-US" altLang="zh-CN" sz="2400" b="1" u="none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②1982</a:t>
            </a:r>
            <a:r>
              <a:rPr lang="zh-CN" altLang="en-US" sz="2400" b="1" u="none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年</a:t>
            </a:r>
            <a:r>
              <a:rPr lang="en-US" altLang="zh-CN" sz="2400" b="1" u="none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12</a:t>
            </a:r>
            <a:r>
              <a:rPr lang="zh-CN" altLang="en-US" sz="2400" b="1" u="none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月</a:t>
            </a:r>
            <a:r>
              <a:rPr lang="en-US" altLang="zh-CN" sz="2400" b="1" u="none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4</a:t>
            </a:r>
            <a:r>
              <a:rPr lang="zh-CN" altLang="en-US" sz="2400" b="1" u="none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日，五届全国人大五次会议通过了我国现行宪法。</a:t>
            </a:r>
            <a:endParaRPr lang="zh-CN" altLang="en-US" sz="2400" b="1" u="none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  <a:p>
            <a:pPr marL="0" indent="0" algn="l"/>
            <a:r>
              <a:rPr lang="en-US" altLang="zh-CN" sz="2400" b="1" u="none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③1999</a:t>
            </a:r>
            <a:r>
              <a:rPr lang="zh-CN" altLang="en-US" sz="2400" b="1" u="none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年，我国宪法修正案明确规定，我国实行依法治国，建设社会主义法治国家。</a:t>
            </a:r>
            <a:endParaRPr lang="zh-CN" altLang="en-US" sz="2400" b="1" u="none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  <a:p>
            <a:pPr marL="0" indent="0" algn="l"/>
            <a:r>
              <a:rPr lang="en-US" altLang="zh-CN" sz="2400" b="1" u="none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④2010</a:t>
            </a:r>
            <a:r>
              <a:rPr lang="zh-CN" altLang="en-US" sz="2400" b="1" u="none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年，我国形成了中国特色社会主义法律体系。</a:t>
            </a:r>
            <a:endParaRPr lang="zh-CN" altLang="en-US" sz="2400" b="1" u="none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  <a:p>
            <a:pPr marL="0" indent="0" algn="l"/>
            <a:r>
              <a:rPr lang="en-US" altLang="zh-CN" sz="2400" b="1" u="none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⑤2014</a:t>
            </a:r>
            <a:r>
              <a:rPr lang="zh-CN" altLang="en-US" sz="2400" b="1" u="none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年党的十八届四中全会提出全面推进依法治国的总目标。</a:t>
            </a:r>
            <a:endParaRPr lang="zh-CN" altLang="en-US" sz="2400" b="1" u="none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47085" y="4765675"/>
            <a:ext cx="8211820" cy="15544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l"/>
            <a:r>
              <a:rPr lang="zh-CN" altLang="en-US" sz="32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hlinkClick r:id="rId1"/>
              </a:rPr>
              <a:t>十八届四中全会</a:t>
            </a:r>
            <a:r>
              <a:rPr lang="zh-CN" altLang="en-US" sz="3200" b="1" u="none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提出：建设社会主义法治国家总目标：建设中国特色社会主义法治体系</a:t>
            </a:r>
            <a:r>
              <a:rPr lang="en-US" altLang="zh-CN" sz="3200" b="1" u="none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,</a:t>
            </a:r>
            <a:r>
              <a:rPr lang="zh-CN" altLang="en-US" sz="3200" b="1" u="none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建设社会主义法治国家。</a:t>
            </a:r>
            <a:endParaRPr lang="zh-CN" altLang="en-US" sz="3200" b="1" u="none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6230" y="3733800"/>
            <a:ext cx="5080000" cy="17983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indent="0" algn="l"/>
            <a:r>
              <a:rPr lang="zh-CN" altLang="en-US" sz="2800" b="1" u="none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法治助推中国梦的实现，是实现政治清明、社会公平、民心稳定、国家长治久安的必由之路。</a:t>
            </a:r>
            <a:endParaRPr lang="zh-CN" altLang="en-US" sz="2800" b="1" u="none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build="allAtOnce"/>
      <p:bldP spid="5" grpId="0"/>
      <p:bldP spid="5" grpId="1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481609"/>
            <a:ext cx="2953871" cy="750981"/>
          </a:xfrm>
        </p:spPr>
        <p:txBody>
          <a:bodyPr/>
          <a:p>
            <a:r>
              <a:rPr lang="zh-CN" altLang="en-US">
                <a:solidFill>
                  <a:srgbClr val="C00000"/>
                </a:solidFill>
              </a:rPr>
              <a:t>法治的目标和意义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78180" y="1232535"/>
            <a:ext cx="8379460" cy="10668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/>
            <a:r>
              <a:rPr lang="en-US" altLang="zh-CN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1.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建设社会主义法治国家</a:t>
            </a:r>
            <a:r>
              <a:rPr lang="zh-CN" altLang="en-US" sz="3200" b="1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总目标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：建设中国特色社会主义法治体系</a:t>
            </a:r>
            <a:r>
              <a:rPr lang="en-US" altLang="zh-CN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建设社会主义法治国家。</a:t>
            </a:r>
            <a:endParaRPr lang="zh-CN" altLang="en-US" sz="32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38200" y="3184525"/>
            <a:ext cx="9006205" cy="15544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/>
            <a:r>
              <a:rPr lang="en-US" altLang="zh-CN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2.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意义：法治助推中国梦的实现，是实现政治清明、社会公平、民心稳定、国家长治久安的必由之路。</a:t>
            </a:r>
            <a:endParaRPr lang="zh-CN" altLang="en-US" sz="32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4040" name="图片 30731"/>
          <p:cNvPicPr>
            <a:picLocks noChangeAspect="1"/>
          </p:cNvPicPr>
          <p:nvPr/>
        </p:nvPicPr>
        <p:blipFill>
          <a:blip r:embed="rId1"/>
          <a:srcRect l="7329" r="9515" b="26001"/>
          <a:stretch>
            <a:fillRect/>
          </a:stretch>
        </p:blipFill>
        <p:spPr>
          <a:xfrm>
            <a:off x="895033" y="681673"/>
            <a:ext cx="2273300" cy="657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34" name="Text Box 3"/>
          <p:cNvSpPr txBox="1"/>
          <p:nvPr/>
        </p:nvSpPr>
        <p:spPr>
          <a:xfrm>
            <a:off x="2559050" y="2595563"/>
            <a:ext cx="609600" cy="2597150"/>
          </a:xfrm>
          <a:prstGeom prst="rect">
            <a:avLst/>
          </a:prstGeom>
          <a:noFill/>
          <a:ln w="19050" cap="flat" cmpd="sng">
            <a:solidFill>
              <a:srgbClr val="FF66FF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生活需要法律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" name="组合 30725"/>
          <p:cNvGrpSpPr/>
          <p:nvPr/>
        </p:nvGrpSpPr>
        <p:grpSpPr>
          <a:xfrm>
            <a:off x="3527425" y="2684463"/>
            <a:ext cx="381000" cy="2198687"/>
            <a:chOff x="0" y="0"/>
            <a:chExt cx="240" cy="1104"/>
          </a:xfrm>
        </p:grpSpPr>
        <p:sp>
          <p:nvSpPr>
            <p:cNvPr id="44056" name="Line 27"/>
            <p:cNvSpPr/>
            <p:nvPr/>
          </p:nvSpPr>
          <p:spPr>
            <a:xfrm>
              <a:off x="0" y="1104"/>
              <a:ext cx="240" cy="0"/>
            </a:xfrm>
            <a:prstGeom prst="line">
              <a:avLst/>
            </a:prstGeom>
            <a:ln w="190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4057" name="Line 28"/>
            <p:cNvSpPr/>
            <p:nvPr/>
          </p:nvSpPr>
          <p:spPr>
            <a:xfrm>
              <a:off x="0" y="0"/>
              <a:ext cx="240" cy="0"/>
            </a:xfrm>
            <a:prstGeom prst="line">
              <a:avLst/>
            </a:prstGeom>
            <a:ln w="190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4058" name="Line 29"/>
            <p:cNvSpPr/>
            <p:nvPr/>
          </p:nvSpPr>
          <p:spPr>
            <a:xfrm flipH="1">
              <a:off x="0" y="0"/>
              <a:ext cx="0" cy="1104"/>
            </a:xfrm>
            <a:prstGeom prst="line">
              <a:avLst/>
            </a:prstGeom>
            <a:ln w="190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5" name="Text Box 16"/>
          <p:cNvSpPr txBox="1"/>
          <p:nvPr/>
        </p:nvSpPr>
        <p:spPr>
          <a:xfrm>
            <a:off x="3902075" y="2374900"/>
            <a:ext cx="2374900" cy="944880"/>
          </a:xfrm>
          <a:prstGeom prst="rect">
            <a:avLst/>
          </a:prstGeom>
          <a:noFill/>
          <a:ln w="19050" cap="flat" cmpd="sng">
            <a:solidFill>
              <a:srgbClr val="FF66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algn="ctr" eaLnBrk="1" hangingPunct="1"/>
            <a:r>
              <a:rPr lang="zh-CN" altLang="en-US" sz="28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生活与法律</a:t>
            </a:r>
            <a:endParaRPr lang="zh-CN" altLang="en-US" sz="28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algn="ctr" eaLnBrk="1" hangingPunct="1"/>
            <a:r>
              <a:rPr lang="zh-CN" altLang="en-US" sz="28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息息相关</a:t>
            </a:r>
            <a:endParaRPr lang="zh-CN" altLang="en-US" sz="28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31" name="Text Box 17"/>
          <p:cNvSpPr txBox="1"/>
          <p:nvPr/>
        </p:nvSpPr>
        <p:spPr>
          <a:xfrm>
            <a:off x="3857625" y="4654550"/>
            <a:ext cx="2470150" cy="518160"/>
          </a:xfrm>
          <a:prstGeom prst="rect">
            <a:avLst/>
          </a:prstGeom>
          <a:noFill/>
          <a:ln w="19050" cap="flat" cmpd="sng">
            <a:solidFill>
              <a:srgbClr val="FF66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algn="ctr" eaLnBrk="1" hangingPunct="1"/>
            <a:r>
              <a:rPr lang="zh-CN" altLang="en-US" sz="28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法治的脚步</a:t>
            </a:r>
            <a:endParaRPr lang="zh-CN" altLang="en-US" sz="28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27" name="Text Box 17"/>
          <p:cNvSpPr txBox="1"/>
          <p:nvPr/>
        </p:nvSpPr>
        <p:spPr>
          <a:xfrm>
            <a:off x="7037388" y="1773238"/>
            <a:ext cx="2759075" cy="365760"/>
          </a:xfrm>
          <a:prstGeom prst="rect">
            <a:avLst/>
          </a:prstGeom>
          <a:noFill/>
          <a:ln w="19050" cap="flat" cmpd="sng">
            <a:solidFill>
              <a:srgbClr val="FF66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algn="ctr" eaLnBrk="1" hangingPunct="1"/>
            <a:r>
              <a:rPr lang="zh-CN" altLang="en-US" dirty="0">
                <a:solidFill>
                  <a:srgbClr val="99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法律调整社会关系</a:t>
            </a:r>
            <a:endParaRPr lang="zh-CN" altLang="en-US" dirty="0">
              <a:solidFill>
                <a:srgbClr val="99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40" name="Text Box 17"/>
          <p:cNvSpPr txBox="1"/>
          <p:nvPr/>
        </p:nvSpPr>
        <p:spPr>
          <a:xfrm>
            <a:off x="6996113" y="2438400"/>
            <a:ext cx="3157537" cy="365760"/>
          </a:xfrm>
          <a:prstGeom prst="rect">
            <a:avLst/>
          </a:prstGeom>
          <a:noFill/>
          <a:ln w="19050" cap="flat" cmpd="sng">
            <a:solidFill>
              <a:srgbClr val="FF66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/>
            <a:r>
              <a:rPr lang="zh-CN" altLang="en-US" dirty="0">
                <a:solidFill>
                  <a:srgbClr val="99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法律指导我们生活</a:t>
            </a:r>
            <a:endParaRPr lang="zh-CN" altLang="en-US" dirty="0">
              <a:solidFill>
                <a:srgbClr val="99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41" name="Text Box 17"/>
          <p:cNvSpPr txBox="1"/>
          <p:nvPr/>
        </p:nvSpPr>
        <p:spPr>
          <a:xfrm>
            <a:off x="7038975" y="3090863"/>
            <a:ext cx="3248025" cy="365760"/>
          </a:xfrm>
          <a:prstGeom prst="rect">
            <a:avLst/>
          </a:prstGeom>
          <a:noFill/>
          <a:ln w="19050" cap="flat" cmpd="sng">
            <a:solidFill>
              <a:srgbClr val="FF66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/>
            <a:r>
              <a:rPr lang="zh-CN" altLang="en-US" dirty="0">
                <a:solidFill>
                  <a:srgbClr val="99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法律与我们相伴一生</a:t>
            </a:r>
            <a:endParaRPr lang="zh-CN" altLang="en-US" dirty="0">
              <a:solidFill>
                <a:srgbClr val="99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47" name="Text Box 17"/>
          <p:cNvSpPr txBox="1"/>
          <p:nvPr/>
        </p:nvSpPr>
        <p:spPr>
          <a:xfrm>
            <a:off x="6964363" y="3981450"/>
            <a:ext cx="2871787" cy="365760"/>
          </a:xfrm>
          <a:prstGeom prst="rect">
            <a:avLst/>
          </a:prstGeom>
          <a:noFill/>
          <a:ln w="19050" cap="flat" cmpd="sng">
            <a:solidFill>
              <a:srgbClr val="FF66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algn="ctr" eaLnBrk="1" hangingPunct="1"/>
            <a:r>
              <a:rPr lang="zh-CN" altLang="en-US" dirty="0">
                <a:solidFill>
                  <a:srgbClr val="99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法律的本质</a:t>
            </a:r>
            <a:endParaRPr lang="zh-CN" altLang="en-US" dirty="0">
              <a:solidFill>
                <a:srgbClr val="99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48" name="Text Box 17"/>
          <p:cNvSpPr txBox="1"/>
          <p:nvPr/>
        </p:nvSpPr>
        <p:spPr>
          <a:xfrm>
            <a:off x="6975475" y="4743450"/>
            <a:ext cx="2851150" cy="365760"/>
          </a:xfrm>
          <a:prstGeom prst="rect">
            <a:avLst/>
          </a:prstGeom>
          <a:noFill/>
          <a:ln w="19050" cap="flat" cmpd="sng">
            <a:solidFill>
              <a:srgbClr val="FF66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algn="ctr" eaLnBrk="1" hangingPunct="1"/>
            <a:r>
              <a:rPr lang="zh-CN" altLang="en-US" dirty="0">
                <a:solidFill>
                  <a:srgbClr val="99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法治的内涵</a:t>
            </a:r>
            <a:endParaRPr lang="zh-CN" altLang="en-US" dirty="0">
              <a:solidFill>
                <a:srgbClr val="99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49" name="Text Box 17"/>
          <p:cNvSpPr txBox="1"/>
          <p:nvPr/>
        </p:nvSpPr>
        <p:spPr>
          <a:xfrm>
            <a:off x="6964363" y="5402263"/>
            <a:ext cx="2879725" cy="365760"/>
          </a:xfrm>
          <a:prstGeom prst="rect">
            <a:avLst/>
          </a:prstGeom>
          <a:noFill/>
          <a:ln w="19050" cap="flat" cmpd="sng">
            <a:solidFill>
              <a:srgbClr val="FF66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algn="ctr" eaLnBrk="1" hangingPunct="1"/>
            <a:r>
              <a:rPr lang="zh-CN" altLang="en-US" dirty="0">
                <a:solidFill>
                  <a:srgbClr val="99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依法治国的总目标及意义</a:t>
            </a:r>
            <a:endParaRPr lang="zh-CN" altLang="en-US" dirty="0">
              <a:solidFill>
                <a:srgbClr val="99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Line 23"/>
          <p:cNvSpPr/>
          <p:nvPr/>
        </p:nvSpPr>
        <p:spPr>
          <a:xfrm flipH="1">
            <a:off x="6270625" y="2676525"/>
            <a:ext cx="727075" cy="1588"/>
          </a:xfrm>
          <a:prstGeom prst="line">
            <a:avLst/>
          </a:prstGeom>
          <a:ln w="190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4" name="组合 1"/>
          <p:cNvGrpSpPr/>
          <p:nvPr/>
        </p:nvGrpSpPr>
        <p:grpSpPr>
          <a:xfrm>
            <a:off x="6621463" y="2089150"/>
            <a:ext cx="381000" cy="1243013"/>
            <a:chOff x="0" y="0"/>
            <a:chExt cx="240" cy="1104"/>
          </a:xfrm>
        </p:grpSpPr>
        <p:sp>
          <p:nvSpPr>
            <p:cNvPr id="44053" name="Line 27"/>
            <p:cNvSpPr/>
            <p:nvPr/>
          </p:nvSpPr>
          <p:spPr>
            <a:xfrm>
              <a:off x="0" y="1104"/>
              <a:ext cx="240" cy="0"/>
            </a:xfrm>
            <a:prstGeom prst="line">
              <a:avLst/>
            </a:prstGeom>
            <a:ln w="190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4054" name="Line 28"/>
            <p:cNvSpPr/>
            <p:nvPr/>
          </p:nvSpPr>
          <p:spPr>
            <a:xfrm>
              <a:off x="0" y="0"/>
              <a:ext cx="240" cy="0"/>
            </a:xfrm>
            <a:prstGeom prst="line">
              <a:avLst/>
            </a:prstGeom>
            <a:ln w="190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4055" name="Line 29"/>
            <p:cNvSpPr/>
            <p:nvPr/>
          </p:nvSpPr>
          <p:spPr>
            <a:xfrm flipH="1">
              <a:off x="0" y="0"/>
              <a:ext cx="0" cy="1104"/>
            </a:xfrm>
            <a:prstGeom prst="line">
              <a:avLst/>
            </a:prstGeom>
            <a:ln w="190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9" name="Line 23"/>
          <p:cNvSpPr/>
          <p:nvPr/>
        </p:nvSpPr>
        <p:spPr>
          <a:xfrm flipH="1">
            <a:off x="6243638" y="4943475"/>
            <a:ext cx="728662" cy="0"/>
          </a:xfrm>
          <a:prstGeom prst="line">
            <a:avLst/>
          </a:prstGeom>
          <a:ln w="190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7" name="组合 9"/>
          <p:cNvGrpSpPr/>
          <p:nvPr/>
        </p:nvGrpSpPr>
        <p:grpSpPr>
          <a:xfrm>
            <a:off x="6592888" y="4264025"/>
            <a:ext cx="381000" cy="1360488"/>
            <a:chOff x="0" y="0"/>
            <a:chExt cx="240" cy="1104"/>
          </a:xfrm>
        </p:grpSpPr>
        <p:sp>
          <p:nvSpPr>
            <p:cNvPr id="44050" name="Line 27"/>
            <p:cNvSpPr/>
            <p:nvPr/>
          </p:nvSpPr>
          <p:spPr>
            <a:xfrm>
              <a:off x="0" y="1104"/>
              <a:ext cx="240" cy="0"/>
            </a:xfrm>
            <a:prstGeom prst="line">
              <a:avLst/>
            </a:prstGeom>
            <a:ln w="190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4051" name="Line 28"/>
            <p:cNvSpPr/>
            <p:nvPr/>
          </p:nvSpPr>
          <p:spPr>
            <a:xfrm>
              <a:off x="0" y="0"/>
              <a:ext cx="240" cy="0"/>
            </a:xfrm>
            <a:prstGeom prst="line">
              <a:avLst/>
            </a:prstGeom>
            <a:ln w="190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4052" name="Line 29"/>
            <p:cNvSpPr/>
            <p:nvPr/>
          </p:nvSpPr>
          <p:spPr>
            <a:xfrm flipH="1">
              <a:off x="0" y="0"/>
              <a:ext cx="0" cy="1104"/>
            </a:xfrm>
            <a:prstGeom prst="line">
              <a:avLst/>
            </a:prstGeom>
            <a:ln w="190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30725" name="Line 23"/>
          <p:cNvSpPr/>
          <p:nvPr/>
        </p:nvSpPr>
        <p:spPr>
          <a:xfrm flipH="1" flipV="1">
            <a:off x="3168650" y="3841750"/>
            <a:ext cx="366713" cy="9525"/>
          </a:xfrm>
          <a:prstGeom prst="line">
            <a:avLst/>
          </a:prstGeom>
          <a:ln w="190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6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6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6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6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0731" grpId="0" bldLvl="0" animBg="1"/>
      <p:bldP spid="26627" grpId="0" bldLvl="0" animBg="1"/>
      <p:bldP spid="26640" grpId="0" bldLvl="0" animBg="1"/>
      <p:bldP spid="26641" grpId="0" bldLvl="0" animBg="1"/>
      <p:bldP spid="26647" grpId="0" bldLvl="0" animBg="1"/>
      <p:bldP spid="26648" grpId="0" bldLvl="0" animBg="1"/>
      <p:bldP spid="2664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1" name="组合 3"/>
          <p:cNvGrpSpPr/>
          <p:nvPr/>
        </p:nvGrpSpPr>
        <p:grpSpPr bwMode="auto">
          <a:xfrm>
            <a:off x="0" y="6437313"/>
            <a:ext cx="12192000" cy="427037"/>
            <a:chOff x="0" y="6437630"/>
            <a:chExt cx="12192000" cy="426720"/>
          </a:xfrm>
        </p:grpSpPr>
        <p:pic>
          <p:nvPicPr>
            <p:cNvPr id="20492" name="图片 4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0" y="6437630"/>
              <a:ext cx="1219200" cy="426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493" name="图片 5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200150" y="6437630"/>
              <a:ext cx="1219200" cy="426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494" name="图片 6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2400300" y="6437630"/>
              <a:ext cx="1219200" cy="426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495" name="图片 7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3592830" y="6437630"/>
              <a:ext cx="1219200" cy="426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496" name="图片 8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4792980" y="6437630"/>
              <a:ext cx="1219200" cy="426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497" name="图片 9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5993130" y="6437630"/>
              <a:ext cx="1219200" cy="426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498" name="图片 10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7193280" y="6437630"/>
              <a:ext cx="1219200" cy="426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499" name="图片 11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8393430" y="6437630"/>
              <a:ext cx="1219200" cy="426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00" name="图片 12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9593580" y="6437630"/>
              <a:ext cx="1219200" cy="426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01" name="图片 13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0786110" y="6437630"/>
              <a:ext cx="1219200" cy="426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02" name="图片 14"/>
            <p:cNvPicPr>
              <a:picLocks noChangeAspect="1"/>
            </p:cNvPicPr>
            <p:nvPr/>
          </p:nvPicPr>
          <p:blipFill>
            <a:blip r:embed="rId1"/>
            <a:srcRect r="83125"/>
            <a:stretch>
              <a:fillRect/>
            </a:stretch>
          </p:blipFill>
          <p:spPr bwMode="auto">
            <a:xfrm>
              <a:off x="11986260" y="6437630"/>
              <a:ext cx="205740" cy="426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0482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99983" y="98425"/>
            <a:ext cx="1951037" cy="184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图片 4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5892800"/>
            <a:ext cx="10787062" cy="28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90" name="文本框 1"/>
          <p:cNvSpPr txBox="1">
            <a:spLocks noChangeArrowheads="1"/>
          </p:cNvSpPr>
          <p:nvPr/>
        </p:nvSpPr>
        <p:spPr bwMode="auto">
          <a:xfrm>
            <a:off x="1687830" y="1941830"/>
            <a:ext cx="9078595" cy="29260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sz="2800" b="1">
              <a:latin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sz="3200" b="1">
                <a:latin typeface="黑体" panose="02010609060101010101" charset="-122"/>
                <a:ea typeface="黑体" panose="02010609060101010101" charset="-122"/>
                <a:sym typeface="+mn-ea"/>
              </a:rPr>
              <a:t>我们在集体学习中感受到了集体的温暖，在集体生活中我们都渴望秩序与和谐，平等与自由，这些愿望的实现什么来保障呢？</a:t>
            </a:r>
            <a:endParaRPr sz="3200" b="1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pic>
        <p:nvPicPr>
          <p:cNvPr id="20491" name="图片 11270" descr="QXfp_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66425" y="4484688"/>
            <a:ext cx="1425575" cy="195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/>
          <p:nvPr/>
        </p:nvSpPr>
        <p:spPr>
          <a:xfrm>
            <a:off x="4956810" y="4233545"/>
            <a:ext cx="416179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文本框 26"/>
          <p:cNvSpPr txBox="1">
            <a:spLocks noChangeArrowheads="1"/>
          </p:cNvSpPr>
          <p:nvPr/>
        </p:nvSpPr>
        <p:spPr bwMode="auto">
          <a:xfrm>
            <a:off x="2644458" y="760413"/>
            <a:ext cx="5226050" cy="518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r>
              <a:rPr sz="2800" b="1">
                <a:latin typeface="宋体" panose="02010600030101010101" pitchFamily="2" charset="-122"/>
                <a:sym typeface="+mn-ea"/>
              </a:rPr>
              <a:t>导入新课</a:t>
            </a:r>
            <a:endParaRPr lang="zh-CN" sz="2800" b="1">
              <a:latin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Text Box 21"/>
          <p:cNvSpPr txBox="1"/>
          <p:nvPr/>
        </p:nvSpPr>
        <p:spPr>
          <a:xfrm>
            <a:off x="3714750" y="1462088"/>
            <a:ext cx="4986338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一：生活与法律息息相关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6627" name="图片 7174" descr="图片1"/>
          <p:cNvPicPr>
            <a:picLocks noChangeAspect="1"/>
          </p:cNvPicPr>
          <p:nvPr/>
        </p:nvPicPr>
        <p:blipFill>
          <a:blip r:embed="rId1"/>
          <a:srcRect l="7126" r="7529" b="12721"/>
          <a:stretch>
            <a:fillRect/>
          </a:stretch>
        </p:blipFill>
        <p:spPr>
          <a:xfrm>
            <a:off x="4778375" y="574675"/>
            <a:ext cx="2378075" cy="790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8" name="图片 8197" descr="143504878775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0" y="2117725"/>
            <a:ext cx="4795838" cy="34655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6087" name="图片 4608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07150" y="1466850"/>
            <a:ext cx="3581400" cy="34274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91" name="图片 46090" descr="t01192a18dc496cd3a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9625" y="1822450"/>
            <a:ext cx="3906838" cy="2686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2" name="矩形 11268"/>
          <p:cNvSpPr/>
          <p:nvPr/>
        </p:nvSpPr>
        <p:spPr>
          <a:xfrm>
            <a:off x="4456113" y="773113"/>
            <a:ext cx="3189287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  身边的法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6093" name="矩形 46092"/>
          <p:cNvSpPr/>
          <p:nvPr/>
        </p:nvSpPr>
        <p:spPr>
          <a:xfrm>
            <a:off x="2222500" y="5068888"/>
            <a:ext cx="7690485" cy="518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</a:rPr>
              <a:t>如果没有这些法律，你认为我们的生活会怎样？</a:t>
            </a:r>
            <a:endParaRPr lang="zh-CN" altLang="en-US" sz="2800" b="1" dirty="0">
              <a:solidFill>
                <a:srgbClr val="3333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6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6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60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6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9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86130" y="557174"/>
            <a:ext cx="2953871" cy="750981"/>
          </a:xfrm>
        </p:spPr>
        <p:txBody>
          <a:bodyPr>
            <a:normAutofit/>
          </a:bodyPr>
          <a:p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活动二：法律小故事</a:t>
            </a:r>
            <a:endParaRPr lang="zh-CN" altLang="en-US"/>
          </a:p>
        </p:txBody>
      </p:sp>
      <p:sp>
        <p:nvSpPr>
          <p:cNvPr id="101" name="文本框 100"/>
          <p:cNvSpPr txBox="1"/>
          <p:nvPr/>
        </p:nvSpPr>
        <p:spPr>
          <a:xfrm>
            <a:off x="928370" y="939800"/>
            <a:ext cx="10335895" cy="4358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l"/>
            <a:r>
              <a:rPr lang="zh-CN" altLang="en-US" sz="2800" b="1" u="none">
                <a:highlight>
                  <a:srgbClr val="FFFFFF"/>
                </a:highlight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早晨</a:t>
            </a:r>
            <a:r>
              <a:rPr lang="en-US" altLang="zh-CN" sz="2800" b="1" u="none">
                <a:highlight>
                  <a:srgbClr val="FFFFFF"/>
                </a:highlight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8</a:t>
            </a:r>
            <a:r>
              <a:rPr lang="zh-CN" altLang="en-US" sz="2800" b="1" u="none">
                <a:highlight>
                  <a:srgbClr val="FFFFFF"/>
                </a:highlight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点多，张女士刚起床，就听见院里一片嘈杂：原来是他们院子一个老爷子由于年岁已高，反应稍慢，骑自行车稍稍碰了一条小狗，牵狗人不依不饶，非得逼老爷子赔偿。张女士看到情况就下了楼，问清了碰狗的时间后，对牵狗那人说：“第一，我们需要你出示合法的养犬证。第二，您遛狗的时间不对，有关法律规定是晚</a:t>
            </a:r>
            <a:r>
              <a:rPr lang="en-US" altLang="zh-CN" sz="2800" b="1" u="none">
                <a:highlight>
                  <a:srgbClr val="FFFFFF"/>
                </a:highlight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7</a:t>
            </a:r>
            <a:r>
              <a:rPr lang="zh-CN" altLang="en-US" sz="2800" b="1" u="none">
                <a:highlight>
                  <a:srgbClr val="FFFFFF"/>
                </a:highlight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点以后至第二天早</a:t>
            </a:r>
            <a:r>
              <a:rPr lang="en-US" altLang="zh-CN" sz="2800" b="1" u="none">
                <a:highlight>
                  <a:srgbClr val="FFFFFF"/>
                </a:highlight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7</a:t>
            </a:r>
            <a:r>
              <a:rPr lang="zh-CN" altLang="en-US" sz="2800" b="1" u="none">
                <a:highlight>
                  <a:srgbClr val="FFFFFF"/>
                </a:highlight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点之前！”听了张女士的话，牵狗人也自觉理亏，搭讪了几句就走了！</a:t>
            </a:r>
            <a:r>
              <a:rPr lang="zh-CN" altLang="en-US" sz="2800" b="1" u="none">
                <a:latin typeface="黑体" panose="02010609060101010101" charset="-122"/>
                <a:ea typeface="黑体" panose="02010609060101010101" charset="-122"/>
                <a:cs typeface="仿宋" panose="02010609060101010101" charset="-122"/>
              </a:rPr>
              <a:t>  </a:t>
            </a:r>
            <a:r>
              <a:rPr lang="zh-CN" altLang="en-US" sz="2800" b="1" u="none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思考：这个法律小故事告诉我们法律在生活中有什么作用？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1860" y="650519"/>
            <a:ext cx="2953871" cy="750981"/>
          </a:xfrm>
        </p:spPr>
        <p:txBody>
          <a:bodyPr>
            <a:normAutofit fontScale="90000"/>
          </a:bodyPr>
          <a:p>
            <a:r>
              <a:rPr lang="zh-CN" altLang="en-US" sz="3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总结：</a:t>
            </a:r>
            <a:br>
              <a:rPr lang="zh-CN" altLang="en-US" b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27380" y="1597660"/>
            <a:ext cx="8223885" cy="54654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eaLnBrk="1" hangingPunct="1">
              <a:lnSpc>
                <a:spcPct val="18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生活与法律息息相关。</a:t>
            </a:r>
            <a:endParaRPr lang="en-US" altLang="zh-CN" sz="28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lvl="0" eaLnBrk="1" hangingPunct="1">
              <a:lnSpc>
                <a:spcPct val="18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(1)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生活中的各种社会关系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，不仅需要依靠道德、亲情、友情来协调，而且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需要法律来调整。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每一部法律都是应生活的需要而制定和颁布的，又对生活加以规范和调整。</a:t>
            </a:r>
            <a:endParaRPr lang="zh-CN" altLang="en-US" sz="28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lvl="0" eaLnBrk="1" hangingPunct="1">
              <a:lnSpc>
                <a:spcPct val="180000"/>
              </a:lnSpc>
            </a:pPr>
            <a:r>
              <a:rPr lang="en-US" altLang="zh-CN" sz="28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(2)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法律不仅服务于人们的当前生活，而且指导着人们未来的生活。</a:t>
            </a:r>
            <a:endParaRPr lang="zh-CN" altLang="en-US" sz="28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30835"/>
            <a:ext cx="4733925" cy="751205"/>
          </a:xfrm>
        </p:spPr>
        <p:txBody>
          <a:bodyPr>
            <a:noAutofit/>
          </a:bodyPr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（二）法律与个人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+mn-ea"/>
            </a:endParaRPr>
          </a:p>
          <a:p>
            <a:endParaRPr lang="zh-CN" altLang="en-US" sz="2800"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026160" y="737870"/>
            <a:ext cx="8554085" cy="30784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l"/>
            <a:r>
              <a:rPr lang="zh-CN" altLang="en-US" sz="2800" b="1" u="none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活动三：权利义务相伴一生李华参军前是个勤奋学习的学生，</a:t>
            </a:r>
            <a:r>
              <a:rPr lang="en-US" altLang="zh-CN" sz="2800" b="1" u="none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2014</a:t>
            </a:r>
            <a:r>
              <a:rPr lang="zh-CN" altLang="en-US" sz="2800" b="1" u="none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年复员后到电厂工作，由于工作努力，又被评为县人大代表。他每月寄</a:t>
            </a:r>
            <a:r>
              <a:rPr lang="en-US" altLang="zh-CN" sz="2800" b="1" u="none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800</a:t>
            </a:r>
            <a:r>
              <a:rPr lang="zh-CN" altLang="en-US" sz="2800" b="1" u="none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元钱给乡下年迈的父母，并自觉交纳个人收入调节税。材料中的李华享有了哪些权利？履行了哪些义务？请填写在下面的表格里。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</p:txBody>
      </p:sp>
      <p:graphicFrame>
        <p:nvGraphicFramePr>
          <p:cNvPr id="3" name="表格 2"/>
          <p:cNvGraphicFramePr/>
          <p:nvPr/>
        </p:nvGraphicFramePr>
        <p:xfrm>
          <a:off x="1288415" y="3816350"/>
          <a:ext cx="8533765" cy="228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44165"/>
                <a:gridCol w="2844165"/>
                <a:gridCol w="2844165"/>
              </a:tblGrid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李华的经历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享受的权利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履行的义务</a:t>
                      </a:r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30835"/>
            <a:ext cx="4733925" cy="751205"/>
          </a:xfrm>
        </p:spPr>
        <p:txBody>
          <a:bodyPr>
            <a:noAutofit/>
          </a:bodyPr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（二）法律与个人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+mn-ea"/>
            </a:endParaRPr>
          </a:p>
          <a:p>
            <a:endParaRPr lang="zh-CN" altLang="en-US" sz="2800"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026160" y="737870"/>
            <a:ext cx="8554085" cy="30784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l"/>
            <a:r>
              <a:rPr lang="zh-CN" altLang="en-US" sz="2800" b="1" u="none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活动三：权利义务相伴一生李华参军前是个勤奋学习的学生，</a:t>
            </a:r>
            <a:r>
              <a:rPr lang="en-US" altLang="zh-CN" sz="2800" b="1" u="none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2014</a:t>
            </a:r>
            <a:r>
              <a:rPr lang="zh-CN" altLang="en-US" sz="2800" b="1" u="none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年复员后到电厂工作，由于工作努力，又被评为县人大代表。他每月寄</a:t>
            </a:r>
            <a:r>
              <a:rPr lang="en-US" altLang="zh-CN" sz="2800" b="1" u="none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800</a:t>
            </a:r>
            <a:r>
              <a:rPr lang="zh-CN" altLang="en-US" sz="2800" b="1" u="none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元钱给乡下年迈的父母，并自觉交纳个人收入调节税。材料中的李华享有了哪些权利？履行了哪些义务？请填写在下面的表格里。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</p:txBody>
      </p:sp>
      <p:graphicFrame>
        <p:nvGraphicFramePr>
          <p:cNvPr id="3" name="表格 2"/>
          <p:cNvGraphicFramePr/>
          <p:nvPr/>
        </p:nvGraphicFramePr>
        <p:xfrm>
          <a:off x="1288415" y="3816350"/>
          <a:ext cx="8533765" cy="228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44165"/>
                <a:gridCol w="2844165"/>
                <a:gridCol w="2844165"/>
              </a:tblGrid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李华的经历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享受的权利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履行的义务</a:t>
                      </a:r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勤奋学习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受教育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受教育</a:t>
                      </a:r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参军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依法服兵役</a:t>
                      </a:r>
                      <a:endParaRPr lang="zh-CN" altLang="en-US"/>
                    </a:p>
                  </a:txBody>
                  <a:tcPr/>
                </a:tc>
              </a:tr>
              <a:tr h="38481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电厂工作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劳动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劳动</a:t>
                      </a:r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被评为县人大代表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选举权和被选举权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自觉交纳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依法纳税</a:t>
                      </a: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-WWW.1PPT.COM">
  <a:themeElements>
    <a:clrScheme name="自定义 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8CFE2"/>
      </a:accent1>
      <a:accent2>
        <a:srgbClr val="C00000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2327</Words>
  <Application/>
  <Paragraphs>224</Paragraphs>
  <Slides>23</Slides>
  <Notes>2</Notes>
  <HiddenSlides>0</HiddenSlides>
  <MMClips>6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3" baseType="lpstr">
      <vt:lpstr>Arial</vt:lpstr>
      <vt:lpstr>宋体</vt:lpstr>
      <vt:lpstr>Wingdings</vt:lpstr>
      <vt:lpstr>Calibri</vt:lpstr>
      <vt:lpstr>微软雅黑</vt:lpstr>
      <vt:lpstr>黑体</vt:lpstr>
      <vt:lpstr>仿宋</vt:lpstr>
      <vt:lpstr>楷体_GB2312</vt:lpstr>
      <vt:lpstr>新宋体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活动二：法律小故事</vt:lpstr>
      <vt:lpstr>PowerPoint 演示文稿</vt:lpstr>
      <vt:lpstr>（二）法律与个人</vt:lpstr>
      <vt:lpstr>（二）法律与个人</vt:lpstr>
      <vt:lpstr>活动三：法律相伴一生</vt:lpstr>
      <vt:lpstr>PowerPoint 演示文稿</vt:lpstr>
      <vt:lpstr>3.法律规定权利和义务</vt:lpstr>
      <vt:lpstr>总结：生活与法律息息相关</vt:lpstr>
      <vt:lpstr>PowerPoint 演示文稿</vt:lpstr>
      <vt:lpstr>PowerPoint 演示文稿</vt:lpstr>
      <vt:lpstr>活动四：法律的产生</vt:lpstr>
      <vt:lpstr>法律的本质</vt:lpstr>
      <vt:lpstr>活动五：“期待中的法治国家管理”</vt:lpstr>
      <vt:lpstr>法治的内涵、要求和地位</vt:lpstr>
      <vt:lpstr>新中国65年法治历程</vt:lpstr>
      <vt:lpstr>活动六：新中国65年法治历程</vt:lpstr>
      <vt:lpstr>法治的目标和意义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Administrator</cp:lastModifiedBy>
  <cp:revision/>
  <dcterms:created xsi:type="dcterms:W3CDTF">2015-08-19T09:36:00Z</dcterms:created>
  <dcterms:modified xsi:type="dcterms:W3CDTF">2018-09-08T00:24:59Z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