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66" r:id="rId3"/>
    <p:sldId id="257" r:id="rId4"/>
    <p:sldId id="267" r:id="rId5"/>
    <p:sldId id="268" r:id="rId6"/>
    <p:sldId id="269" r:id="rId7"/>
    <p:sldId id="270" r:id="rId8"/>
    <p:sldId id="274" r:id="rId9"/>
    <p:sldId id="273" r:id="rId10"/>
    <p:sldId id="272" r:id="rId11"/>
    <p:sldId id="271" r:id="rId12"/>
    <p:sldId id="275" r:id="rId13"/>
    <p:sldId id="276" r:id="rId14"/>
    <p:sldId id="277" r:id="rId15"/>
    <p:sldId id="278" r:id="rId16"/>
    <p:sldId id="279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>
        <p:scale>
          <a:sx n="76" d="100"/>
          <a:sy n="76" d="100"/>
        </p:scale>
        <p:origin x="-2634" y="-8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D21E4FB-713C-441D-BA01-5AF844B47B70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4959B3D-9050-4E04-90F7-5B4BF369C4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0325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D656D-CFE1-4A21-A30C-13B485A9FB9C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1ABE-15B3-4C12-BEC0-DB804D1AE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5270-6E74-4FB4-A9E2-B7B2AFA03B7B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07414-0FE3-471E-A4D9-49CA136F84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B517-A70A-44E1-8233-60B3C6C7C1FB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1445A-FBCD-4A89-B1C7-0658C8FF3C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D656D-CFE1-4A21-A30C-13B485A9FB9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1ABE-15B3-4C12-BEC0-DB804D1AEA7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778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2085F-E2B4-4815-96A3-F906243014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4986B-AA95-48C5-8E27-655096C7FD2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789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C53C3-6D07-4191-96AE-64401C336A4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E1625-9D73-4835-B2CE-EA25DF59B4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941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287F-24BB-450C-BF75-E30209386F3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ED00E-453D-40EE-AD98-12689D39B6A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27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0B3A0-7950-4FCB-B00A-8362E9C3F9C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46C64-40F2-424A-B2DB-7250C22AE89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3461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CA756-112B-42ED-8C7A-CCAE4B8DC3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B91FE-F0BD-4574-A9C9-758BAAF3C10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9263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41557-95F5-4D9A-A7A5-4FA7CF49ED4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73889-3CF0-431F-BC72-96EA3C06D2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2490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DD19F-083C-447C-9362-048A061F00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D0FD9-9CDC-4217-96F0-A0B2C03FC6D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72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2085F-E2B4-4815-96A3-F9062430141E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4986B-AA95-48C5-8E27-655096C7FD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94523-2D10-4232-9385-80A6D6465C4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F6DFF-82A0-4D30-8576-C16AC19D9A8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3810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5270-6E74-4FB4-A9E2-B7B2AFA03B7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07414-0FE3-471E-A4D9-49CA136F84F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1927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B517-A70A-44E1-8233-60B3C6C7C1F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1445A-FBCD-4A89-B1C7-0658C8FF3CD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525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C53C3-6D07-4191-96AE-64401C336A44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E1625-9D73-4835-B2CE-EA25DF59B4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287F-24BB-450C-BF75-E30209386F38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ED00E-453D-40EE-AD98-12689D39B6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0B3A0-7950-4FCB-B00A-8362E9C3F9C1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46C64-40F2-424A-B2DB-7250C22AE8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CA756-112B-42ED-8C7A-CCAE4B8DC304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B91FE-F0BD-4574-A9C9-758BAAF3C1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41557-95F5-4D9A-A7A5-4FA7CF49ED4E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73889-3CF0-431F-BC72-96EA3C06D2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DD19F-083C-447C-9362-048A061F002E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D0FD9-9CDC-4217-96F0-A0B2C03FC6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94523-2D10-4232-9385-80A6D6465C4A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F6DFF-82A0-4D30-8576-C16AC19D9A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E26BBA6-6B7D-4BBB-ABBC-89FF49F6C25D}" type="datetimeFigureOut">
              <a:rPr lang="zh-CN" altLang="en-US"/>
              <a:pPr>
                <a:defRPr/>
              </a:pPr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5681FA-EF32-4AE7-9DBE-453A8C5092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E26BBA6-6B7D-4BBB-ABBC-89FF49F6C25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5681FA-EF32-4AE7-9DBE-453A8C50924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78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-17956" y="620688"/>
            <a:ext cx="1954381" cy="3333621"/>
          </a:xfrm>
          <a:prstGeom prst="rect">
            <a:avLst/>
          </a:prstGeom>
          <a:noFill/>
        </p:spPr>
        <p:txBody>
          <a:bodyPr vert="eaVert" wrap="square" lIns="91440" tIns="45720" rIns="91440" bIns="45720">
            <a:spAutoFit/>
          </a:bodyPr>
          <a:lstStyle/>
          <a:p>
            <a:pPr algn="ctr"/>
            <a:r>
              <a:rPr lang="zh-CN" altLang="en-US" sz="115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囚歌</a:t>
            </a:r>
            <a:endParaRPr lang="zh-CN" altLang="en-US" sz="11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36424" y="579338"/>
            <a:ext cx="69560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为人进出的门紧锁着，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为狗爬走的洞敞开着，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一个声音高叫着：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爬出来呵，给你自由！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我渴望着自由，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但也深知到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——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人的躯体哪能由狗的洞子爬出！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我只能期待着，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那一天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——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地下的烈火冲腾，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把这活棺材和我一齐烧掉，</a:t>
            </a: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我应该在烈火和热血中得到永生！</a:t>
            </a:r>
          </a:p>
        </p:txBody>
      </p:sp>
      <p:sp>
        <p:nvSpPr>
          <p:cNvPr id="5" name="矩形 4"/>
          <p:cNvSpPr/>
          <p:nvPr/>
        </p:nvSpPr>
        <p:spPr>
          <a:xfrm>
            <a:off x="1187624" y="3919042"/>
            <a:ext cx="677108" cy="970780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rPr>
              <a:t>叶挺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8067" y="116632"/>
            <a:ext cx="5054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行楷" pitchFamily="2" charset="-122"/>
                <a:ea typeface="华文行楷" pitchFamily="2" charset="-122"/>
              </a:rPr>
              <a:t>用行动赢得自尊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039962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世纪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代，一次美国记者在采访周总理时，无意之间看见总理的桌子上放着一只美国的派克笔。那位记者以讥讽的口吻问道：“请问总理阁下，你们堂堂的中国人，为什么还要用我们美国的钢笔呢？”周总理风趣的说：“谈起这支钢笔，说来话长，这是一位朝鲜朋友的抗美战利品，作为礼物赠送给我的。我无功受禄，就拒收。朝鲜朋友说，留下做个纪念吧。我觉得有意义，就留下了这支贵国的钢笔。”美国记者一听，顿时哑口无言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79912" y="4582224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维护人格，不损国格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20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6601" y="47436"/>
            <a:ext cx="1015663" cy="5287666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华文行楷" pitchFamily="2" charset="-122"/>
                <a:ea typeface="华文行楷" pitchFamily="2" charset="-122"/>
              </a:rPr>
              <a:t>走出国门的尴尬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02" y="19039"/>
            <a:ext cx="3936438" cy="31939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6244"/>
            <a:ext cx="4104456" cy="31767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60" y="3212976"/>
            <a:ext cx="3952179" cy="2857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39" y="3169185"/>
            <a:ext cx="4130073" cy="290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36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11193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行楷" pitchFamily="2" charset="-122"/>
                <a:ea typeface="华文行楷" pitchFamily="2" charset="-122"/>
              </a:rPr>
              <a:t>小徐的尴尬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929624"/>
            <a:ext cx="94685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徐的父母在边远的农村工作，他随父母工作调动进入城市后，并没有感到兴奋，反而倍感压抑。由于从小在农村长大，他的英语口语不好，经常在课堂上闹笑话，他感到很自卑。他数学好，可有同学向他请教时，他也爱搭不理，经常不耐烦地说“去！去！去！这么简单的问题都不会，真笨。”渐渐地同学们开始讨厌他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3607280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真正树立起自尊，赢得他人尊重，是要靠自我努力，发展提高自己来实现的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要想赢得他人的尊重，首先要尊重他人。</a:t>
            </a:r>
          </a:p>
        </p:txBody>
      </p:sp>
    </p:spTree>
    <p:extLst>
      <p:ext uri="{BB962C8B-B14F-4D97-AF65-F5344CB8AC3E}">
        <p14:creationId xmlns:p14="http://schemas.microsoft.com/office/powerpoint/2010/main" val="332514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07504" y="11193"/>
            <a:ext cx="5054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行楷" pitchFamily="2" charset="-122"/>
                <a:ea typeface="华文行楷" pitchFamily="2" charset="-122"/>
              </a:rPr>
              <a:t>怎样做到自尊？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764704"/>
            <a:ext cx="9036496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①用行动赢得自尊。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②自尊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人最看重自己的人格。我们要维护自己的人格，以自己的实际行动维护国家和民族的尊严。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③真正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树立起自尊，赢得他人尊重，是要靠自我努力，发展提高自己来实现的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④要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想赢得他人的尊重，首先要尊重他人。在日常生活中，我们要尊重他人的人格，尊重他人的劳动，对他人有礼貌，不做伤害他人自尊心的事，要欣赏他人，善待他人，从内心接纳他人。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173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3969" y="260648"/>
            <a:ext cx="1015663" cy="4536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/>
              <a:t>做人要自尊</a:t>
            </a:r>
            <a:endParaRPr lang="zh-CN" altLang="en-US" sz="5400" b="1" dirty="0"/>
          </a:p>
        </p:txBody>
      </p:sp>
      <p:sp>
        <p:nvSpPr>
          <p:cNvPr id="3" name="左大括号 2"/>
          <p:cNvSpPr/>
          <p:nvPr/>
        </p:nvSpPr>
        <p:spPr>
          <a:xfrm>
            <a:off x="1043608" y="260648"/>
            <a:ext cx="720080" cy="4176464"/>
          </a:xfrm>
          <a:prstGeom prst="leftBrac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19672" y="0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自尊的表现</a:t>
            </a:r>
            <a:endParaRPr lang="zh-CN" altLang="en-US" sz="5400" b="1" dirty="0"/>
          </a:p>
        </p:txBody>
      </p:sp>
      <p:sp>
        <p:nvSpPr>
          <p:cNvPr id="6" name="左大括号 5"/>
          <p:cNvSpPr/>
          <p:nvPr/>
        </p:nvSpPr>
        <p:spPr>
          <a:xfrm>
            <a:off x="5208920" y="80628"/>
            <a:ext cx="360040" cy="1404156"/>
          </a:xfrm>
          <a:prstGeom prst="leftBrace">
            <a:avLst>
              <a:gd name="adj1" fmla="val 8333"/>
              <a:gd name="adj2" fmla="val 33444"/>
            </a:avLst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394770" y="-2124"/>
            <a:ext cx="39350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健康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良好的心理状态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自我尊重、自我爱护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期望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6511" y="1887215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自尊的意义</a:t>
            </a:r>
            <a:endParaRPr lang="zh-CN" altLang="en-US" sz="5400" b="1" dirty="0"/>
          </a:p>
        </p:txBody>
      </p:sp>
      <p:sp>
        <p:nvSpPr>
          <p:cNvPr id="9" name="左大括号 8"/>
          <p:cNvSpPr/>
          <p:nvPr/>
        </p:nvSpPr>
        <p:spPr>
          <a:xfrm>
            <a:off x="5085952" y="1672890"/>
            <a:ext cx="564912" cy="1554459"/>
          </a:xfrm>
          <a:prstGeom prst="leftBrace">
            <a:avLst>
              <a:gd name="adj1" fmla="val 8333"/>
              <a:gd name="adj2" fmla="val 46300"/>
            </a:avLst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562331" y="1665290"/>
            <a:ext cx="3935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积极向上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赢得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他人的尊重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知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荣辱、讲自爱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36511" y="3701308"/>
            <a:ext cx="5184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自尊的做法</a:t>
            </a:r>
            <a:endParaRPr lang="zh-CN" altLang="en-US" sz="5400" b="1" dirty="0"/>
          </a:p>
        </p:txBody>
      </p:sp>
      <p:sp>
        <p:nvSpPr>
          <p:cNvPr id="12" name="左大括号 11"/>
          <p:cNvSpPr/>
          <p:nvPr/>
        </p:nvSpPr>
        <p:spPr>
          <a:xfrm>
            <a:off x="5085952" y="3429000"/>
            <a:ext cx="476379" cy="1613368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368408" y="3472708"/>
            <a:ext cx="41732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维护人格、不损国格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自我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努力，发展提高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尊重他人</a:t>
            </a:r>
          </a:p>
        </p:txBody>
      </p:sp>
    </p:spTree>
    <p:extLst>
      <p:ext uri="{BB962C8B-B14F-4D97-AF65-F5344CB8AC3E}">
        <p14:creationId xmlns:p14="http://schemas.microsoft.com/office/powerpoint/2010/main" val="130798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188640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七（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）小赖同学，在小学时成绩一直很好，经常考班上第一名；进入中学后，由于不能适应，渐渐有点跟不上大家了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。他明知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如此，但碍于面子，不敢公开承认自己的弱点，更不肯向其他比自己成绩好的同学请教。他的理由是：“这样会伤害我的自尊，而我是一个自尊心很强的人。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”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）小赖同学这种对待自尊的心理正确吗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请说明理由。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）自尊的表现到底是怎样的？有什么意义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）他应该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怎么赢得自尊？</a:t>
            </a:r>
          </a:p>
        </p:txBody>
      </p:sp>
    </p:spTree>
    <p:extLst>
      <p:ext uri="{BB962C8B-B14F-4D97-AF65-F5344CB8AC3E}">
        <p14:creationId xmlns:p14="http://schemas.microsoft.com/office/powerpoint/2010/main" val="259456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638175" y="1052736"/>
            <a:ext cx="822532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7.1</a:t>
            </a:r>
            <a:r>
              <a:rPr lang="zh-CN" altLang="en-US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做人要自尊</a:t>
            </a:r>
            <a:endParaRPr lang="zh-CN" altLang="en-US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323528" y="1340768"/>
            <a:ext cx="849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周一升旗，我代表全校同学做国旗下演讲，我会穿戴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得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____________________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                      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有人给我起难听的外号，并当众取笑时，我会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觉得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_____________________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                          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寒假里，我和同学到福利院去帮助孤寡老人，受到了老人们的赞扬，我会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感到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____________________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        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当我在学习上有了很大的进步，希望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老师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_________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            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在公共场所，我的语言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要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________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举止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要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________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025" y="18864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行楷" pitchFamily="2" charset="-122"/>
                <a:ea typeface="华文行楷" pitchFamily="2" charset="-122"/>
              </a:rPr>
              <a:t>情境在线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80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251520" y="764704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走近自尊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1844824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自尊是一种健康良好的心理状态。它首先表现为自我尊重和自我爱护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在（       ）和（       ）上修饰自己，还要在（       ）上约束自己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4635" y="3923995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自尊还包含要求他人、集体和社会对自己尊重的期望。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7056" y="2866579"/>
            <a:ext cx="1601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容貌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69051" y="2858201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衣着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8027" y="3277664"/>
            <a:ext cx="1653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言行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841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692696"/>
            <a:ext cx="89644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刘阳刚穿了一双新买的名牌运动鞋，他向同学们吹嘘是从国外买来的，自己心里得意洋洋的。 </a:t>
            </a:r>
            <a:endParaRPr lang="en-US" altLang="zh-CN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李辉在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中学生读写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上发表了一篇文章，同学们都很羡慕她，她自己也以小作家自居，从此以后，老师再讲写作的时候，她再也听不进去了。 </a:t>
            </a:r>
            <a:endParaRPr lang="en-US" altLang="zh-CN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赵谦性格开朗，经常跟同学们在一起探讨交流，见到老师同学主动跟他们打招呼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397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69438" y="247322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华文行楷" pitchFamily="2" charset="-122"/>
                <a:ea typeface="华文行楷" pitchFamily="2" charset="-122"/>
              </a:rPr>
              <a:t>走近</a:t>
            </a:r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行楷" pitchFamily="2" charset="-122"/>
                <a:ea typeface="华文行楷" pitchFamily="2" charset="-122"/>
              </a:rPr>
              <a:t>徐悲鸿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417" y="1170652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世纪初，徐悲鸿在欧洲留学时，一个洋人曾当众对他说“中国人愚昧无知，天生是亡国奴的料，即使送到天堂，也成不了人才！”徐悲鸿义愤填膺地回答“那好，我代表我的祖国，你代表你的国家，等学习结业时，看谁是人才，谁是蠢才！”从此，徐悲鸿学习更勤奋了。一年之后，徐悲鸿的油画就受到法国艺术家的好评。此后的数次竞赛，他都是第一。他的个人画展，轰动了整个巴黎美术界。这样令人惊叹的成绩，使那个洋人不得不承认自己不是中国人的对手。 </a:t>
            </a:r>
          </a:p>
        </p:txBody>
      </p:sp>
      <p:sp>
        <p:nvSpPr>
          <p:cNvPr id="4" name="矩形 3"/>
          <p:cNvSpPr/>
          <p:nvPr/>
        </p:nvSpPr>
        <p:spPr>
          <a:xfrm>
            <a:off x="2339752" y="4217640"/>
            <a:ext cx="680424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自尊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是促使人奋发进取的心理因素，它能使人产生巨大的精神力量。</a:t>
            </a:r>
            <a:endParaRPr lang="zh-CN" alt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42823" y="288665"/>
            <a:ext cx="430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自尊的人积极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向上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83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251520" y="116632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行楷" pitchFamily="2" charset="-122"/>
                <a:ea typeface="华文行楷" pitchFamily="2" charset="-122"/>
              </a:rPr>
              <a:t>走近布里昂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039962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有一次，拿破仑洋洋自得地对他的秘书说：“布里昂，你也将会永垂不朽。”布里昂不明白这是什么意思，拿破仑于是进一步说：“你不是我的秘书吗？”   意思是说布里昂会借着自己的名气而沾点光，让别人知道他。布里昂是个很有自尊的人，但他对这句无理的话又不能直接反驳，于是布里昂反问道：“请问亚历山大的秘书是谁？”拿破仑张口结舌，无法回答。他听懂了布里昂隐藏的意思是亚历山大的秘书都不为人所知，何况是你拿破仑？但拿破仑并没有怪罪布里昂，反而称赞道：“问得好！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79912" y="26064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自尊的人赢得他人的尊重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4086950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如果一个人连自己都不尊重，就既谈不上尊重他人，更不会得到他人的尊重。</a:t>
            </a:r>
          </a:p>
        </p:txBody>
      </p:sp>
    </p:spTree>
    <p:extLst>
      <p:ext uri="{BB962C8B-B14F-4D97-AF65-F5344CB8AC3E}">
        <p14:creationId xmlns:p14="http://schemas.microsoft.com/office/powerpoint/2010/main" val="409013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07504" y="116632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行楷" pitchFamily="2" charset="-122"/>
                <a:ea typeface="华文行楷" pitchFamily="2" charset="-122"/>
              </a:rPr>
              <a:t>走近叶存仁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023251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清朝叶存仁，作了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30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余年的官，他离任时，部属执意送行话别，但是送行的船迟迟不发，叶存仁好生纳闷。等至明月高挂，来了一叶小舟，原来是部属临别赠礼，故意利用夜色掩人耳目。叶存仁当即写诗一首：月白风清夜半时，扁舟相送故迟迟。感君情重还君赠，不畏人知畏己知。拒礼而去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70686" y="255131"/>
            <a:ext cx="5580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自尊的人知荣辱，讲自爱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2973436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自尊的人有强烈的荣辱感，懂得自爱、自强，能时刻用自己的言行来维护自己的人格尊严和形象。</a:t>
            </a:r>
          </a:p>
        </p:txBody>
      </p:sp>
    </p:spTree>
    <p:extLst>
      <p:ext uri="{BB962C8B-B14F-4D97-AF65-F5344CB8AC3E}">
        <p14:creationId xmlns:p14="http://schemas.microsoft.com/office/powerpoint/2010/main" val="350307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34912"/>
            <a:ext cx="91871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行楷" pitchFamily="2" charset="-122"/>
                <a:ea typeface="华文行楷" pitchFamily="2" charset="-122"/>
              </a:rPr>
              <a:t>自尊的作用？（意义、影响）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325" y="955482"/>
            <a:ext cx="88924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自尊的人积极向上。自尊是促使人奋发进取的心理因素，它能使人产生巨大的精神力量。一个有着强烈自尊心的人为了维护自己的尊严，会勤奋努力，不断地充实发展自己，积极进取，一步一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步走向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成功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 marL="457200" indent="-457200">
              <a:buFont typeface="Wingdings" pitchFamily="2" charset="2"/>
              <a:buChar char="l"/>
            </a:pP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自尊的人赢得他人的尊重。</a:t>
            </a:r>
          </a:p>
          <a:p>
            <a:pPr marL="457200" indent="-457200">
              <a:buFont typeface="Wingdings" pitchFamily="2" charset="2"/>
              <a:buChar char="l"/>
            </a:pP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自尊的人知荣辱，讲自爱。自尊的人有强烈的荣辱感，懂得自爱、自强，能时刻用自己的言行来维护自己的人格尊严和形象。</a:t>
            </a:r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4480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3944</TotalTime>
  <Words>1664</Words>
  <Paragraphs>138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dcterms:created xsi:type="dcterms:W3CDTF">2013-10-30T09:04:50Z</dcterms:created>
  <dcterms:modified xsi:type="dcterms:W3CDTF">2018-09-08T00:31:47Z</dcterms:modified>
  <cp:category/>
</cp:coreProperties>
</file>