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69" r:id="rId3"/>
    <p:sldId id="320" r:id="rId4"/>
    <p:sldId id="361" r:id="rId5"/>
    <p:sldId id="337" r:id="rId6"/>
    <p:sldId id="270" r:id="rId7"/>
    <p:sldId id="321" r:id="rId8"/>
    <p:sldId id="351" r:id="rId10"/>
    <p:sldId id="295" r:id="rId11"/>
    <p:sldId id="313" r:id="rId12"/>
    <p:sldId id="298" r:id="rId13"/>
    <p:sldId id="363" r:id="rId14"/>
    <p:sldId id="308" r:id="rId15"/>
    <p:sldId id="335" r:id="rId16"/>
    <p:sldId id="312" r:id="rId17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FFCCCC"/>
    <a:srgbClr val="FFFFCC"/>
    <a:srgbClr val="FFFFFF"/>
    <a:srgbClr val="CCCCFF"/>
    <a:srgbClr val="66CC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1"/>
    <p:restoredTop sz="95044"/>
  </p:normalViewPr>
  <p:slideViewPr>
    <p:cSldViewPr showGuides="1">
      <p:cViewPr varScale="1">
        <p:scale>
          <a:sx n="87" d="100"/>
          <a:sy n="87" d="100"/>
        </p:scale>
        <p:origin x="372" y="78"/>
      </p:cViewPr>
      <p:guideLst>
        <p:guide orient="horz" pos="2160"/>
        <p:guide pos="38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838065-98EB-4258-B393-7DB999B399A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幻灯片图像占位符 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幻灯片图像占位符 2"/>
          <p:cNvSpPr/>
          <p:nvPr>
            <p:ph type="sldImg" idx="2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39FE7A-D9DD-46BE-9409-047043198A5C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39FE7A-D9DD-46BE-9409-047043198A5C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39FE7A-D9DD-46BE-9409-047043198A5C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39FE7A-D9DD-46BE-9409-047043198A5C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39FE7A-D9DD-46BE-9409-047043198A5C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39FE7A-D9DD-46BE-9409-047043198A5C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39FE7A-D9DD-46BE-9409-047043198A5C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39FE7A-D9DD-46BE-9409-047043198A5C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39FE7A-D9DD-46BE-9409-047043198A5C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39FE7A-D9DD-46BE-9409-047043198A5C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39FE7A-D9DD-46BE-9409-047043198A5C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39FE7A-D9DD-46BE-9409-047043198A5C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39FE7A-D9DD-46BE-9409-047043198A5C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microsoft.com/office/2007/relationships/media" Target="file:///C:\Users\cjxx\Desktop\&#25285;&#36127;&#20154;&#29983;&#36131;&#20219;%20(1)\&#20048;&#35270;&#26149;&#26202;&#26102;&#38388;&#37117;&#21435;&#21738;&#20102;&#20048;&#35270;&#26149;&#26202;&#26102;&#38388;&#37117;&#21435;&#21738;&#20102;.mp4" TargetMode="External"/><Relationship Id="rId1" Type="http://schemas.openxmlformats.org/officeDocument/2006/relationships/video" Target="file:///C:\Users\cjxx\Desktop\&#25285;&#36127;&#20154;&#29983;&#36131;&#20219;%20(1)\&#20048;&#35270;&#26149;&#26202;&#26102;&#38388;&#37117;&#21435;&#21738;&#20102;&#20048;&#35270;&#26149;&#26202;&#26102;&#38388;&#37117;&#21435;&#21738;&#20102;.mp4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wmf"/><Relationship Id="rId1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microsoft.com/office/2007/relationships/media" Target="file:///C:\Users\cjxx\Desktop\&#25285;&#36127;&#20154;&#29983;&#36131;&#20219;%20(1)\&#12298;&#26032;&#20140;&#25253;&#12299;&#65306;&#25913;&#20182;&#20154;&#39640;&#32771;&#24535;&#24895;%20&#32771;&#29983;&#34987;&#37319;&#21462;&#24378;&#21046;&#25514;&#26045;&#12298;&#26032;&#20140;&#25253;&#12299;&#65306;&#25913;&#20182;&#20154;&#39640;&#32771;&#24535;&#24895;%20&#32771;&#29983;&#34987;&#37319;&#21462;&#24378;&#21046;&#25514;&#26045;.mp4" TargetMode="External"/><Relationship Id="rId1" Type="http://schemas.openxmlformats.org/officeDocument/2006/relationships/video" Target="file:///C:\Users\cjxx\Desktop\&#25285;&#36127;&#20154;&#29983;&#36131;&#20219;%20(1)\&#12298;&#26032;&#20140;&#25253;&#12299;&#65306;&#25913;&#20182;&#20154;&#39640;&#32771;&#24535;&#24895;%20&#32771;&#29983;&#34987;&#37319;&#21462;&#24378;&#21046;&#25514;&#26045;&#12298;&#26032;&#20140;&#25253;&#12299;&#65306;&#25913;&#20182;&#20154;&#39640;&#32771;&#24535;&#24895;%20&#32771;&#29983;&#34987;&#37319;&#21462;&#24378;&#21046;&#25514;&#26045;.mp4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719736" y="1909281"/>
            <a:ext cx="5112915" cy="1015663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934215">
                <a:alpha val="10999"/>
              </a:srgb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担负人生责任</a:t>
            </a:r>
            <a:endParaRPr kumimoji="0" lang="zh-CN" altLang="en-US" sz="6000" b="1" i="0" u="none" strike="noStrike" kern="1200" cap="none" spc="0" normalizeH="0" baseline="0" noProof="0" dirty="0">
              <a:ln>
                <a:solidFill>
                  <a:schemeClr val="bg1"/>
                </a:solidFill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075" name="文本框 1"/>
          <p:cNvSpPr txBox="1"/>
          <p:nvPr/>
        </p:nvSpPr>
        <p:spPr>
          <a:xfrm>
            <a:off x="1703388" y="479425"/>
            <a:ext cx="47529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四单元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体悟生命价值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6" name="文本框 1"/>
          <p:cNvSpPr txBox="1"/>
          <p:nvPr/>
        </p:nvSpPr>
        <p:spPr>
          <a:xfrm>
            <a:off x="2255838" y="1223963"/>
            <a:ext cx="2236787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 第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课 感悟人生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7"/>
          <p:cNvSpPr/>
          <p:nvPr/>
        </p:nvSpPr>
        <p:spPr>
          <a:xfrm>
            <a:off x="248285" y="523240"/>
            <a:ext cx="3995420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Comic Sans MS" panose="030F0702030302020204" pitchFamily="66" charset="0"/>
                <a:ea typeface="宋体" panose="02010600030101010101" pitchFamily="2" charset="-122"/>
              </a:rPr>
              <a:t>活动四：听歌曲谈感受</a:t>
            </a:r>
            <a:endParaRPr lang="en-US" altLang="zh-CN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26928" y="553720"/>
            <a:ext cx="293751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珍惜时间，把握点滴</a:t>
            </a:r>
            <a:endParaRPr lang="zh-CN" altLang="en-US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3" name="乐视春晚时间都去哪了乐视春晚时间都去哪了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48285" y="1278890"/>
            <a:ext cx="11419840" cy="4500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1940" y="284480"/>
            <a:ext cx="317944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践行责任：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281940" y="911860"/>
            <a:ext cx="11628120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生活中的小事，看似平凡、微笑，但一点一滴却体现着爱心，洋溢着温暖，闪烁着风险的关怀，如果因为我们的存在能够满足周围人的需要，能够让他们切实感到一种温暖与幸福，那么，这些日常生活中的点滴小事就足以实现我们的人生价值。在生活中，有许多人就是正确地利用了这一途径，通过平凡的小事，发挥着人生的价值。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281940" y="3313430"/>
            <a:ext cx="11695430" cy="2651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为使生命更有价值，在下列情境中，我会这样做：</a:t>
            </a:r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en-US" altLang="zh-CN" sz="2800" b="1"/>
              <a:t>1</a:t>
            </a:r>
            <a:r>
              <a:rPr lang="zh-CN" altLang="en-US" sz="2800" b="1"/>
              <a:t>）父母很辛苦，我会 （                   ） </a:t>
            </a:r>
            <a:r>
              <a:rPr lang="zh-CN" altLang="en-US" sz="2800" b="1" u="sng"/>
              <a:t>   </a:t>
            </a:r>
            <a:r>
              <a:rPr lang="zh-CN" altLang="en-US" sz="2800" b="1"/>
              <a:t>           </a:t>
            </a:r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en-US" altLang="zh-CN" sz="2800" b="1"/>
              <a:t>2</a:t>
            </a:r>
            <a:r>
              <a:rPr lang="zh-CN" altLang="en-US" sz="2800" b="1"/>
              <a:t>）朋友很烦恼，我会（                    ）</a:t>
            </a:r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en-US" altLang="zh-CN" sz="2800" b="1"/>
              <a:t>3</a:t>
            </a:r>
            <a:r>
              <a:rPr lang="zh-CN" altLang="en-US" sz="2800" b="1"/>
              <a:t>）同学遇到困难，我会（                  ）</a:t>
            </a:r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en-US" altLang="zh-CN" sz="2800" b="1"/>
              <a:t>4</a:t>
            </a:r>
            <a:r>
              <a:rPr lang="zh-CN" altLang="en-US" sz="2800" b="1"/>
              <a:t>）公共汽车上，我会（                    ）</a:t>
            </a:r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7"/>
          <p:cNvSpPr/>
          <p:nvPr/>
        </p:nvSpPr>
        <p:spPr>
          <a:xfrm>
            <a:off x="840105" y="514350"/>
            <a:ext cx="10330180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）点滴小考验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勿以恶小而为之，勿以善小而不为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88630" y="1260475"/>
            <a:ext cx="3712210" cy="2286000"/>
          </a:xfrm>
          <a:prstGeom prst="rect">
            <a:avLst/>
          </a:prstGeom>
        </p:spPr>
      </p:pic>
      <p:pic>
        <p:nvPicPr>
          <p:cNvPr id="7" name="图片 9" descr="到此一游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5" y="1440180"/>
            <a:ext cx="3695065" cy="21069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8" descr="车窗抛物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990" y="1536700"/>
            <a:ext cx="2953385" cy="19132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925" y="3877310"/>
            <a:ext cx="324548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80390" y="2633345"/>
            <a:ext cx="208661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担负人生责任</a:t>
            </a:r>
            <a:endParaRPr lang="zh-CN" altLang="en-US" sz="4000" b="1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914400" imgH="215900" progId="Equation.KSEE3">
                  <p:embed/>
                </p:oleObj>
              </mc:Choice>
              <mc:Fallback>
                <p:oleObj name="" r:id="rId1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左大括号 4"/>
          <p:cNvSpPr/>
          <p:nvPr/>
        </p:nvSpPr>
        <p:spPr>
          <a:xfrm>
            <a:off x="2886075" y="1447800"/>
            <a:ext cx="433070" cy="34417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3510915" y="1186180"/>
            <a:ext cx="212788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对自己行为负责</a:t>
            </a:r>
            <a:endParaRPr lang="zh-CN" altLang="en-US" sz="3200" b="1"/>
          </a:p>
        </p:txBody>
      </p:sp>
      <p:sp>
        <p:nvSpPr>
          <p:cNvPr id="8" name="左大括号 7"/>
          <p:cNvSpPr/>
          <p:nvPr/>
        </p:nvSpPr>
        <p:spPr>
          <a:xfrm>
            <a:off x="5638800" y="431800"/>
            <a:ext cx="504190" cy="208788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sz="4000" b="1"/>
          </a:p>
        </p:txBody>
      </p:sp>
      <p:sp>
        <p:nvSpPr>
          <p:cNvPr id="9" name="文本框 8"/>
          <p:cNvSpPr txBox="1"/>
          <p:nvPr/>
        </p:nvSpPr>
        <p:spPr>
          <a:xfrm>
            <a:off x="6430645" y="218440"/>
            <a:ext cx="417957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对自己的健康负责</a:t>
            </a:r>
            <a:endParaRPr lang="zh-CN" altLang="en-US" sz="3200" b="1"/>
          </a:p>
        </p:txBody>
      </p:sp>
      <p:sp>
        <p:nvSpPr>
          <p:cNvPr id="10" name="文本框 9"/>
          <p:cNvSpPr txBox="1"/>
          <p:nvPr/>
        </p:nvSpPr>
        <p:spPr>
          <a:xfrm>
            <a:off x="6553200" y="1186180"/>
            <a:ext cx="55372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对自己的行为及后果负责</a:t>
            </a:r>
            <a:endParaRPr lang="zh-CN" altLang="en-US" sz="3200" b="1"/>
          </a:p>
        </p:txBody>
      </p:sp>
      <p:sp>
        <p:nvSpPr>
          <p:cNvPr id="12" name="文本框 11"/>
          <p:cNvSpPr txBox="1"/>
          <p:nvPr/>
        </p:nvSpPr>
        <p:spPr>
          <a:xfrm>
            <a:off x="6553200" y="2252980"/>
            <a:ext cx="414845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履行自己的角色责任</a:t>
            </a:r>
            <a:endParaRPr lang="zh-CN" altLang="en-US" sz="3200" b="1"/>
          </a:p>
        </p:txBody>
      </p:sp>
      <p:sp>
        <p:nvSpPr>
          <p:cNvPr id="13" name="文本框 12"/>
          <p:cNvSpPr txBox="1"/>
          <p:nvPr/>
        </p:nvSpPr>
        <p:spPr>
          <a:xfrm>
            <a:off x="3639820" y="4522470"/>
            <a:ext cx="629221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从生活点滴做起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7" grpId="0"/>
      <p:bldP spid="8" grpId="0" animBg="1"/>
      <p:bldP spid="9" grpId="0"/>
      <p:bldP spid="10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WordArt 4"/>
          <p:cNvSpPr>
            <a:spLocks noChangeArrowheads="1" noChangeShapeType="1" noTextEdit="1"/>
          </p:cNvSpPr>
          <p:nvPr/>
        </p:nvSpPr>
        <p:spPr bwMode="gray">
          <a:xfrm>
            <a:off x="2464707" y="2420888"/>
            <a:ext cx="7262586" cy="1615508"/>
          </a:xfrm>
          <a:prstGeom prst="rect">
            <a:avLst/>
          </a:prstGeom>
        </p:spPr>
        <p:txBody>
          <a:bodyPr wrap="none" numCol="1" fromWordArt="1">
            <a:prstTxWarp prst="textDeflate">
              <a:avLst>
                <a:gd name="adj" fmla="val 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glow rad="165100">
                    <a:schemeClr val="bg1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谢 谢</a:t>
            </a:r>
            <a:r>
              <a:rPr kumimoji="0" lang="en-US" altLang="zh-CN" sz="5400" b="1" i="0" u="none" strike="noStrike" kern="1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glow rad="165100">
                    <a:schemeClr val="bg1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!</a:t>
            </a:r>
            <a:endParaRPr kumimoji="0" lang="zh-CN" altLang="en-US" sz="5400" b="1" i="0" u="none" strike="noStrike" kern="1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glow rad="165100">
                  <a:schemeClr val="bg1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-15240" y="43180"/>
            <a:ext cx="12222480" cy="588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/>
              <a:t>上个世纪的二十年代，一个美国的普通家庭里生长着一个小男孩。一天，小男孩在他家门前的空地上和一群小朋友踢足球，一不小心踢碎了邻居家窗户的玻璃。邻居家的叔叔非常生气，大声地训斥了他，并向他索赔12.5美元。那个年代的12.5美元对于一个普通家庭来说可以维持半个月的生活开销，所以这对于每个月的零用钱只有几分的小男孩来说，简直难于登天。</a:t>
            </a:r>
            <a:endParaRPr lang="zh-CN" altLang="en-US" sz="2000" b="1"/>
          </a:p>
          <a:p>
            <a:r>
              <a:rPr lang="zh-CN" altLang="en-US" sz="2000" b="1"/>
              <a:t>　　带着万分的惊恐，男孩找到了自己的父亲，他相信父亲有钱给邻居叔叔。可是令他没有想到的是，平时十分宠爱他的父亲却要他自己赔钱，对自己的犯下的过错负起责任。</a:t>
            </a:r>
            <a:endParaRPr lang="zh-CN" altLang="en-US" sz="2000" b="1"/>
          </a:p>
          <a:p>
            <a:r>
              <a:rPr lang="zh-CN" altLang="en-US" sz="2000" b="1"/>
              <a:t>　　男孩惊讶地说：“这怎么可能，我哪有那么多钱赔人家?”这时，父亲从兜里拿出了12.5美元，非常严肃地对儿子说：“钱我可以先替你还上，但算是我借给你的，一年以后你必须还我，承担自己犯下的错误是你的责任。”</a:t>
            </a:r>
            <a:endParaRPr lang="zh-CN" altLang="en-US" sz="2000" b="1"/>
          </a:p>
          <a:p>
            <a:r>
              <a:rPr lang="zh-CN" altLang="en-US" sz="2000" b="1"/>
              <a:t>　　从那以后，男孩为了凭借自己的力量挣钱，开始了艰苦的打工生活。他放弃了平日里热衷的各种游戏，把课余时间都利用起来做所有自己力所能及的工作。最终，男孩只用了不到半年的时间就挣够了12.5美元，并把它还给了父亲。在把钱交到父亲手中的时候，他感受到了一种从未有过的自豪感和成就感。</a:t>
            </a:r>
            <a:endParaRPr lang="zh-CN" altLang="en-US" sz="2000" b="1"/>
          </a:p>
          <a:p>
            <a:r>
              <a:rPr lang="zh-CN" altLang="en-US" sz="2000" b="1"/>
              <a:t>　　后来，小男孩上大学毕业了，正赶上美国经济大萧条，他的父亲破产了。年轻的男孩主动负担起整个家庭的生活，并开始资助哥哥重回学校学习。再后来，男孩通过自己的努力成为了一位著名的电视节目主持人。可就在男孩的事业如日中天的时候，他出于强烈的社会责任感，公开地批评自己所在电视公司的最大赞助商——通用电气公司。结果男孩被辞掉了，转而投身政界。</a:t>
            </a:r>
            <a:endParaRPr lang="zh-CN" altLang="en-US" sz="2000" b="1"/>
          </a:p>
          <a:p>
            <a:r>
              <a:rPr lang="zh-CN" altLang="en-US" sz="2000" b="1"/>
              <a:t>　　在政界，男孩同样通过努力获得了自己梦想的职位。不久，美国又出现了一场经济危机，这一次他担负起了引领美国走出困境的责任。八年后，男孩成功了，当然，此时我们已不能再称他为男孩了，他就是闻名世界的美国总统——罗纳德﹒里根。</a:t>
            </a:r>
            <a:endParaRPr lang="zh-CN" altLang="en-US" sz="2000" b="1"/>
          </a:p>
        </p:txBody>
      </p:sp>
      <p:sp>
        <p:nvSpPr>
          <p:cNvPr id="5" name="文本框 4"/>
          <p:cNvSpPr txBox="1"/>
          <p:nvPr/>
        </p:nvSpPr>
        <p:spPr>
          <a:xfrm>
            <a:off x="8255" y="5925820"/>
            <a:ext cx="12175490" cy="487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 b="1"/>
              <a:t>思考：</a:t>
            </a:r>
            <a:r>
              <a:rPr lang="en-US" altLang="zh-CN" sz="2400" b="1"/>
              <a:t>1.</a:t>
            </a:r>
            <a:r>
              <a:rPr lang="zh-CN" altLang="zh-CN" sz="2400" b="1"/>
              <a:t>里根的爸爸为什么要他自己赔钱给邻居？爸爸是不爱他了吗？</a:t>
            </a:r>
            <a:endParaRPr lang="zh-CN" altLang="zh-CN" sz="2400" b="1"/>
          </a:p>
        </p:txBody>
      </p:sp>
      <p:sp>
        <p:nvSpPr>
          <p:cNvPr id="6" name="文本框 5"/>
          <p:cNvSpPr txBox="1"/>
          <p:nvPr/>
        </p:nvSpPr>
        <p:spPr>
          <a:xfrm>
            <a:off x="42545" y="6412865"/>
            <a:ext cx="12106910" cy="487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/>
              <a:t>        </a:t>
            </a:r>
            <a:r>
              <a:rPr lang="en-US" altLang="zh-CN" sz="2400" b="1"/>
              <a:t>2.</a:t>
            </a:r>
            <a:r>
              <a:rPr lang="zh-CN" altLang="en-US" sz="2400" b="1"/>
              <a:t>里根都勇敢地承担了哪些责任？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539396" y="2429346"/>
            <a:ext cx="5112915" cy="1015663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934215">
                <a:alpha val="10999"/>
              </a:srgb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担负人生责任</a:t>
            </a:r>
            <a:endParaRPr kumimoji="0" lang="zh-CN" altLang="en-US" sz="6000" b="1" i="0" u="none" strike="noStrike" kern="1200" cap="none" spc="0" normalizeH="0" baseline="0" noProof="0" dirty="0">
              <a:ln>
                <a:solidFill>
                  <a:schemeClr val="bg1"/>
                </a:solidFill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075" name="文本框 1"/>
          <p:cNvSpPr txBox="1"/>
          <p:nvPr/>
        </p:nvSpPr>
        <p:spPr>
          <a:xfrm>
            <a:off x="1703388" y="479425"/>
            <a:ext cx="47529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四单元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体悟生命价值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6" name="文本框 1"/>
          <p:cNvSpPr txBox="1"/>
          <p:nvPr/>
        </p:nvSpPr>
        <p:spPr>
          <a:xfrm>
            <a:off x="2255838" y="1223963"/>
            <a:ext cx="2236787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 第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课 感悟人生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0795"/>
            <a:ext cx="9261475" cy="51650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4835" y="5175250"/>
            <a:ext cx="10640060" cy="12776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猜猜</a:t>
            </a:r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是什么？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7"/>
          <p:cNvSpPr/>
          <p:nvPr/>
        </p:nvSpPr>
        <p:spPr>
          <a:xfrm>
            <a:off x="-11430" y="-16510"/>
            <a:ext cx="4097655" cy="20116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一、担负人生责任</a:t>
            </a:r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对自己行为负责</a:t>
            </a:r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2103" y="2405849"/>
            <a:ext cx="2677975" cy="1553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9" descr="运动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7528" y="2406305"/>
            <a:ext cx="2547082" cy="1726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0" descr="疲劳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367" y="2406305"/>
            <a:ext cx="2683535" cy="16399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文本框 1"/>
          <p:cNvSpPr txBox="1"/>
          <p:nvPr/>
        </p:nvSpPr>
        <p:spPr>
          <a:xfrm>
            <a:off x="4214495" y="1283970"/>
            <a:ext cx="26606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对自己的健康负责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1530" y="2473960"/>
            <a:ext cx="2337435" cy="14166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410" y="4476750"/>
            <a:ext cx="2559050" cy="21602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6315" y="4413885"/>
            <a:ext cx="271716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2"/>
          <p:cNvSpPr/>
          <p:nvPr/>
        </p:nvSpPr>
        <p:spPr>
          <a:xfrm>
            <a:off x="839788" y="1989138"/>
            <a:ext cx="9504362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7" name="矩形 6"/>
          <p:cNvSpPr/>
          <p:nvPr/>
        </p:nvSpPr>
        <p:spPr>
          <a:xfrm>
            <a:off x="982663" y="2924175"/>
            <a:ext cx="446563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Comic Sans MS" panose="030F0702030302020204" pitchFamily="66" charset="0"/>
                <a:ea typeface="宋体" panose="02010600030101010101" pitchFamily="2" charset="-122"/>
              </a:rPr>
              <a:t>　　　　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740" y="93980"/>
            <a:ext cx="7981950" cy="618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Comic Sans MS" panose="030F0702030302020204" pitchFamily="66" charset="0"/>
                <a:ea typeface="宋体" panose="02010600030101010101" pitchFamily="2" charset="-122"/>
              </a:rPr>
              <a:t>、对自己的行为和后果负责</a:t>
            </a:r>
            <a:endParaRPr lang="zh-CN" altLang="en-US" sz="32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3" name="《新京报》：改他人高考志愿 考生被采取强制措施《新京报》：改他人高考志愿 考生被采取强制措施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97535" y="1113790"/>
            <a:ext cx="910717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6"/>
          <p:cNvSpPr/>
          <p:nvPr/>
        </p:nvSpPr>
        <p:spPr>
          <a:xfrm>
            <a:off x="85090" y="-132080"/>
            <a:ext cx="12095480" cy="20116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Comic Sans MS" panose="030F0702030302020204" pitchFamily="66" charset="0"/>
                <a:ea typeface="宋体" panose="02010600030101010101" pitchFamily="2" charset="-122"/>
              </a:rPr>
              <a:t>1.</a:t>
            </a:r>
            <a:r>
              <a:rPr lang="zh-CN" altLang="en-US" b="1" dirty="0">
                <a:latin typeface="Comic Sans MS" panose="030F0702030302020204" pitchFamily="66" charset="0"/>
                <a:ea typeface="宋体" panose="02010600030101010101" pitchFamily="2" charset="-122"/>
              </a:rPr>
              <a:t>郭某的行为产生了哪些后果？承担什么责任？我们能想干什么就干什么吗？为什么？</a:t>
            </a:r>
            <a:endParaRPr lang="zh-CN" altLang="en-US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030" y="3126105"/>
            <a:ext cx="11966575" cy="1371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ym typeface="+mn-ea"/>
              </a:rPr>
              <a:t>2.</a:t>
            </a:r>
            <a:r>
              <a:rPr lang="zh-CN" altLang="en-US" sz="2800" b="1" dirty="0">
                <a:sym typeface="+mn-ea"/>
              </a:rPr>
              <a:t>编写剧本</a:t>
            </a:r>
            <a:r>
              <a:rPr lang="en-US" altLang="zh-CN" sz="2800" b="1" dirty="0">
                <a:sym typeface="+mn-ea"/>
              </a:rPr>
              <a:t>——</a:t>
            </a:r>
            <a:r>
              <a:rPr lang="zh-CN" altLang="en-US" sz="2800" b="1" dirty="0">
                <a:sym typeface="+mn-ea"/>
              </a:rPr>
              <a:t>面对高考压力郭某可以有哪些不同的选择？这些选择又会有什么后果？行为与后果直接是什么关系？</a:t>
            </a:r>
            <a:endParaRPr lang="zh-CN" altLang="en-US" sz="2800" b="1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7805" y="1296670"/>
            <a:ext cx="11055985" cy="1737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ym typeface="+mn-ea"/>
              </a:rPr>
              <a:t>妨害侵害了公民的通信自由或通信秘密，根据我国刑法第252条与2000年12月通过的《全国人民代表大会常务委员会关于维护互联网安全的决定》第4条第2项之规定，构成侵害通信自由罪，可处一年以下有期徒刑或拘役。 </a:t>
            </a:r>
            <a:endParaRPr lang="zh-CN" altLang="en-US" sz="2800" b="1" dirty="0"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矩形 6"/>
          <p:cNvSpPr/>
          <p:nvPr/>
        </p:nvSpPr>
        <p:spPr>
          <a:xfrm>
            <a:off x="113030" y="4497705"/>
            <a:ext cx="11522710" cy="20116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行为与后果的关系</a:t>
            </a:r>
            <a:r>
              <a:rPr lang="en-US" altLang="zh-CN" sz="2400" dirty="0">
                <a:latin typeface="Comic Sans MS" panose="030F0702030302020204" pitchFamily="66" charset="0"/>
                <a:ea typeface="宋体" panose="02010600030101010101" pitchFamily="2" charset="-122"/>
              </a:rPr>
              <a:t>——</a:t>
            </a:r>
            <a:r>
              <a:rPr lang="zh-CN" altLang="en-US" b="1" dirty="0">
                <a:latin typeface="Comic Sans MS" panose="030F0702030302020204" pitchFamily="66" charset="0"/>
                <a:ea typeface="宋体" panose="02010600030101010101" pitchFamily="2" charset="-122"/>
              </a:rPr>
              <a:t>人的行为都会产生一定的后果。有些行为会产生我们预期的后果，而有些行为的后果可能出人意料；有些行为会产生有利于他人和社会的后果，而有些行为会有损他人和社会的利益。</a:t>
            </a:r>
            <a:endParaRPr lang="zh-CN" altLang="en-US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4" grpId="0"/>
      <p:bldP spid="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Rectangle 4"/>
          <p:cNvSpPr/>
          <p:nvPr/>
        </p:nvSpPr>
        <p:spPr>
          <a:xfrm>
            <a:off x="61595" y="1040130"/>
            <a:ext cx="11379835" cy="7315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在行为前预见与选择，在行为中自律与自控，在行为后自省与承担。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595" y="2884805"/>
            <a:ext cx="55003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三思而后行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2983230" y="2884805"/>
            <a:ext cx="450786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心有所谓，行有所止</a:t>
            </a:r>
            <a:endParaRPr lang="zh-CN" altLang="en-US" sz="2800" b="1"/>
          </a:p>
        </p:txBody>
      </p:sp>
      <p:sp>
        <p:nvSpPr>
          <p:cNvPr id="9" name="文本框 8"/>
          <p:cNvSpPr txBox="1"/>
          <p:nvPr/>
        </p:nvSpPr>
        <p:spPr>
          <a:xfrm>
            <a:off x="7766685" y="2884805"/>
            <a:ext cx="455358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吾日三省吾身</a:t>
            </a:r>
            <a:endParaRPr lang="zh-CN" altLang="en-US" sz="2800" b="1"/>
          </a:p>
        </p:txBody>
      </p:sp>
      <p:sp>
        <p:nvSpPr>
          <p:cNvPr id="10" name="文本框 9"/>
          <p:cNvSpPr txBox="1"/>
          <p:nvPr/>
        </p:nvSpPr>
        <p:spPr>
          <a:xfrm>
            <a:off x="581025" y="4055110"/>
            <a:ext cx="92265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事前</a:t>
            </a:r>
            <a:endParaRPr lang="zh-CN" altLang="en-US" sz="2800" b="1"/>
          </a:p>
        </p:txBody>
      </p:sp>
      <p:sp>
        <p:nvSpPr>
          <p:cNvPr id="11" name="文本框 10"/>
          <p:cNvSpPr txBox="1"/>
          <p:nvPr/>
        </p:nvSpPr>
        <p:spPr>
          <a:xfrm>
            <a:off x="8467725" y="3842385"/>
            <a:ext cx="99695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事中</a:t>
            </a:r>
            <a:endParaRPr lang="zh-CN" altLang="en-US" sz="2800" b="1"/>
          </a:p>
        </p:txBody>
      </p:sp>
      <p:sp>
        <p:nvSpPr>
          <p:cNvPr id="12" name="文本框 11"/>
          <p:cNvSpPr txBox="1"/>
          <p:nvPr/>
        </p:nvSpPr>
        <p:spPr>
          <a:xfrm>
            <a:off x="4180205" y="4055110"/>
            <a:ext cx="11061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事后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61595" y="175260"/>
            <a:ext cx="11725275" cy="552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ym typeface="+mn-ea"/>
              </a:rPr>
              <a:t>3.</a:t>
            </a:r>
            <a:r>
              <a:rPr lang="zh-CN" altLang="en-US" sz="2800" b="1">
                <a:sym typeface="+mn-ea"/>
              </a:rPr>
              <a:t>怎样避免自己的行为导致不良的后果？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9" grpId="0"/>
      <p:bldP spid="10" grpId="0"/>
      <p:bldP spid="11" grpId="0"/>
      <p:bldP spid="12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2475" y="2031365"/>
            <a:ext cx="5653088" cy="4094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943475" y="1095375"/>
            <a:ext cx="235108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我的角色和责任</a:t>
            </a:r>
            <a:endParaRPr lang="zh-CN" altLang="en-US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935" y="352425"/>
            <a:ext cx="9590405" cy="487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3</a:t>
            </a:r>
            <a:r>
              <a:rPr lang="zh-CN" altLang="en-US" sz="2400" b="1"/>
              <a:t>、履行好自己的责任意识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Crayons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1715</Words>
  <Paragraphs>97</Paragraphs>
  <Slides>14</Slides>
  <Notes>0</Notes>
  <HiddenSlides>0</HiddenSlides>
  <MMClips>3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Comic Sans MS</vt:lpstr>
      <vt:lpstr>Calibri Light</vt:lpstr>
      <vt:lpstr>等线 Light</vt:lpstr>
      <vt:lpstr>黑体</vt:lpstr>
      <vt:lpstr>微软雅黑</vt:lpstr>
      <vt:lpstr>等线</vt:lpstr>
      <vt:lpstr>Calibri</vt:lpstr>
      <vt:lpstr>Wingdings</vt:lpstr>
      <vt:lpstr>Crayons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cjxx</cp:lastModifiedBy>
  <dcterms:created xsi:type="dcterms:W3CDTF">2016-12-21T08:53:00Z</dcterms:created>
  <dcterms:modified xsi:type="dcterms:W3CDTF">2018-09-08T00:31:47Z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