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0" r:id="rId3"/>
    <p:sldId id="308" r:id="rId5"/>
    <p:sldId id="309" r:id="rId6"/>
    <p:sldId id="315" r:id="rId7"/>
    <p:sldId id="454" r:id="rId8"/>
    <p:sldId id="455" r:id="rId9"/>
    <p:sldId id="264" r:id="rId10"/>
    <p:sldId id="284" r:id="rId11"/>
    <p:sldId id="375" r:id="rId12"/>
    <p:sldId id="285" r:id="rId13"/>
    <p:sldId id="411" r:id="rId14"/>
    <p:sldId id="412" r:id="rId15"/>
    <p:sldId id="287" r:id="rId16"/>
    <p:sldId id="316" r:id="rId17"/>
    <p:sldId id="536" r:id="rId18"/>
    <p:sldId id="319" r:id="rId19"/>
    <p:sldId id="415" r:id="rId20"/>
    <p:sldId id="413" r:id="rId21"/>
    <p:sldId id="290" r:id="rId22"/>
    <p:sldId id="289" r:id="rId23"/>
    <p:sldId id="274" r:id="rId24"/>
    <p:sldId id="280" r:id="rId25"/>
    <p:sldId id="535" r:id="rId26"/>
    <p:sldId id="488" r:id="rId27"/>
    <p:sldId id="521" r:id="rId28"/>
    <p:sldId id="372" r:id="rId29"/>
    <p:sldId id="275" r:id="rId30"/>
    <p:sldId id="522" r:id="rId31"/>
    <p:sldId id="445" r:id="rId32"/>
    <p:sldId id="276" r:id="rId33"/>
    <p:sldId id="446" r:id="rId34"/>
    <p:sldId id="523" r:id="rId35"/>
    <p:sldId id="291" r:id="rId36"/>
    <p:sldId id="282" r:id="rId37"/>
    <p:sldId id="283" r:id="rId38"/>
    <p:sldId id="281" r:id="rId39"/>
    <p:sldId id="559" r:id="rId40"/>
    <p:sldId id="560" r:id="rId41"/>
    <p:sldId id="292" r:id="rId4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5" t="22574" r="4134" b="5512"/>
          <a:stretch>
            <a:fillRect/>
          </a:stretch>
        </p:blipFill>
        <p:spPr>
          <a:xfrm>
            <a:off x="5027031" y="1679575"/>
            <a:ext cx="7167137" cy="517842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94450"/>
            <a:ext cx="2743200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94450"/>
            <a:ext cx="4114800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94450"/>
            <a:ext cx="2743200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5074" y="2303779"/>
            <a:ext cx="7523136" cy="1044673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>
                <a:ln w="317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82943" y="3507570"/>
            <a:ext cx="6027399" cy="73463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b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1235074" y="3390174"/>
            <a:ext cx="7523136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" t="3924" r="41404" b="51676"/>
          <a:stretch>
            <a:fillRect/>
          </a:stretch>
        </p:blipFill>
        <p:spPr>
          <a:xfrm>
            <a:off x="0" y="0"/>
            <a:ext cx="5524500" cy="31971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838800" y="914400"/>
            <a:ext cx="10515600" cy="5313388"/>
          </a:xfrm>
        </p:spPr>
        <p:txBody>
          <a:bodyPr/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1506" y="819150"/>
            <a:ext cx="9808988" cy="8921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191507" y="2071906"/>
            <a:ext cx="9808987" cy="3791012"/>
          </a:xfrm>
        </p:spPr>
        <p:txBody>
          <a:bodyPr anchor="ctr" anchorCtr="0">
            <a:normAutofit/>
          </a:bodyPr>
          <a:lstStyle>
            <a:lvl1pPr marL="342900" indent="-342900" algn="just">
              <a:buFont typeface="Wingdings" panose="05000000000000000000" pitchFamily="2" charset="2"/>
              <a:buChar char="Ø"/>
              <a:defRPr sz="2400"/>
            </a:lvl1pPr>
            <a:lvl2pPr marL="685800" indent="-228600">
              <a:buFont typeface="Wingdings" panose="05000000000000000000" pitchFamily="2" charset="2"/>
              <a:buChar char="Ø"/>
              <a:defRPr sz="2000"/>
            </a:lvl2pPr>
            <a:lvl3pPr marL="1143000" indent="-228600">
              <a:buFont typeface="Wingdings" panose="05000000000000000000" pitchFamily="2" charset="2"/>
              <a:buChar char="Ø"/>
              <a:defRPr sz="1800"/>
            </a:lvl3pPr>
            <a:lvl4pPr marL="1600200" indent="-228600">
              <a:buFont typeface="Wingdings" panose="05000000000000000000" pitchFamily="2" charset="2"/>
              <a:buChar char="Ø"/>
              <a:defRPr sz="1800"/>
            </a:lvl4pPr>
            <a:lvl5pPr marL="2057400" indent="-228600">
              <a:buFont typeface="Wingdings" panose="05000000000000000000" pitchFamily="2" charset="2"/>
              <a:buChar char="Ø"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57104" y="4292989"/>
            <a:ext cx="6468168" cy="641910"/>
          </a:xfrm>
          <a:noFill/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7105" y="2188606"/>
            <a:ext cx="6468167" cy="2063645"/>
          </a:xfrm>
          <a:noFill/>
        </p:spPr>
        <p:txBody>
          <a:bodyPr lIns="0" anchor="ctr">
            <a:normAutofit/>
          </a:bodyPr>
          <a:lstStyle>
            <a:lvl1pPr algn="ctr">
              <a:lnSpc>
                <a:spcPct val="15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838200" y="2308077"/>
            <a:ext cx="2543694" cy="2543694"/>
            <a:chOff x="9370073" y="936433"/>
            <a:chExt cx="2543694" cy="2543694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9370073" y="936433"/>
              <a:ext cx="2543694" cy="2543694"/>
            </a:xfrm>
            <a:custGeom>
              <a:avLst/>
              <a:gdLst>
                <a:gd name="connsiteX0" fmla="*/ 1271847 w 2543694"/>
                <a:gd name="connsiteY0" fmla="*/ 197634 h 2543694"/>
                <a:gd name="connsiteX1" fmla="*/ 2346061 w 2543694"/>
                <a:gd name="connsiteY1" fmla="*/ 1271848 h 2543694"/>
                <a:gd name="connsiteX2" fmla="*/ 1271847 w 2543694"/>
                <a:gd name="connsiteY2" fmla="*/ 2346062 h 2543694"/>
                <a:gd name="connsiteX3" fmla="*/ 197633 w 2543694"/>
                <a:gd name="connsiteY3" fmla="*/ 1271848 h 2543694"/>
                <a:gd name="connsiteX4" fmla="*/ 1271847 w 2543694"/>
                <a:gd name="connsiteY4" fmla="*/ 197634 h 2543694"/>
                <a:gd name="connsiteX5" fmla="*/ 1271848 w 2543694"/>
                <a:gd name="connsiteY5" fmla="*/ 111112 h 2543694"/>
                <a:gd name="connsiteX6" fmla="*/ 111112 w 2543694"/>
                <a:gd name="connsiteY6" fmla="*/ 1271848 h 2543694"/>
                <a:gd name="connsiteX7" fmla="*/ 1271848 w 2543694"/>
                <a:gd name="connsiteY7" fmla="*/ 2432584 h 2543694"/>
                <a:gd name="connsiteX8" fmla="*/ 2432584 w 2543694"/>
                <a:gd name="connsiteY8" fmla="*/ 1271848 h 2543694"/>
                <a:gd name="connsiteX9" fmla="*/ 1271848 w 2543694"/>
                <a:gd name="connsiteY9" fmla="*/ 111112 h 2543694"/>
                <a:gd name="connsiteX10" fmla="*/ 1271847 w 2543694"/>
                <a:gd name="connsiteY10" fmla="*/ 0 h 2543694"/>
                <a:gd name="connsiteX11" fmla="*/ 2543694 w 2543694"/>
                <a:gd name="connsiteY11" fmla="*/ 1271847 h 2543694"/>
                <a:gd name="connsiteX12" fmla="*/ 1271847 w 2543694"/>
                <a:gd name="connsiteY12" fmla="*/ 2543694 h 2543694"/>
                <a:gd name="connsiteX13" fmla="*/ 0 w 2543694"/>
                <a:gd name="connsiteY13" fmla="*/ 1271847 h 2543694"/>
                <a:gd name="connsiteX14" fmla="*/ 1271847 w 2543694"/>
                <a:gd name="connsiteY14" fmla="*/ 0 h 2543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3694" h="2543694">
                  <a:moveTo>
                    <a:pt x="1271847" y="197634"/>
                  </a:moveTo>
                  <a:cubicBezTo>
                    <a:pt x="1865119" y="197634"/>
                    <a:pt x="2346061" y="678576"/>
                    <a:pt x="2346061" y="1271848"/>
                  </a:cubicBezTo>
                  <a:cubicBezTo>
                    <a:pt x="2346061" y="1865120"/>
                    <a:pt x="1865119" y="2346062"/>
                    <a:pt x="1271847" y="2346062"/>
                  </a:cubicBezTo>
                  <a:cubicBezTo>
                    <a:pt x="678575" y="2346062"/>
                    <a:pt x="197633" y="1865120"/>
                    <a:pt x="197633" y="1271848"/>
                  </a:cubicBezTo>
                  <a:cubicBezTo>
                    <a:pt x="197633" y="678576"/>
                    <a:pt x="678575" y="197634"/>
                    <a:pt x="1271847" y="197634"/>
                  </a:cubicBezTo>
                  <a:close/>
                  <a:moveTo>
                    <a:pt x="1271848" y="111112"/>
                  </a:moveTo>
                  <a:cubicBezTo>
                    <a:pt x="630791" y="111112"/>
                    <a:pt x="111112" y="630791"/>
                    <a:pt x="111112" y="1271848"/>
                  </a:cubicBezTo>
                  <a:cubicBezTo>
                    <a:pt x="111112" y="1912905"/>
                    <a:pt x="630791" y="2432584"/>
                    <a:pt x="1271848" y="2432584"/>
                  </a:cubicBezTo>
                  <a:cubicBezTo>
                    <a:pt x="1912905" y="2432584"/>
                    <a:pt x="2432584" y="1912905"/>
                    <a:pt x="2432584" y="1271848"/>
                  </a:cubicBezTo>
                  <a:cubicBezTo>
                    <a:pt x="2432584" y="630791"/>
                    <a:pt x="1912905" y="111112"/>
                    <a:pt x="1271848" y="111112"/>
                  </a:cubicBezTo>
                  <a:close/>
                  <a:moveTo>
                    <a:pt x="1271847" y="0"/>
                  </a:moveTo>
                  <a:cubicBezTo>
                    <a:pt x="1974269" y="0"/>
                    <a:pt x="2543694" y="569425"/>
                    <a:pt x="2543694" y="1271847"/>
                  </a:cubicBezTo>
                  <a:cubicBezTo>
                    <a:pt x="2543694" y="1974269"/>
                    <a:pt x="1974269" y="2543694"/>
                    <a:pt x="1271847" y="2543694"/>
                  </a:cubicBezTo>
                  <a:cubicBezTo>
                    <a:pt x="569425" y="2543694"/>
                    <a:pt x="0" y="1974269"/>
                    <a:pt x="0" y="1271847"/>
                  </a:cubicBezTo>
                  <a:cubicBezTo>
                    <a:pt x="0" y="569425"/>
                    <a:pt x="569425" y="0"/>
                    <a:pt x="127184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/>
            <p:nvPr userDrawn="1"/>
          </p:nvSpPr>
          <p:spPr bwMode="auto">
            <a:xfrm>
              <a:off x="9922683" y="1740776"/>
              <a:ext cx="1438474" cy="935008"/>
            </a:xfrm>
            <a:custGeom>
              <a:avLst/>
              <a:gdLst>
                <a:gd name="T0" fmla="*/ 2147483646 w 2758"/>
                <a:gd name="T1" fmla="*/ 2147483646 h 1666"/>
                <a:gd name="T2" fmla="*/ 2147483646 w 2758"/>
                <a:gd name="T3" fmla="*/ 2147483646 h 1666"/>
                <a:gd name="T4" fmla="*/ 2147483646 w 2758"/>
                <a:gd name="T5" fmla="*/ 2147483646 h 1666"/>
                <a:gd name="T6" fmla="*/ 2147483646 w 2758"/>
                <a:gd name="T7" fmla="*/ 2147483646 h 1666"/>
                <a:gd name="T8" fmla="*/ 2147483646 w 2758"/>
                <a:gd name="T9" fmla="*/ 2147483646 h 1666"/>
                <a:gd name="T10" fmla="*/ 2147483646 w 2758"/>
                <a:gd name="T11" fmla="*/ 2147483646 h 1666"/>
                <a:gd name="T12" fmla="*/ 2147483646 w 2758"/>
                <a:gd name="T13" fmla="*/ 2147483646 h 1666"/>
                <a:gd name="T14" fmla="*/ 2147483646 w 2758"/>
                <a:gd name="T15" fmla="*/ 2147483646 h 1666"/>
                <a:gd name="T16" fmla="*/ 2147483646 w 2758"/>
                <a:gd name="T17" fmla="*/ 2147483646 h 1666"/>
                <a:gd name="T18" fmla="*/ 2147483646 w 2758"/>
                <a:gd name="T19" fmla="*/ 2147483646 h 1666"/>
                <a:gd name="T20" fmla="*/ 2147483646 w 2758"/>
                <a:gd name="T21" fmla="*/ 2147483646 h 1666"/>
                <a:gd name="T22" fmla="*/ 2147483646 w 2758"/>
                <a:gd name="T23" fmla="*/ 2147483646 h 1666"/>
                <a:gd name="T24" fmla="*/ 2147483646 w 2758"/>
                <a:gd name="T25" fmla="*/ 2147483646 h 1666"/>
                <a:gd name="T26" fmla="*/ 2147483646 w 2758"/>
                <a:gd name="T27" fmla="*/ 2147483646 h 1666"/>
                <a:gd name="T28" fmla="*/ 2147483646 w 2758"/>
                <a:gd name="T29" fmla="*/ 2147483646 h 1666"/>
                <a:gd name="T30" fmla="*/ 2147483646 w 2758"/>
                <a:gd name="T31" fmla="*/ 2147483646 h 1666"/>
                <a:gd name="T32" fmla="*/ 2147483646 w 2758"/>
                <a:gd name="T33" fmla="*/ 2147483646 h 1666"/>
                <a:gd name="T34" fmla="*/ 2147483646 w 2758"/>
                <a:gd name="T35" fmla="*/ 2147483646 h 1666"/>
                <a:gd name="T36" fmla="*/ 2147483646 w 2758"/>
                <a:gd name="T37" fmla="*/ 2147483646 h 1666"/>
                <a:gd name="T38" fmla="*/ 2147483646 w 2758"/>
                <a:gd name="T39" fmla="*/ 2147483646 h 1666"/>
                <a:gd name="T40" fmla="*/ 2147483646 w 2758"/>
                <a:gd name="T41" fmla="*/ 2147483646 h 1666"/>
                <a:gd name="T42" fmla="*/ 2147483646 w 2758"/>
                <a:gd name="T43" fmla="*/ 2147483646 h 1666"/>
                <a:gd name="T44" fmla="*/ 2147483646 w 2758"/>
                <a:gd name="T45" fmla="*/ 2147483646 h 1666"/>
                <a:gd name="T46" fmla="*/ 2147483646 w 2758"/>
                <a:gd name="T47" fmla="*/ 2147483646 h 1666"/>
                <a:gd name="T48" fmla="*/ 2147483646 w 2758"/>
                <a:gd name="T49" fmla="*/ 2147483646 h 1666"/>
                <a:gd name="T50" fmla="*/ 2147483646 w 2758"/>
                <a:gd name="T51" fmla="*/ 2147483646 h 1666"/>
                <a:gd name="T52" fmla="*/ 2147483646 w 2758"/>
                <a:gd name="T53" fmla="*/ 2147483646 h 1666"/>
                <a:gd name="T54" fmla="*/ 2147483646 w 2758"/>
                <a:gd name="T55" fmla="*/ 2147483646 h 1666"/>
                <a:gd name="T56" fmla="*/ 2147483646 w 2758"/>
                <a:gd name="T57" fmla="*/ 2147483646 h 1666"/>
                <a:gd name="T58" fmla="*/ 2147483646 w 2758"/>
                <a:gd name="T59" fmla="*/ 2147483646 h 1666"/>
                <a:gd name="T60" fmla="*/ 2147483646 w 2758"/>
                <a:gd name="T61" fmla="*/ 2147483646 h 1666"/>
                <a:gd name="T62" fmla="*/ 2147483646 w 2758"/>
                <a:gd name="T63" fmla="*/ 2147483646 h 1666"/>
                <a:gd name="T64" fmla="*/ 2147483646 w 2758"/>
                <a:gd name="T65" fmla="*/ 2147483646 h 1666"/>
                <a:gd name="T66" fmla="*/ 2147483646 w 2758"/>
                <a:gd name="T67" fmla="*/ 2147483646 h 1666"/>
                <a:gd name="T68" fmla="*/ 2147483646 w 2758"/>
                <a:gd name="T69" fmla="*/ 2147483646 h 1666"/>
                <a:gd name="T70" fmla="*/ 2147483646 w 2758"/>
                <a:gd name="T71" fmla="*/ 2147483646 h 1666"/>
                <a:gd name="T72" fmla="*/ 2147483646 w 2758"/>
                <a:gd name="T73" fmla="*/ 2147483646 h 1666"/>
                <a:gd name="T74" fmla="*/ 2147483646 w 2758"/>
                <a:gd name="T75" fmla="*/ 2147483646 h 1666"/>
                <a:gd name="T76" fmla="*/ 2147483646 w 2758"/>
                <a:gd name="T77" fmla="*/ 2147483646 h 1666"/>
                <a:gd name="T78" fmla="*/ 2147483646 w 2758"/>
                <a:gd name="T79" fmla="*/ 2147483646 h 1666"/>
                <a:gd name="T80" fmla="*/ 2147483646 w 2758"/>
                <a:gd name="T81" fmla="*/ 2147483646 h 1666"/>
                <a:gd name="T82" fmla="*/ 2147483646 w 2758"/>
                <a:gd name="T83" fmla="*/ 2147483646 h 1666"/>
                <a:gd name="T84" fmla="*/ 2147483646 w 2758"/>
                <a:gd name="T85" fmla="*/ 2147483646 h 1666"/>
                <a:gd name="T86" fmla="*/ 2147483646 w 2758"/>
                <a:gd name="T87" fmla="*/ 2147483646 h 1666"/>
                <a:gd name="T88" fmla="*/ 2147483646 w 2758"/>
                <a:gd name="T89" fmla="*/ 2147483646 h 1666"/>
                <a:gd name="T90" fmla="*/ 2147483646 w 2758"/>
                <a:gd name="T91" fmla="*/ 2147483646 h 1666"/>
                <a:gd name="T92" fmla="*/ 2147483646 w 2758"/>
                <a:gd name="T93" fmla="*/ 2147483646 h 1666"/>
                <a:gd name="T94" fmla="*/ 2147483646 w 2758"/>
                <a:gd name="T95" fmla="*/ 2147483646 h 1666"/>
                <a:gd name="T96" fmla="*/ 2147483646 w 2758"/>
                <a:gd name="T97" fmla="*/ 2147483646 h 1666"/>
                <a:gd name="T98" fmla="*/ 2147483646 w 2758"/>
                <a:gd name="T99" fmla="*/ 2147483646 h 1666"/>
                <a:gd name="T100" fmla="*/ 2147483646 w 2758"/>
                <a:gd name="T101" fmla="*/ 2147483646 h 1666"/>
                <a:gd name="T102" fmla="*/ 2147483646 w 2758"/>
                <a:gd name="T103" fmla="*/ 2147483646 h 1666"/>
                <a:gd name="T104" fmla="*/ 2147483646 w 2758"/>
                <a:gd name="T105" fmla="*/ 2147483646 h 1666"/>
                <a:gd name="T106" fmla="*/ 2147483646 w 2758"/>
                <a:gd name="T107" fmla="*/ 2147483646 h 1666"/>
                <a:gd name="T108" fmla="*/ 2147483646 w 2758"/>
                <a:gd name="T109" fmla="*/ 2147483646 h 1666"/>
                <a:gd name="T110" fmla="*/ 2147483646 w 2758"/>
                <a:gd name="T111" fmla="*/ 2147483646 h 1666"/>
                <a:gd name="T112" fmla="*/ 2147483646 w 2758"/>
                <a:gd name="T113" fmla="*/ 2147483646 h 1666"/>
                <a:gd name="T114" fmla="*/ 2147483646 w 2758"/>
                <a:gd name="T115" fmla="*/ 2147483646 h 1666"/>
                <a:gd name="T116" fmla="*/ 2147483646 w 2758"/>
                <a:gd name="T117" fmla="*/ 2147483646 h 1666"/>
                <a:gd name="T118" fmla="*/ 2147483646 w 2758"/>
                <a:gd name="T119" fmla="*/ 2147483646 h 1666"/>
                <a:gd name="T120" fmla="*/ 2147483646 w 2758"/>
                <a:gd name="T121" fmla="*/ 2147483646 h 1666"/>
                <a:gd name="T122" fmla="*/ 2147483646 w 2758"/>
                <a:gd name="T123" fmla="*/ 2147483646 h 1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758" h="1666">
                  <a:moveTo>
                    <a:pt x="931" y="1269"/>
                  </a:moveTo>
                  <a:lnTo>
                    <a:pt x="895" y="1297"/>
                  </a:lnTo>
                  <a:lnTo>
                    <a:pt x="864" y="1328"/>
                  </a:lnTo>
                  <a:lnTo>
                    <a:pt x="839" y="1359"/>
                  </a:lnTo>
                  <a:lnTo>
                    <a:pt x="816" y="1392"/>
                  </a:lnTo>
                  <a:lnTo>
                    <a:pt x="1102" y="1555"/>
                  </a:lnTo>
                  <a:lnTo>
                    <a:pt x="1172" y="1557"/>
                  </a:lnTo>
                  <a:lnTo>
                    <a:pt x="1210" y="1555"/>
                  </a:lnTo>
                  <a:lnTo>
                    <a:pt x="1243" y="1547"/>
                  </a:lnTo>
                  <a:lnTo>
                    <a:pt x="1269" y="1535"/>
                  </a:lnTo>
                  <a:lnTo>
                    <a:pt x="1293" y="1518"/>
                  </a:lnTo>
                  <a:lnTo>
                    <a:pt x="1310" y="1495"/>
                  </a:lnTo>
                  <a:lnTo>
                    <a:pt x="1323" y="1466"/>
                  </a:lnTo>
                  <a:lnTo>
                    <a:pt x="1331" y="1434"/>
                  </a:lnTo>
                  <a:lnTo>
                    <a:pt x="1333" y="1397"/>
                  </a:lnTo>
                  <a:lnTo>
                    <a:pt x="1164" y="1397"/>
                  </a:lnTo>
                  <a:lnTo>
                    <a:pt x="931" y="1269"/>
                  </a:lnTo>
                  <a:close/>
                  <a:moveTo>
                    <a:pt x="1060" y="975"/>
                  </a:moveTo>
                  <a:lnTo>
                    <a:pt x="1026" y="983"/>
                  </a:lnTo>
                  <a:lnTo>
                    <a:pt x="993" y="992"/>
                  </a:lnTo>
                  <a:lnTo>
                    <a:pt x="964" y="1006"/>
                  </a:lnTo>
                  <a:lnTo>
                    <a:pt x="937" y="1021"/>
                  </a:lnTo>
                  <a:lnTo>
                    <a:pt x="912" y="1040"/>
                  </a:lnTo>
                  <a:lnTo>
                    <a:pt x="891" y="1061"/>
                  </a:lnTo>
                  <a:lnTo>
                    <a:pt x="872" y="1084"/>
                  </a:lnTo>
                  <a:lnTo>
                    <a:pt x="855" y="1111"/>
                  </a:lnTo>
                  <a:lnTo>
                    <a:pt x="1195" y="1292"/>
                  </a:lnTo>
                  <a:lnTo>
                    <a:pt x="1352" y="1296"/>
                  </a:lnTo>
                  <a:lnTo>
                    <a:pt x="1392" y="1294"/>
                  </a:lnTo>
                  <a:lnTo>
                    <a:pt x="1427" y="1288"/>
                  </a:lnTo>
                  <a:lnTo>
                    <a:pt x="1456" y="1276"/>
                  </a:lnTo>
                  <a:lnTo>
                    <a:pt x="1481" y="1263"/>
                  </a:lnTo>
                  <a:lnTo>
                    <a:pt x="1500" y="1244"/>
                  </a:lnTo>
                  <a:lnTo>
                    <a:pt x="1513" y="1221"/>
                  </a:lnTo>
                  <a:lnTo>
                    <a:pt x="1521" y="1192"/>
                  </a:lnTo>
                  <a:lnTo>
                    <a:pt x="1523" y="1161"/>
                  </a:lnTo>
                  <a:lnTo>
                    <a:pt x="1521" y="1142"/>
                  </a:lnTo>
                  <a:lnTo>
                    <a:pt x="1517" y="1121"/>
                  </a:lnTo>
                  <a:lnTo>
                    <a:pt x="1510" y="1096"/>
                  </a:lnTo>
                  <a:lnTo>
                    <a:pt x="1498" y="1071"/>
                  </a:lnTo>
                  <a:lnTo>
                    <a:pt x="1241" y="1075"/>
                  </a:lnTo>
                  <a:lnTo>
                    <a:pt x="1060" y="975"/>
                  </a:lnTo>
                  <a:close/>
                  <a:moveTo>
                    <a:pt x="1137" y="668"/>
                  </a:moveTo>
                  <a:lnTo>
                    <a:pt x="1104" y="670"/>
                  </a:lnTo>
                  <a:lnTo>
                    <a:pt x="1074" y="676"/>
                  </a:lnTo>
                  <a:lnTo>
                    <a:pt x="1047" y="687"/>
                  </a:lnTo>
                  <a:lnTo>
                    <a:pt x="1020" y="702"/>
                  </a:lnTo>
                  <a:lnTo>
                    <a:pt x="997" y="722"/>
                  </a:lnTo>
                  <a:lnTo>
                    <a:pt x="976" y="745"/>
                  </a:lnTo>
                  <a:lnTo>
                    <a:pt x="954" y="772"/>
                  </a:lnTo>
                  <a:lnTo>
                    <a:pt x="937" y="804"/>
                  </a:lnTo>
                  <a:lnTo>
                    <a:pt x="1269" y="969"/>
                  </a:lnTo>
                  <a:lnTo>
                    <a:pt x="1454" y="971"/>
                  </a:lnTo>
                  <a:lnTo>
                    <a:pt x="1502" y="969"/>
                  </a:lnTo>
                  <a:lnTo>
                    <a:pt x="1542" y="962"/>
                  </a:lnTo>
                  <a:lnTo>
                    <a:pt x="1579" y="952"/>
                  </a:lnTo>
                  <a:lnTo>
                    <a:pt x="1608" y="937"/>
                  </a:lnTo>
                  <a:lnTo>
                    <a:pt x="1631" y="916"/>
                  </a:lnTo>
                  <a:lnTo>
                    <a:pt x="1646" y="893"/>
                  </a:lnTo>
                  <a:lnTo>
                    <a:pt x="1656" y="864"/>
                  </a:lnTo>
                  <a:lnTo>
                    <a:pt x="1659" y="833"/>
                  </a:lnTo>
                  <a:lnTo>
                    <a:pt x="1657" y="810"/>
                  </a:lnTo>
                  <a:lnTo>
                    <a:pt x="1650" y="789"/>
                  </a:lnTo>
                  <a:lnTo>
                    <a:pt x="1640" y="772"/>
                  </a:lnTo>
                  <a:lnTo>
                    <a:pt x="1625" y="758"/>
                  </a:lnTo>
                  <a:lnTo>
                    <a:pt x="1604" y="749"/>
                  </a:lnTo>
                  <a:lnTo>
                    <a:pt x="1579" y="741"/>
                  </a:lnTo>
                  <a:lnTo>
                    <a:pt x="1550" y="735"/>
                  </a:lnTo>
                  <a:lnTo>
                    <a:pt x="1517" y="733"/>
                  </a:lnTo>
                  <a:lnTo>
                    <a:pt x="1293" y="733"/>
                  </a:lnTo>
                  <a:lnTo>
                    <a:pt x="1273" y="718"/>
                  </a:lnTo>
                  <a:lnTo>
                    <a:pt x="1254" y="704"/>
                  </a:lnTo>
                  <a:lnTo>
                    <a:pt x="1233" y="693"/>
                  </a:lnTo>
                  <a:lnTo>
                    <a:pt x="1214" y="683"/>
                  </a:lnTo>
                  <a:lnTo>
                    <a:pt x="1195" y="678"/>
                  </a:lnTo>
                  <a:lnTo>
                    <a:pt x="1175" y="672"/>
                  </a:lnTo>
                  <a:lnTo>
                    <a:pt x="1156" y="668"/>
                  </a:lnTo>
                  <a:lnTo>
                    <a:pt x="1137" y="668"/>
                  </a:lnTo>
                  <a:close/>
                  <a:moveTo>
                    <a:pt x="1694" y="240"/>
                  </a:moveTo>
                  <a:lnTo>
                    <a:pt x="1898" y="466"/>
                  </a:lnTo>
                  <a:lnTo>
                    <a:pt x="1874" y="497"/>
                  </a:lnTo>
                  <a:lnTo>
                    <a:pt x="1855" y="520"/>
                  </a:lnTo>
                  <a:lnTo>
                    <a:pt x="2251" y="518"/>
                  </a:lnTo>
                  <a:lnTo>
                    <a:pt x="2303" y="516"/>
                  </a:lnTo>
                  <a:lnTo>
                    <a:pt x="2351" y="516"/>
                  </a:lnTo>
                  <a:lnTo>
                    <a:pt x="2395" y="512"/>
                  </a:lnTo>
                  <a:lnTo>
                    <a:pt x="2435" y="511"/>
                  </a:lnTo>
                  <a:lnTo>
                    <a:pt x="2474" y="505"/>
                  </a:lnTo>
                  <a:lnTo>
                    <a:pt x="2508" y="501"/>
                  </a:lnTo>
                  <a:lnTo>
                    <a:pt x="2539" y="493"/>
                  </a:lnTo>
                  <a:lnTo>
                    <a:pt x="2568" y="488"/>
                  </a:lnTo>
                  <a:lnTo>
                    <a:pt x="2593" y="478"/>
                  </a:lnTo>
                  <a:lnTo>
                    <a:pt x="2614" y="470"/>
                  </a:lnTo>
                  <a:lnTo>
                    <a:pt x="2631" y="459"/>
                  </a:lnTo>
                  <a:lnTo>
                    <a:pt x="2647" y="449"/>
                  </a:lnTo>
                  <a:lnTo>
                    <a:pt x="2658" y="436"/>
                  </a:lnTo>
                  <a:lnTo>
                    <a:pt x="2666" y="424"/>
                  </a:lnTo>
                  <a:lnTo>
                    <a:pt x="2672" y="411"/>
                  </a:lnTo>
                  <a:lnTo>
                    <a:pt x="2673" y="395"/>
                  </a:lnTo>
                  <a:lnTo>
                    <a:pt x="2672" y="380"/>
                  </a:lnTo>
                  <a:lnTo>
                    <a:pt x="2668" y="363"/>
                  </a:lnTo>
                  <a:lnTo>
                    <a:pt x="2662" y="349"/>
                  </a:lnTo>
                  <a:lnTo>
                    <a:pt x="2652" y="336"/>
                  </a:lnTo>
                  <a:lnTo>
                    <a:pt x="2639" y="324"/>
                  </a:lnTo>
                  <a:lnTo>
                    <a:pt x="2625" y="313"/>
                  </a:lnTo>
                  <a:lnTo>
                    <a:pt x="2608" y="301"/>
                  </a:lnTo>
                  <a:lnTo>
                    <a:pt x="2587" y="294"/>
                  </a:lnTo>
                  <a:lnTo>
                    <a:pt x="2566" y="284"/>
                  </a:lnTo>
                  <a:lnTo>
                    <a:pt x="2541" y="278"/>
                  </a:lnTo>
                  <a:lnTo>
                    <a:pt x="2512" y="273"/>
                  </a:lnTo>
                  <a:lnTo>
                    <a:pt x="2481" y="267"/>
                  </a:lnTo>
                  <a:lnTo>
                    <a:pt x="2449" y="263"/>
                  </a:lnTo>
                  <a:lnTo>
                    <a:pt x="2412" y="261"/>
                  </a:lnTo>
                  <a:lnTo>
                    <a:pt x="2374" y="259"/>
                  </a:lnTo>
                  <a:lnTo>
                    <a:pt x="2334" y="259"/>
                  </a:lnTo>
                  <a:lnTo>
                    <a:pt x="1694" y="240"/>
                  </a:lnTo>
                  <a:close/>
                  <a:moveTo>
                    <a:pt x="1060" y="109"/>
                  </a:moveTo>
                  <a:lnTo>
                    <a:pt x="1039" y="117"/>
                  </a:lnTo>
                  <a:lnTo>
                    <a:pt x="1018" y="125"/>
                  </a:lnTo>
                  <a:lnTo>
                    <a:pt x="993" y="134"/>
                  </a:lnTo>
                  <a:lnTo>
                    <a:pt x="966" y="146"/>
                  </a:lnTo>
                  <a:lnTo>
                    <a:pt x="937" y="159"/>
                  </a:lnTo>
                  <a:lnTo>
                    <a:pt x="906" y="173"/>
                  </a:lnTo>
                  <a:lnTo>
                    <a:pt x="872" y="188"/>
                  </a:lnTo>
                  <a:lnTo>
                    <a:pt x="835" y="203"/>
                  </a:lnTo>
                  <a:lnTo>
                    <a:pt x="799" y="221"/>
                  </a:lnTo>
                  <a:lnTo>
                    <a:pt x="757" y="240"/>
                  </a:lnTo>
                  <a:lnTo>
                    <a:pt x="714" y="261"/>
                  </a:lnTo>
                  <a:lnTo>
                    <a:pt x="670" y="282"/>
                  </a:lnTo>
                  <a:lnTo>
                    <a:pt x="622" y="305"/>
                  </a:lnTo>
                  <a:lnTo>
                    <a:pt x="572" y="328"/>
                  </a:lnTo>
                  <a:lnTo>
                    <a:pt x="520" y="353"/>
                  </a:lnTo>
                  <a:lnTo>
                    <a:pt x="467" y="380"/>
                  </a:lnTo>
                  <a:lnTo>
                    <a:pt x="150" y="380"/>
                  </a:lnTo>
                  <a:lnTo>
                    <a:pt x="123" y="480"/>
                  </a:lnTo>
                  <a:lnTo>
                    <a:pt x="104" y="580"/>
                  </a:lnTo>
                  <a:lnTo>
                    <a:pt x="92" y="679"/>
                  </a:lnTo>
                  <a:lnTo>
                    <a:pt x="88" y="779"/>
                  </a:lnTo>
                  <a:lnTo>
                    <a:pt x="92" y="875"/>
                  </a:lnTo>
                  <a:lnTo>
                    <a:pt x="102" y="971"/>
                  </a:lnTo>
                  <a:lnTo>
                    <a:pt x="119" y="1069"/>
                  </a:lnTo>
                  <a:lnTo>
                    <a:pt x="142" y="1169"/>
                  </a:lnTo>
                  <a:lnTo>
                    <a:pt x="378" y="1169"/>
                  </a:lnTo>
                  <a:lnTo>
                    <a:pt x="417" y="1228"/>
                  </a:lnTo>
                  <a:lnTo>
                    <a:pt x="459" y="1286"/>
                  </a:lnTo>
                  <a:lnTo>
                    <a:pt x="501" y="1340"/>
                  </a:lnTo>
                  <a:lnTo>
                    <a:pt x="545" y="1390"/>
                  </a:lnTo>
                  <a:lnTo>
                    <a:pt x="591" y="1438"/>
                  </a:lnTo>
                  <a:lnTo>
                    <a:pt x="640" y="1482"/>
                  </a:lnTo>
                  <a:lnTo>
                    <a:pt x="688" y="1524"/>
                  </a:lnTo>
                  <a:lnTo>
                    <a:pt x="737" y="1562"/>
                  </a:lnTo>
                  <a:lnTo>
                    <a:pt x="757" y="1566"/>
                  </a:lnTo>
                  <a:lnTo>
                    <a:pt x="774" y="1568"/>
                  </a:lnTo>
                  <a:lnTo>
                    <a:pt x="787" y="1570"/>
                  </a:lnTo>
                  <a:lnTo>
                    <a:pt x="797" y="1570"/>
                  </a:lnTo>
                  <a:lnTo>
                    <a:pt x="805" y="1570"/>
                  </a:lnTo>
                  <a:lnTo>
                    <a:pt x="814" y="1570"/>
                  </a:lnTo>
                  <a:lnTo>
                    <a:pt x="826" y="1568"/>
                  </a:lnTo>
                  <a:lnTo>
                    <a:pt x="839" y="1566"/>
                  </a:lnTo>
                  <a:lnTo>
                    <a:pt x="855" y="1564"/>
                  </a:lnTo>
                  <a:lnTo>
                    <a:pt x="872" y="1562"/>
                  </a:lnTo>
                  <a:lnTo>
                    <a:pt x="891" y="1559"/>
                  </a:lnTo>
                  <a:lnTo>
                    <a:pt x="912" y="1555"/>
                  </a:lnTo>
                  <a:lnTo>
                    <a:pt x="695" y="1441"/>
                  </a:lnTo>
                  <a:lnTo>
                    <a:pt x="720" y="1380"/>
                  </a:lnTo>
                  <a:lnTo>
                    <a:pt x="753" y="1322"/>
                  </a:lnTo>
                  <a:lnTo>
                    <a:pt x="791" y="1267"/>
                  </a:lnTo>
                  <a:lnTo>
                    <a:pt x="835" y="1215"/>
                  </a:lnTo>
                  <a:lnTo>
                    <a:pt x="728" y="1155"/>
                  </a:lnTo>
                  <a:lnTo>
                    <a:pt x="753" y="1107"/>
                  </a:lnTo>
                  <a:lnTo>
                    <a:pt x="778" y="1065"/>
                  </a:lnTo>
                  <a:lnTo>
                    <a:pt x="803" y="1027"/>
                  </a:lnTo>
                  <a:lnTo>
                    <a:pt x="830" y="994"/>
                  </a:lnTo>
                  <a:lnTo>
                    <a:pt x="855" y="967"/>
                  </a:lnTo>
                  <a:lnTo>
                    <a:pt x="883" y="942"/>
                  </a:lnTo>
                  <a:lnTo>
                    <a:pt x="910" y="925"/>
                  </a:lnTo>
                  <a:lnTo>
                    <a:pt x="939" y="912"/>
                  </a:lnTo>
                  <a:lnTo>
                    <a:pt x="816" y="846"/>
                  </a:lnTo>
                  <a:lnTo>
                    <a:pt x="832" y="812"/>
                  </a:lnTo>
                  <a:lnTo>
                    <a:pt x="849" y="781"/>
                  </a:lnTo>
                  <a:lnTo>
                    <a:pt x="864" y="750"/>
                  </a:lnTo>
                  <a:lnTo>
                    <a:pt x="882" y="724"/>
                  </a:lnTo>
                  <a:lnTo>
                    <a:pt x="899" y="697"/>
                  </a:lnTo>
                  <a:lnTo>
                    <a:pt x="918" y="674"/>
                  </a:lnTo>
                  <a:lnTo>
                    <a:pt x="937" y="653"/>
                  </a:lnTo>
                  <a:lnTo>
                    <a:pt x="956" y="633"/>
                  </a:lnTo>
                  <a:lnTo>
                    <a:pt x="976" y="616"/>
                  </a:lnTo>
                  <a:lnTo>
                    <a:pt x="997" y="603"/>
                  </a:lnTo>
                  <a:lnTo>
                    <a:pt x="1020" y="591"/>
                  </a:lnTo>
                  <a:lnTo>
                    <a:pt x="1041" y="580"/>
                  </a:lnTo>
                  <a:lnTo>
                    <a:pt x="1064" y="572"/>
                  </a:lnTo>
                  <a:lnTo>
                    <a:pt x="1087" y="566"/>
                  </a:lnTo>
                  <a:lnTo>
                    <a:pt x="1112" y="564"/>
                  </a:lnTo>
                  <a:lnTo>
                    <a:pt x="1137" y="562"/>
                  </a:lnTo>
                  <a:lnTo>
                    <a:pt x="1181" y="566"/>
                  </a:lnTo>
                  <a:lnTo>
                    <a:pt x="1225" y="578"/>
                  </a:lnTo>
                  <a:lnTo>
                    <a:pt x="1248" y="585"/>
                  </a:lnTo>
                  <a:lnTo>
                    <a:pt x="1271" y="597"/>
                  </a:lnTo>
                  <a:lnTo>
                    <a:pt x="1294" y="610"/>
                  </a:lnTo>
                  <a:lnTo>
                    <a:pt x="1317" y="624"/>
                  </a:lnTo>
                  <a:lnTo>
                    <a:pt x="1477" y="622"/>
                  </a:lnTo>
                  <a:lnTo>
                    <a:pt x="1431" y="599"/>
                  </a:lnTo>
                  <a:lnTo>
                    <a:pt x="1385" y="568"/>
                  </a:lnTo>
                  <a:lnTo>
                    <a:pt x="1335" y="530"/>
                  </a:lnTo>
                  <a:lnTo>
                    <a:pt x="1285" y="484"/>
                  </a:lnTo>
                  <a:lnTo>
                    <a:pt x="1248" y="505"/>
                  </a:lnTo>
                  <a:lnTo>
                    <a:pt x="1214" y="524"/>
                  </a:lnTo>
                  <a:lnTo>
                    <a:pt x="1177" y="539"/>
                  </a:lnTo>
                  <a:lnTo>
                    <a:pt x="1139" y="553"/>
                  </a:lnTo>
                  <a:lnTo>
                    <a:pt x="1102" y="562"/>
                  </a:lnTo>
                  <a:lnTo>
                    <a:pt x="1064" y="570"/>
                  </a:lnTo>
                  <a:lnTo>
                    <a:pt x="1026" y="574"/>
                  </a:lnTo>
                  <a:lnTo>
                    <a:pt x="987" y="576"/>
                  </a:lnTo>
                  <a:lnTo>
                    <a:pt x="947" y="572"/>
                  </a:lnTo>
                  <a:lnTo>
                    <a:pt x="943" y="466"/>
                  </a:lnTo>
                  <a:lnTo>
                    <a:pt x="972" y="468"/>
                  </a:lnTo>
                  <a:lnTo>
                    <a:pt x="1014" y="466"/>
                  </a:lnTo>
                  <a:lnTo>
                    <a:pt x="1056" y="461"/>
                  </a:lnTo>
                  <a:lnTo>
                    <a:pt x="1099" y="453"/>
                  </a:lnTo>
                  <a:lnTo>
                    <a:pt x="1141" y="441"/>
                  </a:lnTo>
                  <a:lnTo>
                    <a:pt x="1181" y="424"/>
                  </a:lnTo>
                  <a:lnTo>
                    <a:pt x="1221" y="405"/>
                  </a:lnTo>
                  <a:lnTo>
                    <a:pt x="1262" y="384"/>
                  </a:lnTo>
                  <a:lnTo>
                    <a:pt x="1302" y="357"/>
                  </a:lnTo>
                  <a:lnTo>
                    <a:pt x="1339" y="401"/>
                  </a:lnTo>
                  <a:lnTo>
                    <a:pt x="1375" y="440"/>
                  </a:lnTo>
                  <a:lnTo>
                    <a:pt x="1414" y="474"/>
                  </a:lnTo>
                  <a:lnTo>
                    <a:pt x="1450" y="499"/>
                  </a:lnTo>
                  <a:lnTo>
                    <a:pt x="1487" y="520"/>
                  </a:lnTo>
                  <a:lnTo>
                    <a:pt x="1525" y="536"/>
                  </a:lnTo>
                  <a:lnTo>
                    <a:pt x="1561" y="545"/>
                  </a:lnTo>
                  <a:lnTo>
                    <a:pt x="1600" y="547"/>
                  </a:lnTo>
                  <a:lnTo>
                    <a:pt x="1623" y="547"/>
                  </a:lnTo>
                  <a:lnTo>
                    <a:pt x="1646" y="543"/>
                  </a:lnTo>
                  <a:lnTo>
                    <a:pt x="1669" y="536"/>
                  </a:lnTo>
                  <a:lnTo>
                    <a:pt x="1692" y="526"/>
                  </a:lnTo>
                  <a:lnTo>
                    <a:pt x="1713" y="514"/>
                  </a:lnTo>
                  <a:lnTo>
                    <a:pt x="1734" y="501"/>
                  </a:lnTo>
                  <a:lnTo>
                    <a:pt x="1753" y="484"/>
                  </a:lnTo>
                  <a:lnTo>
                    <a:pt x="1773" y="464"/>
                  </a:lnTo>
                  <a:lnTo>
                    <a:pt x="1502" y="155"/>
                  </a:lnTo>
                  <a:lnTo>
                    <a:pt x="1060" y="109"/>
                  </a:lnTo>
                  <a:close/>
                  <a:moveTo>
                    <a:pt x="1054" y="0"/>
                  </a:moveTo>
                  <a:lnTo>
                    <a:pt x="1536" y="54"/>
                  </a:lnTo>
                  <a:lnTo>
                    <a:pt x="1608" y="134"/>
                  </a:lnTo>
                  <a:lnTo>
                    <a:pt x="2318" y="154"/>
                  </a:lnTo>
                  <a:lnTo>
                    <a:pt x="2378" y="155"/>
                  </a:lnTo>
                  <a:lnTo>
                    <a:pt x="2431" y="157"/>
                  </a:lnTo>
                  <a:lnTo>
                    <a:pt x="2481" y="161"/>
                  </a:lnTo>
                  <a:lnTo>
                    <a:pt x="2528" y="167"/>
                  </a:lnTo>
                  <a:lnTo>
                    <a:pt x="2568" y="175"/>
                  </a:lnTo>
                  <a:lnTo>
                    <a:pt x="2602" y="184"/>
                  </a:lnTo>
                  <a:lnTo>
                    <a:pt x="2635" y="196"/>
                  </a:lnTo>
                  <a:lnTo>
                    <a:pt x="2662" y="207"/>
                  </a:lnTo>
                  <a:lnTo>
                    <a:pt x="2683" y="223"/>
                  </a:lnTo>
                  <a:lnTo>
                    <a:pt x="2704" y="240"/>
                  </a:lnTo>
                  <a:lnTo>
                    <a:pt x="2720" y="259"/>
                  </a:lnTo>
                  <a:lnTo>
                    <a:pt x="2735" y="280"/>
                  </a:lnTo>
                  <a:lnTo>
                    <a:pt x="2745" y="305"/>
                  </a:lnTo>
                  <a:lnTo>
                    <a:pt x="2752" y="332"/>
                  </a:lnTo>
                  <a:lnTo>
                    <a:pt x="2756" y="361"/>
                  </a:lnTo>
                  <a:lnTo>
                    <a:pt x="2758" y="393"/>
                  </a:lnTo>
                  <a:lnTo>
                    <a:pt x="2756" y="420"/>
                  </a:lnTo>
                  <a:lnTo>
                    <a:pt x="2752" y="447"/>
                  </a:lnTo>
                  <a:lnTo>
                    <a:pt x="2745" y="470"/>
                  </a:lnTo>
                  <a:lnTo>
                    <a:pt x="2733" y="493"/>
                  </a:lnTo>
                  <a:lnTo>
                    <a:pt x="2720" y="514"/>
                  </a:lnTo>
                  <a:lnTo>
                    <a:pt x="2700" y="532"/>
                  </a:lnTo>
                  <a:lnTo>
                    <a:pt x="2681" y="549"/>
                  </a:lnTo>
                  <a:lnTo>
                    <a:pt x="2656" y="564"/>
                  </a:lnTo>
                  <a:lnTo>
                    <a:pt x="2629" y="578"/>
                  </a:lnTo>
                  <a:lnTo>
                    <a:pt x="2599" y="589"/>
                  </a:lnTo>
                  <a:lnTo>
                    <a:pt x="2566" y="601"/>
                  </a:lnTo>
                  <a:lnTo>
                    <a:pt x="2529" y="608"/>
                  </a:lnTo>
                  <a:lnTo>
                    <a:pt x="2489" y="614"/>
                  </a:lnTo>
                  <a:lnTo>
                    <a:pt x="2447" y="618"/>
                  </a:lnTo>
                  <a:lnTo>
                    <a:pt x="2401" y="622"/>
                  </a:lnTo>
                  <a:lnTo>
                    <a:pt x="2353" y="622"/>
                  </a:lnTo>
                  <a:lnTo>
                    <a:pt x="1725" y="631"/>
                  </a:lnTo>
                  <a:lnTo>
                    <a:pt x="1661" y="649"/>
                  </a:lnTo>
                  <a:lnTo>
                    <a:pt x="1682" y="666"/>
                  </a:lnTo>
                  <a:lnTo>
                    <a:pt x="1700" y="685"/>
                  </a:lnTo>
                  <a:lnTo>
                    <a:pt x="1715" y="704"/>
                  </a:lnTo>
                  <a:lnTo>
                    <a:pt x="1727" y="727"/>
                  </a:lnTo>
                  <a:lnTo>
                    <a:pt x="1736" y="750"/>
                  </a:lnTo>
                  <a:lnTo>
                    <a:pt x="1744" y="777"/>
                  </a:lnTo>
                  <a:lnTo>
                    <a:pt x="1748" y="804"/>
                  </a:lnTo>
                  <a:lnTo>
                    <a:pt x="1748" y="835"/>
                  </a:lnTo>
                  <a:lnTo>
                    <a:pt x="1746" y="875"/>
                  </a:lnTo>
                  <a:lnTo>
                    <a:pt x="1738" y="912"/>
                  </a:lnTo>
                  <a:lnTo>
                    <a:pt x="1727" y="944"/>
                  </a:lnTo>
                  <a:lnTo>
                    <a:pt x="1709" y="973"/>
                  </a:lnTo>
                  <a:lnTo>
                    <a:pt x="1688" y="1000"/>
                  </a:lnTo>
                  <a:lnTo>
                    <a:pt x="1661" y="1021"/>
                  </a:lnTo>
                  <a:lnTo>
                    <a:pt x="1631" y="1040"/>
                  </a:lnTo>
                  <a:lnTo>
                    <a:pt x="1596" y="1056"/>
                  </a:lnTo>
                  <a:lnTo>
                    <a:pt x="1604" y="1084"/>
                  </a:lnTo>
                  <a:lnTo>
                    <a:pt x="1609" y="1111"/>
                  </a:lnTo>
                  <a:lnTo>
                    <a:pt x="1613" y="1136"/>
                  </a:lnTo>
                  <a:lnTo>
                    <a:pt x="1615" y="1159"/>
                  </a:lnTo>
                  <a:lnTo>
                    <a:pt x="1611" y="1207"/>
                  </a:lnTo>
                  <a:lnTo>
                    <a:pt x="1602" y="1251"/>
                  </a:lnTo>
                  <a:lnTo>
                    <a:pt x="1586" y="1290"/>
                  </a:lnTo>
                  <a:lnTo>
                    <a:pt x="1565" y="1321"/>
                  </a:lnTo>
                  <a:lnTo>
                    <a:pt x="1538" y="1347"/>
                  </a:lnTo>
                  <a:lnTo>
                    <a:pt x="1504" y="1370"/>
                  </a:lnTo>
                  <a:lnTo>
                    <a:pt x="1463" y="1386"/>
                  </a:lnTo>
                  <a:lnTo>
                    <a:pt x="1417" y="1397"/>
                  </a:lnTo>
                  <a:lnTo>
                    <a:pt x="1419" y="1416"/>
                  </a:lnTo>
                  <a:lnTo>
                    <a:pt x="1419" y="1432"/>
                  </a:lnTo>
                  <a:lnTo>
                    <a:pt x="1417" y="1459"/>
                  </a:lnTo>
                  <a:lnTo>
                    <a:pt x="1415" y="1486"/>
                  </a:lnTo>
                  <a:lnTo>
                    <a:pt x="1410" y="1511"/>
                  </a:lnTo>
                  <a:lnTo>
                    <a:pt x="1402" y="1532"/>
                  </a:lnTo>
                  <a:lnTo>
                    <a:pt x="1394" y="1553"/>
                  </a:lnTo>
                  <a:lnTo>
                    <a:pt x="1383" y="1572"/>
                  </a:lnTo>
                  <a:lnTo>
                    <a:pt x="1369" y="1589"/>
                  </a:lnTo>
                  <a:lnTo>
                    <a:pt x="1354" y="1605"/>
                  </a:lnTo>
                  <a:lnTo>
                    <a:pt x="1337" y="1618"/>
                  </a:lnTo>
                  <a:lnTo>
                    <a:pt x="1317" y="1630"/>
                  </a:lnTo>
                  <a:lnTo>
                    <a:pt x="1296" y="1639"/>
                  </a:lnTo>
                  <a:lnTo>
                    <a:pt x="1273" y="1649"/>
                  </a:lnTo>
                  <a:lnTo>
                    <a:pt x="1246" y="1654"/>
                  </a:lnTo>
                  <a:lnTo>
                    <a:pt x="1220" y="1658"/>
                  </a:lnTo>
                  <a:lnTo>
                    <a:pt x="1191" y="1662"/>
                  </a:lnTo>
                  <a:lnTo>
                    <a:pt x="1158" y="1662"/>
                  </a:lnTo>
                  <a:lnTo>
                    <a:pt x="1099" y="1658"/>
                  </a:lnTo>
                  <a:lnTo>
                    <a:pt x="1033" y="1624"/>
                  </a:lnTo>
                  <a:lnTo>
                    <a:pt x="979" y="1643"/>
                  </a:lnTo>
                  <a:lnTo>
                    <a:pt x="928" y="1656"/>
                  </a:lnTo>
                  <a:lnTo>
                    <a:pt x="876" y="1664"/>
                  </a:lnTo>
                  <a:lnTo>
                    <a:pt x="828" y="1666"/>
                  </a:lnTo>
                  <a:lnTo>
                    <a:pt x="809" y="1666"/>
                  </a:lnTo>
                  <a:lnTo>
                    <a:pt x="785" y="1664"/>
                  </a:lnTo>
                  <a:lnTo>
                    <a:pt x="757" y="1660"/>
                  </a:lnTo>
                  <a:lnTo>
                    <a:pt x="722" y="1656"/>
                  </a:lnTo>
                  <a:lnTo>
                    <a:pt x="676" y="1626"/>
                  </a:lnTo>
                  <a:lnTo>
                    <a:pt x="628" y="1591"/>
                  </a:lnTo>
                  <a:lnTo>
                    <a:pt x="578" y="1553"/>
                  </a:lnTo>
                  <a:lnTo>
                    <a:pt x="530" y="1509"/>
                  </a:lnTo>
                  <a:lnTo>
                    <a:pt x="482" y="1459"/>
                  </a:lnTo>
                  <a:lnTo>
                    <a:pt x="432" y="1403"/>
                  </a:lnTo>
                  <a:lnTo>
                    <a:pt x="382" y="1344"/>
                  </a:lnTo>
                  <a:lnTo>
                    <a:pt x="332" y="1280"/>
                  </a:lnTo>
                  <a:lnTo>
                    <a:pt x="83" y="1280"/>
                  </a:lnTo>
                  <a:lnTo>
                    <a:pt x="63" y="1219"/>
                  </a:lnTo>
                  <a:lnTo>
                    <a:pt x="46" y="1157"/>
                  </a:lnTo>
                  <a:lnTo>
                    <a:pt x="33" y="1096"/>
                  </a:lnTo>
                  <a:lnTo>
                    <a:pt x="19" y="1036"/>
                  </a:lnTo>
                  <a:lnTo>
                    <a:pt x="11" y="975"/>
                  </a:lnTo>
                  <a:lnTo>
                    <a:pt x="4" y="914"/>
                  </a:lnTo>
                  <a:lnTo>
                    <a:pt x="0" y="854"/>
                  </a:lnTo>
                  <a:lnTo>
                    <a:pt x="0" y="793"/>
                  </a:lnTo>
                  <a:lnTo>
                    <a:pt x="0" y="724"/>
                  </a:lnTo>
                  <a:lnTo>
                    <a:pt x="6" y="656"/>
                  </a:lnTo>
                  <a:lnTo>
                    <a:pt x="11" y="591"/>
                  </a:lnTo>
                  <a:lnTo>
                    <a:pt x="23" y="526"/>
                  </a:lnTo>
                  <a:lnTo>
                    <a:pt x="34" y="463"/>
                  </a:lnTo>
                  <a:lnTo>
                    <a:pt x="52" y="399"/>
                  </a:lnTo>
                  <a:lnTo>
                    <a:pt x="69" y="336"/>
                  </a:lnTo>
                  <a:lnTo>
                    <a:pt x="92" y="276"/>
                  </a:lnTo>
                  <a:lnTo>
                    <a:pt x="465" y="276"/>
                  </a:lnTo>
                  <a:lnTo>
                    <a:pt x="530" y="236"/>
                  </a:lnTo>
                  <a:lnTo>
                    <a:pt x="599" y="200"/>
                  </a:lnTo>
                  <a:lnTo>
                    <a:pt x="668" y="163"/>
                  </a:lnTo>
                  <a:lnTo>
                    <a:pt x="741" y="129"/>
                  </a:lnTo>
                  <a:lnTo>
                    <a:pt x="816" y="94"/>
                  </a:lnTo>
                  <a:lnTo>
                    <a:pt x="893" y="61"/>
                  </a:lnTo>
                  <a:lnTo>
                    <a:pt x="972" y="31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336" y="819150"/>
            <a:ext cx="9601328" cy="8921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295700" y="2098800"/>
            <a:ext cx="9600600" cy="1990800"/>
          </a:xfrm>
        </p:spPr>
        <p:txBody>
          <a:bodyPr anchor="ctr" anchorCtr="0">
            <a:normAutofit/>
          </a:bodyPr>
          <a:lstStyle>
            <a:lvl1pPr marL="342900" indent="-3429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295700" y="4374000"/>
            <a:ext cx="9600600" cy="1990800"/>
          </a:xfrm>
        </p:spPr>
        <p:txBody>
          <a:bodyPr anchor="ctr" anchorCtr="0">
            <a:normAutofit/>
          </a:bodyPr>
          <a:lstStyle>
            <a:lvl1pPr marL="342900" indent="-3429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01740"/>
            <a:ext cx="2743200" cy="365125"/>
          </a:xfrm>
        </p:spPr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01740"/>
            <a:ext cx="4114800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01740"/>
            <a:ext cx="2743200" cy="365125"/>
          </a:xfrm>
        </p:spPr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549" y="365125"/>
            <a:ext cx="9055014" cy="1325563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4000" y="2556000"/>
            <a:ext cx="7466400" cy="1800000"/>
          </a:xfrm>
          <a:noFill/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457200"/>
            <a:ext cx="4165200" cy="16020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0400" cy="54036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" t="3924" r="41404" b="51676"/>
          <a:stretch>
            <a:fillRect/>
          </a:stretch>
        </p:blipFill>
        <p:spPr>
          <a:xfrm>
            <a:off x="0" y="0"/>
            <a:ext cx="4247804" cy="2458279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03400"/>
            <a:ext cx="10515600" cy="398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204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500"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2049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5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204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500"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52601" y="819150"/>
            <a:ext cx="9601200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5" t="22574" r="4134" b="5512"/>
          <a:stretch>
            <a:fillRect/>
          </a:stretch>
        </p:blipFill>
        <p:spPr>
          <a:xfrm>
            <a:off x="10471594" y="5613400"/>
            <a:ext cx="1722574" cy="1244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microsoft.com/office/2007/relationships/media" Target="file:///D:\5.3.2\&#24191;&#25773;&#20307;&#25805;.mp4" TargetMode="External"/><Relationship Id="rId1" Type="http://schemas.openxmlformats.org/officeDocument/2006/relationships/video" Target="file:///D:\5.3.2\&#24191;&#25773;&#20307;&#25805;.mp4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6.wav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7.wav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microsoft.com/office/2007/relationships/media" Target="file:///D:\Youku%20Files\download\&#33647;&#29289;&#28389;&#29992;&#23459;&#20256;&#21160;&#30011;&#29255;&#26368;&#32456;&#29256;_&#39640;&#28165;.mp4" TargetMode="External"/><Relationship Id="rId1" Type="http://schemas.openxmlformats.org/officeDocument/2006/relationships/video" Target="file:///D:\Youku%20Files\download\&#33647;&#29289;&#28389;&#29992;&#23459;&#20256;&#21160;&#30011;&#29255;&#26368;&#32456;&#29256;_&#39640;&#28165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8.wav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microsoft.com/office/2007/relationships/media" Target="file:///D:\Youku%20Files\download\&#27604;&#23572;&#30422;&#33576;-&#31105;&#28895;&#24191;&#21578;&#65288;1080p)1_&#39640;&#28165;.mp4" TargetMode="External"/><Relationship Id="rId1" Type="http://schemas.openxmlformats.org/officeDocument/2006/relationships/video" Target="file:///D:\Youku%20Files\download\&#27604;&#23572;&#30422;&#33576;-&#31105;&#28895;&#24191;&#21578;&#65288;1080p)1_&#39640;&#28165;.mp4" TargetMode="Externa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4.GIF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0.wav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microsoft.com/office/2007/relationships/media" Target="file:///C:\Documents%20and%20Settings\Administrator\&#26700;&#38754;\5.3.2\15&#23681;&#23569;&#24180;&#36890;&#23477;&#19978;&#32593;&#29469;&#27515;&#40657;&#32593;&#21543;_&#26631;&#28165;.flv" TargetMode="External"/><Relationship Id="rId1" Type="http://schemas.openxmlformats.org/officeDocument/2006/relationships/video" Target="file:///C:\Documents%20and%20Settings\Administrator\&#26700;&#38754;\5.3.2\15&#23681;&#23569;&#24180;&#36890;&#23477;&#19978;&#32593;&#29469;&#27515;&#40657;&#32593;&#21543;_&#26631;&#28165;.fl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7200" dirty="0">
                <a:solidFill>
                  <a:srgbClr val="0070C0"/>
                </a:solidFill>
              </a:rPr>
              <a:t>5.3 </a:t>
            </a:r>
            <a:r>
              <a:rPr lang="zh-CN" altLang="zh-CN" sz="7200" dirty="0">
                <a:solidFill>
                  <a:srgbClr val="0070C0"/>
                </a:solidFill>
              </a:rPr>
              <a:t>健康地生活</a:t>
            </a:r>
            <a:endParaRPr lang="zh-CN" altLang="zh-CN" sz="7200" dirty="0">
              <a:solidFill>
                <a:srgbClr val="0070C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606425" y="3507740"/>
            <a:ext cx="7404100" cy="734695"/>
          </a:xfrm>
        </p:spPr>
        <p:txBody>
          <a:bodyPr>
            <a:noAutofit/>
          </a:bodyPr>
          <a:lstStyle/>
          <a:p>
            <a:r>
              <a:rPr lang="zh-CN" altLang="en-US" sz="5400" dirty="0">
                <a:solidFill>
                  <a:srgbClr val="000000"/>
                </a:solidFill>
                <a:sym typeface="+mn-lt"/>
              </a:rPr>
              <a:t>二、健康的生活方式</a:t>
            </a:r>
            <a:endParaRPr lang="zh-CN" altLang="en-US" sz="5400" dirty="0">
              <a:solidFill>
                <a:srgbClr val="000000"/>
              </a:solidFill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3583305"/>
            <a:ext cx="5384800" cy="3272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55895" y="3928110"/>
            <a:ext cx="688213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②有效的休息时间保证我们在学习时精力充沛，心情愉悦。</a:t>
            </a:r>
            <a:endParaRPr lang="zh-CN" altLang="en-US" sz="4000">
              <a:solidFill>
                <a:srgbClr val="000000"/>
              </a:solidFill>
              <a:cs typeface="Calibri" panose="020F05020202040302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3375" y="491490"/>
            <a:ext cx="5085080" cy="76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C00000"/>
                </a:solidFill>
                <a:cs typeface="Calibri" panose="020F0502020204030204" charset="0"/>
                <a:sym typeface="+mn-ea"/>
              </a:rPr>
              <a:t>（</a:t>
            </a:r>
            <a:r>
              <a:rPr lang="en-US" altLang="zh-CN" sz="4400" b="1">
                <a:solidFill>
                  <a:srgbClr val="C00000"/>
                </a:solidFill>
                <a:cs typeface="Calibri" panose="020F0502020204030204" charset="0"/>
                <a:sym typeface="+mn-ea"/>
              </a:rPr>
              <a:t>1</a:t>
            </a:r>
            <a:r>
              <a:rPr lang="zh-CN" altLang="en-US" sz="4400" b="1">
                <a:solidFill>
                  <a:srgbClr val="C00000"/>
                </a:solidFill>
                <a:cs typeface="Calibri" panose="020F0502020204030204" charset="0"/>
                <a:sym typeface="+mn-ea"/>
              </a:rPr>
              <a:t>）有规律的作息</a:t>
            </a:r>
            <a:endParaRPr lang="zh-CN" altLang="en-US" sz="4400" b="1"/>
          </a:p>
        </p:txBody>
      </p:sp>
      <p:sp>
        <p:nvSpPr>
          <p:cNvPr id="5" name="文本框 4"/>
          <p:cNvSpPr txBox="1"/>
          <p:nvPr/>
        </p:nvSpPr>
        <p:spPr>
          <a:xfrm>
            <a:off x="3119755" y="1576070"/>
            <a:ext cx="821245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①</a:t>
            </a:r>
            <a:r>
              <a:rPr lang="zh-CN" altLang="en-US" sz="4000">
                <a:solidFill>
                  <a:srgbClr val="000000"/>
                </a:solidFill>
                <a:sym typeface="+mn-ea"/>
              </a:rPr>
              <a:t>人的身体有其自然的生理节律，这是人类适应自然的表现。</a:t>
            </a:r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有规律、科学的作息习惯使我们终身受益。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691515" y="1576070"/>
            <a:ext cx="242824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solidFill>
                  <a:srgbClr val="C00000"/>
                </a:solidFill>
                <a:cs typeface="Calibri" panose="020F0502020204030204" charset="0"/>
                <a:sym typeface="+mn-ea"/>
              </a:rPr>
              <a:t>为什么：</a:t>
            </a:r>
            <a:endParaRPr lang="zh-CN" altLang="en-US" sz="4400" b="1">
              <a:solidFill>
                <a:srgbClr val="C00000"/>
              </a:solidFill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805305" y="777240"/>
            <a:ext cx="5240020" cy="76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C00000"/>
                </a:solidFill>
                <a:cs typeface="Calibri" panose="020F0502020204030204" charset="0"/>
                <a:sym typeface="+mn-ea"/>
              </a:rPr>
              <a:t>（</a:t>
            </a:r>
            <a:r>
              <a:rPr lang="en-US" altLang="zh-CN" sz="4400" b="1">
                <a:solidFill>
                  <a:srgbClr val="C00000"/>
                </a:solidFill>
                <a:cs typeface="Calibri" panose="020F0502020204030204" charset="0"/>
                <a:sym typeface="+mn-ea"/>
              </a:rPr>
              <a:t>1</a:t>
            </a:r>
            <a:r>
              <a:rPr lang="zh-CN" altLang="en-US" sz="4400" b="1">
                <a:solidFill>
                  <a:srgbClr val="C00000"/>
                </a:solidFill>
                <a:cs typeface="Calibri" panose="020F0502020204030204" charset="0"/>
                <a:sym typeface="+mn-ea"/>
              </a:rPr>
              <a:t>）有规律的作息</a:t>
            </a:r>
            <a:endParaRPr lang="zh-CN" altLang="en-US" sz="4400" b="1"/>
          </a:p>
        </p:txBody>
      </p:sp>
      <p:sp>
        <p:nvSpPr>
          <p:cNvPr id="5" name="文本框 4"/>
          <p:cNvSpPr txBox="1"/>
          <p:nvPr/>
        </p:nvSpPr>
        <p:spPr>
          <a:xfrm>
            <a:off x="454025" y="1821815"/>
            <a:ext cx="6063615" cy="76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C00000"/>
                </a:solidFill>
              </a:rPr>
              <a:t>怎么做：</a:t>
            </a:r>
            <a:endParaRPr lang="zh-CN" altLang="en-US" sz="4400" b="1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120" y="2555875"/>
            <a:ext cx="735965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solidFill>
                  <a:srgbClr val="000000"/>
                </a:solidFill>
                <a:sym typeface="+mn-ea"/>
              </a:rPr>
              <a:t>    </a:t>
            </a:r>
            <a:r>
              <a:rPr lang="zh-CN" altLang="en-US" sz="4000">
                <a:solidFill>
                  <a:srgbClr val="000000"/>
                </a:solidFill>
                <a:sym typeface="+mn-ea"/>
              </a:rPr>
              <a:t>养成有规律、科学的作息习惯，保证充足而高质量的睡眠。</a:t>
            </a:r>
            <a:endParaRPr lang="zh-CN" altLang="en-US" sz="4000">
              <a:solidFill>
                <a:srgbClr val="000000"/>
              </a:solidFill>
              <a:sym typeface="+mn-ea"/>
            </a:endParaRPr>
          </a:p>
          <a:p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    青少年每天有质量的睡眠时间不应少于</a:t>
            </a:r>
            <a:r>
              <a:rPr lang="en-US" altLang="zh-CN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8</a:t>
            </a:r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小时</a:t>
            </a:r>
            <a:r>
              <a:rPr lang="zh-CN" altLang="en-US" sz="4000">
                <a:solidFill>
                  <a:srgbClr val="000000"/>
                </a:solidFill>
                <a:sym typeface="+mn-ea"/>
              </a:rPr>
              <a:t>。</a:t>
            </a:r>
            <a:endParaRPr lang="zh-CN" altLang="en-US" sz="40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8285" y="1539240"/>
            <a:ext cx="3836035" cy="431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66850" y="658495"/>
            <a:ext cx="904049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000000"/>
                </a:solidFill>
              </a:rPr>
              <a:t>你有出现过以下的症状吗？</a:t>
            </a:r>
            <a:endParaRPr lang="zh-CN" altLang="en-US" sz="4800">
              <a:solidFill>
                <a:srgbClr val="000000"/>
              </a:solidFill>
            </a:endParaRPr>
          </a:p>
          <a:p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768350" y="1626870"/>
            <a:ext cx="1137856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000000"/>
                </a:solidFill>
              </a:rPr>
              <a:t>1</a:t>
            </a:r>
            <a:r>
              <a:rPr lang="zh-CN" altLang="en-US" sz="3600">
                <a:solidFill>
                  <a:srgbClr val="000000"/>
                </a:solidFill>
              </a:rPr>
              <a:t>、反酸、恶心、呕吐</a:t>
            </a:r>
            <a:endParaRPr lang="zh-CN" altLang="en-US" sz="3600">
              <a:solidFill>
                <a:srgbClr val="000000"/>
              </a:solidFill>
            </a:endParaRPr>
          </a:p>
          <a:p>
            <a:r>
              <a:rPr lang="en-US" altLang="zh-CN" sz="3600">
                <a:solidFill>
                  <a:srgbClr val="000000"/>
                </a:solidFill>
              </a:rPr>
              <a:t>2</a:t>
            </a:r>
            <a:r>
              <a:rPr lang="zh-CN" altLang="en-US" sz="3600">
                <a:solidFill>
                  <a:srgbClr val="000000"/>
                </a:solidFill>
              </a:rPr>
              <a:t>、打嗝、消化不良、厌食</a:t>
            </a:r>
            <a:endParaRPr lang="zh-CN" altLang="en-US" sz="3600">
              <a:solidFill>
                <a:srgbClr val="000000"/>
              </a:solidFill>
            </a:endParaRPr>
          </a:p>
          <a:p>
            <a:r>
              <a:rPr lang="en-US" altLang="zh-CN" sz="3600">
                <a:solidFill>
                  <a:srgbClr val="000000"/>
                </a:solidFill>
              </a:rPr>
              <a:t>3</a:t>
            </a:r>
            <a:r>
              <a:rPr lang="zh-CN" altLang="en-US" sz="3600">
                <a:solidFill>
                  <a:srgbClr val="000000"/>
                </a:solidFill>
              </a:rPr>
              <a:t>、腹胀、腹泻、食欲不振</a:t>
            </a:r>
            <a:endParaRPr lang="zh-CN" altLang="en-US" sz="3600">
              <a:solidFill>
                <a:srgbClr val="000000"/>
              </a:solidFill>
            </a:endParaRPr>
          </a:p>
          <a:p>
            <a:r>
              <a:rPr lang="en-US" altLang="zh-CN" sz="3600">
                <a:solidFill>
                  <a:srgbClr val="000000"/>
                </a:solidFill>
              </a:rPr>
              <a:t>4</a:t>
            </a:r>
            <a:r>
              <a:rPr lang="zh-CN" altLang="en-US" sz="3600">
                <a:solidFill>
                  <a:srgbClr val="000000"/>
                </a:solidFill>
              </a:rPr>
              <a:t>、胃痛、胃胀、胃热、胃痉挛</a:t>
            </a:r>
            <a:endParaRPr lang="zh-CN" altLang="en-US" sz="3600">
              <a:solidFill>
                <a:srgbClr val="000000"/>
              </a:solidFill>
            </a:endParaRPr>
          </a:p>
          <a:p>
            <a:r>
              <a:rPr lang="en-US" altLang="zh-CN" sz="3600">
                <a:solidFill>
                  <a:srgbClr val="000000"/>
                </a:solidFill>
              </a:rPr>
              <a:t>5</a:t>
            </a:r>
            <a:r>
              <a:rPr lang="zh-CN" altLang="en-US" sz="3600">
                <a:solidFill>
                  <a:srgbClr val="000000"/>
                </a:solidFill>
              </a:rPr>
              <a:t>、舌头颜色有异样</a:t>
            </a:r>
            <a:endParaRPr lang="zh-CN" altLang="en-US" sz="3600">
              <a:solidFill>
                <a:srgbClr val="000000"/>
              </a:solidFill>
            </a:endParaRPr>
          </a:p>
          <a:p>
            <a:r>
              <a:rPr lang="en-US" altLang="zh-CN" sz="3600">
                <a:solidFill>
                  <a:srgbClr val="000000"/>
                </a:solidFill>
              </a:rPr>
              <a:t>6</a:t>
            </a:r>
            <a:r>
              <a:rPr lang="zh-CN" altLang="en-US" sz="3600">
                <a:solidFill>
                  <a:srgbClr val="000000"/>
                </a:solidFill>
              </a:rPr>
              <a:t>、口腔溃疡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8350" y="5346065"/>
            <a:ext cx="57473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i="1">
                <a:solidFill>
                  <a:srgbClr val="002060"/>
                </a:solidFill>
              </a:rPr>
              <a:t>饮食不规律、不恰当！</a:t>
            </a:r>
            <a:endParaRPr lang="zh-CN" altLang="en-US" sz="4800" b="1" i="1">
              <a:solidFill>
                <a:srgbClr val="00206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29805" y="2324100"/>
            <a:ext cx="468884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C00000"/>
                </a:solidFill>
              </a:rPr>
              <a:t>2</a:t>
            </a:r>
            <a:r>
              <a:rPr lang="zh-CN" altLang="en-US" sz="4000" b="1">
                <a:solidFill>
                  <a:srgbClr val="C00000"/>
                </a:solidFill>
              </a:rPr>
              <a:t>、健康的生活方式</a:t>
            </a:r>
            <a:endParaRPr lang="zh-CN" altLang="en-US" sz="4000" b="1">
              <a:solidFill>
                <a:srgbClr val="C00000"/>
              </a:solidFill>
            </a:endParaRPr>
          </a:p>
          <a:p>
            <a:r>
              <a:rPr lang="zh-CN" altLang="en-US" sz="4000" b="1">
                <a:solidFill>
                  <a:srgbClr val="C00000"/>
                </a:solidFill>
              </a:rPr>
              <a:t>（</a:t>
            </a:r>
            <a:r>
              <a:rPr lang="en-US" altLang="zh-CN" sz="4000" b="1">
                <a:solidFill>
                  <a:srgbClr val="C00000"/>
                </a:solidFill>
              </a:rPr>
              <a:t>2</a:t>
            </a:r>
            <a:r>
              <a:rPr lang="zh-CN" altLang="en-US" sz="4000" b="1">
                <a:solidFill>
                  <a:srgbClr val="C00000"/>
                </a:solidFill>
              </a:rPr>
              <a:t>）合理的饮食</a:t>
            </a:r>
            <a:endParaRPr lang="zh-CN" altLang="en-US" sz="40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479290" y="243840"/>
            <a:ext cx="7364730" cy="4480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000000"/>
                </a:solidFill>
              </a:rPr>
              <a:t>    </a:t>
            </a:r>
            <a:r>
              <a:rPr lang="zh-CN" altLang="en-US" sz="3600">
                <a:solidFill>
                  <a:srgbClr val="000000"/>
                </a:solidFill>
              </a:rPr>
              <a:t>7岁男孩小龙时不时头痛，双眼也胀痛无比。去医院检查后发现，一条长约十厘米的寄生虫蜷缩在他的颅内。</a:t>
            </a:r>
            <a:endParaRPr lang="zh-CN" altLang="en-US" sz="3600">
              <a:solidFill>
                <a:srgbClr val="000000"/>
              </a:solidFill>
            </a:endParaRPr>
          </a:p>
          <a:p>
            <a:r>
              <a:rPr lang="zh-CN" altLang="en-US" sz="3600">
                <a:solidFill>
                  <a:srgbClr val="000000"/>
                </a:solidFill>
              </a:rPr>
              <a:t>    据了解，</a:t>
            </a:r>
            <a:r>
              <a:rPr lang="zh-CN" altLang="en-US" sz="3600">
                <a:solidFill>
                  <a:srgbClr val="002060"/>
                </a:solidFill>
              </a:rPr>
              <a:t>小龙只要口渴了，就对着打开的水笼头畅饮一气，还吃过半生不熟的蛇肉。</a:t>
            </a:r>
            <a:endParaRPr lang="zh-CN" altLang="en-US" sz="3600">
              <a:solidFill>
                <a:srgbClr val="002060"/>
              </a:solidFill>
            </a:endParaRPr>
          </a:p>
          <a:p>
            <a:endParaRPr lang="zh-CN" altLang="en-US" sz="3600">
              <a:solidFill>
                <a:srgbClr val="00206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" y="-12065"/>
            <a:ext cx="3799840" cy="35667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79290" y="4784725"/>
            <a:ext cx="712216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C00000"/>
                </a:solidFill>
              </a:rPr>
              <a:t>（</a:t>
            </a:r>
            <a:r>
              <a:rPr lang="en-US" altLang="zh-CN" sz="4400" b="1">
                <a:solidFill>
                  <a:srgbClr val="C00000"/>
                </a:solidFill>
              </a:rPr>
              <a:t>2</a:t>
            </a:r>
            <a:r>
              <a:rPr lang="zh-CN" altLang="en-US" sz="4400" b="1">
                <a:solidFill>
                  <a:srgbClr val="C00000"/>
                </a:solidFill>
              </a:rPr>
              <a:t>）合理的饮食</a:t>
            </a:r>
            <a:endParaRPr lang="zh-CN" altLang="en-US" sz="4400" b="1">
              <a:solidFill>
                <a:srgbClr val="C00000"/>
              </a:solidFill>
            </a:endParaRPr>
          </a:p>
          <a:p>
            <a:r>
              <a:rPr lang="zh-CN" altLang="en-US" sz="4400" b="1">
                <a:solidFill>
                  <a:srgbClr val="C00000"/>
                </a:solidFill>
                <a:cs typeface="Calibri" panose="020F0502020204030204" charset="0"/>
              </a:rPr>
              <a:t>①食用的食物、水要卫生</a:t>
            </a:r>
            <a:endParaRPr lang="zh-CN" altLang="en-US" sz="4400" b="1">
              <a:solidFill>
                <a:srgbClr val="C00000"/>
              </a:solidFill>
              <a:cs typeface="Calibri" panose="020F050202020403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" y="3823970"/>
            <a:ext cx="4094480" cy="255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495" y="3175"/>
            <a:ext cx="5963285" cy="68383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87135" y="4687570"/>
            <a:ext cx="452056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i="1">
                <a:solidFill>
                  <a:srgbClr val="0070C0"/>
                </a:solidFill>
              </a:rPr>
              <a:t>热量、氨基酸</a:t>
            </a:r>
            <a:endParaRPr lang="zh-CN" altLang="en-US" sz="3600" b="1" i="1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87135" y="2046605"/>
            <a:ext cx="452056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i="1">
                <a:solidFill>
                  <a:srgbClr val="0070C0"/>
                </a:solidFill>
              </a:rPr>
              <a:t>蛋白质</a:t>
            </a:r>
            <a:endParaRPr lang="zh-CN" altLang="en-US" sz="3600" b="1" i="1">
              <a:solidFill>
                <a:srgbClr val="0070C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87135" y="3373755"/>
            <a:ext cx="58280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i="1">
                <a:solidFill>
                  <a:srgbClr val="0070C0"/>
                </a:solidFill>
              </a:rPr>
              <a:t>维生素、无机盐、食物纤维</a:t>
            </a:r>
            <a:endParaRPr lang="zh-CN" altLang="en-US" sz="3600" b="1" i="1">
              <a:solidFill>
                <a:srgbClr val="0070C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87135" y="713105"/>
            <a:ext cx="58280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i="1">
                <a:solidFill>
                  <a:srgbClr val="0070C0"/>
                </a:solidFill>
              </a:rPr>
              <a:t>热量、脂肪酸</a:t>
            </a:r>
            <a:endParaRPr lang="zh-CN" altLang="en-US" sz="3600" b="1" i="1">
              <a:solidFill>
                <a:srgbClr val="0070C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42635" y="5408930"/>
            <a:ext cx="496506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C00000"/>
                </a:solidFill>
              </a:rPr>
              <a:t>（</a:t>
            </a:r>
            <a:r>
              <a:rPr lang="en-US" altLang="zh-CN" sz="4400" b="1">
                <a:solidFill>
                  <a:srgbClr val="C00000"/>
                </a:solidFill>
              </a:rPr>
              <a:t>2</a:t>
            </a:r>
            <a:r>
              <a:rPr lang="zh-CN" altLang="en-US" sz="4400" b="1">
                <a:solidFill>
                  <a:srgbClr val="C00000"/>
                </a:solidFill>
              </a:rPr>
              <a:t>）合理的饮食</a:t>
            </a:r>
            <a:endParaRPr lang="zh-CN" altLang="en-US" sz="4400" b="1">
              <a:solidFill>
                <a:srgbClr val="C00000"/>
              </a:solidFill>
            </a:endParaRPr>
          </a:p>
          <a:p>
            <a:r>
              <a:rPr lang="zh-CN" altLang="en-US" sz="4400" b="1">
                <a:solidFill>
                  <a:srgbClr val="C00000"/>
                </a:solidFill>
                <a:cs typeface="Calibri" panose="020F0502020204030204" charset="0"/>
              </a:rPr>
              <a:t>②膳食结构要科学</a:t>
            </a:r>
            <a:endParaRPr lang="zh-CN" altLang="en-US" sz="4400" b="1">
              <a:solidFill>
                <a:srgbClr val="C00000"/>
              </a:solidFill>
              <a:cs typeface="Calibri" panose="020F0502020204030204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8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33985" y="2533650"/>
            <a:ext cx="1071118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i="1">
                <a:solidFill>
                  <a:srgbClr val="C00000"/>
                </a:solidFill>
                <a:sym typeface="+mn-ea"/>
              </a:rPr>
              <a:t>每天合理营养</a:t>
            </a:r>
            <a:endParaRPr lang="zh-CN" altLang="en-US" sz="4000" i="1">
              <a:solidFill>
                <a:srgbClr val="C00000"/>
              </a:solidFill>
              <a:sym typeface="+mn-ea"/>
            </a:endParaRPr>
          </a:p>
          <a:p>
            <a:r>
              <a:rPr lang="en-US" altLang="zh-CN" sz="4000">
                <a:solidFill>
                  <a:srgbClr val="FF0000"/>
                </a:solidFill>
              </a:rPr>
              <a:t>1</a:t>
            </a:r>
            <a:r>
              <a:rPr lang="zh-CN" altLang="en-US" sz="4000">
                <a:solidFill>
                  <a:srgbClr val="FF0000"/>
                </a:solidFill>
              </a:rPr>
              <a:t>、</a:t>
            </a:r>
            <a:r>
              <a:rPr lang="zh-CN" altLang="en-US" sz="4000">
                <a:solidFill>
                  <a:srgbClr val="000000"/>
                </a:solidFill>
              </a:rPr>
              <a:t>每天一瓶牛奶         </a:t>
            </a:r>
            <a:r>
              <a:rPr lang="zh-CN" altLang="en-US" sz="4000">
                <a:solidFill>
                  <a:srgbClr val="FF0000"/>
                </a:solidFill>
              </a:rPr>
              <a:t>红：</a:t>
            </a:r>
            <a:r>
              <a:rPr lang="zh-CN" altLang="en-US" sz="4000">
                <a:solidFill>
                  <a:srgbClr val="000000"/>
                </a:solidFill>
              </a:rPr>
              <a:t>一天一个西红柿</a:t>
            </a:r>
            <a:endParaRPr lang="zh-CN" altLang="en-US" sz="4000">
              <a:solidFill>
                <a:srgbClr val="000000"/>
              </a:solidFill>
            </a:endParaRPr>
          </a:p>
          <a:p>
            <a:r>
              <a:rPr lang="en-US" altLang="zh-CN" sz="4000">
                <a:solidFill>
                  <a:srgbClr val="FF0000"/>
                </a:solidFill>
              </a:rPr>
              <a:t>2</a:t>
            </a:r>
            <a:r>
              <a:rPr lang="zh-CN" altLang="en-US" sz="4000">
                <a:solidFill>
                  <a:srgbClr val="FF0000"/>
                </a:solidFill>
              </a:rPr>
              <a:t>、</a:t>
            </a:r>
            <a:r>
              <a:rPr lang="zh-CN" altLang="en-US" sz="4000">
                <a:solidFill>
                  <a:srgbClr val="000000"/>
                </a:solidFill>
              </a:rPr>
              <a:t>六至八两主食         </a:t>
            </a:r>
            <a:r>
              <a:rPr lang="zh-CN" altLang="en-US" sz="4000">
                <a:solidFill>
                  <a:srgbClr val="FF0000"/>
                </a:solidFill>
              </a:rPr>
              <a:t>黄：</a:t>
            </a:r>
            <a:r>
              <a:rPr lang="zh-CN" altLang="en-US" sz="4000">
                <a:solidFill>
                  <a:srgbClr val="000000"/>
                </a:solidFill>
              </a:rPr>
              <a:t>黄红蔬菜维生素</a:t>
            </a:r>
            <a:r>
              <a:rPr lang="en-US" altLang="zh-CN" sz="4000">
                <a:solidFill>
                  <a:srgbClr val="000000"/>
                </a:solidFill>
              </a:rPr>
              <a:t>A</a:t>
            </a:r>
            <a:r>
              <a:rPr lang="zh-CN" altLang="en-US" sz="4000">
                <a:solidFill>
                  <a:srgbClr val="000000"/>
                </a:solidFill>
              </a:rPr>
              <a:t>多</a:t>
            </a:r>
            <a:endParaRPr lang="zh-CN" altLang="en-US" sz="4000">
              <a:solidFill>
                <a:srgbClr val="000000"/>
              </a:solidFill>
            </a:endParaRPr>
          </a:p>
          <a:p>
            <a:r>
              <a:rPr lang="en-US" altLang="zh-CN" sz="4000">
                <a:solidFill>
                  <a:srgbClr val="FF0000"/>
                </a:solidFill>
              </a:rPr>
              <a:t>3</a:t>
            </a:r>
            <a:r>
              <a:rPr lang="zh-CN" altLang="en-US" sz="4000">
                <a:solidFill>
                  <a:srgbClr val="FF0000"/>
                </a:solidFill>
              </a:rPr>
              <a:t>、</a:t>
            </a:r>
            <a:r>
              <a:rPr lang="zh-CN" altLang="en-US" sz="4000">
                <a:solidFill>
                  <a:srgbClr val="000000"/>
                </a:solidFill>
              </a:rPr>
              <a:t>三分高蛋白             </a:t>
            </a:r>
            <a:r>
              <a:rPr lang="zh-CN" altLang="en-US" sz="4000">
                <a:solidFill>
                  <a:srgbClr val="FF0000"/>
                </a:solidFill>
              </a:rPr>
              <a:t>绿：</a:t>
            </a:r>
            <a:r>
              <a:rPr lang="zh-CN" altLang="en-US" sz="4000">
                <a:solidFill>
                  <a:srgbClr val="000000"/>
                </a:solidFill>
              </a:rPr>
              <a:t>绿茶</a:t>
            </a:r>
            <a:endParaRPr lang="zh-CN" altLang="en-US" sz="4000">
              <a:solidFill>
                <a:srgbClr val="000000"/>
              </a:solidFill>
            </a:endParaRPr>
          </a:p>
          <a:p>
            <a:r>
              <a:rPr lang="en-US" altLang="zh-CN" sz="4000">
                <a:solidFill>
                  <a:srgbClr val="FF0000"/>
                </a:solidFill>
              </a:rPr>
              <a:t>4</a:t>
            </a:r>
            <a:r>
              <a:rPr lang="zh-CN" altLang="en-US" sz="4000">
                <a:solidFill>
                  <a:srgbClr val="FF0000"/>
                </a:solidFill>
              </a:rPr>
              <a:t>、</a:t>
            </a:r>
            <a:r>
              <a:rPr lang="zh-CN" altLang="en-US" sz="4000">
                <a:solidFill>
                  <a:srgbClr val="000000"/>
                </a:solidFill>
              </a:rPr>
              <a:t>吃饭七八分饱         </a:t>
            </a:r>
            <a:r>
              <a:rPr lang="zh-CN" altLang="en-US" sz="4000">
                <a:solidFill>
                  <a:srgbClr val="FF0000"/>
                </a:solidFill>
              </a:rPr>
              <a:t>白：</a:t>
            </a:r>
            <a:r>
              <a:rPr lang="zh-CN" altLang="en-US" sz="4000">
                <a:solidFill>
                  <a:srgbClr val="000000"/>
                </a:solidFill>
              </a:rPr>
              <a:t>燕麦</a:t>
            </a:r>
            <a:endParaRPr lang="zh-CN" altLang="en-US" sz="4000">
              <a:solidFill>
                <a:srgbClr val="000000"/>
              </a:solidFill>
            </a:endParaRPr>
          </a:p>
          <a:p>
            <a:r>
              <a:rPr lang="en-US" altLang="zh-CN" sz="4000">
                <a:solidFill>
                  <a:srgbClr val="FF0000"/>
                </a:solidFill>
              </a:rPr>
              <a:t>5</a:t>
            </a:r>
            <a:r>
              <a:rPr lang="zh-CN" altLang="en-US" sz="4000">
                <a:solidFill>
                  <a:srgbClr val="FF0000"/>
                </a:solidFill>
              </a:rPr>
              <a:t>、</a:t>
            </a:r>
            <a:r>
              <a:rPr lang="zh-CN" altLang="en-US" sz="4000">
                <a:solidFill>
                  <a:srgbClr val="000000"/>
                </a:solidFill>
              </a:rPr>
              <a:t>一斤蔬菜水果         </a:t>
            </a:r>
            <a:r>
              <a:rPr lang="zh-CN" altLang="en-US" sz="4000">
                <a:solidFill>
                  <a:srgbClr val="FF0000"/>
                </a:solidFill>
              </a:rPr>
              <a:t>黑：</a:t>
            </a:r>
            <a:r>
              <a:rPr lang="zh-CN" altLang="en-US" sz="4000">
                <a:solidFill>
                  <a:srgbClr val="000000"/>
                </a:solidFill>
              </a:rPr>
              <a:t>黑木耳</a:t>
            </a:r>
            <a:endParaRPr lang="zh-CN" altLang="en-US" sz="4000">
              <a:solidFill>
                <a:srgbClr val="0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0050" y="20955"/>
            <a:ext cx="2875915" cy="2954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0170" y="1177925"/>
            <a:ext cx="88042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70C0"/>
                </a:solidFill>
              </a:rPr>
              <a:t>你一天吃的食物符合人体营养需要吗？</a:t>
            </a:r>
            <a:endParaRPr lang="zh-CN" altLang="en-US" sz="36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6350"/>
            <a:ext cx="5172075" cy="34651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2720" y="6350"/>
            <a:ext cx="3526790" cy="3363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" y="3472180"/>
            <a:ext cx="4853940" cy="3260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145" y="3604260"/>
            <a:ext cx="4282440" cy="31286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8940" y="2148840"/>
            <a:ext cx="11374755" cy="256032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zh-CN" altLang="en-US" sz="5400" b="1">
                <a:solidFill>
                  <a:schemeClr val="bg1"/>
                </a:solidFill>
                <a:cs typeface="Calibri" panose="020F0502020204030204" charset="0"/>
                <a:sym typeface="+mn-ea"/>
              </a:rPr>
              <a:t>（</a:t>
            </a:r>
            <a:r>
              <a:rPr lang="en-US" altLang="zh-CN" sz="5400" b="1">
                <a:solidFill>
                  <a:schemeClr val="bg1"/>
                </a:solidFill>
                <a:cs typeface="Calibri" panose="020F0502020204030204" charset="0"/>
                <a:sym typeface="+mn-ea"/>
              </a:rPr>
              <a:t>2</a:t>
            </a:r>
            <a:r>
              <a:rPr lang="zh-CN" altLang="en-US" sz="5400" b="1">
                <a:solidFill>
                  <a:schemeClr val="bg1"/>
                </a:solidFill>
                <a:cs typeface="Calibri" panose="020F0502020204030204" charset="0"/>
                <a:sym typeface="+mn-ea"/>
              </a:rPr>
              <a:t>）合理的饮食</a:t>
            </a:r>
            <a:endParaRPr lang="zh-CN" altLang="en-US" sz="5400" b="1">
              <a:solidFill>
                <a:schemeClr val="bg1"/>
              </a:solidFill>
              <a:cs typeface="Calibri" panose="020F0502020204030204" charset="0"/>
              <a:sym typeface="+mn-ea"/>
            </a:endParaRPr>
          </a:p>
          <a:p>
            <a:r>
              <a:rPr lang="zh-CN" altLang="en-US" sz="5400" b="1">
                <a:solidFill>
                  <a:schemeClr val="bg1"/>
                </a:solidFill>
                <a:cs typeface="Calibri" panose="020F0502020204030204" charset="0"/>
                <a:sym typeface="+mn-ea"/>
              </a:rPr>
              <a:t>③饮食要规律有度，既不能饥一顿、饱一顿，也不能暴饮暴食或过度节制。</a:t>
            </a:r>
            <a:endParaRPr lang="zh-CN" altLang="en-US" sz="5400" b="1">
              <a:solidFill>
                <a:schemeClr val="bg1"/>
              </a:solidFill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广播体操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93595" y="626110"/>
            <a:ext cx="8670925" cy="5843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30215" y="193675"/>
            <a:ext cx="6388100" cy="1432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b="1">
                <a:solidFill>
                  <a:srgbClr val="000000"/>
                </a:solidFill>
                <a:sym typeface="+mn-ea"/>
              </a:rPr>
              <a:t>（</a:t>
            </a:r>
            <a:r>
              <a:rPr lang="en-US" altLang="zh-CN" sz="4800" b="1">
                <a:solidFill>
                  <a:srgbClr val="000000"/>
                </a:solidFill>
                <a:sym typeface="+mn-ea"/>
              </a:rPr>
              <a:t>3</a:t>
            </a:r>
            <a:r>
              <a:rPr lang="zh-CN" altLang="en-US" sz="4800" b="1">
                <a:solidFill>
                  <a:srgbClr val="000000"/>
                </a:solidFill>
                <a:sym typeface="+mn-ea"/>
              </a:rPr>
              <a:t>）适度的运动</a:t>
            </a:r>
            <a:endParaRPr lang="zh-CN" altLang="en-US" sz="4800" b="1">
              <a:solidFill>
                <a:srgbClr val="000000"/>
              </a:solidFill>
              <a:sym typeface="+mn-ea"/>
            </a:endParaRPr>
          </a:p>
          <a:p>
            <a:r>
              <a:rPr lang="zh-CN" altLang="en-US" sz="4000" u="sng">
                <a:solidFill>
                  <a:srgbClr val="C00000"/>
                </a:solidFill>
                <a:cs typeface="Calibri" panose="020F0502020204030204" charset="0"/>
                <a:sym typeface="+mn-ea"/>
              </a:rPr>
              <a:t>为什么：</a:t>
            </a:r>
            <a:endParaRPr lang="zh-CN" altLang="en-US" sz="4000"/>
          </a:p>
        </p:txBody>
      </p:sp>
      <p:pic>
        <p:nvPicPr>
          <p:cNvPr id="3" name="图片 2" descr="IMG_49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3175"/>
            <a:ext cx="5052695" cy="32486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60415" y="1732280"/>
            <a:ext cx="547116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rgbClr val="000000"/>
                </a:solidFill>
                <a:cs typeface="Calibri" panose="020F0502020204030204" charset="0"/>
                <a:sym typeface="+mn-ea"/>
              </a:rPr>
              <a:t>    </a:t>
            </a:r>
            <a:r>
              <a:rPr lang="zh-CN" altLang="en-US" sz="4000" b="1">
                <a:solidFill>
                  <a:srgbClr val="000000"/>
                </a:solidFill>
                <a:cs typeface="Calibri" panose="020F0502020204030204" charset="0"/>
                <a:sym typeface="+mn-ea"/>
              </a:rPr>
              <a:t>运动既可以促进身体各个生理系统的生长发育，又可以增强免疫力，使我们少生病。</a:t>
            </a:r>
            <a:endParaRPr lang="zh-CN" altLang="en-US" sz="4000" b="1">
              <a:solidFill>
                <a:srgbClr val="000000"/>
              </a:solidFill>
              <a:cs typeface="Calibri" panose="020F050202020403020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3449320"/>
            <a:ext cx="5052060" cy="33896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0215" y="4429125"/>
            <a:ext cx="221488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u="sng">
                <a:solidFill>
                  <a:srgbClr val="C00000"/>
                </a:solidFill>
                <a:cs typeface="Calibri" panose="020F0502020204030204" charset="0"/>
                <a:sym typeface="+mn-ea"/>
              </a:rPr>
              <a:t>怎么做：</a:t>
            </a:r>
            <a:endParaRPr lang="zh-CN" altLang="en-US" sz="4000"/>
          </a:p>
        </p:txBody>
      </p:sp>
      <p:sp>
        <p:nvSpPr>
          <p:cNvPr id="7" name="文本框 6"/>
          <p:cNvSpPr txBox="1"/>
          <p:nvPr/>
        </p:nvSpPr>
        <p:spPr>
          <a:xfrm>
            <a:off x="5530215" y="5278120"/>
            <a:ext cx="6388735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rgbClr val="000000"/>
                </a:solidFill>
                <a:cs typeface="Calibri" panose="020F0502020204030204" charset="0"/>
                <a:sym typeface="+mn-ea"/>
              </a:rPr>
              <a:t>     </a:t>
            </a:r>
            <a:r>
              <a:rPr lang="zh-CN" altLang="en-US" sz="4000" b="1">
                <a:solidFill>
                  <a:srgbClr val="000000"/>
                </a:solidFill>
                <a:cs typeface="Calibri" panose="020F0502020204030204" charset="0"/>
                <a:sym typeface="+mn-ea"/>
              </a:rPr>
              <a:t>运动要适度，既不能太少，也不能太多、太剧烈。</a:t>
            </a:r>
            <a:endParaRPr lang="zh-CN" altLang="en-US" sz="4000" b="1">
              <a:solidFill>
                <a:srgbClr val="000000"/>
              </a:solidFill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19050"/>
            <a:ext cx="4285615" cy="274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4525" y="-7620"/>
            <a:ext cx="3855720" cy="26917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" y="3763645"/>
            <a:ext cx="4284980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610" y="3763010"/>
            <a:ext cx="3893820" cy="3067685"/>
          </a:xfrm>
          <a:prstGeom prst="rect">
            <a:avLst/>
          </a:prstGeom>
        </p:spPr>
      </p:pic>
      <p:pic>
        <p:nvPicPr>
          <p:cNvPr id="5" name="图片 4" descr="576_150127161308_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3305" y="19050"/>
            <a:ext cx="2791460" cy="2999105"/>
          </a:xfrm>
          <a:prstGeom prst="rect">
            <a:avLst/>
          </a:prstGeom>
        </p:spPr>
      </p:pic>
      <p:pic>
        <p:nvPicPr>
          <p:cNvPr id="3" name="图片 2" descr="871f9461-00e0-484a-8a5f-ed6ef822e5d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4525" y="3763010"/>
            <a:ext cx="3688080" cy="30676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61720" y="1737360"/>
            <a:ext cx="10068560" cy="33832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zh-CN" altLang="en-US" sz="5400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5400">
                <a:solidFill>
                  <a:schemeClr val="bg1"/>
                </a:solidFill>
                <a:sym typeface="+mn-ea"/>
              </a:rPr>
              <a:t>4</a:t>
            </a:r>
            <a:r>
              <a:rPr lang="zh-CN" altLang="en-US" sz="5400">
                <a:solidFill>
                  <a:schemeClr val="bg1"/>
                </a:solidFill>
                <a:sym typeface="+mn-ea"/>
              </a:rPr>
              <a:t>）良好的卫生习惯</a:t>
            </a:r>
            <a:endParaRPr lang="zh-CN" altLang="en-US" sz="5400">
              <a:solidFill>
                <a:schemeClr val="bg1"/>
              </a:solidFill>
              <a:sym typeface="+mn-ea"/>
            </a:endParaRPr>
          </a:p>
          <a:p>
            <a:r>
              <a:rPr lang="zh-CN" altLang="en-US" sz="5400">
                <a:solidFill>
                  <a:schemeClr val="bg1"/>
                </a:solidFill>
                <a:cs typeface="Calibri" panose="020F0502020204030204" charset="0"/>
                <a:sym typeface="+mn-ea"/>
              </a:rPr>
              <a:t>①注意个人卫生，养成勤洗澡、勤洗手、勤换衣物，及时清理生活垃圾的习惯。</a:t>
            </a:r>
            <a:endParaRPr lang="zh-CN" altLang="en-US" sz="5400">
              <a:solidFill>
                <a:schemeClr val="bg1"/>
              </a:solidFill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20" y="2519680"/>
            <a:ext cx="5186045" cy="3621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98905" y="677545"/>
            <a:ext cx="1041654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000000"/>
                </a:solidFill>
              </a:rPr>
              <a:t>   </a:t>
            </a:r>
            <a:r>
              <a:rPr lang="en-US" altLang="zh-CN" sz="3600" b="1">
                <a:solidFill>
                  <a:srgbClr val="000000"/>
                </a:solidFill>
              </a:rPr>
              <a:t> </a:t>
            </a:r>
            <a:r>
              <a:rPr lang="zh-CN" altLang="zh-CN" sz="3600" b="1">
                <a:solidFill>
                  <a:srgbClr val="000000"/>
                </a:solidFill>
              </a:rPr>
              <a:t>世界卫生组织（</a:t>
            </a:r>
            <a:r>
              <a:rPr lang="en-US" altLang="zh-CN" sz="3600" b="1">
                <a:solidFill>
                  <a:srgbClr val="000000"/>
                </a:solidFill>
              </a:rPr>
              <a:t>WHO</a:t>
            </a:r>
            <a:r>
              <a:rPr lang="zh-CN" altLang="en-US" sz="3600" b="1">
                <a:solidFill>
                  <a:srgbClr val="000000"/>
                </a:solidFill>
              </a:rPr>
              <a:t>）发布的健康公式显示，在影响健康的因素中，</a:t>
            </a:r>
            <a:r>
              <a:rPr lang="en-US" altLang="zh-CN" sz="3600" b="1">
                <a:solidFill>
                  <a:srgbClr val="C00000"/>
                </a:solidFill>
              </a:rPr>
              <a:t>“</a:t>
            </a:r>
            <a:r>
              <a:rPr lang="zh-CN" altLang="en-US" sz="3600" b="1">
                <a:solidFill>
                  <a:srgbClr val="C00000"/>
                </a:solidFill>
              </a:rPr>
              <a:t>生活方式</a:t>
            </a:r>
            <a:r>
              <a:rPr lang="en-US" altLang="zh-CN" sz="3600" b="1">
                <a:solidFill>
                  <a:srgbClr val="C00000"/>
                </a:solidFill>
              </a:rPr>
              <a:t>”</a:t>
            </a:r>
            <a:r>
              <a:rPr lang="zh-CN" altLang="en-US" sz="3600" b="1">
                <a:solidFill>
                  <a:srgbClr val="C00000"/>
                </a:solidFill>
              </a:rPr>
              <a:t>所占的比例最大。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64910" y="2519680"/>
            <a:ext cx="534352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0000"/>
                </a:solidFill>
              </a:rPr>
              <a:t>    </a:t>
            </a:r>
            <a:r>
              <a:rPr lang="zh-CN" altLang="en-US" sz="3600" b="1">
                <a:solidFill>
                  <a:srgbClr val="000000"/>
                </a:solidFill>
              </a:rPr>
              <a:t>人们在日常生活中所遵循的各种</a:t>
            </a:r>
            <a:r>
              <a:rPr lang="zh-CN" altLang="en-US" sz="3600" b="1">
                <a:solidFill>
                  <a:srgbClr val="FF0000"/>
                </a:solidFill>
              </a:rPr>
              <a:t>行为习惯</a:t>
            </a:r>
            <a:r>
              <a:rPr lang="zh-CN" altLang="en-US" sz="3600" b="1">
                <a:solidFill>
                  <a:srgbClr val="000000"/>
                </a:solidFill>
              </a:rPr>
              <a:t>或</a:t>
            </a:r>
            <a:r>
              <a:rPr lang="zh-CN" altLang="en-US" sz="3600" b="1">
                <a:solidFill>
                  <a:srgbClr val="FF0000"/>
                </a:solidFill>
              </a:rPr>
              <a:t>思想观念</a:t>
            </a:r>
            <a:r>
              <a:rPr lang="zh-CN" altLang="en-US" sz="3600" b="1">
                <a:solidFill>
                  <a:srgbClr val="000000"/>
                </a:solidFill>
              </a:rPr>
              <a:t>，包括饮食、起居、日常安排、娱乐方式和参与社会活动等。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药物滥用宣传动画片最终版_高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105" y="64770"/>
            <a:ext cx="12022455" cy="669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35735" y="640080"/>
            <a:ext cx="63855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000000"/>
                </a:solidFill>
              </a:rPr>
              <a:t>2</a:t>
            </a:r>
            <a:r>
              <a:rPr lang="zh-CN" altLang="en-US" sz="4400" b="1">
                <a:solidFill>
                  <a:srgbClr val="000000"/>
                </a:solidFill>
              </a:rPr>
              <a:t>、健康的生活方式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955" y="1585595"/>
            <a:ext cx="6698615" cy="4602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C00000"/>
                </a:solidFill>
              </a:rPr>
              <a:t>（</a:t>
            </a:r>
            <a:r>
              <a:rPr lang="en-US" altLang="zh-CN" sz="4000">
                <a:solidFill>
                  <a:srgbClr val="C00000"/>
                </a:solidFill>
              </a:rPr>
              <a:t>4</a:t>
            </a:r>
            <a:r>
              <a:rPr lang="zh-CN" altLang="en-US" sz="4000">
                <a:solidFill>
                  <a:srgbClr val="C00000"/>
                </a:solidFill>
              </a:rPr>
              <a:t>）良好的卫生习惯</a:t>
            </a:r>
            <a:endParaRPr lang="zh-CN" altLang="en-US" sz="4000">
              <a:solidFill>
                <a:srgbClr val="C00000"/>
              </a:solidFill>
            </a:endParaRPr>
          </a:p>
          <a:p>
            <a:endParaRPr lang="zh-CN" altLang="en-US" sz="4000">
              <a:solidFill>
                <a:srgbClr val="000000"/>
              </a:solidFill>
              <a:cs typeface="Calibri" panose="020F0502020204030204" charset="0"/>
            </a:endParaRPr>
          </a:p>
          <a:p>
            <a:endParaRPr lang="zh-CN" altLang="en-US" sz="3600">
              <a:solidFill>
                <a:srgbClr val="000000"/>
              </a:solidFill>
              <a:cs typeface="Calibri" panose="020F0502020204030204" charset="0"/>
            </a:endParaRPr>
          </a:p>
          <a:p>
            <a:endParaRPr lang="zh-CN" altLang="en-US" sz="3600">
              <a:solidFill>
                <a:srgbClr val="000000"/>
              </a:solidFill>
              <a:cs typeface="Calibri" panose="020F0502020204030204" charset="0"/>
            </a:endParaRPr>
          </a:p>
          <a:p>
            <a:endParaRPr lang="zh-CN" altLang="en-US" sz="3600">
              <a:solidFill>
                <a:srgbClr val="000000"/>
              </a:solidFill>
              <a:cs typeface="Calibri" panose="020F0502020204030204" charset="0"/>
            </a:endParaRPr>
          </a:p>
          <a:p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</a:rPr>
              <a:t>②如果感到身体不适，应及时就医，并根据医嘱服药，切不可自以为是，滥用药物。</a:t>
            </a:r>
            <a:endParaRPr lang="zh-CN" altLang="en-US" sz="3600">
              <a:solidFill>
                <a:srgbClr val="000000"/>
              </a:solidFill>
              <a:cs typeface="Calibri" panose="020F050202020403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9170" y="433070"/>
            <a:ext cx="4571365" cy="2847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9805" y="3427730"/>
            <a:ext cx="4570730" cy="32835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4955" y="2366010"/>
            <a:ext cx="6698615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①注意个人卫生，养成勤洗澡、勤洗手、勤换衣物，及时清理生活垃圾的习惯；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文本占位符 44034"/>
          <p:cNvSpPr>
            <a:spLocks noGrp="1" noRot="1"/>
          </p:cNvSpPr>
          <p:nvPr/>
        </p:nvSpPr>
        <p:spPr>
          <a:xfrm>
            <a:off x="3239135" y="208915"/>
            <a:ext cx="8157210" cy="188976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indent="0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据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WHO(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世界卫生组织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统计，每年死于吸烟有关疾病的人高达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万，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平均每秒钟就有一个人死于吸烟有关疾病。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3175"/>
            <a:ext cx="3142615" cy="3761105"/>
          </a:xfrm>
          <a:prstGeom prst="rect">
            <a:avLst/>
          </a:prstGeom>
        </p:spPr>
      </p:pic>
      <p:pic>
        <p:nvPicPr>
          <p:cNvPr id="2" name="图片 1" descr="360截图201703011515195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7535" y="1901825"/>
            <a:ext cx="3960495" cy="4959350"/>
          </a:xfrm>
          <a:prstGeom prst="rect">
            <a:avLst/>
          </a:prstGeom>
        </p:spPr>
      </p:pic>
      <p:pic>
        <p:nvPicPr>
          <p:cNvPr id="28676" name="Picture 6" descr="吸烟前后肺部比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38" y="3763963"/>
            <a:ext cx="6481762" cy="3097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文本占位符 44034"/>
          <p:cNvSpPr>
            <a:spLocks noGrp="1" noRot="1"/>
          </p:cNvSpPr>
          <p:nvPr/>
        </p:nvSpPr>
        <p:spPr>
          <a:xfrm>
            <a:off x="1204595" y="459105"/>
            <a:ext cx="10623550" cy="188976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indent="0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zh-CN" altLang="en-US" sz="44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吸烟对自身健康的危害：</a:t>
            </a:r>
            <a:endParaRPr lang="zh-CN" altLang="en-US" sz="44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、易患肺癌、口腔癌、喉癌等疾病；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、影响智力发育，出现精力不集中，记忆力下降，头痛、头昏等症状；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8545" y="3620770"/>
            <a:ext cx="4561840" cy="3180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文本占位符 44034"/>
          <p:cNvSpPr>
            <a:spLocks noGrp="1" noRot="1"/>
          </p:cNvSpPr>
          <p:nvPr/>
        </p:nvSpPr>
        <p:spPr>
          <a:xfrm>
            <a:off x="1546860" y="311785"/>
            <a:ext cx="10146665" cy="12084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indent="0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有些人认为，隔壁老王抽烟抽到</a:t>
            </a:r>
            <a:r>
              <a:rPr lang="en-US" altLang="zh-CN" sz="40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</a:t>
            </a: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岁都没有生病，身体非常硬朗，所以抽烟无碍。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9305" y="1849755"/>
            <a:ext cx="10725150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000000"/>
                </a:solidFill>
              </a:rPr>
              <a:t>遗传因素：致病基因、免疫系统、身体素质</a:t>
            </a:r>
            <a:endParaRPr lang="zh-CN" altLang="en-US" sz="4000">
              <a:solidFill>
                <a:srgbClr val="000000"/>
              </a:solidFill>
            </a:endParaRPr>
          </a:p>
          <a:p>
            <a:r>
              <a:rPr lang="zh-CN" altLang="en-US" sz="4000">
                <a:solidFill>
                  <a:srgbClr val="000000"/>
                </a:solidFill>
                <a:sym typeface="+mn-ea"/>
              </a:rPr>
              <a:t>医疗因素：医疗水平</a:t>
            </a:r>
            <a:endParaRPr lang="zh-CN" altLang="en-US" sz="4000">
              <a:solidFill>
                <a:srgbClr val="000000"/>
              </a:solidFill>
              <a:sym typeface="+mn-ea"/>
            </a:endParaRPr>
          </a:p>
          <a:p>
            <a:r>
              <a:rPr lang="zh-CN" altLang="en-US" sz="4000">
                <a:solidFill>
                  <a:srgbClr val="000000"/>
                </a:solidFill>
                <a:sym typeface="+mn-ea"/>
              </a:rPr>
              <a:t>其他健康生活方式：养生、锻炼、合理饮食</a:t>
            </a:r>
            <a:endParaRPr lang="en-US" altLang="zh-CN" sz="4000">
              <a:solidFill>
                <a:srgbClr val="000000"/>
              </a:solidFill>
              <a:sym typeface="+mn-ea"/>
            </a:endParaRPr>
          </a:p>
          <a:p>
            <a:r>
              <a:rPr lang="zh-CN" altLang="en-US" sz="4000">
                <a:solidFill>
                  <a:srgbClr val="000000"/>
                </a:solidFill>
                <a:sym typeface="+mn-ea"/>
              </a:rPr>
              <a:t>心态</a:t>
            </a:r>
            <a:endParaRPr lang="zh-CN" altLang="en-US" sz="4000">
              <a:solidFill>
                <a:srgbClr val="000000"/>
              </a:solidFill>
              <a:sym typeface="+mn-ea"/>
            </a:endParaRPr>
          </a:p>
          <a:p>
            <a:r>
              <a:rPr lang="en-US" altLang="zh-CN" sz="4000">
                <a:solidFill>
                  <a:srgbClr val="000000"/>
                </a:solidFill>
                <a:sym typeface="+mn-ea"/>
              </a:rPr>
              <a:t>......</a:t>
            </a:r>
            <a:endParaRPr lang="zh-CN" altLang="en-US" sz="4000">
              <a:solidFill>
                <a:srgbClr val="0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350" y="5153660"/>
            <a:ext cx="1168336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i="1">
                <a:solidFill>
                  <a:srgbClr val="002060"/>
                </a:solidFill>
              </a:rPr>
              <a:t>吸烟有害健康，不要存在侥幸心理！</a:t>
            </a:r>
            <a:endParaRPr lang="zh-CN" altLang="en-US" sz="4800" b="1" i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8650" y="5043170"/>
            <a:ext cx="10589260" cy="1432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 </a:t>
            </a:r>
            <a:r>
              <a:rPr lang="en-US" altLang="zh-CN" sz="44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   </a:t>
            </a:r>
            <a:r>
              <a:rPr lang="zh-CN" altLang="en-US" sz="4400">
                <a:solidFill>
                  <a:srgbClr val="C00000"/>
                </a:solidFill>
                <a:cs typeface="Calibri" panose="020F0502020204030204" charset="0"/>
                <a:sym typeface="+mn-ea"/>
              </a:rPr>
              <a:t>大量饮酒</a:t>
            </a:r>
            <a:r>
              <a:rPr lang="zh-CN" altLang="en-US" sz="44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会导致动脉硬化、高血压等心脑血管疾病；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7743190" y="398145"/>
            <a:ext cx="34747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0000"/>
                </a:solidFill>
              </a:rPr>
              <a:t>感情深一口闷</a:t>
            </a:r>
            <a:endParaRPr lang="zh-CN" altLang="en-US" sz="4000" b="1">
              <a:solidFill>
                <a:srgbClr val="000000"/>
              </a:solidFill>
            </a:endParaRPr>
          </a:p>
        </p:txBody>
      </p:sp>
      <p:pic>
        <p:nvPicPr>
          <p:cNvPr id="6" name="图片 5" descr="1299237_8ca55edd1342bc117db1cc73f236a907_14037785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2725" y="1221740"/>
            <a:ext cx="5158740" cy="3662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" y="-5080"/>
            <a:ext cx="5352415" cy="375158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81940" y="4440555"/>
            <a:ext cx="11001375" cy="2164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 </a:t>
            </a:r>
            <a:endParaRPr lang="zh-CN" altLang="en-US" sz="4000">
              <a:solidFill>
                <a:srgbClr val="000000"/>
              </a:solidFill>
            </a:endParaRPr>
          </a:p>
          <a:p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 </a:t>
            </a:r>
            <a:r>
              <a:rPr lang="zh-CN" altLang="en-US" sz="48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   </a:t>
            </a:r>
            <a:r>
              <a:rPr lang="zh-CN" altLang="en-US" sz="4800">
                <a:solidFill>
                  <a:srgbClr val="C00000"/>
                </a:solidFill>
                <a:cs typeface="Calibri" panose="020F0502020204030204" charset="0"/>
                <a:sym typeface="+mn-ea"/>
              </a:rPr>
              <a:t>长期饮酒</a:t>
            </a:r>
            <a:r>
              <a:rPr lang="zh-CN" altLang="en-US" sz="48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的人体质会变弱，记忆力、判断力也会下降；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3190" y="304165"/>
            <a:ext cx="4455795" cy="4136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780" y="-9525"/>
            <a:ext cx="6489065" cy="429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35735" y="640080"/>
            <a:ext cx="63855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000000"/>
                </a:solidFill>
              </a:rPr>
              <a:t>2</a:t>
            </a:r>
            <a:r>
              <a:rPr lang="zh-CN" altLang="en-US" sz="4400" b="1">
                <a:solidFill>
                  <a:srgbClr val="000000"/>
                </a:solidFill>
              </a:rPr>
              <a:t>、健康的生活方式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710" y="1402080"/>
            <a:ext cx="7448550" cy="5151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C00000"/>
                </a:solidFill>
              </a:rPr>
              <a:t>（</a:t>
            </a:r>
            <a:r>
              <a:rPr lang="en-US" altLang="zh-CN" sz="4400">
                <a:solidFill>
                  <a:srgbClr val="C00000"/>
                </a:solidFill>
              </a:rPr>
              <a:t>5</a:t>
            </a:r>
            <a:r>
              <a:rPr lang="zh-CN" altLang="en-US" sz="4400">
                <a:solidFill>
                  <a:srgbClr val="C00000"/>
                </a:solidFill>
              </a:rPr>
              <a:t>）远离烟酒</a:t>
            </a:r>
            <a:endParaRPr lang="zh-CN" altLang="en-US" sz="4400">
              <a:solidFill>
                <a:srgbClr val="C00000"/>
              </a:solidFill>
            </a:endParaRPr>
          </a:p>
          <a:p>
            <a:r>
              <a:rPr lang="zh-CN" altLang="en-US" sz="3600" u="sng">
                <a:solidFill>
                  <a:srgbClr val="C00000"/>
                </a:solidFill>
                <a:cs typeface="Calibri" panose="020F0502020204030204" charset="0"/>
              </a:rPr>
              <a:t>为什么：</a:t>
            </a:r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</a:rPr>
              <a:t>①吸烟有害健康，烟草烟雾中含有多种致癌物和有害物质；</a:t>
            </a:r>
            <a:endParaRPr lang="zh-CN" altLang="en-US" sz="3600">
              <a:solidFill>
                <a:srgbClr val="000000"/>
              </a:solidFill>
              <a:cs typeface="Calibri" panose="020F0502020204030204" charset="0"/>
            </a:endParaRPr>
          </a:p>
          <a:p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②</a:t>
            </a:r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</a:rPr>
              <a:t>大量、长期饮酒会导致心脑血管疾病，使人的</a:t>
            </a:r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体质会变弱，记忆力、判断力也会下降</a:t>
            </a:r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</a:rPr>
              <a:t>；</a:t>
            </a:r>
            <a:endParaRPr lang="zh-CN" altLang="en-US" sz="3600">
              <a:solidFill>
                <a:srgbClr val="000000"/>
              </a:solidFill>
              <a:cs typeface="Calibri" panose="020F0502020204030204" charset="0"/>
            </a:endParaRPr>
          </a:p>
          <a:p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</a:rPr>
              <a:t>③远离烟酒，可以让我们在自己和疾病之间树起一道</a:t>
            </a:r>
            <a:r>
              <a:rPr lang="en-US" altLang="zh-CN" sz="3600">
                <a:solidFill>
                  <a:srgbClr val="000000"/>
                </a:solidFill>
                <a:cs typeface="Calibri" panose="020F0502020204030204" charset="0"/>
              </a:rPr>
              <a:t>“</a:t>
            </a:r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</a:rPr>
              <a:t>健康屏障</a:t>
            </a:r>
            <a:r>
              <a:rPr lang="en-US" altLang="zh-CN" sz="3600">
                <a:solidFill>
                  <a:srgbClr val="000000"/>
                </a:solidFill>
                <a:cs typeface="Calibri" panose="020F0502020204030204" charset="0"/>
              </a:rPr>
              <a:t>”</a:t>
            </a:r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</a:rPr>
              <a:t>。</a:t>
            </a:r>
            <a:endParaRPr lang="zh-CN" altLang="en-US" sz="3600">
              <a:solidFill>
                <a:srgbClr val="000000"/>
              </a:solidFill>
              <a:cs typeface="Calibri" panose="020F0502020204030204" charset="0"/>
            </a:endParaRPr>
          </a:p>
          <a:p>
            <a:endParaRPr lang="zh-CN" altLang="en-US" sz="3600">
              <a:solidFill>
                <a:srgbClr val="000000"/>
              </a:solidFill>
              <a:cs typeface="Calibri" panose="020F0502020204030204" charset="0"/>
            </a:endParaRPr>
          </a:p>
        </p:txBody>
      </p:sp>
      <p:pic>
        <p:nvPicPr>
          <p:cNvPr id="297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1930" y="331470"/>
            <a:ext cx="3784600" cy="2985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1930" y="3494405"/>
            <a:ext cx="3785235" cy="284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比尔盖茨-禁烟广告（1080p)1_高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785" y="76835"/>
            <a:ext cx="12200890" cy="673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2065"/>
            <a:ext cx="4293235" cy="36741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380" y="-12065"/>
            <a:ext cx="5026660" cy="36741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695" y="3796030"/>
            <a:ext cx="4049395" cy="28073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740" y="3796030"/>
            <a:ext cx="3705225" cy="28073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67740" y="2146300"/>
            <a:ext cx="9919970" cy="228600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en-US" altLang="zh-CN" sz="4800">
                <a:solidFill>
                  <a:schemeClr val="bg1"/>
                </a:solidFill>
                <a:cs typeface="Calibri" panose="020F0502020204030204" charset="0"/>
                <a:sym typeface="+mn-ea"/>
              </a:rPr>
              <a:t>    </a:t>
            </a:r>
            <a:r>
              <a:rPr lang="zh-CN" altLang="en-US" sz="4800">
                <a:solidFill>
                  <a:schemeClr val="bg1"/>
                </a:solidFill>
                <a:cs typeface="Calibri" panose="020F0502020204030204" charset="0"/>
                <a:sym typeface="+mn-ea"/>
              </a:rPr>
              <a:t>长时间上网，身体缺乏运动，眼睛和大脑得不到应有的休息，会导致一系列的健康问题；</a:t>
            </a:r>
            <a:endParaRPr lang="zh-CN" altLang="en-US" sz="4800">
              <a:solidFill>
                <a:schemeClr val="bg1"/>
              </a:solidFill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2700"/>
            <a:ext cx="6095365" cy="39903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31255" y="417830"/>
            <a:ext cx="5849620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solidFill>
                  <a:srgbClr val="000000"/>
                </a:solidFill>
              </a:rPr>
              <a:t>     </a:t>
            </a:r>
            <a:r>
              <a:rPr lang="zh-CN" altLang="en-US" sz="3600">
                <a:solidFill>
                  <a:srgbClr val="000000"/>
                </a:solidFill>
              </a:rPr>
              <a:t>英国历史上迄今寿命最长的一位君主，她统治英国长达64年，也是时间最长的。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55890" y="2858135"/>
            <a:ext cx="322707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C00000"/>
                </a:solidFill>
              </a:rPr>
              <a:t>合理膳食</a:t>
            </a:r>
            <a:endParaRPr lang="zh-CN" altLang="en-US" sz="4000">
              <a:solidFill>
                <a:srgbClr val="C00000"/>
              </a:solidFill>
            </a:endParaRPr>
          </a:p>
          <a:p>
            <a:r>
              <a:rPr lang="zh-CN" altLang="en-US" sz="4000">
                <a:solidFill>
                  <a:srgbClr val="C00000"/>
                </a:solidFill>
              </a:rPr>
              <a:t>饭前喝汤</a:t>
            </a:r>
            <a:endParaRPr lang="zh-CN" altLang="en-US" sz="4000">
              <a:solidFill>
                <a:srgbClr val="C00000"/>
              </a:solidFill>
            </a:endParaRPr>
          </a:p>
          <a:p>
            <a:r>
              <a:rPr lang="zh-CN" altLang="en-US" sz="4000">
                <a:solidFill>
                  <a:srgbClr val="C00000"/>
                </a:solidFill>
              </a:rPr>
              <a:t>适量运动</a:t>
            </a:r>
            <a:endParaRPr lang="zh-CN" altLang="en-US" sz="4000">
              <a:solidFill>
                <a:srgbClr val="C00000"/>
              </a:solidFill>
            </a:endParaRPr>
          </a:p>
          <a:p>
            <a:r>
              <a:rPr lang="zh-CN" altLang="en-US" sz="4000">
                <a:solidFill>
                  <a:srgbClr val="C00000"/>
                </a:solidFill>
              </a:rPr>
              <a:t>心理平衡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12" name="文本框 11">
            <a:hlinkClick r:id="" action="ppaction://noaction">
              <a:snd r:embed="rId2" name="hammer.wav"/>
            </a:hlinkClick>
          </p:cNvPr>
          <p:cNvSpPr txBox="1"/>
          <p:nvPr/>
        </p:nvSpPr>
        <p:spPr>
          <a:xfrm>
            <a:off x="280035" y="4147820"/>
            <a:ext cx="545719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i="1">
                <a:solidFill>
                  <a:srgbClr val="002060"/>
                </a:solidFill>
              </a:rPr>
              <a:t>健康的生活方式有利于我们延长寿命，保持生命活力！</a:t>
            </a:r>
            <a:endParaRPr lang="zh-CN" altLang="en-US" sz="4800" b="1" i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35735" y="640080"/>
            <a:ext cx="63855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000000"/>
                </a:solidFill>
              </a:rPr>
              <a:t>2</a:t>
            </a:r>
            <a:r>
              <a:rPr lang="zh-CN" altLang="en-US" sz="4400" b="1">
                <a:solidFill>
                  <a:srgbClr val="000000"/>
                </a:solidFill>
              </a:rPr>
              <a:t>、健康的生活方式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955" y="1585595"/>
            <a:ext cx="7017385" cy="3931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</a:rPr>
              <a:t>（</a:t>
            </a:r>
            <a:r>
              <a:rPr lang="en-US" altLang="zh-CN" sz="3600">
                <a:solidFill>
                  <a:srgbClr val="C00000"/>
                </a:solidFill>
              </a:rPr>
              <a:t>6</a:t>
            </a:r>
            <a:r>
              <a:rPr lang="zh-CN" altLang="en-US" sz="3600">
                <a:solidFill>
                  <a:srgbClr val="C00000"/>
                </a:solidFill>
              </a:rPr>
              <a:t>）不要沉迷网络</a:t>
            </a:r>
            <a:endParaRPr lang="zh-CN" altLang="en-US" sz="3600">
              <a:solidFill>
                <a:srgbClr val="C00000"/>
              </a:solidFill>
            </a:endParaRPr>
          </a:p>
          <a:p>
            <a:r>
              <a:rPr lang="zh-CN" altLang="en-US" sz="3600" u="sng">
                <a:solidFill>
                  <a:srgbClr val="C00000"/>
                </a:solidFill>
                <a:cs typeface="Calibri" panose="020F0502020204030204" charset="0"/>
              </a:rPr>
              <a:t>为什么：</a:t>
            </a:r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</a:rPr>
              <a:t>长时间上网，身体缺乏运动，眼睛和大脑得不到应有的休息，会导致一系列的健康问题；</a:t>
            </a:r>
            <a:endParaRPr lang="zh-CN" altLang="en-US" sz="3600">
              <a:solidFill>
                <a:srgbClr val="000000"/>
              </a:solidFill>
              <a:cs typeface="Calibri" panose="020F0502020204030204" charset="0"/>
            </a:endParaRPr>
          </a:p>
          <a:p>
            <a:r>
              <a:rPr lang="zh-CN" altLang="en-US" sz="3600" u="sng">
                <a:solidFill>
                  <a:srgbClr val="C00000"/>
                </a:solidFill>
                <a:cs typeface="Calibri" panose="020F0502020204030204" charset="0"/>
                <a:sym typeface="+mn-ea"/>
              </a:rPr>
              <a:t>怎么做：</a:t>
            </a:r>
            <a:r>
              <a:rPr lang="zh-CN" altLang="en-US" sz="36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有节制地上网才不会危害我们的身体健康。</a:t>
            </a:r>
            <a:endParaRPr lang="zh-CN" altLang="en-US" sz="3600">
              <a:solidFill>
                <a:srgbClr val="000000"/>
              </a:solidFill>
              <a:cs typeface="Calibri" panose="020F0502020204030204" charset="0"/>
              <a:sym typeface="+mn-ea"/>
            </a:endParaRPr>
          </a:p>
          <a:p>
            <a:endParaRPr lang="zh-CN" altLang="en-US" sz="3600">
              <a:solidFill>
                <a:srgbClr val="000000"/>
              </a:solidFill>
              <a:cs typeface="Calibri" panose="020F05020202040302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7070" y="1585595"/>
            <a:ext cx="4932680" cy="3348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91335" y="5517515"/>
            <a:ext cx="92360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i="1">
                <a:solidFill>
                  <a:srgbClr val="002060"/>
                </a:solidFill>
              </a:rPr>
              <a:t>青少年怎样正确对待网络？</a:t>
            </a:r>
            <a:endParaRPr lang="zh-CN" altLang="en-US" sz="5400" b="1" i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04670" y="389255"/>
            <a:ext cx="92360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i="1">
                <a:solidFill>
                  <a:srgbClr val="002060"/>
                </a:solidFill>
              </a:rPr>
              <a:t>青少年怎样正确对待网络？</a:t>
            </a:r>
            <a:endParaRPr lang="zh-CN" altLang="en-US" sz="5400" b="1" i="1">
              <a:solidFill>
                <a:srgbClr val="00206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6080" y="1445895"/>
            <a:ext cx="1169670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000000"/>
                </a:solidFill>
              </a:rPr>
              <a:t>1</a:t>
            </a:r>
            <a:r>
              <a:rPr lang="zh-CN" altLang="en-US" sz="4000">
                <a:solidFill>
                  <a:srgbClr val="000000"/>
                </a:solidFill>
              </a:rPr>
              <a:t>、节制</a:t>
            </a:r>
            <a:r>
              <a:rPr lang="zh-CN" altLang="en-US" sz="4000">
                <a:solidFill>
                  <a:srgbClr val="000000"/>
                </a:solidFill>
                <a:sym typeface="+mn-ea"/>
              </a:rPr>
              <a:t>上网，控制时间。</a:t>
            </a:r>
            <a:endParaRPr lang="zh-CN" altLang="en-US" sz="4000">
              <a:solidFill>
                <a:srgbClr val="000000"/>
              </a:solidFill>
              <a:sym typeface="+mn-ea"/>
            </a:endParaRPr>
          </a:p>
          <a:p>
            <a:r>
              <a:rPr lang="en-US" altLang="zh-CN" sz="4000">
                <a:solidFill>
                  <a:srgbClr val="000000"/>
                </a:solidFill>
              </a:rPr>
              <a:t>2</a:t>
            </a:r>
            <a:r>
              <a:rPr lang="zh-CN" altLang="en-US" sz="4000">
                <a:solidFill>
                  <a:srgbClr val="000000"/>
                </a:solidFill>
              </a:rPr>
              <a:t>、</a:t>
            </a:r>
            <a:r>
              <a:rPr lang="zh-CN" altLang="en-US" sz="4000">
                <a:solidFill>
                  <a:srgbClr val="000000"/>
                </a:solidFill>
                <a:sym typeface="+mn-ea"/>
              </a:rPr>
              <a:t>用其所长，避其所短，辨别信息，抵制不良诱惑。</a:t>
            </a:r>
            <a:endParaRPr lang="zh-CN" altLang="en-US" sz="4000">
              <a:solidFill>
                <a:srgbClr val="000000"/>
              </a:solidFill>
            </a:endParaRPr>
          </a:p>
          <a:p>
            <a:r>
              <a:rPr lang="en-US" altLang="zh-CN" sz="4000">
                <a:solidFill>
                  <a:srgbClr val="000000"/>
                </a:solidFill>
              </a:rPr>
              <a:t>3</a:t>
            </a:r>
            <a:r>
              <a:rPr lang="zh-CN" altLang="en-US" sz="4000">
                <a:solidFill>
                  <a:srgbClr val="000000"/>
                </a:solidFill>
              </a:rPr>
              <a:t>、遵守网络道德规范和法律，做文明网络人。</a:t>
            </a:r>
            <a:endParaRPr lang="zh-CN" altLang="en-US" sz="4000">
              <a:solidFill>
                <a:srgbClr val="000000"/>
              </a:solidFill>
            </a:endParaRPr>
          </a:p>
          <a:p>
            <a:r>
              <a:rPr lang="zh-CN" altLang="en-US" sz="4000" i="1">
                <a:solidFill>
                  <a:srgbClr val="000000"/>
                </a:solidFill>
              </a:rPr>
              <a:t>（不浏览不良信息、网络交友把握分寸、不信谣、不传谣、不造谣、不侮辱他人人格、不泄露国家秘密、不制造和传播病毒等）</a:t>
            </a:r>
            <a:endParaRPr lang="zh-CN" altLang="en-US" sz="4000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4445"/>
            <a:ext cx="3996690" cy="27438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627120"/>
            <a:ext cx="4084320" cy="32467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780" y="3655060"/>
            <a:ext cx="4072255" cy="31915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620760" y="1978660"/>
            <a:ext cx="333819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2060"/>
                </a:solidFill>
              </a:rPr>
              <a:t>    </a:t>
            </a:r>
            <a:r>
              <a:rPr lang="zh-CN" altLang="en-US" sz="4000" b="1">
                <a:solidFill>
                  <a:srgbClr val="C00000"/>
                </a:solidFill>
              </a:rPr>
              <a:t>我们要避免不良生活习惯，以积极的心态健康的生活！</a:t>
            </a:r>
            <a:endParaRPr lang="zh-CN" altLang="en-US" sz="4000" b="1">
              <a:solidFill>
                <a:srgbClr val="C00000"/>
              </a:solidFill>
            </a:endParaRPr>
          </a:p>
        </p:txBody>
      </p:sp>
      <p:pic>
        <p:nvPicPr>
          <p:cNvPr id="2" name="图片 1" descr="20120223191755_PjKA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2065" y="4445"/>
            <a:ext cx="2814320" cy="351917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35735" y="640080"/>
            <a:ext cx="742886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0000"/>
                </a:solidFill>
              </a:rPr>
              <a:t>课堂小结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6120" y="1315720"/>
            <a:ext cx="93256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C00000"/>
                </a:solidFill>
                <a:cs typeface="Calibri" panose="020F0502020204030204" charset="0"/>
              </a:rPr>
              <a:t>1</a:t>
            </a:r>
            <a:r>
              <a:rPr lang="zh-CN" altLang="en-US" sz="3600">
                <a:solidFill>
                  <a:srgbClr val="C00000"/>
                </a:solidFill>
                <a:cs typeface="Calibri" panose="020F0502020204030204" charset="0"/>
              </a:rPr>
              <a:t>、为什么要养成健康的生活方式？</a:t>
            </a:r>
            <a:endParaRPr lang="zh-CN" altLang="en-US" sz="3600">
              <a:solidFill>
                <a:srgbClr val="C00000"/>
              </a:solidFill>
              <a:cs typeface="Calibri" panose="020F0502020204030204" charset="0"/>
            </a:endParaRPr>
          </a:p>
          <a:p>
            <a:r>
              <a:rPr lang="en-US" altLang="zh-CN" sz="3600">
                <a:solidFill>
                  <a:srgbClr val="C00000"/>
                </a:solidFill>
                <a:cs typeface="Calibri" panose="020F0502020204030204" charset="0"/>
              </a:rPr>
              <a:t>2</a:t>
            </a:r>
            <a:r>
              <a:rPr lang="zh-CN" altLang="en-US" sz="3600">
                <a:solidFill>
                  <a:srgbClr val="C00000"/>
                </a:solidFill>
                <a:cs typeface="Calibri" panose="020F0502020204030204" charset="0"/>
              </a:rPr>
              <a:t>、健康的生活方式</a:t>
            </a:r>
            <a:endParaRPr lang="zh-CN" altLang="en-US" sz="3600">
              <a:solidFill>
                <a:srgbClr val="C00000"/>
              </a:solidFill>
              <a:cs typeface="Calibri" panose="020F050202020403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1455" y="2150110"/>
            <a:ext cx="3926840" cy="37953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6120" y="2504440"/>
            <a:ext cx="5855335" cy="3749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（</a:t>
            </a:r>
            <a:r>
              <a:rPr lang="en-US" altLang="zh-CN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1</a:t>
            </a:r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）有规律的作息</a:t>
            </a:r>
            <a:endParaRPr lang="zh-CN" altLang="en-US" sz="4000">
              <a:solidFill>
                <a:srgbClr val="000000"/>
              </a:solidFill>
              <a:cs typeface="Calibri" panose="020F0502020204030204" charset="0"/>
            </a:endParaRPr>
          </a:p>
          <a:p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（</a:t>
            </a:r>
            <a:r>
              <a:rPr lang="en-US" altLang="zh-CN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2</a:t>
            </a:r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）合理的饮食</a:t>
            </a:r>
            <a:endParaRPr lang="zh-CN" altLang="en-US" sz="4000">
              <a:solidFill>
                <a:srgbClr val="000000"/>
              </a:solidFill>
              <a:cs typeface="Calibri" panose="020F0502020204030204" charset="0"/>
            </a:endParaRPr>
          </a:p>
          <a:p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（</a:t>
            </a:r>
            <a:r>
              <a:rPr lang="en-US" altLang="zh-CN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3</a:t>
            </a:r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）适度的运动</a:t>
            </a:r>
            <a:endParaRPr lang="zh-CN" altLang="en-US" sz="4000">
              <a:solidFill>
                <a:srgbClr val="000000"/>
              </a:solidFill>
              <a:cs typeface="Calibri" panose="020F0502020204030204" charset="0"/>
            </a:endParaRPr>
          </a:p>
          <a:p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（</a:t>
            </a:r>
            <a:r>
              <a:rPr lang="en-US" altLang="zh-CN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4</a:t>
            </a:r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）良好的卫生习惯</a:t>
            </a:r>
            <a:endParaRPr lang="zh-CN" altLang="en-US" sz="4000">
              <a:solidFill>
                <a:srgbClr val="000000"/>
              </a:solidFill>
              <a:cs typeface="Calibri" panose="020F0502020204030204" charset="0"/>
            </a:endParaRPr>
          </a:p>
          <a:p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（</a:t>
            </a:r>
            <a:r>
              <a:rPr lang="en-US" altLang="zh-CN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5</a:t>
            </a:r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）远离烟酒</a:t>
            </a:r>
            <a:endParaRPr lang="zh-CN" altLang="en-US" sz="4000">
              <a:solidFill>
                <a:srgbClr val="000000"/>
              </a:solidFill>
              <a:cs typeface="Calibri" panose="020F0502020204030204" charset="0"/>
            </a:endParaRPr>
          </a:p>
          <a:p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（</a:t>
            </a:r>
            <a:r>
              <a:rPr lang="en-US" altLang="zh-CN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6</a:t>
            </a:r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）不要沉迷网络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6845" y="389890"/>
            <a:ext cx="11781155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C00000"/>
                </a:solidFill>
              </a:rPr>
              <a:t>例题</a:t>
            </a:r>
            <a:r>
              <a:rPr lang="en-US" altLang="zh-CN" sz="4400" b="1">
                <a:solidFill>
                  <a:srgbClr val="C00000"/>
                </a:solidFill>
              </a:rPr>
              <a:t>1</a:t>
            </a:r>
            <a:endParaRPr lang="en-US" altLang="zh-CN" sz="4400" b="1">
              <a:solidFill>
                <a:srgbClr val="C00000"/>
              </a:solidFill>
            </a:endParaRPr>
          </a:p>
          <a:p>
            <a:r>
              <a:rPr lang="zh-CN" altLang="en-US" sz="4400" b="1">
                <a:solidFill>
                  <a:srgbClr val="000000"/>
                </a:solidFill>
              </a:rPr>
              <a:t>   人人都应该培养良好的生活方式，为此，我们要做到（    ）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A.</a:t>
            </a:r>
            <a:r>
              <a:rPr lang="zh-CN" altLang="en-US" sz="4400" b="1">
                <a:solidFill>
                  <a:srgbClr val="000000"/>
                </a:solidFill>
              </a:rPr>
              <a:t>杜绝一切嗜好，做到清心寡欲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B.</a:t>
            </a:r>
            <a:r>
              <a:rPr lang="zh-CN" altLang="en-US" sz="4400" b="1">
                <a:solidFill>
                  <a:srgbClr val="000000"/>
                </a:solidFill>
              </a:rPr>
              <a:t>培养一切嗜好，发展多种兴趣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C.</a:t>
            </a:r>
            <a:r>
              <a:rPr lang="zh-CN" altLang="en-US" sz="4400" b="1">
                <a:solidFill>
                  <a:srgbClr val="000000"/>
                </a:solidFill>
              </a:rPr>
              <a:t>把握嗜好的度，做到绝不过分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D.</a:t>
            </a:r>
            <a:r>
              <a:rPr lang="zh-CN" altLang="en-US" sz="4400" b="1">
                <a:solidFill>
                  <a:srgbClr val="000000"/>
                </a:solidFill>
              </a:rPr>
              <a:t>杜绝不良嗜好，促进健康成长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4870" y="5257800"/>
            <a:ext cx="389445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 b="1">
                <a:solidFill>
                  <a:srgbClr val="C00000"/>
                </a:solidFill>
              </a:rPr>
              <a:t>D</a:t>
            </a:r>
            <a:endParaRPr lang="en-US" altLang="zh-CN" sz="7200" b="1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19930" y="5440680"/>
            <a:ext cx="6320155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b="1">
                <a:solidFill>
                  <a:srgbClr val="C00000"/>
                </a:solidFill>
              </a:rPr>
              <a:t>特别爱好 (多用于贬义)</a:t>
            </a:r>
            <a:endParaRPr lang="zh-CN" altLang="en-US" sz="4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5105" y="626110"/>
            <a:ext cx="7956550" cy="5455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C00000"/>
                </a:solidFill>
              </a:rPr>
              <a:t>例题</a:t>
            </a:r>
            <a:r>
              <a:rPr lang="en-US" altLang="zh-CN" sz="4400" b="1">
                <a:solidFill>
                  <a:srgbClr val="C00000"/>
                </a:solidFill>
              </a:rPr>
              <a:t>2</a:t>
            </a:r>
            <a:endParaRPr lang="en-US" altLang="zh-CN" sz="4400" b="1">
              <a:solidFill>
                <a:srgbClr val="C00000"/>
              </a:solidFill>
            </a:endParaRPr>
          </a:p>
          <a:p>
            <a:r>
              <a:rPr lang="zh-CN" altLang="en-US" sz="4400" b="1">
                <a:solidFill>
                  <a:srgbClr val="000000"/>
                </a:solidFill>
              </a:rPr>
              <a:t>   右边图片启示我们（    ）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A.</a:t>
            </a:r>
            <a:r>
              <a:rPr lang="zh-CN" altLang="en-US" sz="4400" b="1">
                <a:solidFill>
                  <a:srgbClr val="000000"/>
                </a:solidFill>
              </a:rPr>
              <a:t>先吃就吃，想动就动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B.</a:t>
            </a:r>
            <a:r>
              <a:rPr lang="zh-CN" altLang="en-US" sz="4400" b="1">
                <a:solidFill>
                  <a:srgbClr val="000000"/>
                </a:solidFill>
              </a:rPr>
              <a:t>应该积极参与体育锻炼，增强体质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C.</a:t>
            </a:r>
            <a:r>
              <a:rPr lang="zh-CN" altLang="en-US" sz="4400" b="1">
                <a:solidFill>
                  <a:srgbClr val="000000"/>
                </a:solidFill>
              </a:rPr>
              <a:t>可以经常喝碳酸饮料，对健康无碍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D.</a:t>
            </a:r>
            <a:r>
              <a:rPr lang="zh-CN" altLang="en-US" sz="4400" b="1">
                <a:solidFill>
                  <a:srgbClr val="000000"/>
                </a:solidFill>
              </a:rPr>
              <a:t>充分利用时间学习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14510" y="4604385"/>
            <a:ext cx="129349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 b="1">
                <a:solidFill>
                  <a:srgbClr val="C00000"/>
                </a:solidFill>
              </a:rPr>
              <a:t>B</a:t>
            </a:r>
            <a:endParaRPr lang="en-US" altLang="zh-CN" sz="7200" b="1">
              <a:solidFill>
                <a:srgbClr val="C00000"/>
              </a:solidFill>
            </a:endParaRPr>
          </a:p>
        </p:txBody>
      </p:sp>
      <p:pic>
        <p:nvPicPr>
          <p:cNvPr id="2" name="图片 1" descr="t015a18d98123b405a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7395" y="1966595"/>
            <a:ext cx="3618865" cy="263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6845" y="389890"/>
            <a:ext cx="7579995" cy="5455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C00000"/>
                </a:solidFill>
              </a:rPr>
              <a:t>例题</a:t>
            </a:r>
            <a:r>
              <a:rPr lang="en-US" altLang="zh-CN" sz="4400" b="1">
                <a:solidFill>
                  <a:srgbClr val="C00000"/>
                </a:solidFill>
              </a:rPr>
              <a:t>3</a:t>
            </a:r>
            <a:endParaRPr lang="en-US" altLang="zh-CN" sz="4400" b="1">
              <a:solidFill>
                <a:srgbClr val="C00000"/>
              </a:solidFill>
            </a:endParaRPr>
          </a:p>
          <a:p>
            <a:r>
              <a:rPr lang="zh-CN" altLang="en-US" sz="4400" b="1">
                <a:solidFill>
                  <a:srgbClr val="000000"/>
                </a:solidFill>
              </a:rPr>
              <a:t> 右边漫画寓意是（      ）   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A.</a:t>
            </a:r>
            <a:r>
              <a:rPr lang="zh-CN" altLang="en-US" sz="4400" b="1">
                <a:solidFill>
                  <a:srgbClr val="000000"/>
                </a:solidFill>
              </a:rPr>
              <a:t>吸烟动作很帅，我们要模仿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B.</a:t>
            </a:r>
            <a:r>
              <a:rPr lang="zh-CN" altLang="en-US" sz="4400" b="1">
                <a:solidFill>
                  <a:srgbClr val="000000"/>
                </a:solidFill>
              </a:rPr>
              <a:t>远离吸烟，因为有害健康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C.</a:t>
            </a:r>
            <a:r>
              <a:rPr lang="zh-CN" altLang="en-US" sz="4400" b="1">
                <a:solidFill>
                  <a:srgbClr val="000000"/>
                </a:solidFill>
              </a:rPr>
              <a:t>未成年人不能吸烟，但可鼓励成年人吸烟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D.</a:t>
            </a:r>
            <a:r>
              <a:rPr lang="zh-CN" altLang="en-US" sz="4400" b="1">
                <a:solidFill>
                  <a:srgbClr val="000000"/>
                </a:solidFill>
              </a:rPr>
              <a:t>我们要有自己独特的吸烟动作，不要模仿别人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0925" y="5271770"/>
            <a:ext cx="389445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 b="1">
                <a:solidFill>
                  <a:srgbClr val="C00000"/>
                </a:solidFill>
              </a:rPr>
              <a:t>B</a:t>
            </a:r>
            <a:endParaRPr lang="en-US" altLang="zh-CN" sz="7200" b="1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6840" y="1539240"/>
            <a:ext cx="4331335" cy="359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20345" y="170180"/>
            <a:ext cx="11751310" cy="6126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C00000"/>
                </a:solidFill>
              </a:rPr>
              <a:t>例题</a:t>
            </a:r>
            <a:r>
              <a:rPr lang="en-US" altLang="zh-CN" sz="4400" b="1">
                <a:solidFill>
                  <a:srgbClr val="C00000"/>
                </a:solidFill>
              </a:rPr>
              <a:t>4</a:t>
            </a:r>
            <a:endParaRPr lang="en-US" altLang="zh-CN" sz="4400" b="1">
              <a:solidFill>
                <a:srgbClr val="C00000"/>
              </a:solidFill>
            </a:endParaRPr>
          </a:p>
          <a:p>
            <a:r>
              <a:rPr lang="zh-CN" altLang="en-US" sz="4400" b="1">
                <a:solidFill>
                  <a:srgbClr val="000000"/>
                </a:solidFill>
              </a:rPr>
              <a:t> 《中国公众网络安全意识调查报告（</a:t>
            </a:r>
            <a:r>
              <a:rPr lang="en-US" altLang="zh-CN" sz="4400" b="1">
                <a:solidFill>
                  <a:srgbClr val="000000"/>
                </a:solidFill>
              </a:rPr>
              <a:t>2015</a:t>
            </a:r>
            <a:r>
              <a:rPr lang="zh-CN" altLang="en-US" sz="4400" b="1">
                <a:solidFill>
                  <a:srgbClr val="000000"/>
                </a:solidFill>
              </a:rPr>
              <a:t>）显示，近</a:t>
            </a:r>
            <a:r>
              <a:rPr lang="en-US" altLang="zh-CN" sz="4400" b="1">
                <a:solidFill>
                  <a:srgbClr val="000000"/>
                </a:solidFill>
              </a:rPr>
              <a:t>6</a:t>
            </a:r>
            <a:r>
              <a:rPr lang="zh-CN" altLang="en-US" sz="4400" b="1">
                <a:solidFill>
                  <a:srgbClr val="000000"/>
                </a:solidFill>
              </a:rPr>
              <a:t>成的青少年网民，对互联网非常依赖或比较依赖，超过</a:t>
            </a:r>
            <a:r>
              <a:rPr lang="en-US" altLang="zh-CN" sz="4400" b="1">
                <a:solidFill>
                  <a:srgbClr val="000000"/>
                </a:solidFill>
              </a:rPr>
              <a:t>6</a:t>
            </a:r>
            <a:r>
              <a:rPr lang="zh-CN" altLang="en-US" sz="4400" b="1">
                <a:solidFill>
                  <a:srgbClr val="000000"/>
                </a:solidFill>
              </a:rPr>
              <a:t>成的青少年网民相信或比较相信互联网上的信息。这警示我们应该（      ）   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A.</a:t>
            </a:r>
            <a:r>
              <a:rPr lang="zh-CN" altLang="en-US" sz="4400" b="1">
                <a:solidFill>
                  <a:srgbClr val="000000"/>
                </a:solidFill>
              </a:rPr>
              <a:t>增强猎奇心理，广泛结交网友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B.</a:t>
            </a:r>
            <a:r>
              <a:rPr lang="zh-CN" altLang="en-US" sz="4400" b="1">
                <a:solidFill>
                  <a:srgbClr val="000000"/>
                </a:solidFill>
              </a:rPr>
              <a:t>杜绝网络交往，谨防上当受骗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C.</a:t>
            </a:r>
            <a:r>
              <a:rPr lang="zh-CN" altLang="en-US" sz="4400" b="1">
                <a:solidFill>
                  <a:srgbClr val="000000"/>
                </a:solidFill>
              </a:rPr>
              <a:t>避免网络成瘾，提高辨别能力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D.</a:t>
            </a:r>
            <a:r>
              <a:rPr lang="zh-CN" altLang="en-US" sz="4400" b="1">
                <a:solidFill>
                  <a:srgbClr val="000000"/>
                </a:solidFill>
              </a:rPr>
              <a:t>抵制不良诱惑，拒绝网路信息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88855" y="2934335"/>
            <a:ext cx="10153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 b="1">
                <a:solidFill>
                  <a:srgbClr val="C00000"/>
                </a:solidFill>
              </a:rPr>
              <a:t>C</a:t>
            </a:r>
            <a:endParaRPr lang="en-US" altLang="zh-CN" sz="7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81610" y="30480"/>
            <a:ext cx="12125325" cy="6797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C00000"/>
                </a:solidFill>
              </a:rPr>
              <a:t>例题</a:t>
            </a:r>
            <a:r>
              <a:rPr lang="en-US" altLang="zh-CN" sz="4400" b="1">
                <a:solidFill>
                  <a:srgbClr val="C00000"/>
                </a:solidFill>
              </a:rPr>
              <a:t>5</a:t>
            </a:r>
            <a:endParaRPr lang="en-US" altLang="zh-CN" sz="4400" b="1">
              <a:solidFill>
                <a:srgbClr val="C00000"/>
              </a:solidFill>
            </a:endParaRPr>
          </a:p>
          <a:p>
            <a:r>
              <a:rPr lang="zh-CN" altLang="en-US" sz="4400" b="1">
                <a:solidFill>
                  <a:srgbClr val="000000"/>
                </a:solidFill>
              </a:rPr>
              <a:t> 期中考试快到了，小明为了取得优异成绩，每天晚上学习到</a:t>
            </a:r>
            <a:r>
              <a:rPr lang="en-US" altLang="zh-CN" sz="4400" b="1">
                <a:solidFill>
                  <a:srgbClr val="000000"/>
                </a:solidFill>
              </a:rPr>
              <a:t>12</a:t>
            </a:r>
            <a:r>
              <a:rPr lang="zh-CN" altLang="en-US" sz="4400" b="1">
                <a:solidFill>
                  <a:srgbClr val="000000"/>
                </a:solidFill>
              </a:rPr>
              <a:t>点才睡觉，早上</a:t>
            </a:r>
            <a:r>
              <a:rPr lang="en-US" altLang="zh-CN" sz="4400" b="1">
                <a:solidFill>
                  <a:srgbClr val="000000"/>
                </a:solidFill>
              </a:rPr>
              <a:t>5</a:t>
            </a:r>
            <a:r>
              <a:rPr lang="zh-CN" altLang="en-US" sz="4400" b="1">
                <a:solidFill>
                  <a:srgbClr val="000000"/>
                </a:solidFill>
              </a:rPr>
              <a:t>点就起来背古诗和英语单词，小明这种做法（      ）   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A.</a:t>
            </a:r>
            <a:r>
              <a:rPr lang="zh-CN" altLang="en-US" sz="4400" b="1">
                <a:solidFill>
                  <a:srgbClr val="000000"/>
                </a:solidFill>
              </a:rPr>
              <a:t>一定能取得优异成绩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B.</a:t>
            </a:r>
            <a:r>
              <a:rPr lang="zh-CN" altLang="en-US" sz="4400" b="1">
                <a:solidFill>
                  <a:srgbClr val="000000"/>
                </a:solidFill>
              </a:rPr>
              <a:t>虽然牺牲了休息时间，但增加了学习时间，提高学习效率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C.</a:t>
            </a:r>
            <a:r>
              <a:rPr lang="zh-CN" altLang="en-US" sz="4400" b="1">
                <a:solidFill>
                  <a:srgbClr val="000000"/>
                </a:solidFill>
              </a:rPr>
              <a:t>虽然不利于身体健康，但有利于提高学习成绩</a:t>
            </a:r>
            <a:endParaRPr lang="zh-CN" altLang="en-US" sz="4400" b="1">
              <a:solidFill>
                <a:srgbClr val="000000"/>
              </a:solidFill>
            </a:endParaRPr>
          </a:p>
          <a:p>
            <a:r>
              <a:rPr lang="en-US" altLang="zh-CN" sz="4400" b="1">
                <a:solidFill>
                  <a:srgbClr val="000000"/>
                </a:solidFill>
              </a:rPr>
              <a:t>D.</a:t>
            </a:r>
            <a:r>
              <a:rPr lang="zh-CN" altLang="en-US" sz="4400" b="1">
                <a:solidFill>
                  <a:srgbClr val="000000"/>
                </a:solidFill>
              </a:rPr>
              <a:t>没有保证充足的休息时间，会影响学习和身体健康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70545" y="2108200"/>
            <a:ext cx="10153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 b="1">
                <a:solidFill>
                  <a:srgbClr val="C00000"/>
                </a:solidFill>
              </a:rPr>
              <a:t>D</a:t>
            </a:r>
            <a:endParaRPr lang="en-US" altLang="zh-CN" sz="7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06120" y="1315720"/>
            <a:ext cx="11342370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C00000"/>
                </a:solidFill>
                <a:cs typeface="Calibri" panose="020F0502020204030204" charset="0"/>
              </a:rPr>
              <a:t>作业</a:t>
            </a:r>
            <a:endParaRPr lang="zh-CN" altLang="en-US" sz="4800">
              <a:solidFill>
                <a:srgbClr val="C00000"/>
              </a:solidFill>
              <a:cs typeface="Calibri" panose="020F0502020204030204" charset="0"/>
            </a:endParaRPr>
          </a:p>
          <a:p>
            <a:r>
              <a:rPr lang="en-US" sz="4800">
                <a:solidFill>
                  <a:srgbClr val="C00000"/>
                </a:solidFill>
                <a:cs typeface="Calibri" panose="020F0502020204030204" charset="0"/>
              </a:rPr>
              <a:t>1</a:t>
            </a:r>
            <a:r>
              <a:rPr lang="zh-CN" altLang="en-US" sz="4800">
                <a:solidFill>
                  <a:srgbClr val="C00000"/>
                </a:solidFill>
                <a:cs typeface="Calibri" panose="020F0502020204030204" charset="0"/>
              </a:rPr>
              <a:t>、复习知识点</a:t>
            </a:r>
            <a:endParaRPr lang="zh-CN" altLang="en-US" sz="4800">
              <a:solidFill>
                <a:srgbClr val="C00000"/>
              </a:solidFill>
              <a:cs typeface="Calibri" panose="020F0502020204030204" charset="0"/>
            </a:endParaRPr>
          </a:p>
          <a:p>
            <a:r>
              <a:rPr lang="en-US" altLang="zh-CN" sz="4800">
                <a:solidFill>
                  <a:srgbClr val="C00000"/>
                </a:solidFill>
                <a:cs typeface="Calibri" panose="020F0502020204030204" charset="0"/>
              </a:rPr>
              <a:t>2</a:t>
            </a:r>
            <a:r>
              <a:rPr lang="zh-CN" altLang="en-US" sz="4800">
                <a:solidFill>
                  <a:srgbClr val="C00000"/>
                </a:solidFill>
                <a:cs typeface="Calibri" panose="020F0502020204030204" charset="0"/>
              </a:rPr>
              <a:t>、新课堂完成</a:t>
            </a:r>
            <a:r>
              <a:rPr lang="en-US" altLang="zh-CN" sz="4800">
                <a:solidFill>
                  <a:srgbClr val="C00000"/>
                </a:solidFill>
                <a:cs typeface="Calibri" panose="020F0502020204030204" charset="0"/>
              </a:rPr>
              <a:t>5.3.2</a:t>
            </a:r>
            <a:endParaRPr lang="en-US" altLang="zh-CN" sz="4800">
              <a:solidFill>
                <a:srgbClr val="C00000"/>
              </a:solidFill>
              <a:cs typeface="Calibri" panose="020F0502020204030204" charset="0"/>
            </a:endParaRPr>
          </a:p>
          <a:p>
            <a:r>
              <a:rPr lang="en-US" altLang="zh-CN" sz="4800">
                <a:solidFill>
                  <a:srgbClr val="C00000"/>
                </a:solidFill>
                <a:cs typeface="Calibri" panose="020F0502020204030204" charset="0"/>
              </a:rPr>
              <a:t>3</a:t>
            </a:r>
            <a:r>
              <a:rPr lang="zh-CN" altLang="en-US" sz="4800">
                <a:solidFill>
                  <a:srgbClr val="C00000"/>
                </a:solidFill>
                <a:cs typeface="Calibri" panose="020F0502020204030204" charset="0"/>
              </a:rPr>
              <a:t>、完成</a:t>
            </a:r>
            <a:r>
              <a:rPr lang="en-US" altLang="zh-CN" sz="4800">
                <a:solidFill>
                  <a:srgbClr val="C00000"/>
                </a:solidFill>
                <a:cs typeface="Calibri" panose="020F0502020204030204" charset="0"/>
              </a:rPr>
              <a:t>5.3</a:t>
            </a:r>
            <a:r>
              <a:rPr lang="zh-CN" altLang="en-US" sz="4800">
                <a:solidFill>
                  <a:srgbClr val="C00000"/>
                </a:solidFill>
                <a:cs typeface="Calibri" panose="020F0502020204030204" charset="0"/>
              </a:rPr>
              <a:t>周报</a:t>
            </a:r>
            <a:endParaRPr lang="zh-CN" altLang="en-US" sz="4800">
              <a:solidFill>
                <a:srgbClr val="C00000"/>
              </a:solidFill>
              <a:cs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7685" y="526415"/>
            <a:ext cx="7002780" cy="435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000000"/>
                </a:solidFill>
              </a:rPr>
              <a:t>     </a:t>
            </a:r>
            <a:r>
              <a:rPr lang="zh-CN" altLang="en-US" sz="4000">
                <a:solidFill>
                  <a:srgbClr val="000000"/>
                </a:solidFill>
              </a:rPr>
              <a:t>我国卫生部疾病控制司调查，我国目前</a:t>
            </a:r>
            <a:r>
              <a:rPr lang="en-US" altLang="zh-CN" sz="4000">
                <a:solidFill>
                  <a:srgbClr val="000000"/>
                </a:solidFill>
              </a:rPr>
              <a:t>10</a:t>
            </a:r>
            <a:r>
              <a:rPr lang="zh-CN" altLang="en-US" sz="4000">
                <a:solidFill>
                  <a:srgbClr val="000000"/>
                </a:solidFill>
              </a:rPr>
              <a:t>位死亡疾病中，</a:t>
            </a:r>
            <a:r>
              <a:rPr lang="zh-CN" altLang="en-US" sz="4000">
                <a:solidFill>
                  <a:srgbClr val="C00000"/>
                </a:solidFill>
              </a:rPr>
              <a:t>不良生活方式行为在疾病发生原因中占</a:t>
            </a:r>
            <a:r>
              <a:rPr lang="en-US" altLang="zh-CN" sz="4000">
                <a:solidFill>
                  <a:srgbClr val="C00000"/>
                </a:solidFill>
              </a:rPr>
              <a:t>80%</a:t>
            </a:r>
            <a:r>
              <a:rPr lang="zh-CN" altLang="en-US" sz="4000">
                <a:solidFill>
                  <a:srgbClr val="C00000"/>
                </a:solidFill>
              </a:rPr>
              <a:t>，</a:t>
            </a:r>
            <a:r>
              <a:rPr lang="zh-CN" altLang="en-US" sz="4000">
                <a:solidFill>
                  <a:srgbClr val="000000"/>
                </a:solidFill>
              </a:rPr>
              <a:t>例如酗酒、吸烟、缺乏运动、营养不合理、生活不规律、肥胖、吸毒、紧张、孤独、抑郁等。</a:t>
            </a:r>
            <a:endParaRPr lang="zh-CN" altLang="en-US" sz="4000">
              <a:solidFill>
                <a:srgbClr val="0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7505" y="1400175"/>
            <a:ext cx="3886200" cy="38214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6070" y="5299710"/>
            <a:ext cx="936498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 i="1">
                <a:solidFill>
                  <a:srgbClr val="002060"/>
                </a:solidFill>
                <a:sym typeface="+mn-ea"/>
              </a:rPr>
              <a:t>不良的生活方式危害自己的健康！</a:t>
            </a:r>
            <a:endParaRPr lang="zh-CN" altLang="en-US" sz="4800" b="1" i="1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-12065" y="3957320"/>
            <a:ext cx="7069455" cy="2103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 i="1">
                <a:solidFill>
                  <a:srgbClr val="002060"/>
                </a:solidFill>
                <a:sym typeface="+mn-ea"/>
              </a:rPr>
              <a:t>不良的生活方式危害他人的健康，甚至可能造成严重的社会问题！</a:t>
            </a:r>
            <a:endParaRPr lang="zh-CN" altLang="en-US" sz="4400" b="1" i="1">
              <a:solidFill>
                <a:srgbClr val="002060"/>
              </a:solidFill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1215" y="8255"/>
            <a:ext cx="4998085" cy="32950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65" y="-9525"/>
            <a:ext cx="4887595" cy="3312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215" y="3750310"/>
            <a:ext cx="4998085" cy="310197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7170" y="941705"/>
            <a:ext cx="11758295" cy="387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rgbClr val="C00000"/>
                </a:solidFill>
              </a:rPr>
              <a:t>     1</a:t>
            </a:r>
            <a:r>
              <a:rPr lang="zh-CN" altLang="en-US" sz="4800">
                <a:solidFill>
                  <a:srgbClr val="C00000"/>
                </a:solidFill>
              </a:rPr>
              <a:t>、为什么要养成健康的生活方式？</a:t>
            </a:r>
            <a:endParaRPr lang="zh-CN" altLang="en-US" sz="4800">
              <a:solidFill>
                <a:srgbClr val="C00000"/>
              </a:solidFill>
            </a:endParaRPr>
          </a:p>
          <a:p>
            <a:r>
              <a:rPr lang="zh-CN" altLang="en-US" sz="4000">
                <a:solidFill>
                  <a:srgbClr val="000000"/>
                </a:solidFill>
              </a:rPr>
              <a:t>（1）健康跟我们的生活方式密切相关。</a:t>
            </a:r>
            <a:endParaRPr lang="zh-CN" altLang="en-US" sz="4000">
              <a:solidFill>
                <a:srgbClr val="000000"/>
              </a:solidFill>
            </a:endParaRPr>
          </a:p>
          <a:p>
            <a:r>
              <a:rPr lang="zh-CN" altLang="en-US" sz="4000">
                <a:solidFill>
                  <a:srgbClr val="000000"/>
                </a:solidFill>
              </a:rPr>
              <a:t>（2）健康的生活方式有利于我们预防疾病，保持生命活力；是对自己、对家庭、对社会负责任的表现。</a:t>
            </a:r>
            <a:endParaRPr lang="zh-CN" altLang="en-US" sz="4000">
              <a:solidFill>
                <a:srgbClr val="000000"/>
              </a:solidFill>
            </a:endParaRPr>
          </a:p>
          <a:p>
            <a:r>
              <a:rPr lang="zh-CN" altLang="en-US" sz="4000">
                <a:solidFill>
                  <a:srgbClr val="000000"/>
                </a:solidFill>
              </a:rPr>
              <a:t>（3）不良的生活方式则危害自己乃至他人的健康，甚至可能造成严重的社会问题。</a:t>
            </a:r>
            <a:endParaRPr lang="zh-CN" altLang="en-US" sz="400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045" y="5271770"/>
            <a:ext cx="9375775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4400" b="1" i="1">
                <a:solidFill>
                  <a:srgbClr val="002060"/>
                </a:solidFill>
              </a:rPr>
              <a:t>少年强则国运强，少年康则民族盛！</a:t>
            </a:r>
            <a:endParaRPr lang="zh-CN" altLang="en-US" sz="4400" b="1" i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15岁少年通宵上网猝死黑网吧_标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195" y="46990"/>
            <a:ext cx="12041505" cy="671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692265" y="488315"/>
            <a:ext cx="5029200" cy="1432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 b="1">
                <a:solidFill>
                  <a:srgbClr val="C00000"/>
                </a:solidFill>
                <a:sym typeface="+mn-ea"/>
              </a:rPr>
              <a:t>2</a:t>
            </a:r>
            <a:r>
              <a:rPr lang="zh-CN" altLang="en-US" sz="4400" b="1">
                <a:solidFill>
                  <a:srgbClr val="C00000"/>
                </a:solidFill>
                <a:sym typeface="+mn-ea"/>
              </a:rPr>
              <a:t>、健康的生活方式</a:t>
            </a:r>
            <a:endParaRPr lang="zh-CN" altLang="en-US" sz="4400" b="1">
              <a:solidFill>
                <a:srgbClr val="C00000"/>
              </a:solidFill>
              <a:sym typeface="+mn-ea"/>
            </a:endParaRPr>
          </a:p>
          <a:p>
            <a:r>
              <a:rPr lang="zh-CN" altLang="en-US" sz="4400" b="1">
                <a:solidFill>
                  <a:srgbClr val="C00000"/>
                </a:solidFill>
                <a:sym typeface="+mn-ea"/>
              </a:rPr>
              <a:t>（</a:t>
            </a:r>
            <a:r>
              <a:rPr lang="en-US" altLang="zh-CN" sz="4400" b="1">
                <a:solidFill>
                  <a:srgbClr val="C00000"/>
                </a:solidFill>
                <a:sym typeface="+mn-ea"/>
              </a:rPr>
              <a:t>1</a:t>
            </a:r>
            <a:r>
              <a:rPr lang="zh-CN" altLang="en-US" sz="4400" b="1">
                <a:solidFill>
                  <a:srgbClr val="C00000"/>
                </a:solidFill>
                <a:sym typeface="+mn-ea"/>
              </a:rPr>
              <a:t>）有规律的作息</a:t>
            </a:r>
            <a:r>
              <a:rPr lang="en-US" altLang="zh-CN" sz="4400">
                <a:solidFill>
                  <a:srgbClr val="000000"/>
                </a:solidFill>
                <a:sym typeface="+mn-ea"/>
              </a:rPr>
              <a:t>  </a:t>
            </a:r>
            <a:r>
              <a:rPr lang="en-US" altLang="zh-CN" sz="3600">
                <a:solidFill>
                  <a:srgbClr val="000000"/>
                </a:solidFill>
                <a:sym typeface="+mn-ea"/>
              </a:rPr>
              <a:t> </a:t>
            </a:r>
            <a:endParaRPr lang="zh-CN" altLang="en-US" sz="3600">
              <a:solidFill>
                <a:srgbClr val="00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92265" y="2111375"/>
            <a:ext cx="5361305" cy="3749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>
                <a:solidFill>
                  <a:srgbClr val="000000"/>
                </a:solidFill>
                <a:sym typeface="+mn-ea"/>
              </a:rPr>
              <a:t>    </a:t>
            </a:r>
            <a:r>
              <a:rPr lang="zh-CN" altLang="en-US" sz="4000">
                <a:solidFill>
                  <a:srgbClr val="000000"/>
                </a:solidFill>
                <a:sym typeface="+mn-ea"/>
              </a:rPr>
              <a:t>人的身体有其自然的生理节律，这是人类适应自然的表现。</a:t>
            </a:r>
            <a:endParaRPr lang="zh-CN" altLang="en-US" sz="4000">
              <a:solidFill>
                <a:srgbClr val="000000"/>
              </a:solidFill>
              <a:sym typeface="+mn-ea"/>
            </a:endParaRPr>
          </a:p>
          <a:p>
            <a:r>
              <a:rPr lang="zh-CN" altLang="en-US" sz="4000">
                <a:solidFill>
                  <a:srgbClr val="000000"/>
                </a:solidFill>
                <a:sym typeface="+mn-ea"/>
              </a:rPr>
              <a:t>    </a:t>
            </a:r>
            <a:r>
              <a:rPr lang="zh-CN" altLang="en-US" sz="4000">
                <a:solidFill>
                  <a:srgbClr val="000000"/>
                </a:solidFill>
                <a:cs typeface="Calibri" panose="020F0502020204030204" charset="0"/>
                <a:sym typeface="+mn-ea"/>
              </a:rPr>
              <a:t>有规律、科学的作息习惯使我们终身受益。</a:t>
            </a:r>
            <a:endParaRPr lang="zh-CN" altLang="en-US" sz="4000"/>
          </a:p>
          <a:p>
            <a:endParaRPr lang="zh-CN" altLang="en-US" sz="4000">
              <a:solidFill>
                <a:srgbClr val="000000"/>
              </a:solidFill>
              <a:sym typeface="+mn-ea"/>
            </a:endParaRPr>
          </a:p>
        </p:txBody>
      </p:sp>
      <p:pic>
        <p:nvPicPr>
          <p:cNvPr id="14" name="图片 13" descr="360截图201702282209151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19050"/>
            <a:ext cx="6421120" cy="679958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4" grpId="12"/>
      <p:bldP spid="4" grpId="13"/>
      <p:bldP spid="4" grpId="14"/>
      <p:bldP spid="4" grpId="1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88815" y="876300"/>
            <a:ext cx="765111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i="1">
                <a:solidFill>
                  <a:srgbClr val="002060"/>
                </a:solidFill>
              </a:rPr>
              <a:t>    </a:t>
            </a:r>
            <a:r>
              <a:rPr lang="zh-CN" altLang="en-US" sz="3600">
                <a:solidFill>
                  <a:srgbClr val="000000"/>
                </a:solidFill>
              </a:rPr>
              <a:t>不利于身心健康成长，上课注意力不集中，学习成绩下滑，自信心不足。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62525" y="2520315"/>
            <a:ext cx="7177405" cy="11887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  <a:sym typeface="+mn-ea"/>
              </a:rPr>
              <a:t>在身体方面：</a:t>
            </a:r>
            <a:r>
              <a:rPr lang="zh-CN" altLang="en-US" sz="3600">
                <a:solidFill>
                  <a:srgbClr val="000000"/>
                </a:solidFill>
              </a:rPr>
              <a:t>影响大脑和器官发育，例如视神经、脊椎发育不正常。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62525" y="4291330"/>
            <a:ext cx="7176770" cy="17373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  <a:sym typeface="+mn-ea"/>
              </a:rPr>
              <a:t>在心理方面：</a:t>
            </a:r>
            <a:r>
              <a:rPr lang="zh-CN" altLang="en-US" sz="3600">
                <a:solidFill>
                  <a:srgbClr val="000000"/>
                </a:solidFill>
              </a:rPr>
              <a:t>情绪低落、压抑、急躁等表现，心理再影响睡眠，恶性循环。</a:t>
            </a:r>
            <a:endParaRPr lang="zh-CN" altLang="en-US" sz="3600">
              <a:solidFill>
                <a:srgbClr val="0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4024630"/>
            <a:ext cx="4285615" cy="28187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-14605"/>
            <a:ext cx="4286250" cy="34423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68520" y="114300"/>
            <a:ext cx="523494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 i="1">
                <a:solidFill>
                  <a:srgbClr val="FF0000"/>
                </a:solidFill>
                <a:sym typeface="+mn-ea"/>
              </a:rPr>
              <a:t>作息不规律危害多：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215"/>
  <p:tag name="KSO_WM_UNIT_TYPE" val="a"/>
  <p:tag name="KSO_WM_UNIT_INDEX" val="1"/>
  <p:tag name="KSO_WM_UNIT_ID" val="custom160215_1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215"/>
  <p:tag name="KSO_WM_UNIT_TYPE" val="b"/>
  <p:tag name="KSO_WM_UNIT_INDEX" val="1"/>
  <p:tag name="KSO_WM_UNIT_ID" val="custom160215_1*b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p="http://schemas.openxmlformats.org/presentationml/2006/main">
  <p:tag name="KSO_WM_TEMPLATE_THUMBS_INDEX" val="1、4、8、10、18、23、24、25"/>
  <p:tag name="KSO_WM_TEMPLATE_CATEGORY" val="custom"/>
  <p:tag name="KSO_WM_TEMPLATE_INDEX" val="160215"/>
  <p:tag name="KSO_WM_TAG_VERSION" val="1.0"/>
  <p:tag name="KSO_WM_SLIDE_ID" val="custom160215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向天歌稻壳儿模板23XIN - 副本">
  <a:themeElements>
    <a:clrScheme name="自定义 19">
      <a:dk1>
        <a:srgbClr val="4B4B4B"/>
      </a:dk1>
      <a:lt1>
        <a:srgbClr val="FFFFFF"/>
      </a:lt1>
      <a:dk2>
        <a:srgbClr val="4B4B4B"/>
      </a:dk2>
      <a:lt2>
        <a:srgbClr val="FFFFFF"/>
      </a:lt2>
      <a:accent1>
        <a:srgbClr val="488493"/>
      </a:accent1>
      <a:accent2>
        <a:srgbClr val="8DA2A3"/>
      </a:accent2>
      <a:accent3>
        <a:srgbClr val="CC9F6E"/>
      </a:accent3>
      <a:accent4>
        <a:srgbClr val="B76167"/>
      </a:accent4>
      <a:accent5>
        <a:srgbClr val="CF4953"/>
      </a:accent5>
      <a:accent6>
        <a:srgbClr val="9E7A9B"/>
      </a:accent6>
      <a:hlink>
        <a:srgbClr val="5699C2"/>
      </a:hlink>
      <a:folHlink>
        <a:srgbClr val="9FCE4A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2895</Words>
  <Application>WPS 演示</Application>
  <PresentationFormat>宽屏</PresentationFormat>
  <Paragraphs>243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向天歌稻壳儿模板23XIN - 副本</vt:lpstr>
      <vt:lpstr>5.3 健康地生活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win7</cp:lastModifiedBy>
  <cp:revision>35</cp:revision>
  <dcterms:created xsi:type="dcterms:W3CDTF">2017-02-26T02:24:00Z</dcterms:created>
  <dcterms:modified xsi:type="dcterms:W3CDTF">2017-03-08T14:44:47Z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