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  <p:sldMasterId id="2147483670" r:id="rId4"/>
    <p:sldMasterId id="2147483678" r:id="rId5"/>
    <p:sldMasterId id="2147483689" r:id="rId6"/>
    <p:sldMasterId id="2147483701" r:id="rId7"/>
    <p:sldMasterId id="2147483713" r:id="rId8"/>
    <p:sldMasterId id="2147483724" r:id="rId9"/>
  </p:sldMasterIdLst>
  <p:notesMasterIdLst>
    <p:notesMasterId r:id="rId14"/>
  </p:notesMasterIdLst>
  <p:sldIdLst>
    <p:sldId id="558" r:id="rId10"/>
    <p:sldId id="657" r:id="rId11"/>
    <p:sldId id="670" r:id="rId12"/>
    <p:sldId id="615" r:id="rId13"/>
    <p:sldId id="616" r:id="rId15"/>
    <p:sldId id="617" r:id="rId16"/>
    <p:sldId id="619" r:id="rId17"/>
    <p:sldId id="620" r:id="rId18"/>
    <p:sldId id="621" r:id="rId19"/>
    <p:sldId id="622" r:id="rId20"/>
    <p:sldId id="717" r:id="rId21"/>
    <p:sldId id="718" r:id="rId22"/>
    <p:sldId id="719" r:id="rId23"/>
    <p:sldId id="738" r:id="rId24"/>
    <p:sldId id="630" r:id="rId25"/>
    <p:sldId id="625" r:id="rId26"/>
    <p:sldId id="626" r:id="rId27"/>
    <p:sldId id="627" r:id="rId28"/>
    <p:sldId id="628" r:id="rId29"/>
    <p:sldId id="629" r:id="rId30"/>
    <p:sldId id="631" r:id="rId31"/>
    <p:sldId id="632" r:id="rId32"/>
    <p:sldId id="633" r:id="rId33"/>
    <p:sldId id="634" r:id="rId34"/>
    <p:sldId id="350" r:id="rId35"/>
    <p:sldId id="349" r:id="rId36"/>
    <p:sldId id="283" r:id="rId37"/>
    <p:sldId id="351" r:id="rId38"/>
    <p:sldId id="352" r:id="rId39"/>
    <p:sldId id="612" r:id="rId40"/>
    <p:sldId id="610" r:id="rId41"/>
    <p:sldId id="541" r:id="rId42"/>
  </p:sldIdLst>
  <p:sldSz cx="12192000" cy="6858000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0033CC"/>
    <a:srgbClr val="FF0066"/>
    <a:srgbClr val="0000FF"/>
    <a:srgbClr val="000000"/>
    <a:srgbClr val="3333FF"/>
    <a:srgbClr val="FAFFD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630" y="-78"/>
      </p:cViewPr>
      <p:guideLst>
        <p:guide orient="horz" pos="2082"/>
        <p:guide pos="389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2.xml"/><Relationship Id="rId41" Type="http://schemas.openxmlformats.org/officeDocument/2006/relationships/slide" Target="slides/slide31.xml"/><Relationship Id="rId40" Type="http://schemas.openxmlformats.org/officeDocument/2006/relationships/slide" Target="slides/slide30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9.xml"/><Relationship Id="rId38" Type="http://schemas.openxmlformats.org/officeDocument/2006/relationships/slide" Target="slides/slide28.xml"/><Relationship Id="rId37" Type="http://schemas.openxmlformats.org/officeDocument/2006/relationships/slide" Target="slides/slide27.xml"/><Relationship Id="rId36" Type="http://schemas.openxmlformats.org/officeDocument/2006/relationships/slide" Target="slides/slide26.xml"/><Relationship Id="rId35" Type="http://schemas.openxmlformats.org/officeDocument/2006/relationships/slide" Target="slides/slide25.xml"/><Relationship Id="rId34" Type="http://schemas.openxmlformats.org/officeDocument/2006/relationships/slide" Target="slides/slide24.xml"/><Relationship Id="rId33" Type="http://schemas.openxmlformats.org/officeDocument/2006/relationships/slide" Target="slides/slide23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11" Type="http://schemas.openxmlformats.org/officeDocument/2006/relationships/slide" Target="slides/slide2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12" name="Rectangle 4"/>
          <p:cNvSpPr>
            <a:spLocks noGrp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0178" name="Rectangle 2"/>
          <p:cNvSpPr>
            <a:spLocks noGrp="1" noTextEdit="1"/>
          </p:cNvSpPr>
          <p:nvPr>
            <p:ph type="sldImg"/>
          </p:nvPr>
        </p:nvSpPr>
        <p:spPr/>
      </p:sp>
      <p:sp>
        <p:nvSpPr>
          <p:cNvPr id="50179" name="Rectangle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wrap="square" lIns="91440" tIns="45720" rIns="91440" bIns="45720" anchor="ctr"/>
          <a:p>
            <a:pPr lvl="0" eaLnBrk="1" hangingPunct="1"/>
            <a:r>
              <a:rPr lang="zh-CN" altLang="en-US" dirty="0"/>
              <a:t>一般来说,一个班集体(除了女校),是由男生和女生构成的。为了要建设一个良好的班集体，形成一个好的氛围，男生与女生要学校正确的交往。首先，要了解对方。</a:t>
            </a:r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9788" y="6381750"/>
            <a:ext cx="2743200" cy="365125"/>
          </a:xfrm>
        </p:spPr>
        <p:txBody>
          <a:bodyPr/>
          <a:lstStyle>
            <a:lvl1pPr>
              <a:defRPr noProof="1" smtClean="0">
                <a:latin typeface="Arial" panose="020B0604020202020204" pitchFamily="34" charset="0"/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</p:nvPr>
        </p:nvSpPr>
        <p:spPr>
          <a:xfrm>
            <a:off x="839788" y="6381750"/>
            <a:ext cx="2743200" cy="365125"/>
          </a:xfrm>
        </p:spPr>
        <p:txBody>
          <a:bodyPr/>
          <a:lstStyle>
            <a:lvl1pPr>
              <a:defRPr noProof="1" smtClean="0">
                <a:latin typeface="Arial" panose="020B0604020202020204" pitchFamily="34" charset="0"/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algn="l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970222"/>
          </a:xfrm>
        </p:spPr>
        <p:txBody>
          <a:bodyPr/>
          <a:lstStyle>
            <a:lvl1pPr algn="ctr"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59724" y="1567346"/>
            <a:ext cx="4701840" cy="710095"/>
          </a:xfrm>
        </p:spPr>
        <p:txBody>
          <a:bodyPr anchor="ctr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59724" y="2338388"/>
            <a:ext cx="4701840" cy="378596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89616" y="1567346"/>
            <a:ext cx="4701841" cy="710095"/>
          </a:xfrm>
        </p:spPr>
        <p:txBody>
          <a:bodyPr rtlCol="0" anchor="ctr">
            <a:normAutofit/>
          </a:bodyPr>
          <a:lstStyle>
            <a:lvl1pPr marL="228600" indent="-228600">
              <a:buNone/>
              <a:defRPr lang="zh-CN" altLang="en-US" b="0" smtClean="0"/>
            </a:lvl1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89616" y="2357460"/>
            <a:ext cx="4701841" cy="376689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260850" cy="1600200"/>
          </a:xfrm>
        </p:spPr>
        <p:txBody>
          <a:bodyPr anchor="t">
            <a:normAutofit/>
          </a:bodyPr>
          <a:lstStyle>
            <a:lvl1pPr>
              <a:defRPr sz="4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384800" y="457201"/>
            <a:ext cx="5970588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26085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9788" y="6381750"/>
            <a:ext cx="2743200" cy="365125"/>
          </a:xfrm>
        </p:spPr>
        <p:txBody>
          <a:bodyPr/>
          <a:lstStyle>
            <a:lvl1pPr>
              <a:defRPr noProof="1" smtClean="0">
                <a:latin typeface="Arial" panose="020B0604020202020204" pitchFamily="34" charset="0"/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260850" cy="1600200"/>
          </a:xfrm>
        </p:spPr>
        <p:txBody>
          <a:bodyPr anchor="t">
            <a:normAutofit/>
          </a:bodyPr>
          <a:lstStyle>
            <a:lvl1pPr>
              <a:defRPr sz="4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384800" y="457201"/>
            <a:ext cx="5970588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26085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algn="l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9788" y="6381750"/>
            <a:ext cx="2743200" cy="365125"/>
          </a:xfrm>
        </p:spPr>
        <p:txBody>
          <a:bodyPr/>
          <a:lstStyle>
            <a:lvl1pPr>
              <a:defRPr noProof="1" smtClean="0">
                <a:latin typeface="Arial" panose="020B0604020202020204" pitchFamily="34" charset="0"/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algn="l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970222"/>
          </a:xfrm>
        </p:spPr>
        <p:txBody>
          <a:bodyPr/>
          <a:lstStyle>
            <a:lvl1pPr algn="ctr"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59724" y="1567346"/>
            <a:ext cx="4701840" cy="710095"/>
          </a:xfrm>
        </p:spPr>
        <p:txBody>
          <a:bodyPr anchor="ctr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59724" y="2338388"/>
            <a:ext cx="4701840" cy="378596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89616" y="1567346"/>
            <a:ext cx="4701841" cy="710095"/>
          </a:xfrm>
        </p:spPr>
        <p:txBody>
          <a:bodyPr rtlCol="0" anchor="ctr">
            <a:normAutofit/>
          </a:bodyPr>
          <a:lstStyle>
            <a:lvl1pPr marL="228600" indent="-228600">
              <a:buNone/>
              <a:defRPr lang="zh-CN" altLang="en-US" b="0" smtClean="0"/>
            </a:lvl1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89616" y="2357460"/>
            <a:ext cx="4701841" cy="376689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260850" cy="1600200"/>
          </a:xfrm>
        </p:spPr>
        <p:txBody>
          <a:bodyPr anchor="t">
            <a:normAutofit/>
          </a:bodyPr>
          <a:lstStyle>
            <a:lvl1pPr>
              <a:defRPr sz="4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384800" y="457201"/>
            <a:ext cx="5970588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26085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152" y="1122365"/>
            <a:ext cx="9144913" cy="2387603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152" y="3602043"/>
            <a:ext cx="9144913" cy="1655764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839788" y="6381750"/>
            <a:ext cx="2743200" cy="365125"/>
          </a:xfrm>
        </p:spPr>
        <p:txBody>
          <a:bodyPr/>
          <a:lstStyle>
            <a:lvl1pPr>
              <a:defRPr noProof="1" smtClean="0">
                <a:latin typeface="Arial" panose="020B0604020202020204" pitchFamily="34" charset="0"/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934" y="1709740"/>
            <a:ext cx="10516650" cy="2852741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934" y="4589470"/>
            <a:ext cx="10516650" cy="150018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91" y="1981203"/>
            <a:ext cx="5078475" cy="411480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0251" y="1981203"/>
            <a:ext cx="5078475" cy="411480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72" y="365126"/>
            <a:ext cx="10516650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872" y="1681165"/>
            <a:ext cx="5158302" cy="82391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872" y="2505079"/>
            <a:ext cx="5158302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817" y="1681165"/>
            <a:ext cx="5183706" cy="82391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817" y="2505079"/>
            <a:ext cx="518370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72" y="457201"/>
            <a:ext cx="3932630" cy="1600202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06" y="987426"/>
            <a:ext cx="6172817" cy="487363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72" y="2057403"/>
            <a:ext cx="3932630" cy="381159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72" y="457201"/>
            <a:ext cx="3932630" cy="1600202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06" y="987426"/>
            <a:ext cx="6172817" cy="4873632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72" y="2057403"/>
            <a:ext cx="3932630" cy="381159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7668" y="609601"/>
            <a:ext cx="2591059" cy="548640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91" y="609601"/>
            <a:ext cx="7622971" cy="548640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 bwMode="white"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组合 26625"/>
          <p:cNvGrpSpPr/>
          <p:nvPr/>
        </p:nvGrpSpPr>
        <p:grpSpPr>
          <a:xfrm>
            <a:off x="0" y="0"/>
            <a:ext cx="12192000" cy="6859588"/>
            <a:chOff x="0" y="0"/>
            <a:chExt cx="5760" cy="4320"/>
          </a:xfrm>
        </p:grpSpPr>
        <p:pic>
          <p:nvPicPr>
            <p:cNvPr id="41987" name="图片 26626" descr="框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4" y="240"/>
              <a:ext cx="5232" cy="38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988" name="图片 26627" descr="花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1200"/>
              <a:ext cx="1644" cy="15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989" name="图片 26628" descr="花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2262"/>
              <a:ext cx="2163" cy="205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990" name="图片 26629" descr="葉子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08" y="0"/>
              <a:ext cx="1152" cy="104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31" name="标题 26630"/>
          <p:cNvSpPr>
            <a:spLocks noGrp="1"/>
          </p:cNvSpPr>
          <p:nvPr>
            <p:ph type="ctrTitle" sz="quarter"/>
          </p:nvPr>
        </p:nvSpPr>
        <p:spPr>
          <a:xfrm>
            <a:off x="914401" y="2286404"/>
            <a:ext cx="10363216" cy="1143201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sz="4000"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6632" name="副标题 26631"/>
          <p:cNvSpPr>
            <a:spLocks noGrp="1"/>
          </p:cNvSpPr>
          <p:nvPr>
            <p:ph type="subTitle" sz="quarter" idx="1"/>
          </p:nvPr>
        </p:nvSpPr>
        <p:spPr>
          <a:xfrm>
            <a:off x="1828803" y="3886885"/>
            <a:ext cx="8534413" cy="1752909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ctr">
              <a:buNone/>
              <a:defRPr sz="3600" kern="1200"/>
            </a:lvl1pPr>
            <a:lvl2pPr marL="457200" lvl="1" indent="-457200" algn="ctr">
              <a:buNone/>
              <a:defRPr sz="3600" kern="1200"/>
            </a:lvl2pPr>
            <a:lvl3pPr marL="914400" lvl="2" indent="-914400" algn="ctr">
              <a:buNone/>
              <a:defRPr sz="3600" kern="1200"/>
            </a:lvl3pPr>
            <a:lvl4pPr marL="1371600" lvl="3" indent="-1371600" algn="ctr">
              <a:buNone/>
              <a:defRPr sz="3600" kern="1200"/>
            </a:lvl4pPr>
            <a:lvl5pPr marL="1828800" lvl="4" indent="-1828800" algn="ctr">
              <a:buNone/>
              <a:defRPr sz="3600"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17" name="日期占位符 26632"/>
          <p:cNvSpPr>
            <a:spLocks noGrp="1"/>
          </p:cNvSpPr>
          <p:nvPr>
            <p:ph type="dt" sz="quarter" idx="2"/>
          </p:nvPr>
        </p:nvSpPr>
        <p:spPr>
          <a:xfrm>
            <a:off x="609600" y="6246813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26633"/>
          <p:cNvSpPr>
            <a:spLocks noGrp="1"/>
          </p:cNvSpPr>
          <p:nvPr>
            <p:ph type="ftr" sz="quarter" idx="3"/>
          </p:nvPr>
        </p:nvSpPr>
        <p:spPr>
          <a:xfrm>
            <a:off x="4165600" y="6246813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b="0" i="0" kern="1200" cap="none" spc="0" normalizeH="0" baseline="0" noProof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26634"/>
          <p:cNvSpPr>
            <a:spLocks noGrp="1"/>
          </p:cNvSpPr>
          <p:nvPr>
            <p:ph type="sldNum" sz="quarter" idx="4"/>
          </p:nvPr>
        </p:nvSpPr>
        <p:spPr>
          <a:xfrm>
            <a:off x="8737600" y="6246813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z="1400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970222"/>
          </a:xfrm>
        </p:spPr>
        <p:txBody>
          <a:bodyPr/>
          <a:lstStyle>
            <a:lvl1pPr algn="ctr"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59724" y="1567346"/>
            <a:ext cx="470184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59724" y="2338388"/>
            <a:ext cx="4701840" cy="378596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89616" y="1567346"/>
            <a:ext cx="470184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>
              <a:buNone/>
              <a:defRPr lang="zh-CN" altLang="en-US" b="0" smtClean="0"/>
            </a:lvl1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89616" y="2357460"/>
            <a:ext cx="4701841" cy="376689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839788" y="6381750"/>
            <a:ext cx="2743200" cy="365125"/>
          </a:xfrm>
        </p:spPr>
        <p:txBody>
          <a:bodyPr/>
          <a:lstStyle>
            <a:lvl1pPr>
              <a:defRPr noProof="1" smtClean="0">
                <a:latin typeface="Arial" panose="020B0604020202020204" pitchFamily="34" charset="0"/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0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z="100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2" y="1710040"/>
            <a:ext cx="10515616" cy="2853240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2" y="4590273"/>
            <a:ext cx="10515616" cy="1500452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0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z="100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1" y="1981549"/>
            <a:ext cx="5077976" cy="414569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641" y="1981549"/>
            <a:ext cx="5077976" cy="414569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0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z="100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365189"/>
            <a:ext cx="10515616" cy="1325797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460"/>
            <a:ext cx="5157795" cy="824057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5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517"/>
            <a:ext cx="5157795" cy="3685239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9" y="1681460"/>
            <a:ext cx="5183196" cy="824057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5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9" y="2505517"/>
            <a:ext cx="5183196" cy="3685239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0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z="100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0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z="100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0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z="100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457281"/>
            <a:ext cx="3932243" cy="1600483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96" y="987599"/>
            <a:ext cx="6172209" cy="487448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9" y="2057763"/>
            <a:ext cx="3932243" cy="381226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5"/>
            </a:lvl2pPr>
            <a:lvl3pPr marL="685800" indent="0">
              <a:buNone/>
              <a:defRPr sz="900"/>
            </a:lvl3pPr>
            <a:lvl4pPr marL="1028700" indent="0">
              <a:buNone/>
              <a:defRPr sz="755"/>
            </a:lvl4pPr>
            <a:lvl5pPr marL="1371600" indent="0">
              <a:buNone/>
              <a:defRPr sz="755"/>
            </a:lvl5pPr>
            <a:lvl6pPr marL="1714500" indent="0">
              <a:buNone/>
              <a:defRPr sz="755"/>
            </a:lvl6pPr>
            <a:lvl7pPr marL="2057400" indent="0">
              <a:buNone/>
              <a:defRPr sz="755"/>
            </a:lvl7pPr>
            <a:lvl8pPr marL="2400935" indent="0">
              <a:buNone/>
              <a:defRPr sz="755"/>
            </a:lvl8pPr>
            <a:lvl9pPr marL="2743835" indent="0">
              <a:buNone/>
              <a:defRPr sz="75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0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z="100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457281"/>
            <a:ext cx="3932243" cy="1600483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96" y="987599"/>
            <a:ext cx="6172209" cy="487448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9" y="2057763"/>
            <a:ext cx="3932243" cy="381226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5"/>
            </a:lvl2pPr>
            <a:lvl3pPr marL="685800" indent="0">
              <a:buNone/>
              <a:defRPr sz="900"/>
            </a:lvl3pPr>
            <a:lvl4pPr marL="1028700" indent="0">
              <a:buNone/>
              <a:defRPr sz="755"/>
            </a:lvl4pPr>
            <a:lvl5pPr marL="1371600" indent="0">
              <a:buNone/>
              <a:defRPr sz="755"/>
            </a:lvl5pPr>
            <a:lvl6pPr marL="1714500" indent="0">
              <a:buNone/>
              <a:defRPr sz="755"/>
            </a:lvl6pPr>
            <a:lvl7pPr marL="2057400" indent="0">
              <a:buNone/>
              <a:defRPr sz="755"/>
            </a:lvl7pPr>
            <a:lvl8pPr marL="2400935" indent="0">
              <a:buNone/>
              <a:defRPr sz="755"/>
            </a:lvl8pPr>
            <a:lvl9pPr marL="2743835" indent="0">
              <a:buNone/>
              <a:defRPr sz="75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0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z="100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0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z="100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13" y="609708"/>
            <a:ext cx="2590804" cy="551753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1" y="609708"/>
            <a:ext cx="7622221" cy="55175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0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z="1000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</p:nvPr>
        </p:nvSpPr>
        <p:spPr>
          <a:xfrm>
            <a:off x="839788" y="6381750"/>
            <a:ext cx="2743200" cy="365125"/>
          </a:xfrm>
        </p:spPr>
        <p:txBody>
          <a:bodyPr/>
          <a:lstStyle>
            <a:lvl1pPr>
              <a:defRPr noProof="1" smtClean="0">
                <a:latin typeface="Arial" panose="020B0604020202020204" pitchFamily="34" charset="0"/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algn="l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970222"/>
          </a:xfrm>
        </p:spPr>
        <p:txBody>
          <a:bodyPr/>
          <a:lstStyle>
            <a:lvl1pPr algn="ctr"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59724" y="1567346"/>
            <a:ext cx="4701840" cy="710095"/>
          </a:xfrm>
        </p:spPr>
        <p:txBody>
          <a:bodyPr anchor="ctr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59724" y="2338388"/>
            <a:ext cx="4701840" cy="378596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89616" y="1567346"/>
            <a:ext cx="4701841" cy="710095"/>
          </a:xfrm>
        </p:spPr>
        <p:txBody>
          <a:bodyPr rtlCol="0" anchor="ctr">
            <a:normAutofit/>
          </a:bodyPr>
          <a:lstStyle>
            <a:lvl1pPr marL="228600" indent="-228600">
              <a:buNone/>
              <a:defRPr lang="zh-CN" altLang="en-US" b="0" smtClean="0"/>
            </a:lvl1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89616" y="2357460"/>
            <a:ext cx="4701841" cy="376689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260850" cy="1600200"/>
          </a:xfrm>
        </p:spPr>
        <p:txBody>
          <a:bodyPr anchor="t">
            <a:normAutofit/>
          </a:bodyPr>
          <a:lstStyle>
            <a:lvl1pPr>
              <a:defRPr sz="4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384800" y="457201"/>
            <a:ext cx="5970588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26085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839788" y="6381750"/>
            <a:ext cx="2743200" cy="365125"/>
          </a:xfrm>
        </p:spPr>
        <p:txBody>
          <a:bodyPr/>
          <a:lstStyle>
            <a:lvl1pPr>
              <a:defRPr noProof="1" smtClean="0">
                <a:latin typeface="Arial" panose="020B0604020202020204" pitchFamily="34" charset="0"/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algn="l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970222"/>
          </a:xfrm>
        </p:spPr>
        <p:txBody>
          <a:bodyPr/>
          <a:lstStyle>
            <a:lvl1pPr algn="ctr"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59724" y="1567346"/>
            <a:ext cx="4701840" cy="710095"/>
          </a:xfrm>
        </p:spPr>
        <p:txBody>
          <a:bodyPr anchor="ctr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59724" y="2338388"/>
            <a:ext cx="4701840" cy="378596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89616" y="1567346"/>
            <a:ext cx="4701841" cy="710095"/>
          </a:xfrm>
        </p:spPr>
        <p:txBody>
          <a:bodyPr rtlCol="0" anchor="ctr">
            <a:normAutofit/>
          </a:bodyPr>
          <a:lstStyle>
            <a:lvl1pPr marL="228600" indent="-228600">
              <a:buNone/>
              <a:defRPr lang="zh-CN" altLang="en-US" b="0" smtClean="0"/>
            </a:lvl1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89616" y="2357460"/>
            <a:ext cx="4701841" cy="376689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260850" cy="1600200"/>
          </a:xfrm>
        </p:spPr>
        <p:txBody>
          <a:bodyPr anchor="t">
            <a:normAutofit/>
          </a:bodyPr>
          <a:lstStyle>
            <a:lvl1pPr>
              <a:defRPr sz="4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384800" y="457201"/>
            <a:ext cx="5970588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26085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260850" cy="1600200"/>
          </a:xfrm>
        </p:spPr>
        <p:txBody>
          <a:bodyPr anchor="t" anchorCtr="0">
            <a:normAutofit/>
          </a:bodyPr>
          <a:lstStyle>
            <a:lvl1pPr>
              <a:defRPr sz="4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384800" y="457201"/>
            <a:ext cx="5970588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26085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839788" y="6381750"/>
            <a:ext cx="2743200" cy="365125"/>
          </a:xfrm>
        </p:spPr>
        <p:txBody>
          <a:bodyPr/>
          <a:lstStyle>
            <a:lvl1pPr>
              <a:defRPr noProof="1" smtClean="0">
                <a:latin typeface="Arial" panose="020B0604020202020204" pitchFamily="34" charset="0"/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9788" y="6381750"/>
            <a:ext cx="2743200" cy="365125"/>
          </a:xfrm>
        </p:spPr>
        <p:txBody>
          <a:bodyPr/>
          <a:lstStyle>
            <a:lvl1pPr>
              <a:defRPr noProof="1" smtClean="0">
                <a:latin typeface="Arial" panose="020B0604020202020204" pitchFamily="34" charset="0"/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8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6.xml"/><Relationship Id="rId8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8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7.xml"/><Relationship Id="rId8" Type="http://schemas.openxmlformats.org/officeDocument/2006/relationships/slideLayout" Target="../slideLayouts/slideLayout56.xml"/><Relationship Id="rId7" Type="http://schemas.openxmlformats.org/officeDocument/2006/relationships/slideLayout" Target="../slideLayouts/slideLayout55.xml"/><Relationship Id="rId6" Type="http://schemas.openxmlformats.org/officeDocument/2006/relationships/slideLayout" Target="../slideLayouts/slideLayout54.xml"/><Relationship Id="rId5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2.xml"/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6" Type="http://schemas.openxmlformats.org/officeDocument/2006/relationships/theme" Target="../theme/theme6.xml"/><Relationship Id="rId15" Type="http://schemas.openxmlformats.org/officeDocument/2006/relationships/image" Target="../media/image4.png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8.xml"/><Relationship Id="rId1" Type="http://schemas.openxmlformats.org/officeDocument/2006/relationships/slideLayout" Target="../slideLayouts/slideLayout49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8.xml"/><Relationship Id="rId8" Type="http://schemas.openxmlformats.org/officeDocument/2006/relationships/slideLayout" Target="../slideLayouts/slideLayout67.xml"/><Relationship Id="rId7" Type="http://schemas.openxmlformats.org/officeDocument/2006/relationships/slideLayout" Target="../slideLayouts/slideLayout66.xml"/><Relationship Id="rId6" Type="http://schemas.openxmlformats.org/officeDocument/2006/relationships/slideLayout" Target="../slideLayouts/slideLayout65.xml"/><Relationship Id="rId5" Type="http://schemas.openxmlformats.org/officeDocument/2006/relationships/slideLayout" Target="../slideLayouts/slideLayout64.xml"/><Relationship Id="rId4" Type="http://schemas.openxmlformats.org/officeDocument/2006/relationships/slideLayout" Target="../slideLayouts/slideLayout63.xml"/><Relationship Id="rId3" Type="http://schemas.openxmlformats.org/officeDocument/2006/relationships/slideLayout" Target="../slideLayouts/slideLayout62.xml"/><Relationship Id="rId2" Type="http://schemas.openxmlformats.org/officeDocument/2006/relationships/slideLayout" Target="../slideLayouts/slideLayout61.xml"/><Relationship Id="rId11" Type="http://schemas.openxmlformats.org/officeDocument/2006/relationships/theme" Target="../theme/theme7.xml"/><Relationship Id="rId10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0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8.xml"/><Relationship Id="rId8" Type="http://schemas.openxmlformats.org/officeDocument/2006/relationships/slideLayout" Target="../slideLayouts/slideLayout77.xml"/><Relationship Id="rId7" Type="http://schemas.openxmlformats.org/officeDocument/2006/relationships/slideLayout" Target="../slideLayouts/slideLayout76.xml"/><Relationship Id="rId6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2.xml"/><Relationship Id="rId2" Type="http://schemas.openxmlformats.org/officeDocument/2006/relationships/slideLayout" Target="../slideLayouts/slideLayout71.xml"/><Relationship Id="rId11" Type="http://schemas.openxmlformats.org/officeDocument/2006/relationships/theme" Target="../theme/theme8.xml"/><Relationship Id="rId1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 spd="slow">
    <p:wheel spokes="3"/>
  </p:transition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ransition spd="slow">
    <p:wheel spokes="3"/>
  </p:transition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</p:sldLayoutIdLst>
  <p:transition spd="slow">
    <p:wheel spokes="3"/>
  </p:transition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</p:sldLayoutIdLst>
  <p:transition spd="slow">
    <p:wheel spokes="3"/>
  </p:transition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 1025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47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3" name="文本占位符 1026"/>
          <p:cNvSpPr>
            <a:spLocks noGrp="1"/>
          </p:cNvSpPr>
          <p:nvPr>
            <p:ph type="body"/>
          </p:nvPr>
        </p:nvSpPr>
        <p:spPr>
          <a:xfrm>
            <a:off x="914400" y="1981200"/>
            <a:ext cx="10364788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2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9188" y="6248400"/>
            <a:ext cx="2540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ransition spd="slow">
    <p:wheel spokes="3"/>
  </p:transition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组合 25601"/>
          <p:cNvGrpSpPr/>
          <p:nvPr/>
        </p:nvGrpSpPr>
        <p:grpSpPr>
          <a:xfrm>
            <a:off x="0" y="0"/>
            <a:ext cx="12279313" cy="6859588"/>
            <a:chOff x="0" y="0"/>
            <a:chExt cx="5801" cy="4320"/>
          </a:xfrm>
        </p:grpSpPr>
        <p:pic>
          <p:nvPicPr>
            <p:cNvPr id="6147" name="图片 25602" descr="框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4" y="240"/>
              <a:ext cx="5232" cy="38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8" name="图片 25603" descr="花4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2016"/>
              <a:ext cx="1190" cy="11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9" name="图片 25604" descr="花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2720"/>
              <a:ext cx="1682" cy="1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0" name="图片 25605" descr="葉子"/>
            <p:cNvPicPr>
              <a:picLocks noChangeAspect="1"/>
            </p:cNvPicPr>
            <p:nvPr userDrawn="1"/>
          </p:nvPicPr>
          <p:blipFill>
            <a:blip r:embed="rId15"/>
            <a:stretch>
              <a:fillRect/>
            </a:stretch>
          </p:blipFill>
          <p:spPr>
            <a:xfrm>
              <a:off x="4896" y="0"/>
              <a:ext cx="905" cy="81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5607" name="标题 25606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5608" name="文本占位符 25607"/>
          <p:cNvSpPr>
            <a:spLocks noGrp="1"/>
          </p:cNvSpPr>
          <p:nvPr>
            <p:ph type="body" idx="1"/>
          </p:nvPr>
        </p:nvSpPr>
        <p:spPr>
          <a:xfrm>
            <a:off x="914400" y="1981200"/>
            <a:ext cx="10363200" cy="41465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25609" name="日期占位符 25608"/>
          <p:cNvSpPr>
            <a:spLocks noGrp="1"/>
          </p:cNvSpPr>
          <p:nvPr>
            <p:ph type="dt" sz="half" idx="2"/>
          </p:nvPr>
        </p:nvSpPr>
        <p:spPr>
          <a:xfrm>
            <a:off x="609600" y="6246813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Clr>
                <a:srgbClr val="000000"/>
              </a:buClr>
              <a:defRPr sz="1400" noProof="1" dirty="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10" name="页脚占位符 25609"/>
          <p:cNvSpPr>
            <a:spLocks noGrp="1"/>
          </p:cNvSpPr>
          <p:nvPr>
            <p:ph type="ftr" sz="quarter" idx="3"/>
          </p:nvPr>
        </p:nvSpPr>
        <p:spPr>
          <a:xfrm>
            <a:off x="4165600" y="6246813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Clr>
                <a:srgbClr val="000000"/>
              </a:buClr>
              <a:defRPr sz="1400" noProof="1" dirty="0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11" name="灯片编号占位符 25610"/>
          <p:cNvSpPr>
            <a:spLocks noGrp="1"/>
          </p:cNvSpPr>
          <p:nvPr>
            <p:ph type="sldNum" sz="quarter" idx="4"/>
          </p:nvPr>
        </p:nvSpPr>
        <p:spPr>
          <a:xfrm>
            <a:off x="8737600" y="6246813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0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z="1000" strike="noStrike" noProof="1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ransition spd="slow">
    <p:wheel spokes="3"/>
  </p:transition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600" b="1" kern="1200">
          <a:solidFill>
            <a:schemeClr val="tx2"/>
          </a:solidFill>
          <a:effectLst>
            <a:outerShdw blurRad="38100" dist="38100" dir="2700000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1630" algn="l" rtl="0" fontAlgn="base">
        <a:spcBef>
          <a:spcPct val="20000"/>
        </a:spcBef>
        <a:spcAft>
          <a:spcPct val="0"/>
        </a:spcAft>
        <a:buClr>
          <a:srgbClr val="FF9900"/>
        </a:buClr>
        <a:buSzPct val="70000"/>
        <a:buFont typeface="Wingdings" panose="05000000000000000000" pitchFamily="2" charset="2"/>
        <a:buChar char="v"/>
        <a:defRPr sz="3400" b="1" kern="120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1pPr>
      <a:lvl2pPr marL="742950" lvl="1" indent="-2844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3000" b="1" kern="120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2pPr>
      <a:lvl3pPr marL="1143000" lvl="2" indent="-227330" algn="l" rtl="0" fontAlgn="base">
        <a:spcBef>
          <a:spcPct val="20000"/>
        </a:spcBef>
        <a:spcAft>
          <a:spcPct val="0"/>
        </a:spcAft>
        <a:buClr>
          <a:srgbClr val="FF9900"/>
        </a:buClr>
        <a:buSzPct val="75000"/>
        <a:buFont typeface="Wingdings" panose="05000000000000000000" pitchFamily="2" charset="2"/>
        <a:buChar char="v"/>
        <a:defRPr sz="2600" b="1" kern="120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3pPr>
      <a:lvl4pPr marL="1600200" lvl="3" indent="-22733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5000"/>
        <a:buFont typeface="Wingdings" panose="05000000000000000000" pitchFamily="2" charset="2"/>
        <a:buChar char="§"/>
        <a:defRPr sz="2200" b="1" kern="120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4pPr>
      <a:lvl5pPr marL="2057400" lvl="4" indent="-227330" algn="l" rtl="0" fontAlgn="base">
        <a:spcBef>
          <a:spcPct val="20000"/>
        </a:spcBef>
        <a:spcAft>
          <a:spcPct val="0"/>
        </a:spcAft>
        <a:buClr>
          <a:srgbClr val="FF9900"/>
        </a:buClr>
        <a:buSzPct val="80000"/>
        <a:buFont typeface="Wingdings" panose="05000000000000000000" pitchFamily="2" charset="2"/>
        <a:buChar char="v"/>
        <a:defRPr b="1" kern="120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5pPr>
      <a:lvl6pPr marL="2515235" lvl="5" indent="-227330" algn="l" defTabSz="914400" eaLnBrk="1" fontAlgn="base" latinLnBrk="0" hangingPunct="1">
        <a:spcBef>
          <a:spcPct val="20000"/>
        </a:spcBef>
        <a:spcAft>
          <a:spcPct val="0"/>
        </a:spcAft>
        <a:buClr>
          <a:srgbClr val="FF9900"/>
        </a:buClr>
        <a:buSzPct val="80000"/>
        <a:buFont typeface="Wingdings" panose="05000000000000000000" pitchFamily="2" charset="2"/>
        <a:buChar char="v"/>
        <a:defRPr sz="1800" b="1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6pPr>
      <a:lvl7pPr marL="2972435" lvl="6" indent="-227330" algn="l" defTabSz="914400" eaLnBrk="1" fontAlgn="base" latinLnBrk="0" hangingPunct="1">
        <a:spcBef>
          <a:spcPct val="20000"/>
        </a:spcBef>
        <a:spcAft>
          <a:spcPct val="0"/>
        </a:spcAft>
        <a:buClr>
          <a:srgbClr val="FF9900"/>
        </a:buClr>
        <a:buSzPct val="80000"/>
        <a:buFont typeface="Wingdings" panose="05000000000000000000" pitchFamily="2" charset="2"/>
        <a:buChar char="v"/>
        <a:defRPr sz="1800" b="1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7pPr>
      <a:lvl8pPr marL="3429635" lvl="7" indent="-227330" algn="l" defTabSz="914400" eaLnBrk="1" fontAlgn="base" latinLnBrk="0" hangingPunct="1">
        <a:spcBef>
          <a:spcPct val="20000"/>
        </a:spcBef>
        <a:spcAft>
          <a:spcPct val="0"/>
        </a:spcAft>
        <a:buClr>
          <a:srgbClr val="FF9900"/>
        </a:buClr>
        <a:buSzPct val="80000"/>
        <a:buFont typeface="Wingdings" panose="05000000000000000000" pitchFamily="2" charset="2"/>
        <a:buChar char="v"/>
        <a:defRPr sz="1800" b="1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8pPr>
      <a:lvl9pPr marL="3886835" lvl="8" indent="-227330" algn="l" defTabSz="914400" eaLnBrk="1" fontAlgn="base" latinLnBrk="0" hangingPunct="1">
        <a:spcBef>
          <a:spcPct val="20000"/>
        </a:spcBef>
        <a:spcAft>
          <a:spcPct val="0"/>
        </a:spcAft>
        <a:buClr>
          <a:srgbClr val="FF9900"/>
        </a:buClr>
        <a:buSzPct val="80000"/>
        <a:buFont typeface="Wingdings" panose="05000000000000000000" pitchFamily="2" charset="2"/>
        <a:buChar char="v"/>
        <a:defRPr sz="1800" b="1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835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1035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8235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43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</p:sldLayoutIdLst>
  <p:transition spd="slow">
    <p:wheel spokes="3"/>
  </p:transition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6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6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6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6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6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1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6.xml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6.xml"/><Relationship Id="rId1" Type="http://schemas.openxmlformats.org/officeDocument/2006/relationships/image" Target="../media/image33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6.png"/><Relationship Id="rId6" Type="http://schemas.microsoft.com/office/2007/relationships/media" Target="file:///J:\&#25919;&#27835;\&#31532;6&#21333;&#20803;\6.2\&#32593;&#32476;&#27468;&#25163;-&#20309;&#20854;&#33459;-&#25105;&#20026;&#23569;&#30007;&#23569;&#22899;&#20204;&#27468;&#21809;.mp3" TargetMode="External"/><Relationship Id="rId5" Type="http://schemas.openxmlformats.org/officeDocument/2006/relationships/audio" Target="file:///J:\&#25919;&#27835;\&#31532;6&#21333;&#20803;\6.2\&#32593;&#32476;&#27468;&#25163;-&#20309;&#20854;&#33459;-&#25105;&#20026;&#23569;&#30007;&#23569;&#22899;&#20204;&#27468;&#21809;.mp3" TargetMode="External"/><Relationship Id="rId4" Type="http://schemas.openxmlformats.org/officeDocument/2006/relationships/image" Target="../media/image35.emf"/><Relationship Id="rId3" Type="http://schemas.microsoft.com/office/2007/relationships/media" Target="file:///J:\&#25919;&#27835;\5.2\&#32593;&#32476;&#27468;&#25163;-&#20309;&#20854;&#33459;-&#25105;&#20026;&#23569;&#30007;&#23569;&#22899;&#20204;&#27468;&#21809;.mp3" TargetMode="External"/><Relationship Id="rId2" Type="http://schemas.openxmlformats.org/officeDocument/2006/relationships/audio" Target="file:///J:\&#25919;&#27835;\5.2\&#32593;&#32476;&#27468;&#25163;-&#20309;&#20854;&#33459;-&#25105;&#20026;&#23569;&#30007;&#23569;&#22899;&#20204;&#27468;&#21809;.mp3" TargetMode="External"/><Relationship Id="rId1" Type="http://schemas.openxmlformats.org/officeDocument/2006/relationships/image" Target="../media/image3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8.GIF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6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image" Target="../media/image11.GIF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6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5.xml"/><Relationship Id="rId2" Type="http://schemas.openxmlformats.org/officeDocument/2006/relationships/audio" Target="../media/audio1.wav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605530" y="1969770"/>
            <a:ext cx="4981575" cy="27736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88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上节</a:t>
            </a:r>
            <a:endParaRPr lang="zh-CN" altLang="en-US" sz="880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/>
            <a:r>
              <a:rPr lang="zh-CN" altLang="en-US" sz="88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知识复习</a:t>
            </a:r>
            <a:endParaRPr lang="zh-CN" altLang="en-US" sz="880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white">
      <p:bgPr>
        <a:blipFill rotWithShape="1">
          <a:blip r:embed="rId1">
            <a:alphaModFix amt="67000"/>
          </a:blip>
          <a:stretch>
            <a:fillRect b="-11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22" name="WordArt 3"/>
          <p:cNvSpPr>
            <a:spLocks noTextEdit="1"/>
          </p:cNvSpPr>
          <p:nvPr/>
        </p:nvSpPr>
        <p:spPr>
          <a:xfrm>
            <a:off x="192088" y="117475"/>
            <a:ext cx="4083050" cy="100806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009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温馨提示</a:t>
            </a:r>
            <a:endParaRPr lang="zh-CN" altLang="en-US" sz="3600" b="1">
              <a:ln w="9525" cap="flat" cmpd="sng">
                <a:solidFill>
                  <a:srgbClr val="CC0099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CC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3" name="文本框 1"/>
          <p:cNvSpPr txBox="1"/>
          <p:nvPr/>
        </p:nvSpPr>
        <p:spPr>
          <a:xfrm>
            <a:off x="3073400" y="1123950"/>
            <a:ext cx="6926263" cy="4718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lnSpc>
                <a:spcPct val="120000"/>
              </a:lnSpc>
            </a:pPr>
            <a:r>
              <a:rPr lang="en-US" altLang="zh-CN" sz="4400" b="1" dirty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</a:t>
            </a:r>
            <a:r>
              <a:rPr lang="zh-CN" altLang="en-US" sz="4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异性同学之间的交往对自身的成长有重要意义：</a:t>
            </a:r>
            <a:endParaRPr lang="zh-CN" altLang="en-US" sz="4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（</a:t>
            </a: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）完善自己的个性；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（</a:t>
            </a: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2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）锻炼交往能力；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（</a:t>
            </a: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3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）增进自己的性别意识。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23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charRg st="23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charRg st="23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35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3">
                                            <p:txEl>
                                              <p:charRg st="35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3">
                                            <p:txEl>
                                              <p:charRg st="35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46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3">
                                            <p:txEl>
                                              <p:charRg st="46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483">
                                            <p:txEl>
                                              <p:charRg st="46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white">
      <p:bgPr>
        <a:blipFill rotWithShape="1">
          <a:blip r:embed="rId1">
            <a:alphaModFix amt="67000"/>
          </a:blip>
          <a:stretch>
            <a:fillRect b="-11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22" name="WordArt 3"/>
          <p:cNvSpPr>
            <a:spLocks noTextEdit="1"/>
          </p:cNvSpPr>
          <p:nvPr/>
        </p:nvSpPr>
        <p:spPr>
          <a:xfrm>
            <a:off x="192088" y="117475"/>
            <a:ext cx="4083050" cy="100806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322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009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原则一</a:t>
            </a:r>
            <a:endParaRPr lang="zh-CN" altLang="en-US" sz="3600" b="1">
              <a:ln w="9525" cap="flat" cmpd="sng">
                <a:solidFill>
                  <a:srgbClr val="CC0099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CC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2405" y="1637030"/>
            <a:ext cx="8193405" cy="1920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6000" b="1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  <a:sym typeface="Arial" panose="020B0604020202020204" pitchFamily="34" charset="0"/>
              </a:rPr>
              <a:t>    </a:t>
            </a:r>
            <a:r>
              <a:rPr lang="zh-CN" altLang="en-US" sz="6000" b="1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  <a:sym typeface="Arial" panose="020B0604020202020204" pitchFamily="34" charset="0"/>
              </a:rPr>
              <a:t>男生女生之间的交往应该是正常、自然的。</a:t>
            </a:r>
            <a:endParaRPr lang="zh-CN" altLang="en-US" sz="6000" b="1" dirty="0">
              <a:solidFill>
                <a:srgbClr val="0033CC"/>
              </a:solidFill>
              <a:latin typeface="Times New Roman" panose="02020603050405020304" pitchFamily="18" charset="0"/>
              <a:ea typeface="楷体_GB2312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3245" y="3773805"/>
            <a:ext cx="11390630" cy="25673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5400" b="1" dirty="0">
                <a:solidFill>
                  <a:srgbClr val="000000"/>
                </a:solidFill>
                <a:latin typeface="+mn-lt"/>
                <a:ea typeface="楷体_GB2312" pitchFamily="49" charset="-122"/>
                <a:cs typeface="+mn-cs"/>
                <a:sym typeface="+mn-ea"/>
              </a:rPr>
              <a:t>        </a:t>
            </a:r>
            <a:r>
              <a:rPr sz="5400" b="1" dirty="0">
                <a:solidFill>
                  <a:srgbClr val="000000"/>
                </a:solidFill>
                <a:latin typeface="+mn-lt"/>
                <a:ea typeface="楷体_GB2312" pitchFamily="49" charset="-122"/>
                <a:cs typeface="+mn-cs"/>
                <a:sym typeface="+mn-ea"/>
              </a:rPr>
              <a:t>面对异性同学，我们不要"退避三舍"，对班集体中某些异性同学之间的正当友谊，也不必胡乱猜疑。</a:t>
            </a:r>
            <a:endParaRPr lang="zh-CN" altLang="en-US" sz="5400" b="1" dirty="0">
              <a:solidFill>
                <a:srgbClr val="000000"/>
              </a:solidFill>
              <a:latin typeface="+mn-lt"/>
              <a:ea typeface="楷体_GB2312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white">
      <p:bgPr>
        <a:blipFill rotWithShape="1">
          <a:blip r:embed="rId1">
            <a:alphaModFix amt="67000"/>
          </a:blip>
          <a:stretch>
            <a:fillRect b="-11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22" name="WordArt 3"/>
          <p:cNvSpPr>
            <a:spLocks noTextEdit="1"/>
          </p:cNvSpPr>
          <p:nvPr/>
        </p:nvSpPr>
        <p:spPr>
          <a:xfrm>
            <a:off x="192088" y="455295"/>
            <a:ext cx="4083050" cy="100806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322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009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原则二</a:t>
            </a:r>
            <a:endParaRPr lang="zh-CN" altLang="en-US" sz="3600" b="1">
              <a:ln w="9525" cap="flat" cmpd="sng">
                <a:solidFill>
                  <a:srgbClr val="CC0099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CC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2405" y="1887855"/>
            <a:ext cx="8193405" cy="1920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6000" b="1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  <a:sym typeface="Arial" panose="020B0604020202020204" pitchFamily="34" charset="0"/>
              </a:rPr>
              <a:t>    </a:t>
            </a:r>
            <a:r>
              <a:rPr lang="zh-CN" altLang="en-US" sz="6000" b="1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  <a:sym typeface="Arial" panose="020B0604020202020204" pitchFamily="34" charset="0"/>
              </a:rPr>
              <a:t>男生女生之间应该彼此尊重、友爱互助。</a:t>
            </a:r>
            <a:endParaRPr lang="zh-CN" altLang="en-US" sz="6000" b="1" dirty="0">
              <a:solidFill>
                <a:srgbClr val="0033CC"/>
              </a:solidFill>
              <a:latin typeface="Times New Roman" panose="02020603050405020304" pitchFamily="18" charset="0"/>
              <a:ea typeface="楷体_GB2312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0550" y="4034155"/>
            <a:ext cx="11236960" cy="25673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5400" b="1" dirty="0">
                <a:solidFill>
                  <a:srgbClr val="000000"/>
                </a:solidFill>
                <a:latin typeface="+mn-lt"/>
                <a:ea typeface="楷体_GB2312" pitchFamily="49" charset="-122"/>
                <a:cs typeface="+mn-cs"/>
                <a:sym typeface="+mn-ea"/>
              </a:rPr>
              <a:t>        </a:t>
            </a:r>
            <a:r>
              <a:rPr sz="5400" b="1" dirty="0">
                <a:solidFill>
                  <a:srgbClr val="000000"/>
                </a:solidFill>
                <a:latin typeface="+mn-lt"/>
                <a:ea typeface="楷体_GB2312" pitchFamily="49" charset="-122"/>
                <a:cs typeface="+mn-cs"/>
                <a:sym typeface="+mn-ea"/>
              </a:rPr>
              <a:t>尊重对方的人格、意愿，平等对待每一位同学，提倡男生充分尊重和爱护女生。</a:t>
            </a:r>
            <a:endParaRPr sz="5400" b="1" dirty="0">
              <a:solidFill>
                <a:srgbClr val="000000"/>
              </a:solidFill>
              <a:latin typeface="+mn-lt"/>
              <a:ea typeface="楷体_GB2312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white">
      <p:bgPr>
        <a:blipFill rotWithShape="1">
          <a:blip r:embed="rId1">
            <a:alphaModFix amt="34000"/>
          </a:blip>
          <a:stretch>
            <a:fillRect t="-4000" b="-21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22" name="WordArt 3"/>
          <p:cNvSpPr>
            <a:spLocks noTextEdit="1"/>
          </p:cNvSpPr>
          <p:nvPr/>
        </p:nvSpPr>
        <p:spPr>
          <a:xfrm>
            <a:off x="105093" y="155575"/>
            <a:ext cx="4083050" cy="100806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322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009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原则三</a:t>
            </a:r>
            <a:endParaRPr lang="en-US" altLang="zh-CN" sz="3600" b="1">
              <a:ln w="9525" cap="flat" cmpd="sng">
                <a:solidFill>
                  <a:srgbClr val="CC0099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CC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8110" y="604520"/>
            <a:ext cx="8193405" cy="1920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6000" b="1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  <a:sym typeface="Arial" panose="020B0604020202020204" pitchFamily="34" charset="0"/>
              </a:rPr>
              <a:t>    </a:t>
            </a:r>
            <a:r>
              <a:rPr lang="zh-CN" altLang="en-US" sz="6000" b="1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  <a:sym typeface="Arial" panose="020B0604020202020204" pitchFamily="34" charset="0"/>
              </a:rPr>
              <a:t>要有性别差异的意识，在交往中懂得优势互补。</a:t>
            </a:r>
            <a:endParaRPr lang="zh-CN" altLang="en-US" sz="6000" b="1" dirty="0">
              <a:solidFill>
                <a:srgbClr val="0033CC"/>
              </a:solidFill>
              <a:latin typeface="Times New Roman" panose="02020603050405020304" pitchFamily="18" charset="0"/>
              <a:ea typeface="楷体_GB2312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3520" y="2524760"/>
            <a:ext cx="11525885" cy="3755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4800" b="1" dirty="0">
                <a:solidFill>
                  <a:srgbClr val="000000"/>
                </a:solidFill>
                <a:latin typeface="+mn-lt"/>
                <a:ea typeface="楷体_GB2312" pitchFamily="49" charset="-122"/>
                <a:cs typeface="+mn-cs"/>
                <a:sym typeface="+mn-ea"/>
              </a:rPr>
              <a:t>     </a:t>
            </a:r>
            <a:r>
              <a:rPr lang="zh-CN" sz="4800" b="1" dirty="0">
                <a:solidFill>
                  <a:srgbClr val="000000"/>
                </a:solidFill>
                <a:latin typeface="+mn-lt"/>
                <a:ea typeface="楷体_GB2312" pitchFamily="49" charset="-122"/>
                <a:cs typeface="+mn-cs"/>
                <a:sym typeface="+mn-ea"/>
              </a:rPr>
              <a:t>进入青春期后，女生的体力普遍低于男生，所以在进行一些体力活动时，男生应该帮助和照顾女生</a:t>
            </a:r>
            <a:r>
              <a:rPr sz="4800" b="1" dirty="0">
                <a:solidFill>
                  <a:srgbClr val="000000"/>
                </a:solidFill>
                <a:latin typeface="+mn-lt"/>
                <a:ea typeface="楷体_GB2312" pitchFamily="49" charset="-122"/>
                <a:cs typeface="+mn-cs"/>
                <a:sym typeface="+mn-ea"/>
              </a:rPr>
              <a:t>。</a:t>
            </a:r>
            <a:r>
              <a:rPr lang="zh-CN" sz="4800" b="1" dirty="0">
                <a:solidFill>
                  <a:srgbClr val="000000"/>
                </a:solidFill>
                <a:latin typeface="+mn-lt"/>
                <a:ea typeface="楷体_GB2312" pitchFamily="49" charset="-122"/>
                <a:cs typeface="+mn-cs"/>
                <a:sym typeface="+mn-ea"/>
              </a:rPr>
              <a:t>男生对情感的体验一般没有女生那么细腻，所以在情感的交流和分享过程中，女生要多包容男生一点。</a:t>
            </a:r>
            <a:endParaRPr lang="zh-CN" sz="4800" b="1" dirty="0">
              <a:solidFill>
                <a:srgbClr val="000000"/>
              </a:solidFill>
              <a:latin typeface="+mn-lt"/>
              <a:ea typeface="楷体_GB2312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r="-27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22" name="WordArt 3"/>
          <p:cNvSpPr>
            <a:spLocks noTextEdit="1"/>
          </p:cNvSpPr>
          <p:nvPr/>
        </p:nvSpPr>
        <p:spPr>
          <a:xfrm>
            <a:off x="260033" y="69215"/>
            <a:ext cx="4083050" cy="100806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322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009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原则</a:t>
            </a:r>
            <a:r>
              <a:rPr lang="zh-CN" sz="3600" b="1">
                <a:ln w="9525" cap="flat" cmpd="sng">
                  <a:solidFill>
                    <a:srgbClr val="CC009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  <a:endParaRPr lang="zh-CN" sz="3600" b="1">
              <a:ln w="9525" cap="flat" cmpd="sng">
                <a:solidFill>
                  <a:srgbClr val="CC0099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CC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0350" y="1541145"/>
            <a:ext cx="8357235" cy="46634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6000" b="1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  <a:sym typeface="Arial" panose="020B0604020202020204" pitchFamily="34" charset="0"/>
              </a:rPr>
              <a:t>    </a:t>
            </a:r>
            <a:r>
              <a:rPr lang="zh-CN" altLang="en-US" sz="6000" b="1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  <a:sym typeface="Arial" panose="020B0604020202020204" pitchFamily="34" charset="0"/>
              </a:rPr>
              <a:t>要把握好男女之间交往的分寸，不可与异性同学过分亲昵，更不能对异性同学施以言语、身体上对猥亵行为。</a:t>
            </a:r>
            <a:endParaRPr lang="zh-CN" altLang="en-US" sz="6000" b="1" dirty="0">
              <a:solidFill>
                <a:srgbClr val="0033CC"/>
              </a:solidFill>
              <a:latin typeface="Times New Roman" panose="02020603050405020304" pitchFamily="18" charset="0"/>
              <a:ea typeface="楷体_GB2312" pitchFamily="49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white">
      <p:bgPr>
        <a:blipFill rotWithShape="1">
          <a:blip r:embed="rId1">
            <a:alphaModFix amt="72000"/>
          </a:blip>
          <a:stretch>
            <a:fillRect l="-1000" b="-6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9394" name="矩形 31748"/>
          <p:cNvSpPr>
            <a:spLocks noTextEdit="1"/>
          </p:cNvSpPr>
          <p:nvPr/>
        </p:nvSpPr>
        <p:spPr>
          <a:xfrm>
            <a:off x="3000375" y="1484313"/>
            <a:ext cx="8547100" cy="10795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endParaRPr lang="zh-CN" altLang="en-US" sz="48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5603" name="矩形 31749"/>
          <p:cNvSpPr/>
          <p:nvPr/>
        </p:nvSpPr>
        <p:spPr>
          <a:xfrm>
            <a:off x="277495" y="982980"/>
            <a:ext cx="11774170" cy="59353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lnSpc>
                <a:spcPct val="90000"/>
              </a:lnSpc>
            </a:pPr>
            <a:r>
              <a:rPr lang="en-US" altLang="zh-CN" sz="4800" b="1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  <a:sym typeface="Arial" panose="020B0604020202020204" pitchFamily="34" charset="0"/>
              </a:rPr>
              <a:t>1.</a:t>
            </a:r>
            <a:r>
              <a:rPr lang="zh-CN" altLang="en-US" sz="4800" b="1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  <a:sym typeface="Arial" panose="020B0604020202020204" pitchFamily="34" charset="0"/>
              </a:rPr>
              <a:t>男生女生之间的交往应该是正常、自然的。</a:t>
            </a:r>
            <a:endParaRPr lang="zh-CN" altLang="en-US" sz="4800" b="1" dirty="0">
              <a:solidFill>
                <a:srgbClr val="0033CC"/>
              </a:solidFill>
              <a:latin typeface="Times New Roman" panose="02020603050405020304" pitchFamily="18" charset="0"/>
              <a:ea typeface="楷体_GB2312" pitchFamily="49" charset="-122"/>
              <a:sym typeface="Arial" panose="020B0604020202020204" pitchFamily="34" charset="0"/>
            </a:endParaRPr>
          </a:p>
          <a:p>
            <a:pPr lvl="0">
              <a:lnSpc>
                <a:spcPct val="90000"/>
              </a:lnSpc>
            </a:pPr>
            <a:r>
              <a:rPr lang="en-US" altLang="zh-CN" sz="4800" b="1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4800" b="1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男生女生之间应该彼此尊重、友爱互助。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  <a:sym typeface="宋体" panose="02010600030101010101" pitchFamily="2" charset="-122"/>
            </a:endParaRPr>
          </a:p>
          <a:p>
            <a:pPr lvl="0">
              <a:lnSpc>
                <a:spcPct val="90000"/>
              </a:lnSpc>
            </a:pPr>
            <a:r>
              <a:rPr lang="en-US" altLang="zh-CN" sz="4800" b="1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3.</a:t>
            </a:r>
            <a:r>
              <a:rPr lang="zh-CN" altLang="en-US" sz="4800" b="1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要有性别差异的意识，在交往中懂得优势互补。</a:t>
            </a:r>
            <a:endParaRPr lang="zh-CN" altLang="en-US" sz="32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  <a:sym typeface="宋体" panose="02010600030101010101" pitchFamily="2" charset="-122"/>
            </a:endParaRPr>
          </a:p>
          <a:p>
            <a:pPr lvl="0">
              <a:lnSpc>
                <a:spcPct val="90000"/>
              </a:lnSpc>
            </a:pPr>
            <a:r>
              <a:rPr lang="en-US" altLang="zh-CN" sz="4800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en-US" sz="4800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要把握好男女之间交往的分寸，不可与异性同学过分亲昵，更不能对异性同学施以言语、身体上对猥亵行为。</a:t>
            </a:r>
            <a:endParaRPr lang="zh-CN" altLang="en-US" sz="4800" b="1" dirty="0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9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我们掌握了异性之间交往的基本原则和恰当方式，就能收获快乐和友谊。</a:t>
            </a:r>
            <a:endParaRPr lang="zh-CN" altLang="en-US" sz="4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396" name="文本框 1"/>
          <p:cNvSpPr txBox="1"/>
          <p:nvPr/>
        </p:nvSpPr>
        <p:spPr>
          <a:xfrm>
            <a:off x="339408" y="72390"/>
            <a:ext cx="9852025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男女生交往的原则与尺度有哪些？</a:t>
            </a:r>
            <a:endParaRPr lang="zh-CN" altLang="en-US" sz="4800" b="1" dirty="0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4274" name="Group 2"/>
          <p:cNvGrpSpPr/>
          <p:nvPr/>
        </p:nvGrpSpPr>
        <p:grpSpPr>
          <a:xfrm>
            <a:off x="1524000" y="981075"/>
            <a:ext cx="9144000" cy="3357563"/>
            <a:chOff x="0" y="618"/>
            <a:chExt cx="5760" cy="1860"/>
          </a:xfrm>
        </p:grpSpPr>
        <p:sp>
          <p:nvSpPr>
            <p:cNvPr id="54275" name="Text Box 3"/>
            <p:cNvSpPr txBox="1"/>
            <p:nvPr/>
          </p:nvSpPr>
          <p:spPr>
            <a:xfrm>
              <a:off x="0" y="618"/>
              <a:ext cx="4867" cy="35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/>
              <a:r>
                <a:rPr lang="zh-CN" altLang="en-US" sz="3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一、</a:t>
              </a:r>
              <a:r>
                <a:rPr lang="zh-CN" altLang="en-US" sz="36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观看下图中的</a:t>
              </a:r>
              <a:r>
                <a:rPr lang="en-US" altLang="zh-CN" sz="36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4</a:t>
              </a:r>
              <a:r>
                <a:rPr lang="zh-CN" altLang="en-US" sz="36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副漫画，并思考：</a:t>
              </a:r>
              <a:endPara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4276" name="AutoShape 4"/>
            <p:cNvSpPr/>
            <p:nvPr/>
          </p:nvSpPr>
          <p:spPr>
            <a:xfrm>
              <a:off x="0" y="1071"/>
              <a:ext cx="5760" cy="1407"/>
            </a:xfrm>
            <a:prstGeom prst="foldedCorner">
              <a:avLst>
                <a:gd name="adj" fmla="val 125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lang="zh-CN" altLang="en-US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54277" name="Picture 5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4513" y="5516563"/>
            <a:ext cx="904875" cy="1114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9" name="WordArt 7"/>
          <p:cNvSpPr>
            <a:spLocks noTextEdit="1"/>
          </p:cNvSpPr>
          <p:nvPr/>
        </p:nvSpPr>
        <p:spPr>
          <a:xfrm>
            <a:off x="2628583" y="155258"/>
            <a:ext cx="6532562" cy="825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400" b="1" spc="720">
                <a:solidFill>
                  <a:srgbClr val="CC0000"/>
                </a:soli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男生女生的相处之道</a:t>
            </a:r>
            <a:endParaRPr lang="zh-CN" altLang="en-US" sz="4400" b="1" spc="720">
              <a:solidFill>
                <a:srgbClr val="CC0000"/>
              </a:soli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4280" name="Group 8"/>
          <p:cNvGrpSpPr/>
          <p:nvPr/>
        </p:nvGrpSpPr>
        <p:grpSpPr>
          <a:xfrm>
            <a:off x="3719513" y="1844675"/>
            <a:ext cx="2209800" cy="2519363"/>
            <a:chOff x="0" y="1117"/>
            <a:chExt cx="1338" cy="1224"/>
          </a:xfrm>
        </p:grpSpPr>
        <p:pic>
          <p:nvPicPr>
            <p:cNvPr id="54281" name="Picture 9" descr="1"/>
            <p:cNvPicPr>
              <a:picLocks noChangeAspect="1"/>
            </p:cNvPicPr>
            <p:nvPr/>
          </p:nvPicPr>
          <p:blipFill>
            <a:blip r:embed="rId3">
              <a:lum bright="35999"/>
            </a:blip>
            <a:srcRect l="65883" t="22922" r="398" b="25172"/>
            <a:stretch>
              <a:fillRect/>
            </a:stretch>
          </p:blipFill>
          <p:spPr>
            <a:xfrm>
              <a:off x="0" y="1117"/>
              <a:ext cx="1338" cy="9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4282" name="Oval 10"/>
            <p:cNvSpPr/>
            <p:nvPr/>
          </p:nvSpPr>
          <p:spPr>
            <a:xfrm>
              <a:off x="567" y="2115"/>
              <a:ext cx="226" cy="226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r>
                <a:rPr lang="en-US" altLang="zh-CN" dirty="0">
                  <a:solidFill>
                    <a:srgbClr val="000000"/>
                  </a:solidFill>
                  <a:latin typeface="Verdana" panose="020B0604030504040204" pitchFamily="34" charset="0"/>
                  <a:ea typeface="宋体" panose="02010600030101010101" pitchFamily="2" charset="-122"/>
                </a:rPr>
                <a:t>2</a:t>
              </a:r>
              <a:endParaRPr lang="en-US" altLang="zh-CN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4283" name="Group 11"/>
          <p:cNvGrpSpPr/>
          <p:nvPr/>
        </p:nvGrpSpPr>
        <p:grpSpPr>
          <a:xfrm>
            <a:off x="1558925" y="1844675"/>
            <a:ext cx="2054225" cy="2497138"/>
            <a:chOff x="1429" y="1117"/>
            <a:chExt cx="1294" cy="1224"/>
          </a:xfrm>
        </p:grpSpPr>
        <p:pic>
          <p:nvPicPr>
            <p:cNvPr id="54284" name="Picture 12" descr="1"/>
            <p:cNvPicPr>
              <a:picLocks noChangeAspect="1"/>
            </p:cNvPicPr>
            <p:nvPr/>
          </p:nvPicPr>
          <p:blipFill>
            <a:blip r:embed="rId3">
              <a:lum bright="35999"/>
            </a:blip>
            <a:srcRect l="11758" t="22922" r="34515"/>
            <a:stretch>
              <a:fillRect/>
            </a:stretch>
          </p:blipFill>
          <p:spPr>
            <a:xfrm>
              <a:off x="1429" y="1117"/>
              <a:ext cx="1294" cy="9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4285" name="Oval 13"/>
            <p:cNvSpPr/>
            <p:nvPr/>
          </p:nvSpPr>
          <p:spPr>
            <a:xfrm>
              <a:off x="1973" y="2115"/>
              <a:ext cx="226" cy="226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r>
                <a:rPr lang="en-US" altLang="zh-CN" dirty="0">
                  <a:solidFill>
                    <a:srgbClr val="000000"/>
                  </a:solidFill>
                  <a:latin typeface="Verdana" panose="020B0604030504040204" pitchFamily="34" charset="0"/>
                  <a:ea typeface="宋体" panose="02010600030101010101" pitchFamily="2" charset="-122"/>
                </a:rPr>
                <a:t>1</a:t>
              </a:r>
              <a:endParaRPr lang="en-US" altLang="zh-CN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4286" name="Group 14"/>
          <p:cNvGrpSpPr/>
          <p:nvPr/>
        </p:nvGrpSpPr>
        <p:grpSpPr>
          <a:xfrm>
            <a:off x="8759825" y="1844675"/>
            <a:ext cx="1873250" cy="2513013"/>
            <a:chOff x="2789" y="1080"/>
            <a:chExt cx="1180" cy="1270"/>
          </a:xfrm>
        </p:grpSpPr>
        <p:pic>
          <p:nvPicPr>
            <p:cNvPr id="54287" name="Picture 15" descr="2"/>
            <p:cNvPicPr>
              <a:picLocks noChangeAspect="1"/>
            </p:cNvPicPr>
            <p:nvPr/>
          </p:nvPicPr>
          <p:blipFill>
            <a:blip r:embed="rId4">
              <a:lum bright="48001"/>
            </a:blip>
            <a:srcRect l="64310" b="40317"/>
            <a:stretch>
              <a:fillRect/>
            </a:stretch>
          </p:blipFill>
          <p:spPr>
            <a:xfrm>
              <a:off x="2789" y="1080"/>
              <a:ext cx="1180" cy="101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4288" name="Oval 16"/>
            <p:cNvSpPr/>
            <p:nvPr/>
          </p:nvSpPr>
          <p:spPr>
            <a:xfrm>
              <a:off x="3288" y="2124"/>
              <a:ext cx="226" cy="226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r>
                <a:rPr lang="en-US" altLang="zh-CN" dirty="0">
                  <a:solidFill>
                    <a:srgbClr val="000000"/>
                  </a:solidFill>
                  <a:latin typeface="Verdana" panose="020B0604030504040204" pitchFamily="34" charset="0"/>
                  <a:ea typeface="宋体" panose="02010600030101010101" pitchFamily="2" charset="-122"/>
                </a:rPr>
                <a:t>4</a:t>
              </a:r>
              <a:endParaRPr lang="en-US" altLang="zh-CN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4289" name="Group 17"/>
          <p:cNvGrpSpPr/>
          <p:nvPr/>
        </p:nvGrpSpPr>
        <p:grpSpPr>
          <a:xfrm>
            <a:off x="5951538" y="1844675"/>
            <a:ext cx="2665412" cy="2459038"/>
            <a:chOff x="4050" y="1117"/>
            <a:chExt cx="1679" cy="1233"/>
          </a:xfrm>
        </p:grpSpPr>
        <p:pic>
          <p:nvPicPr>
            <p:cNvPr id="54290" name="Picture 18" descr="2"/>
            <p:cNvPicPr>
              <a:picLocks noChangeAspect="1"/>
            </p:cNvPicPr>
            <p:nvPr/>
          </p:nvPicPr>
          <p:blipFill>
            <a:blip r:embed="rId4">
              <a:lum bright="48001"/>
            </a:blip>
            <a:srcRect l="14906" t="9525" r="42746" b="28798"/>
            <a:stretch>
              <a:fillRect/>
            </a:stretch>
          </p:blipFill>
          <p:spPr>
            <a:xfrm>
              <a:off x="4050" y="1117"/>
              <a:ext cx="1679" cy="9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4291" name="Oval 19"/>
            <p:cNvSpPr/>
            <p:nvPr/>
          </p:nvSpPr>
          <p:spPr>
            <a:xfrm>
              <a:off x="4776" y="2124"/>
              <a:ext cx="226" cy="226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r>
                <a:rPr lang="en-US" altLang="zh-CN" dirty="0">
                  <a:solidFill>
                    <a:srgbClr val="000000"/>
                  </a:solidFill>
                  <a:latin typeface="Verdana" panose="020B0604030504040204" pitchFamily="34" charset="0"/>
                  <a:ea typeface="宋体" panose="02010600030101010101" pitchFamily="2" charset="-122"/>
                </a:rPr>
                <a:t>3</a:t>
              </a:r>
              <a:endParaRPr lang="en-US" altLang="zh-CN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9828" name="Rectangle 20"/>
          <p:cNvSpPr/>
          <p:nvPr/>
        </p:nvSpPr>
        <p:spPr>
          <a:xfrm>
            <a:off x="1703388" y="4652963"/>
            <a:ext cx="8893175" cy="17005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lnSpc>
                <a:spcPct val="120000"/>
              </a:lnSpc>
            </a:pPr>
            <a:r>
              <a:rPr lang="en-US" altLang="zh-CN" sz="4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漫画中的交往，哪些是恰当的，哪些是不恰当的？为什么？</a:t>
            </a:r>
            <a:endParaRPr lang="zh-CN" altLang="en-US" sz="4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8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9828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9828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9828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28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5298" name="Group 4"/>
          <p:cNvGrpSpPr/>
          <p:nvPr/>
        </p:nvGrpSpPr>
        <p:grpSpPr>
          <a:xfrm>
            <a:off x="2063750" y="-9525"/>
            <a:ext cx="8208963" cy="5535613"/>
            <a:chOff x="1429" y="1117"/>
            <a:chExt cx="1294" cy="1224"/>
          </a:xfrm>
        </p:grpSpPr>
        <p:pic>
          <p:nvPicPr>
            <p:cNvPr id="55299" name="Picture 5" descr="1"/>
            <p:cNvPicPr>
              <a:picLocks noChangeAspect="1"/>
            </p:cNvPicPr>
            <p:nvPr/>
          </p:nvPicPr>
          <p:blipFill>
            <a:blip r:embed="rId2">
              <a:lum bright="35999"/>
            </a:blip>
            <a:srcRect l="11758" t="22922" r="34515"/>
            <a:stretch>
              <a:fillRect/>
            </a:stretch>
          </p:blipFill>
          <p:spPr>
            <a:xfrm>
              <a:off x="1429" y="1117"/>
              <a:ext cx="1294" cy="9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300" name="Oval 6"/>
            <p:cNvSpPr/>
            <p:nvPr/>
          </p:nvSpPr>
          <p:spPr>
            <a:xfrm>
              <a:off x="1973" y="2115"/>
              <a:ext cx="226" cy="226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r>
                <a:rPr lang="en-US" altLang="zh-CN" dirty="0">
                  <a:solidFill>
                    <a:srgbClr val="000000"/>
                  </a:solidFill>
                  <a:latin typeface="Verdana" panose="020B0604030504040204" pitchFamily="34" charset="0"/>
                  <a:ea typeface="宋体" panose="02010600030101010101" pitchFamily="2" charset="-122"/>
                </a:rPr>
                <a:t>1</a:t>
              </a:r>
              <a:endParaRPr lang="en-US" altLang="zh-CN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0055" name="Text Box 7"/>
          <p:cNvSpPr txBox="1"/>
          <p:nvPr/>
        </p:nvSpPr>
        <p:spPr>
          <a:xfrm>
            <a:off x="2855913" y="4221163"/>
            <a:ext cx="2087562" cy="762000"/>
          </a:xfrm>
          <a:prstGeom prst="rect">
            <a:avLst/>
          </a:prstGeom>
          <a:noFill/>
          <a:ln w="9525" cap="flat" cmpd="sng">
            <a:solidFill>
              <a:srgbClr val="00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algn="ctr"/>
            <a:r>
              <a:rPr lang="zh-CN" altLang="en-US" sz="4400" b="1" dirty="0">
                <a:solidFill>
                  <a:srgbClr val="CC0000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恰当</a:t>
            </a:r>
            <a:endParaRPr lang="zh-CN" altLang="en-US" sz="4400" b="1" dirty="0">
              <a:solidFill>
                <a:srgbClr val="CC0000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130057" name="Text Box 9"/>
          <p:cNvSpPr txBox="1"/>
          <p:nvPr/>
        </p:nvSpPr>
        <p:spPr>
          <a:xfrm>
            <a:off x="1847850" y="5229225"/>
            <a:ext cx="8604250" cy="1612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4800" b="1" dirty="0">
                <a:solidFill>
                  <a:srgbClr val="000000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   </a:t>
            </a:r>
            <a:r>
              <a:rPr lang="zh-CN" altLang="en-US" sz="4800" b="1" dirty="0">
                <a:solidFill>
                  <a:srgbClr val="000000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男生女生的交往</a:t>
            </a:r>
            <a:r>
              <a:rPr lang="zh-CN" altLang="en-US" sz="4800" b="1" dirty="0">
                <a:solidFill>
                  <a:srgbClr val="CC0000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应该在集体活动中开展</a:t>
            </a:r>
            <a:r>
              <a:rPr lang="zh-CN" altLang="en-US" sz="4800" b="1" dirty="0">
                <a:solidFill>
                  <a:srgbClr val="000000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；</a:t>
            </a:r>
            <a:endParaRPr lang="zh-CN" altLang="en-US" sz="4800" b="1" dirty="0">
              <a:solidFill>
                <a:srgbClr val="000000"/>
              </a:solidFill>
              <a:latin typeface="Comic Sans MS" panose="030F0702030302020204" pitchFamily="66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5" grpId="0" bldLvl="0" animBg="1"/>
      <p:bldP spid="13005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6322" name="Group 4"/>
          <p:cNvGrpSpPr/>
          <p:nvPr/>
        </p:nvGrpSpPr>
        <p:grpSpPr>
          <a:xfrm>
            <a:off x="2640013" y="0"/>
            <a:ext cx="7056437" cy="5516563"/>
            <a:chOff x="0" y="1117"/>
            <a:chExt cx="1338" cy="1224"/>
          </a:xfrm>
        </p:grpSpPr>
        <p:pic>
          <p:nvPicPr>
            <p:cNvPr id="56323" name="Picture 5" descr="1"/>
            <p:cNvPicPr>
              <a:picLocks noChangeAspect="1"/>
            </p:cNvPicPr>
            <p:nvPr/>
          </p:nvPicPr>
          <p:blipFill>
            <a:blip r:embed="rId2">
              <a:lum bright="35999"/>
            </a:blip>
            <a:srcRect l="65883" t="22922" r="398" b="25172"/>
            <a:stretch>
              <a:fillRect/>
            </a:stretch>
          </p:blipFill>
          <p:spPr>
            <a:xfrm>
              <a:off x="0" y="1117"/>
              <a:ext cx="1338" cy="9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6324" name="Oval 6"/>
            <p:cNvSpPr/>
            <p:nvPr/>
          </p:nvSpPr>
          <p:spPr>
            <a:xfrm>
              <a:off x="567" y="2115"/>
              <a:ext cx="226" cy="226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r>
                <a:rPr lang="en-US" altLang="zh-CN" sz="3600" dirty="0">
                  <a:solidFill>
                    <a:srgbClr val="000000"/>
                  </a:solidFill>
                  <a:latin typeface="Verdana" panose="020B0604030504040204" pitchFamily="34" charset="0"/>
                  <a:ea typeface="宋体" panose="02010600030101010101" pitchFamily="2" charset="-122"/>
                </a:rPr>
                <a:t>2</a:t>
              </a:r>
              <a:endParaRPr lang="en-US" altLang="zh-CN" sz="360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9032" name="Text Box 8"/>
          <p:cNvSpPr txBox="1"/>
          <p:nvPr/>
        </p:nvSpPr>
        <p:spPr>
          <a:xfrm>
            <a:off x="2784475" y="4365625"/>
            <a:ext cx="1943100" cy="822325"/>
          </a:xfrm>
          <a:prstGeom prst="rect">
            <a:avLst/>
          </a:prstGeom>
          <a:noFill/>
          <a:ln w="12700" cap="flat" cmpd="sng">
            <a:solidFill>
              <a:srgbClr val="00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algn="ctr"/>
            <a:r>
              <a:rPr lang="zh-CN" altLang="en-US" sz="4800" b="1" dirty="0">
                <a:solidFill>
                  <a:srgbClr val="FF3300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恰当</a:t>
            </a:r>
            <a:endParaRPr lang="zh-CN" altLang="en-US" sz="4800" b="1" dirty="0">
              <a:solidFill>
                <a:srgbClr val="FF3300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129034" name="Text Box 10"/>
          <p:cNvSpPr txBox="1"/>
          <p:nvPr/>
        </p:nvSpPr>
        <p:spPr>
          <a:xfrm>
            <a:off x="2279650" y="5373688"/>
            <a:ext cx="7704138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3600" b="1" dirty="0">
                <a:solidFill>
                  <a:srgbClr val="000000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     </a:t>
            </a:r>
            <a:r>
              <a:rPr lang="zh-CN" altLang="en-US" sz="4400" b="1" dirty="0">
                <a:solidFill>
                  <a:srgbClr val="000000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男女生的交往</a:t>
            </a:r>
            <a:r>
              <a:rPr lang="zh-CN" altLang="en-US" sz="4400" b="1" dirty="0">
                <a:solidFill>
                  <a:srgbClr val="CC0000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应该在学习上互相帮助，共同进步；</a:t>
            </a:r>
            <a:endParaRPr lang="zh-CN" altLang="en-US" sz="4400" b="1" dirty="0">
              <a:solidFill>
                <a:srgbClr val="CC0000"/>
              </a:solidFill>
              <a:latin typeface="Comic Sans MS" panose="030F0702030302020204" pitchFamily="66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2" grpId="0" bldLvl="0" animBg="1"/>
      <p:bldP spid="12903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7346" name="Group 4"/>
          <p:cNvGrpSpPr/>
          <p:nvPr/>
        </p:nvGrpSpPr>
        <p:grpSpPr>
          <a:xfrm>
            <a:off x="1920875" y="-28575"/>
            <a:ext cx="7921625" cy="5118100"/>
            <a:chOff x="4050" y="1117"/>
            <a:chExt cx="1679" cy="1233"/>
          </a:xfrm>
        </p:grpSpPr>
        <p:pic>
          <p:nvPicPr>
            <p:cNvPr id="57347" name="Picture 5" descr="2"/>
            <p:cNvPicPr>
              <a:picLocks noChangeAspect="1"/>
            </p:cNvPicPr>
            <p:nvPr/>
          </p:nvPicPr>
          <p:blipFill>
            <a:blip r:embed="rId2">
              <a:lum bright="48001"/>
            </a:blip>
            <a:srcRect l="14906" t="9525" r="42746" b="28798"/>
            <a:stretch>
              <a:fillRect/>
            </a:stretch>
          </p:blipFill>
          <p:spPr>
            <a:xfrm>
              <a:off x="4050" y="1117"/>
              <a:ext cx="1679" cy="10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7348" name="Oval 6"/>
            <p:cNvSpPr/>
            <p:nvPr/>
          </p:nvSpPr>
          <p:spPr>
            <a:xfrm>
              <a:off x="4776" y="2124"/>
              <a:ext cx="226" cy="226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r>
                <a:rPr lang="en-US" altLang="zh-CN" dirty="0">
                  <a:solidFill>
                    <a:srgbClr val="000000"/>
                  </a:solidFill>
                  <a:latin typeface="Verdana" panose="020B0604030504040204" pitchFamily="34" charset="0"/>
                  <a:ea typeface="宋体" panose="02010600030101010101" pitchFamily="2" charset="-122"/>
                </a:rPr>
                <a:t>3</a:t>
              </a:r>
              <a:endParaRPr lang="en-US" altLang="zh-CN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2104" name="Text Box 8"/>
          <p:cNvSpPr txBox="1"/>
          <p:nvPr/>
        </p:nvSpPr>
        <p:spPr>
          <a:xfrm>
            <a:off x="1952625" y="4143375"/>
            <a:ext cx="2447925" cy="762000"/>
          </a:xfrm>
          <a:prstGeom prst="rect">
            <a:avLst/>
          </a:prstGeom>
          <a:noFill/>
          <a:ln w="25400" cap="flat" cmpd="sng">
            <a:solidFill>
              <a:srgbClr val="00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algn="ctr"/>
            <a:r>
              <a:rPr lang="zh-CN" altLang="en-US" sz="4400" b="1" dirty="0">
                <a:solidFill>
                  <a:srgbClr val="FF3300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不恰当</a:t>
            </a:r>
            <a:endParaRPr lang="zh-CN" altLang="en-US" sz="4400" b="1" dirty="0">
              <a:solidFill>
                <a:srgbClr val="FF3300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132106" name="Text Box 10"/>
          <p:cNvSpPr txBox="1"/>
          <p:nvPr/>
        </p:nvSpPr>
        <p:spPr>
          <a:xfrm>
            <a:off x="1343025" y="5084763"/>
            <a:ext cx="9804400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3600" b="1" dirty="0">
                <a:solidFill>
                  <a:srgbClr val="000000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  </a:t>
            </a:r>
            <a:r>
              <a:rPr lang="zh-CN" altLang="en-US" sz="4400" b="1" dirty="0">
                <a:solidFill>
                  <a:srgbClr val="000000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男女生的交往</a:t>
            </a:r>
            <a:r>
              <a:rPr lang="zh-CN" altLang="en-US" sz="4400" b="1" dirty="0">
                <a:solidFill>
                  <a:srgbClr val="CC0000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应该注意分寸</a:t>
            </a:r>
            <a:r>
              <a:rPr lang="zh-CN" altLang="en-US" sz="4400" b="1" dirty="0">
                <a:solidFill>
                  <a:srgbClr val="000000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，</a:t>
            </a:r>
            <a:r>
              <a:rPr lang="zh-CN" altLang="en-US" sz="4400" b="1" dirty="0">
                <a:solidFill>
                  <a:srgbClr val="CC0000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不要过于亲密，要懂得自尊、自爱、自重</a:t>
            </a:r>
            <a:r>
              <a:rPr lang="zh-CN" altLang="en-US" sz="4400" b="1" dirty="0">
                <a:solidFill>
                  <a:srgbClr val="000000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；</a:t>
            </a:r>
            <a:endParaRPr lang="zh-CN" altLang="en-US" sz="4400" b="1" dirty="0">
              <a:solidFill>
                <a:srgbClr val="000000"/>
              </a:solidFill>
              <a:latin typeface="Comic Sans MS" panose="030F0702030302020204" pitchFamily="66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4" grpId="0" bldLvl="0" animBg="1"/>
      <p:bldP spid="13210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white">
      <p:bgPr>
        <a:blipFill rotWithShape="0">
          <a:blip r:embed="rId1">
            <a:alphaModFix amt="59000"/>
          </a:blip>
          <a:stretch>
            <a:fillRect l="-1000" t="-1000" r="-5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506" name="标题 100353"/>
          <p:cNvSpPr>
            <a:spLocks noGrp="1"/>
          </p:cNvSpPr>
          <p:nvPr>
            <p:ph type="title"/>
          </p:nvPr>
        </p:nvSpPr>
        <p:spPr>
          <a:xfrm>
            <a:off x="838200" y="171450"/>
            <a:ext cx="10515600" cy="998855"/>
          </a:xfrm>
        </p:spPr>
        <p:txBody>
          <a:bodyPr wrap="square" lIns="91440" tIns="45720" rIns="91440" bIns="45720" anchor="b"/>
          <a:p>
            <a:pPr algn="ctr" eaLnBrk="1" hangingPunct="1"/>
            <a:r>
              <a:rPr lang="en-US" altLang="zh-CN" b="1" dirty="0">
                <a:solidFill>
                  <a:srgbClr val="3333FF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 </a:t>
            </a:r>
            <a:r>
              <a:rPr lang="zh-CN" altLang="en-US" sz="4800" b="1" dirty="0">
                <a:solidFill>
                  <a:srgbClr val="3333FF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青春期的</a:t>
            </a:r>
            <a:r>
              <a:rPr lang="zh-CN" altLang="en-US" sz="4800" b="1" dirty="0">
                <a:solidFill>
                  <a:srgbClr val="3333FF"/>
                </a:solidFill>
                <a:latin typeface="+mn-lt"/>
                <a:ea typeface="+mn-ea"/>
                <a:cs typeface="+mn-cs"/>
                <a:sym typeface="+mn-ea"/>
              </a:rPr>
              <a:t>男生、女生存在哪些差异？</a:t>
            </a:r>
            <a:endParaRPr lang="zh-CN" altLang="en-US" b="1" dirty="0"/>
          </a:p>
        </p:txBody>
      </p:sp>
      <p:grpSp>
        <p:nvGrpSpPr>
          <p:cNvPr id="3" name="组合 2"/>
          <p:cNvGrpSpPr/>
          <p:nvPr/>
        </p:nvGrpSpPr>
        <p:grpSpPr>
          <a:xfrm>
            <a:off x="443230" y="1527175"/>
            <a:ext cx="11276965" cy="4918710"/>
            <a:chOff x="530" y="2725"/>
            <a:chExt cx="17759" cy="7746"/>
          </a:xfrm>
        </p:grpSpPr>
        <p:sp>
          <p:nvSpPr>
            <p:cNvPr id="11268" name="文本框 2"/>
            <p:cNvSpPr txBox="1"/>
            <p:nvPr/>
          </p:nvSpPr>
          <p:spPr>
            <a:xfrm>
              <a:off x="530" y="2725"/>
              <a:ext cx="8871" cy="7746"/>
            </a:xfrm>
            <a:prstGeom prst="rect">
              <a:avLst/>
            </a:prstGeom>
            <a:noFill/>
            <a:ln w="44450" cmpd="dbl">
              <a:solidFill>
                <a:srgbClr val="3333FF"/>
              </a:solidFill>
              <a:prstDash val="solid"/>
            </a:ln>
          </p:spPr>
          <p:txBody>
            <a:bodyPr wrap="square" anchor="t">
              <a:spAutoFit/>
            </a:bodyPr>
            <a:p>
              <a:pPr lvl="0" algn="ctr">
                <a:lnSpc>
                  <a:spcPct val="120000"/>
                </a:lnSpc>
              </a:pPr>
              <a:r>
                <a:rPr lang="zh-CN" altLang="en-US" sz="4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男生：</a:t>
              </a:r>
              <a:endPara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zh-CN" altLang="en-US" sz="4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变得高</a:t>
              </a:r>
              <a:r>
                <a:rPr lang="zh-CN" altLang="en-US" sz="4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大强壮，行动富于力量，表现出阳刚之气</a:t>
              </a:r>
              <a:r>
                <a:rPr lang="en-US" altLang="zh-CN" sz="4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;</a:t>
              </a:r>
              <a:endPara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zh-CN" altLang="en-US" sz="44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表现出勇敢、</a:t>
              </a:r>
              <a:r>
                <a:rPr lang="zh-CN" altLang="en-US" sz="4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坚强、富有责任感的一面</a:t>
              </a:r>
              <a:endPara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9653" y="2725"/>
              <a:ext cx="8637" cy="7746"/>
            </a:xfrm>
            <a:prstGeom prst="rect">
              <a:avLst/>
            </a:prstGeom>
            <a:noFill/>
            <a:ln w="44450" cmpd="dbl">
              <a:solidFill>
                <a:srgbClr val="3333FF"/>
              </a:solidFill>
              <a:prstDash val="solid"/>
            </a:ln>
          </p:spPr>
          <p:txBody>
            <a:bodyPr wrap="square" rtlCol="0" anchor="t">
              <a:sp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4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女生：</a:t>
              </a:r>
              <a:endPara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  <a:p>
              <a:pPr algn="l">
                <a:lnSpc>
                  <a:spcPct val="120000"/>
                </a:lnSpc>
              </a:pPr>
              <a:r>
                <a:rPr lang="zh-CN" altLang="en-US" sz="4400" b="1" dirty="0"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变得亭亭玉立，行动温婉柔和，表现出阴柔之气;</a:t>
              </a:r>
              <a:endPara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  <a:p>
              <a:pPr algn="l">
                <a:lnSpc>
                  <a:spcPct val="120000"/>
                </a:lnSpc>
              </a:pPr>
              <a:r>
                <a:rPr lang="zh-CN" altLang="en-US" sz="4400" b="1" dirty="0"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表现出温柔、细腻、富有同情心的一面</a:t>
              </a:r>
              <a:endPara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8370" name="Group 4"/>
          <p:cNvGrpSpPr/>
          <p:nvPr/>
        </p:nvGrpSpPr>
        <p:grpSpPr>
          <a:xfrm>
            <a:off x="2279650" y="-26987"/>
            <a:ext cx="7559675" cy="5202237"/>
            <a:chOff x="2789" y="1117"/>
            <a:chExt cx="1180" cy="1233"/>
          </a:xfrm>
        </p:grpSpPr>
        <p:pic>
          <p:nvPicPr>
            <p:cNvPr id="58371" name="Picture 5" descr="2"/>
            <p:cNvPicPr>
              <a:picLocks noChangeAspect="1"/>
            </p:cNvPicPr>
            <p:nvPr/>
          </p:nvPicPr>
          <p:blipFill>
            <a:blip r:embed="rId2">
              <a:lum bright="48001"/>
            </a:blip>
            <a:srcRect l="64310" b="40317"/>
            <a:stretch>
              <a:fillRect/>
            </a:stretch>
          </p:blipFill>
          <p:spPr>
            <a:xfrm>
              <a:off x="2789" y="1117"/>
              <a:ext cx="1180" cy="9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8372" name="Oval 6"/>
            <p:cNvSpPr/>
            <p:nvPr/>
          </p:nvSpPr>
          <p:spPr>
            <a:xfrm>
              <a:off x="3288" y="2124"/>
              <a:ext cx="226" cy="226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r>
                <a:rPr lang="en-US" altLang="zh-CN" dirty="0">
                  <a:solidFill>
                    <a:srgbClr val="000000"/>
                  </a:solidFill>
                  <a:latin typeface="Verdana" panose="020B0604030504040204" pitchFamily="34" charset="0"/>
                  <a:ea typeface="宋体" panose="02010600030101010101" pitchFamily="2" charset="-122"/>
                </a:rPr>
                <a:t>4</a:t>
              </a:r>
              <a:endParaRPr lang="en-US" altLang="zh-CN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1079" name="Text Box 7"/>
          <p:cNvSpPr txBox="1"/>
          <p:nvPr/>
        </p:nvSpPr>
        <p:spPr>
          <a:xfrm>
            <a:off x="2408238" y="4076700"/>
            <a:ext cx="2608262" cy="762000"/>
          </a:xfrm>
          <a:prstGeom prst="rect">
            <a:avLst/>
          </a:prstGeom>
          <a:noFill/>
          <a:ln w="12700" cap="flat" cmpd="sng">
            <a:solidFill>
              <a:srgbClr val="00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algn="ctr"/>
            <a:r>
              <a:rPr lang="zh-CN" altLang="en-US" sz="4400" b="1" dirty="0">
                <a:solidFill>
                  <a:srgbClr val="FF3300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不恰当</a:t>
            </a:r>
            <a:endParaRPr lang="zh-CN" altLang="en-US" sz="4400" b="1" dirty="0">
              <a:solidFill>
                <a:srgbClr val="FF3300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131082" name="Rectangle 10"/>
          <p:cNvSpPr/>
          <p:nvPr/>
        </p:nvSpPr>
        <p:spPr>
          <a:xfrm>
            <a:off x="2063750" y="5084763"/>
            <a:ext cx="8604250" cy="1712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5400" b="1" dirty="0">
                <a:solidFill>
                  <a:srgbClr val="000000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 </a:t>
            </a:r>
            <a:r>
              <a:rPr lang="zh-CN" altLang="en-US" sz="4800" b="1" dirty="0">
                <a:solidFill>
                  <a:srgbClr val="000000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男女生的交往</a:t>
            </a:r>
            <a:r>
              <a:rPr lang="zh-CN" altLang="en-US" sz="4800" b="1" dirty="0">
                <a:solidFill>
                  <a:srgbClr val="CC0000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要学会宽容他人，尊重他人</a:t>
            </a:r>
            <a:r>
              <a:rPr lang="zh-CN" altLang="en-US" sz="4800" b="1" dirty="0">
                <a:solidFill>
                  <a:srgbClr val="000000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。</a:t>
            </a:r>
            <a:endParaRPr lang="zh-CN" altLang="en-US" sz="4800" b="1" dirty="0">
              <a:solidFill>
                <a:srgbClr val="000000"/>
              </a:solidFill>
              <a:latin typeface="Comic Sans MS" panose="030F0702030302020204" pitchFamily="66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1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1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9" grpId="0" bldLvl="0" animBg="1"/>
      <p:bldP spid="13108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white">
      <p:bgPr>
        <a:blipFill rotWithShape="1">
          <a:blip r:embed="rId1"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7346" name="矩形 32772"/>
          <p:cNvSpPr>
            <a:spLocks noTextEdit="1"/>
          </p:cNvSpPr>
          <p:nvPr/>
        </p:nvSpPr>
        <p:spPr>
          <a:xfrm>
            <a:off x="1558925" y="2060575"/>
            <a:ext cx="3838575" cy="13716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不恰当的方式：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53882" dir="2699999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4" name="矩形 32773"/>
          <p:cNvSpPr/>
          <p:nvPr/>
        </p:nvSpPr>
        <p:spPr>
          <a:xfrm>
            <a:off x="2135188" y="3573463"/>
            <a:ext cx="6345237" cy="228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4800" b="1" dirty="0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过分拘谨  过分冷淡</a:t>
            </a:r>
            <a:endParaRPr lang="zh-CN" altLang="en-US" sz="4800" b="1" dirty="0">
              <a:solidFill>
                <a:srgbClr val="66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4800" b="1" dirty="0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过分随便  过分亲昵</a:t>
            </a:r>
            <a:endParaRPr lang="zh-CN" altLang="en-US" sz="4800" b="1" dirty="0">
              <a:solidFill>
                <a:srgbClr val="66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4800" b="1" dirty="0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粗    暴</a:t>
            </a:r>
            <a:endParaRPr lang="zh-CN" altLang="en-US" sz="4800" b="1" dirty="0">
              <a:solidFill>
                <a:srgbClr val="66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4820" name="矩形 34819"/>
          <p:cNvSpPr/>
          <p:nvPr/>
        </p:nvSpPr>
        <p:spPr>
          <a:xfrm>
            <a:off x="1416050" y="693738"/>
            <a:ext cx="10237788" cy="4359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en-US" altLang="zh-CN" sz="4000" b="1" dirty="0">
                <a:solidFill>
                  <a:srgbClr val="CC0099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         </a:t>
            </a:r>
            <a:r>
              <a:rPr lang="zh-CN" altLang="en-US" sz="4000" b="1" dirty="0">
                <a:solidFill>
                  <a:srgbClr val="CC0099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有一天，玲玲在课本中发现了一位同班男同学写给她的纸条，大意是说他很喜欢她，愿意和她做个好朋友，而且强调只是同学间的友谊。看到它，玲玲既兴奋又害怕，她的心如揣了小鹿，怦怦乱跳，脸上像火烤一样，可一想到平日里老师和家长关于严禁早恋的三令五申，又怕</a:t>
            </a:r>
            <a:r>
              <a:rPr lang="en-US" altLang="zh-CN" sz="4000" b="1" dirty="0">
                <a:solidFill>
                  <a:srgbClr val="CC0099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……</a:t>
            </a:r>
            <a:r>
              <a:rPr lang="zh-CN" altLang="en-US" sz="4000" b="1" dirty="0">
                <a:solidFill>
                  <a:srgbClr val="CC0099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她不知所措了</a:t>
            </a:r>
            <a:r>
              <a:rPr lang="zh-CN" altLang="en-US" sz="3600" b="1" dirty="0">
                <a:solidFill>
                  <a:srgbClr val="CC0099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。 </a:t>
            </a:r>
            <a:endParaRPr lang="zh-CN" altLang="en-US" sz="3600" b="1" dirty="0">
              <a:solidFill>
                <a:srgbClr val="CC0099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4822" name="矩形 34821"/>
          <p:cNvSpPr/>
          <p:nvPr/>
        </p:nvSpPr>
        <p:spPr>
          <a:xfrm>
            <a:off x="1343025" y="5302250"/>
            <a:ext cx="10482263" cy="1187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讨论：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）为什么会出现这种情况？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  （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）假如女生遇到此种情况该怎么处理？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</p:txBody>
      </p:sp>
      <p:pic>
        <p:nvPicPr>
          <p:cNvPr id="61444" name="图片 34822" descr="xsgs2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13" y="1333500"/>
            <a:ext cx="1476375" cy="542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5" name="WordArt 2"/>
          <p:cNvSpPr>
            <a:spLocks noTextEdit="1"/>
          </p:cNvSpPr>
          <p:nvPr/>
        </p:nvSpPr>
        <p:spPr>
          <a:xfrm>
            <a:off x="47625" y="44450"/>
            <a:ext cx="3028950" cy="887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合作提升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white">
      <p:bgPr>
        <a:blipFill rotWithShape="1">
          <a:blip r:embed="rId1">
            <a:alphaModFix amt="65000"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9394" name="矩形 33796"/>
          <p:cNvSpPr/>
          <p:nvPr/>
        </p:nvSpPr>
        <p:spPr>
          <a:xfrm>
            <a:off x="839788" y="292100"/>
            <a:ext cx="10723562" cy="64389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>
              <a:lnSpc>
                <a:spcPct val="120000"/>
              </a:lnSpc>
            </a:pPr>
            <a:r>
              <a:rPr lang="zh-CN" altLang="en-US" sz="3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（一）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归纳：青春期男女生的生理和心理都发生了一系列的变化。对于这些变化我们应该正确地认识：这是正常、自然而又美丽的事。</a:t>
            </a:r>
            <a:endParaRPr lang="zh-CN" altLang="en-US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（二）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如：（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找恰当的时机，委婉的表明自己的态度，拒绝这位男生。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把这件事告诉父母，寻求帮助。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玲玲将纸条交给老师，让老师批评教育这位男生。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lvl="0">
              <a:lnSpc>
                <a:spcPct val="12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归纳：我们应慎重对待，理智处理男女同学之间的情感；反思自己的情感选择，学会承担责任。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28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charRg st="60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4">
                                            <p:txEl>
                                              <p:charRg st="60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4">
                                            <p:txEl>
                                              <p:charRg st="60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charRg st="136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9394">
                                            <p:txEl>
                                              <p:charRg st="136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394">
                                            <p:txEl>
                                              <p:charRg st="136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3489" name="图片 21507" descr="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1625" y="-873125"/>
            <a:ext cx="13039725" cy="8108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0" name="矩形 21509"/>
          <p:cNvSpPr/>
          <p:nvPr/>
        </p:nvSpPr>
        <p:spPr>
          <a:xfrm>
            <a:off x="1524000" y="836613"/>
            <a:ext cx="4787900" cy="1554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en-US" altLang="zh-CN" sz="4000" dirty="0">
              <a:solidFill>
                <a:srgbClr val="66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3491" name="文本框 21510"/>
          <p:cNvSpPr txBox="1"/>
          <p:nvPr/>
        </p:nvSpPr>
        <p:spPr>
          <a:xfrm>
            <a:off x="768350" y="620713"/>
            <a:ext cx="5486400" cy="4664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除此之外，要把握青春和情感，还要在与异性相处时学会保护自己。</a:t>
            </a:r>
            <a:endParaRPr lang="zh-CN" altLang="en-US" sz="6000" b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wheel spokes="3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4514" name="文本框 47107"/>
          <p:cNvSpPr txBox="1"/>
          <p:nvPr/>
        </p:nvSpPr>
        <p:spPr>
          <a:xfrm>
            <a:off x="1558925" y="2133600"/>
            <a:ext cx="9261475" cy="445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lang="en-US" altLang="zh-CN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1</a:t>
            </a:r>
            <a:r>
              <a:rPr lang="zh-CN" altLang="en-US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、当你突然收到一封异性朋友</a:t>
            </a:r>
            <a:endParaRPr lang="zh-CN" altLang="en-US" sz="4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lang="zh-CN" altLang="en-US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的情书，你应该（       ）</a:t>
            </a:r>
            <a:endParaRPr lang="zh-CN" altLang="en-US" sz="4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lang="zh-CN" altLang="en-US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  </a:t>
            </a:r>
            <a:r>
              <a:rPr lang="en-US" altLang="zh-CN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A</a:t>
            </a:r>
            <a:r>
              <a:rPr lang="zh-CN" altLang="en-US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、把情书公开        </a:t>
            </a:r>
            <a:endParaRPr lang="zh-CN" altLang="en-US" sz="4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lang="zh-CN" altLang="en-US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  </a:t>
            </a:r>
            <a:r>
              <a:rPr lang="en-US" altLang="zh-CN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B</a:t>
            </a:r>
            <a:r>
              <a:rPr lang="zh-CN" altLang="en-US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、冷静处理，避免伤害</a:t>
            </a:r>
            <a:endParaRPr lang="zh-CN" altLang="en-US" sz="4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lang="zh-CN" altLang="en-US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  </a:t>
            </a:r>
            <a:r>
              <a:rPr lang="en-US" altLang="zh-CN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C</a:t>
            </a:r>
            <a:r>
              <a:rPr lang="zh-CN" altLang="en-US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、答应他的要求        </a:t>
            </a:r>
            <a:endParaRPr lang="zh-CN" altLang="en-US" sz="4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lang="zh-CN" altLang="en-US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  </a:t>
            </a:r>
            <a:r>
              <a:rPr lang="en-US" altLang="zh-CN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D</a:t>
            </a:r>
            <a:r>
              <a:rPr lang="zh-CN" altLang="en-US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、不理不睬</a:t>
            </a:r>
            <a:endParaRPr lang="zh-CN" altLang="en-US" sz="4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83338" y="2636838"/>
            <a:ext cx="2540000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16" name="文本框 2"/>
          <p:cNvSpPr txBox="1"/>
          <p:nvPr/>
        </p:nvSpPr>
        <p:spPr>
          <a:xfrm>
            <a:off x="1491298" y="1177925"/>
            <a:ext cx="2722562" cy="7000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4000" b="1" dirty="0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单项选择题</a:t>
            </a:r>
            <a:endParaRPr lang="en-US" altLang="zh-CN" sz="4000" b="1" dirty="0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31030" y="150178"/>
            <a:ext cx="2925763" cy="9144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当堂检测</a:t>
            </a:r>
            <a:endParaRPr kumimoji="0" lang="zh-CN" altLang="en-US" sz="54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6089" name="文本框 46088"/>
          <p:cNvSpPr txBox="1"/>
          <p:nvPr/>
        </p:nvSpPr>
        <p:spPr>
          <a:xfrm>
            <a:off x="10687368" y="568008"/>
            <a:ext cx="647700" cy="1277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7200" b="1" dirty="0">
                <a:solidFill>
                  <a:srgbClr val="FF0066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</a:t>
            </a:r>
            <a:endParaRPr lang="en-US" altLang="zh-CN" sz="7200" b="1" dirty="0">
              <a:solidFill>
                <a:srgbClr val="FF0066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5430" y="88265"/>
            <a:ext cx="11660505" cy="6681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800" b="1"/>
              <a:t>2、男女同学之间是可以建立起友谊的。正确进行男女同学之间交往，就应该做（    ）</a:t>
            </a:r>
            <a:endParaRPr lang="zh-CN" altLang="en-US" sz="4800" b="1"/>
          </a:p>
          <a:p>
            <a:r>
              <a:rPr lang="zh-CN" altLang="en-US" sz="4800" b="1">
                <a:cs typeface="宋体" panose="02010600030101010101" pitchFamily="2" charset="-122"/>
              </a:rPr>
              <a:t>①</a:t>
            </a:r>
            <a:r>
              <a:rPr lang="zh-CN" altLang="en-US" sz="4800" b="1"/>
              <a:t>在异性面前卖弄、摆阔气，以赢得对方注意。</a:t>
            </a:r>
            <a:r>
              <a:rPr lang="zh-CN" altLang="en-US" sz="4800" b="1">
                <a:cs typeface="宋体" panose="02010600030101010101" pitchFamily="2" charset="-122"/>
              </a:rPr>
              <a:t>②</a:t>
            </a:r>
            <a:r>
              <a:rPr lang="zh-CN" altLang="en-US" sz="4800" b="1"/>
              <a:t>自然大方，不过分拘谨、冷淡也不过分随便、亲昵。</a:t>
            </a:r>
            <a:r>
              <a:rPr lang="zh-CN" altLang="en-US" sz="4800" b="1">
                <a:cs typeface="宋体" panose="02010600030101010101" pitchFamily="2" charset="-122"/>
              </a:rPr>
              <a:t>③</a:t>
            </a:r>
            <a:r>
              <a:rPr lang="zh-CN" altLang="en-US" sz="4800" b="1"/>
              <a:t>需要用恰当的方式来表达男女同学之间的真挚友谊。</a:t>
            </a:r>
            <a:r>
              <a:rPr lang="zh-CN" altLang="en-US" sz="4800" b="1">
                <a:cs typeface="宋体" panose="02010600030101010101" pitchFamily="2" charset="-122"/>
              </a:rPr>
              <a:t>④</a:t>
            </a:r>
            <a:r>
              <a:rPr lang="zh-CN" altLang="en-US" sz="4800" b="1"/>
              <a:t>男女同学之间要真诚相待，平等交往，互相尊重，互相帮助。</a:t>
            </a:r>
            <a:endParaRPr lang="zh-CN" altLang="en-US" sz="4800" b="1"/>
          </a:p>
          <a:p>
            <a:r>
              <a:rPr lang="zh-CN" altLang="en-US" sz="4800" b="1"/>
              <a:t>A.</a:t>
            </a:r>
            <a:r>
              <a:rPr lang="zh-CN" altLang="en-US" sz="4800" b="1">
                <a:cs typeface="宋体" panose="02010600030101010101" pitchFamily="2" charset="-122"/>
              </a:rPr>
              <a:t>②③④</a:t>
            </a:r>
            <a:r>
              <a:rPr lang="zh-CN" altLang="en-US" sz="4800" b="1"/>
              <a:t>  B.</a:t>
            </a:r>
            <a:r>
              <a:rPr lang="zh-CN" altLang="en-US" sz="4800" b="1">
                <a:cs typeface="宋体" panose="02010600030101010101" pitchFamily="2" charset="-122"/>
                <a:sym typeface="+mn-ea"/>
              </a:rPr>
              <a:t>①②④  </a:t>
            </a:r>
            <a:r>
              <a:rPr lang="zh-CN" altLang="en-US" sz="4800" b="1"/>
              <a:t>C.</a:t>
            </a:r>
            <a:r>
              <a:rPr lang="zh-CN" altLang="en-US" sz="4800" b="1">
                <a:cs typeface="宋体" panose="02010600030101010101" pitchFamily="2" charset="-122"/>
                <a:sym typeface="+mn-ea"/>
              </a:rPr>
              <a:t>①③④    </a:t>
            </a:r>
            <a:r>
              <a:rPr lang="zh-CN" altLang="en-US" sz="4800" b="1"/>
              <a:t>D.</a:t>
            </a:r>
            <a:r>
              <a:rPr lang="zh-CN" altLang="en-US" sz="4800" b="1">
                <a:cs typeface="宋体" panose="02010600030101010101" pitchFamily="2" charset="-122"/>
                <a:sym typeface="+mn-ea"/>
              </a:rPr>
              <a:t>①②③</a:t>
            </a:r>
            <a:endParaRPr lang="zh-CN" altLang="en-US" sz="4800" b="1"/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6562" name="Rectangle 2"/>
          <p:cNvSpPr>
            <a:spLocks noGrp="1" noRot="1"/>
          </p:cNvSpPr>
          <p:nvPr>
            <p:ph idx="1"/>
          </p:nvPr>
        </p:nvSpPr>
        <p:spPr>
          <a:xfrm>
            <a:off x="615950" y="346393"/>
            <a:ext cx="10960100" cy="4351337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 eaLnBrk="1" hangingPunct="1">
              <a:lnSpc>
                <a:spcPct val="90000"/>
              </a:lnSpc>
              <a:buNone/>
            </a:pPr>
            <a:r>
              <a:rPr lang="en-US" altLang="zh-CN" sz="5400" b="1" dirty="0"/>
              <a:t>3</a:t>
            </a:r>
            <a:r>
              <a:rPr lang="zh-CN" altLang="en-US" sz="5400" b="1" dirty="0"/>
              <a:t>．在男女同学交往中，要以恰当的方式来表达友谊，“恰当的方式”主要包括男女同学（          ）</a:t>
            </a:r>
            <a:endParaRPr lang="zh-CN" altLang="en-US" sz="54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800" b="1" dirty="0">
                <a:cs typeface="宋体" panose="02010600030101010101" pitchFamily="2" charset="-122"/>
              </a:rPr>
              <a:t>①</a:t>
            </a:r>
            <a:r>
              <a:rPr lang="zh-CN" altLang="en-US" sz="4800" b="1" dirty="0"/>
              <a:t>在青春期暂时不要交往      </a:t>
            </a:r>
            <a:endParaRPr lang="zh-CN" altLang="en-US" sz="48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800" b="1" dirty="0"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en-US" sz="4800" b="1" dirty="0"/>
              <a:t>交往时要自然大方</a:t>
            </a:r>
            <a:endParaRPr lang="zh-CN" altLang="en-US" sz="48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800" b="1" dirty="0">
                <a:cs typeface="宋体" panose="02010600030101010101" pitchFamily="2" charset="-122"/>
                <a:sym typeface="+mn-ea"/>
              </a:rPr>
              <a:t>③</a:t>
            </a:r>
            <a:r>
              <a:rPr lang="zh-CN" altLang="en-US" sz="4800" b="1" dirty="0"/>
              <a:t>要学会尊重对方             </a:t>
            </a:r>
            <a:endParaRPr lang="zh-CN" altLang="en-US" sz="48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800" b="1" dirty="0">
                <a:cs typeface="宋体" panose="02010600030101010101" pitchFamily="2" charset="-122"/>
                <a:sym typeface="+mn-ea"/>
              </a:rPr>
              <a:t>④</a:t>
            </a:r>
            <a:r>
              <a:rPr lang="zh-CN" altLang="en-US" sz="4800" b="1" dirty="0"/>
              <a:t>要学会自爱，自重</a:t>
            </a:r>
            <a:endParaRPr lang="zh-CN" altLang="en-US" sz="48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800" b="1">
                <a:sym typeface="+mn-ea"/>
              </a:rPr>
              <a:t>A.</a:t>
            </a:r>
            <a:r>
              <a:rPr lang="zh-CN" altLang="en-US" sz="4800" b="1">
                <a:cs typeface="宋体" panose="02010600030101010101" pitchFamily="2" charset="-122"/>
                <a:sym typeface="+mn-ea"/>
              </a:rPr>
              <a:t>②③④</a:t>
            </a:r>
            <a:r>
              <a:rPr lang="zh-CN" altLang="en-US" sz="4800" b="1">
                <a:sym typeface="+mn-ea"/>
              </a:rPr>
              <a:t>  B.</a:t>
            </a:r>
            <a:r>
              <a:rPr lang="zh-CN" altLang="en-US" sz="4800" b="1">
                <a:cs typeface="宋体" panose="02010600030101010101" pitchFamily="2" charset="-122"/>
                <a:sym typeface="+mn-ea"/>
              </a:rPr>
              <a:t> ①②③ </a:t>
            </a:r>
            <a:r>
              <a:rPr lang="zh-CN" altLang="en-US" sz="4800" b="1">
                <a:sym typeface="+mn-ea"/>
              </a:rPr>
              <a:t>C.</a:t>
            </a:r>
            <a:r>
              <a:rPr lang="zh-CN" altLang="en-US" sz="4800" b="1">
                <a:cs typeface="宋体" panose="02010600030101010101" pitchFamily="2" charset="-122"/>
                <a:sym typeface="+mn-ea"/>
              </a:rPr>
              <a:t>①③④    </a:t>
            </a:r>
            <a:r>
              <a:rPr lang="zh-CN" altLang="en-US" sz="4800" b="1">
                <a:sym typeface="+mn-ea"/>
              </a:rPr>
              <a:t>D.</a:t>
            </a:r>
            <a:r>
              <a:rPr lang="zh-CN" altLang="en-US" sz="4800" b="1">
                <a:cs typeface="宋体" panose="02010600030101010101" pitchFamily="2" charset="-122"/>
                <a:sym typeface="+mn-ea"/>
              </a:rPr>
              <a:t>①②④</a:t>
            </a:r>
            <a:endParaRPr lang="zh-CN" altLang="en-US" sz="4800" b="1" dirty="0">
              <a:cs typeface="宋体" panose="02010600030101010101" pitchFamily="2" charset="-122"/>
              <a:sym typeface="+mn-ea"/>
            </a:endParaRPr>
          </a:p>
        </p:txBody>
      </p:sp>
      <p:sp>
        <p:nvSpPr>
          <p:cNvPr id="34819" name="Rectangle 3"/>
          <p:cNvSpPr/>
          <p:nvPr/>
        </p:nvSpPr>
        <p:spPr>
          <a:xfrm>
            <a:off x="7452678" y="1565275"/>
            <a:ext cx="611187" cy="15544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9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9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 r="-20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02565" y="229870"/>
            <a:ext cx="11786870" cy="59499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800" b="1"/>
              <a:t>4、男女同学之间的正常交往，有益于我们的身心健康发展，男女同学在交往中应把握的原则是（            ）</a:t>
            </a:r>
            <a:endParaRPr lang="zh-CN" altLang="en-US" sz="4800" b="1"/>
          </a:p>
          <a:p>
            <a:r>
              <a:rPr lang="zh-CN" altLang="en-US" sz="4800" b="1"/>
              <a:t>①要认识不同性别同学之间的性别差异，交往中，言谈举止要符合自己的性别身份 </a:t>
            </a:r>
            <a:endParaRPr lang="zh-CN" altLang="en-US" sz="4800" b="1"/>
          </a:p>
          <a:p>
            <a:r>
              <a:rPr lang="zh-CN" altLang="en-US" sz="4800" b="1"/>
              <a:t>②要交往时要落落大方  ③交往时要把握分寸   ④交往时要相互尊重</a:t>
            </a:r>
            <a:endParaRPr lang="zh-CN" altLang="en-US" sz="4800" b="1"/>
          </a:p>
          <a:p>
            <a:r>
              <a:rPr lang="zh-CN" altLang="en-US" sz="4800" b="1"/>
              <a:t>A</a:t>
            </a:r>
            <a:r>
              <a:rPr lang="en-US" altLang="zh-CN" sz="4800" b="1"/>
              <a:t>.</a:t>
            </a:r>
            <a:r>
              <a:rPr lang="zh-CN" altLang="en-US" sz="4800" b="1"/>
              <a:t>①②③④   B</a:t>
            </a:r>
            <a:r>
              <a:rPr lang="en-US" altLang="zh-CN" sz="4800" b="1"/>
              <a:t>.</a:t>
            </a:r>
            <a:r>
              <a:rPr lang="zh-CN" altLang="en-US" sz="4800" b="1"/>
              <a:t>①②③  C</a:t>
            </a:r>
            <a:r>
              <a:rPr lang="en-US" altLang="zh-CN" sz="4800" b="1"/>
              <a:t>.</a:t>
            </a:r>
            <a:r>
              <a:rPr lang="zh-CN" altLang="en-US" sz="4800" b="1"/>
              <a:t>②③④   D</a:t>
            </a:r>
            <a:r>
              <a:rPr lang="en-US" altLang="zh-CN" sz="4800" b="1"/>
              <a:t>.</a:t>
            </a:r>
            <a:r>
              <a:rPr lang="zh-CN" altLang="en-US" sz="4800" b="1"/>
              <a:t>①③④</a:t>
            </a:r>
            <a:endParaRPr lang="zh-CN" altLang="en-US" sz="4800" b="1"/>
          </a:p>
        </p:txBody>
      </p:sp>
      <p:sp>
        <p:nvSpPr>
          <p:cNvPr id="48134" name="文本框 48133"/>
          <p:cNvSpPr txBox="1"/>
          <p:nvPr/>
        </p:nvSpPr>
        <p:spPr>
          <a:xfrm>
            <a:off x="4438333" y="1387793"/>
            <a:ext cx="576262" cy="1409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80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</a:t>
            </a:r>
            <a:endParaRPr lang="en-US" altLang="zh-CN" sz="80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white">
      <p:bgPr>
        <a:blipFill rotWithShape="1">
          <a:blip r:embed="rId1"/>
          <a:stretch>
            <a:fillRect l="-3000" t="-3000" r="-2000" b="-8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8610" name="文本框 49155"/>
          <p:cNvSpPr txBox="1"/>
          <p:nvPr/>
        </p:nvSpPr>
        <p:spPr>
          <a:xfrm>
            <a:off x="1919288" y="981075"/>
            <a:ext cx="8064500" cy="50879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5</a:t>
            </a:r>
            <a:r>
              <a:rPr lang="zh-CN" altLang="en-US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、对中学生来说，男女同学交往的恰当方式是（      ）</a:t>
            </a:r>
            <a:endParaRPr lang="zh-CN" altLang="en-US" sz="4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  </a:t>
            </a:r>
            <a:r>
              <a:rPr lang="en-US" altLang="zh-CN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A</a:t>
            </a:r>
            <a:r>
              <a:rPr lang="zh-CN" altLang="en-US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、只与一名异性同学交往         </a:t>
            </a:r>
            <a:endParaRPr lang="zh-CN" altLang="en-US" sz="4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  </a:t>
            </a:r>
            <a:r>
              <a:rPr lang="en-US" altLang="zh-CN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B</a:t>
            </a:r>
            <a:r>
              <a:rPr lang="zh-CN" altLang="en-US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、谨慎小心</a:t>
            </a:r>
            <a:endParaRPr lang="zh-CN" altLang="en-US" sz="4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  </a:t>
            </a:r>
            <a:r>
              <a:rPr lang="en-US" altLang="zh-CN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C</a:t>
            </a:r>
            <a:r>
              <a:rPr lang="zh-CN" altLang="en-US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、言语得体，距离适度          </a:t>
            </a:r>
            <a:endParaRPr lang="zh-CN" altLang="en-US" sz="4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  </a:t>
            </a:r>
            <a:r>
              <a:rPr lang="en-US" altLang="zh-CN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D</a:t>
            </a:r>
            <a:r>
              <a:rPr lang="zh-CN" altLang="en-US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、亲密无间</a:t>
            </a:r>
            <a:endParaRPr lang="zh-CN" altLang="en-US" sz="4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9158" name="文本框 49157"/>
          <p:cNvSpPr txBox="1"/>
          <p:nvPr/>
        </p:nvSpPr>
        <p:spPr>
          <a:xfrm>
            <a:off x="7896225" y="1773238"/>
            <a:ext cx="792163" cy="981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54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</a:t>
            </a:r>
            <a:endParaRPr lang="en-US" altLang="zh-CN" sz="54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white">
      <p:bgPr>
        <a:blipFill rotWithShape="1">
          <a:blip r:embed="rId1">
            <a:alphaModFix amt="65000"/>
          </a:blip>
          <a:stretch>
            <a:fillRect l="-1000" r="-10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89" name="TextBox 1"/>
          <p:cNvSpPr txBox="1"/>
          <p:nvPr/>
        </p:nvSpPr>
        <p:spPr>
          <a:xfrm>
            <a:off x="1029335" y="18733"/>
            <a:ext cx="10130155" cy="10058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t>如何认识男生、女生的差异？</a:t>
            </a:r>
            <a:endParaRPr kumimoji="0" lang="zh-CN" altLang="en-US" sz="6000" b="1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3555" name="矩形 1"/>
          <p:cNvSpPr/>
          <p:nvPr/>
        </p:nvSpPr>
        <p:spPr>
          <a:xfrm>
            <a:off x="4733925" y="3244850"/>
            <a:ext cx="311150" cy="8270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zh-CN" altLang="en-US" sz="2800" dirty="0">
              <a:solidFill>
                <a:srgbClr val="00B05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solidFill>
                <a:srgbClr val="00B05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291" name="TextBox 2"/>
          <p:cNvSpPr txBox="1"/>
          <p:nvPr/>
        </p:nvSpPr>
        <p:spPr>
          <a:xfrm>
            <a:off x="87630" y="943610"/>
            <a:ext cx="12104370" cy="58273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lnSpc>
                <a:spcPct val="100000"/>
              </a:lnSpc>
            </a:pPr>
            <a:r>
              <a:rPr lang="en-US" altLang="zh-CN" sz="5400" b="1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1.</a:t>
            </a:r>
            <a:r>
              <a:rPr lang="zh-CN" altLang="en-US" sz="5400" b="1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男生和女生智力水平上并</a:t>
            </a:r>
            <a:r>
              <a:rPr lang="zh-CN" altLang="en-US" sz="5400" b="1" dirty="0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没有高下之分</a:t>
            </a:r>
            <a:r>
              <a:rPr lang="zh-CN" altLang="en-US" sz="5400" b="1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，在社会地位上也应该</a:t>
            </a:r>
            <a:r>
              <a:rPr lang="zh-CN" altLang="en-US" sz="5400" b="1" dirty="0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是平等</a:t>
            </a:r>
            <a:r>
              <a:rPr lang="zh-CN" altLang="en-US" sz="5400" b="1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的 。</a:t>
            </a:r>
            <a:endParaRPr lang="zh-CN" altLang="en-US" sz="5400" b="1" dirty="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lvl="0" algn="l">
              <a:lnSpc>
                <a:spcPct val="100000"/>
              </a:lnSpc>
            </a:pPr>
            <a:r>
              <a:rPr lang="en-US" altLang="zh-CN" sz="5400" b="1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2.</a:t>
            </a:r>
            <a:r>
              <a:rPr lang="zh-CN" altLang="en-US" sz="5400" b="1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男生和女生之间也</a:t>
            </a:r>
            <a:r>
              <a:rPr lang="zh-CN" altLang="en-US" sz="5400" b="1" dirty="0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存在着一些客观差异。</a:t>
            </a:r>
            <a:endParaRPr lang="zh-CN" altLang="en-US" sz="5400" b="1" dirty="0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lvl="0" algn="l">
              <a:lnSpc>
                <a:spcPct val="100000"/>
              </a:lnSpc>
            </a:pPr>
            <a:r>
              <a:rPr lang="en-US" altLang="zh-CN" sz="5400" b="1" dirty="0">
                <a:solidFill>
                  <a:schemeClr val="tx1"/>
                </a:solidFill>
                <a:latin typeface="Comic Sans MS" panose="030F0702030302020204" pitchFamily="66" charset="0"/>
                <a:cs typeface="+mn-cs"/>
                <a:sym typeface="+mn-ea"/>
              </a:rPr>
              <a:t>3.</a:t>
            </a:r>
            <a:r>
              <a:rPr lang="zh-CN" altLang="en-US" sz="5400" b="1" dirty="0">
                <a:solidFill>
                  <a:schemeClr val="tx1"/>
                </a:solidFill>
                <a:latin typeface="Comic Sans MS" panose="030F0702030302020204" pitchFamily="66" charset="0"/>
                <a:cs typeface="+mn-cs"/>
                <a:sym typeface="+mn-ea"/>
              </a:rPr>
              <a:t>男生和女生</a:t>
            </a:r>
            <a:r>
              <a:rPr lang="zh-CN" altLang="en-US" sz="5400" b="1" dirty="0">
                <a:solidFill>
                  <a:srgbClr val="0000FF"/>
                </a:solidFill>
                <a:latin typeface="Comic Sans MS" panose="030F0702030302020204" pitchFamily="66" charset="0"/>
                <a:cs typeface="+mn-cs"/>
                <a:sym typeface="+mn-ea"/>
              </a:rPr>
              <a:t>优势互补，互为映衬</a:t>
            </a:r>
            <a:r>
              <a:rPr lang="zh-CN" altLang="en-US" sz="5400" b="1" dirty="0">
                <a:solidFill>
                  <a:schemeClr val="tx1"/>
                </a:solidFill>
                <a:latin typeface="Comic Sans MS" panose="030F0702030302020204" pitchFamily="66" charset="0"/>
                <a:cs typeface="+mn-cs"/>
                <a:sym typeface="+mn-ea"/>
              </a:rPr>
              <a:t>。</a:t>
            </a:r>
            <a:endParaRPr lang="zh-CN" altLang="en-US" sz="5400" b="1" dirty="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  <a:sym typeface="+mn-ea"/>
            </a:endParaRPr>
          </a:p>
          <a:p>
            <a:pPr lvl="0">
              <a:lnSpc>
                <a:spcPct val="100000"/>
              </a:lnSpc>
            </a:pPr>
            <a:r>
              <a:rPr lang="zh-CN" altLang="en-US" sz="5400" b="1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</a:t>
            </a:r>
            <a:r>
              <a:rPr lang="zh-CN" altLang="en-US" sz="4800" b="1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我们要树立起性别互补的意识，取人之长补己之短，让自己发展得更加全面。</a:t>
            </a:r>
            <a:endParaRPr lang="zh-CN" altLang="en-US" sz="4800" b="1" dirty="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9634" name="文本框 50179"/>
          <p:cNvSpPr txBox="1"/>
          <p:nvPr/>
        </p:nvSpPr>
        <p:spPr>
          <a:xfrm>
            <a:off x="768350" y="1196975"/>
            <a:ext cx="9775825" cy="59372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6</a:t>
            </a:r>
            <a:r>
              <a:rPr lang="zh-CN" altLang="en-US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、男女同学之间的友谊适宜（      ）</a:t>
            </a:r>
            <a:endParaRPr lang="zh-CN" altLang="en-US" sz="4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  </a:t>
            </a:r>
            <a:r>
              <a:rPr lang="en-US" altLang="zh-CN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A</a:t>
            </a:r>
            <a:r>
              <a:rPr lang="zh-CN" altLang="en-US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、个别同学之间发展      </a:t>
            </a:r>
            <a:endParaRPr lang="zh-CN" altLang="en-US" sz="4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   </a:t>
            </a:r>
            <a:r>
              <a:rPr lang="en-US" altLang="zh-CN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B</a:t>
            </a:r>
            <a:r>
              <a:rPr lang="zh-CN" altLang="en-US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、与高年级之间发展</a:t>
            </a:r>
            <a:endParaRPr lang="zh-CN" altLang="en-US" sz="4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  </a:t>
            </a:r>
            <a:r>
              <a:rPr lang="en-US" altLang="zh-CN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C</a:t>
            </a:r>
            <a:r>
              <a:rPr lang="zh-CN" altLang="en-US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、集体活动之中发展       </a:t>
            </a:r>
            <a:endParaRPr lang="zh-CN" altLang="en-US" sz="4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  </a:t>
            </a:r>
            <a:r>
              <a:rPr lang="en-US" altLang="zh-CN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D</a:t>
            </a:r>
            <a:r>
              <a:rPr lang="zh-CN" altLang="en-US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、成绩优异的同学之间</a:t>
            </a:r>
            <a:endParaRPr lang="zh-CN" altLang="en-US" sz="4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50181" name="文本框 50180"/>
          <p:cNvSpPr txBox="1"/>
          <p:nvPr/>
        </p:nvSpPr>
        <p:spPr>
          <a:xfrm>
            <a:off x="8904288" y="981075"/>
            <a:ext cx="647700" cy="1276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72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</a:t>
            </a:r>
            <a:endParaRPr lang="en-US" altLang="zh-CN" sz="72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07669" y="3429000"/>
            <a:ext cx="8412480" cy="11887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7200" b="1" i="0" u="none" strike="noStrike" kern="1200" cap="none" spc="0" normalizeH="0" baseline="0" noProof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99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ea"/>
              </a:rPr>
              <a:t>我为少男少女们歌唱</a:t>
            </a:r>
            <a:endParaRPr kumimoji="0" lang="zh-CN" altLang="en-US" sz="72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9900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91175" y="4508500"/>
            <a:ext cx="3081338" cy="9223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5400" b="0" i="0" u="none" strike="noStrike" kern="1200" cap="none" spc="0" normalizeH="0" baseline="0" noProof="1">
                <a:ln>
                  <a:noFill/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----</a:t>
            </a:r>
            <a:r>
              <a:rPr kumimoji="0" lang="zh-CN" altLang="en-US" sz="5400" b="0" i="0" u="none" strike="noStrike" kern="1200" cap="none" spc="0" normalizeH="0" baseline="0" noProof="1">
                <a:ln>
                  <a:noFill/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何其芳</a:t>
            </a:r>
            <a:endParaRPr kumimoji="0" lang="zh-CN" altLang="en-US" sz="5400" b="0" i="0" u="none" strike="noStrike" kern="1200" cap="none" spc="0" normalizeH="0" baseline="0" noProof="1">
              <a:ln>
                <a:noFill/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2088" y="2565400"/>
            <a:ext cx="2239963" cy="9144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algn="ctr" defTabSz="914400"/>
            <a:r>
              <a:rPr lang="zh-CN" altLang="en-US" sz="54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请欣赏</a:t>
            </a:r>
            <a:endParaRPr lang="zh-CN" altLang="en-US" sz="540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5" name="网络歌手-何其芳-我为少男少女们歌唱.mp3">
            <a:hlinkClick r:id="" action="ppaction://media"/>
          </p:cNvPr>
          <p:cNvPicPr>
            <a:picLocks noRo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43700" y="5949950"/>
            <a:ext cx="619125" cy="619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62" name="文本框 6"/>
          <p:cNvSpPr txBox="1"/>
          <p:nvPr/>
        </p:nvSpPr>
        <p:spPr>
          <a:xfrm>
            <a:off x="6816725" y="5372100"/>
            <a:ext cx="2235200" cy="1470025"/>
          </a:xfrm>
          <a:prstGeom prst="rect">
            <a:avLst/>
          </a:prstGeom>
          <a:solidFill>
            <a:srgbClr val="FAFFDF"/>
          </a:solidFill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5400" dirty="0">
                <a:latin typeface="Calibri" panose="020F0502020204030204" pitchFamily="34" charset="0"/>
                <a:ea typeface="宋体" panose="02010600030101010101" pitchFamily="2" charset="-122"/>
              </a:rPr>
              <a:t>P44</a:t>
            </a:r>
            <a:endParaRPr lang="en-US" altLang="zh-CN" sz="5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/>
            <a:endParaRPr lang="en-US" altLang="zh-CN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7" name="网络歌手-何其芳-我为少男少女们歌唱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68710" y="5243195"/>
            <a:ext cx="965835" cy="1052830"/>
          </a:xfrm>
          <a:prstGeom prst="rect">
            <a:avLst/>
          </a:prstGeom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6219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white">
      <p:bgPr>
        <a:blipFill rotWithShape="1">
          <a:blip r:embed="rId1">
            <a:alphaModFix amt="60000"/>
          </a:blip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682" name="Text Box 10"/>
          <p:cNvSpPr txBox="1"/>
          <p:nvPr/>
        </p:nvSpPr>
        <p:spPr>
          <a:xfrm>
            <a:off x="1631950" y="3716338"/>
            <a:ext cx="9126538" cy="25669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4800" b="1" dirty="0">
                <a:solidFill>
                  <a:srgbClr val="FF0000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  </a:t>
            </a:r>
            <a:r>
              <a:rPr lang="en-US" altLang="zh-CN" sz="4800" b="1" dirty="0">
                <a:latin typeface="Verdana" panose="020B0604030504040204" pitchFamily="34" charset="0"/>
                <a:ea typeface="黑体" panose="02010609060101010101" pitchFamily="49" charset="-122"/>
              </a:rPr>
              <a:t> </a:t>
            </a:r>
            <a:r>
              <a:rPr lang="en-US" altLang="zh-CN" sz="5400" b="1" dirty="0">
                <a:latin typeface="Verdana" panose="020B0604030504040204" pitchFamily="34" charset="0"/>
                <a:ea typeface="黑体" panose="02010609060101010101" pitchFamily="49" charset="-122"/>
              </a:rPr>
              <a:t>  </a:t>
            </a:r>
            <a:r>
              <a:rPr lang="zh-CN" altLang="en-US" sz="5400" b="1" dirty="0">
                <a:latin typeface="Verdana" panose="020B0604030504040204" pitchFamily="34" charset="0"/>
                <a:ea typeface="黑体" panose="02010609060101010101" pitchFamily="49" charset="-122"/>
              </a:rPr>
              <a:t>祝愿我们班男女同学能友好相处，亲如一家，学业有成，共同建设和谐班级！</a:t>
            </a:r>
            <a:endParaRPr lang="zh-CN" altLang="en-US" sz="5400" b="1" dirty="0"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3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9154" name="Rectangle 4"/>
          <p:cNvSpPr/>
          <p:nvPr/>
        </p:nvSpPr>
        <p:spPr>
          <a:xfrm>
            <a:off x="1935163" y="6407150"/>
            <a:ext cx="2232025" cy="431800"/>
          </a:xfrm>
          <a:prstGeom prst="rect">
            <a:avLst/>
          </a:prstGeom>
          <a:solidFill>
            <a:srgbClr val="FFC2D1"/>
          </a:solidFill>
          <a:ln w="9525">
            <a:noFill/>
          </a:ln>
        </p:spPr>
        <p:txBody>
          <a:bodyPr wrap="none" anchor="ctr"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5" name="文本框 1"/>
          <p:cNvSpPr txBox="1"/>
          <p:nvPr/>
        </p:nvSpPr>
        <p:spPr>
          <a:xfrm>
            <a:off x="2454275" y="1425575"/>
            <a:ext cx="6931025" cy="2286000"/>
          </a:xfrm>
          <a:prstGeom prst="rect">
            <a:avLst/>
          </a:prstGeom>
          <a:solidFill>
            <a:srgbClr val="FFC2D1"/>
          </a:solidFill>
          <a:ln w="9525">
            <a:noFill/>
          </a:ln>
        </p:spPr>
        <p:txBody>
          <a:bodyPr anchor="t">
            <a:spAutoFit/>
          </a:bodyPr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6" name="文本框 2"/>
          <p:cNvSpPr txBox="1"/>
          <p:nvPr/>
        </p:nvSpPr>
        <p:spPr>
          <a:xfrm>
            <a:off x="2279650" y="3644900"/>
            <a:ext cx="5256213" cy="639763"/>
          </a:xfrm>
          <a:prstGeom prst="rect">
            <a:avLst/>
          </a:prstGeom>
          <a:solidFill>
            <a:srgbClr val="FFC2D1"/>
          </a:solidFill>
          <a:ln w="9525">
            <a:noFill/>
          </a:ln>
        </p:spPr>
        <p:txBody>
          <a:bodyPr anchor="t">
            <a:spAutoFit/>
          </a:bodyPr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7" name="矩形 1"/>
          <p:cNvSpPr/>
          <p:nvPr/>
        </p:nvSpPr>
        <p:spPr>
          <a:xfrm>
            <a:off x="2855913" y="1268413"/>
            <a:ext cx="5224462" cy="1005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ctr"/>
            <a:r>
              <a:rPr lang="en-US" altLang="zh-CN" sz="60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6.2 </a:t>
            </a:r>
            <a:r>
              <a:rPr lang="zh-CN" altLang="en-US" sz="60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男生女生</a:t>
            </a:r>
            <a:endParaRPr lang="zh-CN" altLang="en-US" sz="60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4819" name="Text Box 3"/>
          <p:cNvSpPr txBox="1"/>
          <p:nvPr/>
        </p:nvSpPr>
        <p:spPr>
          <a:xfrm>
            <a:off x="3430588" y="2781300"/>
            <a:ext cx="3836987" cy="82232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lvl="0" algn="ctr"/>
            <a:r>
              <a:rPr lang="zh-CN" altLang="en-US" sz="4800" b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第二课时</a:t>
            </a:r>
            <a:endParaRPr lang="zh-CN" altLang="en-US" sz="4800" b="1" dirty="0">
              <a:solidFill>
                <a:srgbClr val="00B05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2208213" y="4148138"/>
            <a:ext cx="7993062" cy="19202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6000" b="1" dirty="0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主题词：</a:t>
            </a:r>
            <a:endParaRPr lang="zh-CN" altLang="en-US" sz="6000" b="1" dirty="0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lvl="0"/>
            <a:r>
              <a:rPr lang="zh-CN" altLang="en-US" sz="6000" b="1" dirty="0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   交   往</a:t>
            </a:r>
            <a:r>
              <a:rPr lang="zh-CN" altLang="en-US" sz="2800" b="1" dirty="0">
                <a:solidFill>
                  <a:srgbClr val="FFFF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FFFF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49160" name="Picture 3" descr="sky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688" y="1052513"/>
            <a:ext cx="1512887" cy="1206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61" name="Picture 2" descr="sky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981075"/>
            <a:ext cx="1979613" cy="1579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ldLvl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矩形 10241"/>
          <p:cNvSpPr/>
          <p:nvPr/>
        </p:nvSpPr>
        <p:spPr>
          <a:xfrm>
            <a:off x="2063750" y="1773555"/>
            <a:ext cx="8018145" cy="1983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lnSpc>
                <a:spcPct val="115000"/>
              </a:lnSpc>
            </a:pPr>
            <a:r>
              <a:rPr lang="en-US" altLang="zh-CN" sz="54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5400" b="1" dirty="0">
                <a:latin typeface="宋体" panose="02010600030101010101" pitchFamily="2" charset="-122"/>
                <a:ea typeface="宋体" panose="02010600030101010101" pitchFamily="2" charset="-122"/>
              </a:rPr>
              <a:t>知道男女生交往的原则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15000"/>
              </a:lnSpc>
            </a:pPr>
            <a:r>
              <a:rPr lang="en-US" altLang="zh-CN" sz="5400" b="1" dirty="0">
                <a:latin typeface="宋体" panose="02010600030101010101" pitchFamily="2" charset="-122"/>
                <a:sym typeface="+mn-ea"/>
              </a:rPr>
              <a:t>2.</a:t>
            </a:r>
            <a:r>
              <a:rPr lang="zh-CN" altLang="en-US" sz="5400" b="1" dirty="0">
                <a:latin typeface="宋体" panose="02010600030101010101" pitchFamily="2" charset="-122"/>
                <a:sym typeface="+mn-ea"/>
              </a:rPr>
              <a:t>掌握男女生交往的尺度</a:t>
            </a:r>
            <a:r>
              <a:rPr lang="zh-CN" altLang="en-US" sz="54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3" name="矩形 10242"/>
          <p:cNvSpPr/>
          <p:nvPr/>
        </p:nvSpPr>
        <p:spPr>
          <a:xfrm>
            <a:off x="1919605" y="4429760"/>
            <a:ext cx="6624320" cy="16586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lnSpc>
                <a:spcPct val="105000"/>
              </a:lnSpc>
            </a:pPr>
            <a:r>
              <a:rPr lang="zh-CN" altLang="en-US" sz="44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重、难点：</a:t>
            </a:r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05000"/>
              </a:lnSpc>
            </a:pPr>
            <a:r>
              <a:rPr lang="zh-CN" altLang="en-US" sz="5400" b="1" dirty="0">
                <a:latin typeface="宋体" panose="02010600030101010101" pitchFamily="2" charset="-122"/>
                <a:cs typeface="+mn-cs"/>
                <a:sym typeface="+mn-ea"/>
              </a:rPr>
              <a:t>  男女生交往的原则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32" name="矩形 8194"/>
          <p:cNvSpPr>
            <a:spLocks noTextEdit="1"/>
          </p:cNvSpPr>
          <p:nvPr/>
        </p:nvSpPr>
        <p:spPr>
          <a:xfrm>
            <a:off x="1919288" y="114300"/>
            <a:ext cx="4187825" cy="1314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500">
                <a:ln w="9525" cap="flat" cmpd="sng">
                  <a:solidFill>
                    <a:srgbClr val="0033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6600"/>
                </a:solidFill>
                <a:effectLst>
                  <a:outerShdw dist="35921" dir="2699999" algn="ctr" rotWithShape="0">
                    <a:srgbClr val="808080">
                      <a:alpha val="79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学习目标</a:t>
            </a:r>
            <a:endParaRPr lang="zh-CN" altLang="en-US" sz="3500">
              <a:ln w="9525" cap="flat" cmpd="sng">
                <a:solidFill>
                  <a:srgbClr val="0033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336600"/>
              </a:solidFill>
              <a:effectLst>
                <a:outerShdw dist="35921" dir="2699999" algn="ctr" rotWithShape="0">
                  <a:srgbClr val="808080">
                    <a:alpha val="79999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white">
      <p:bgPr>
        <a:blipFill rotWithShape="0">
          <a:blip r:embed="rId1"/>
          <a:stretch>
            <a:fillRect l="-1000" b="-9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6626" name="矩形 23561"/>
          <p:cNvSpPr>
            <a:spLocks noTextEdit="1"/>
          </p:cNvSpPr>
          <p:nvPr/>
        </p:nvSpPr>
        <p:spPr>
          <a:xfrm>
            <a:off x="550863" y="331788"/>
            <a:ext cx="9912350" cy="31511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48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交往的原则与尺度</a:t>
            </a:r>
            <a:endParaRPr lang="zh-CN" altLang="en-US" sz="48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white">
      <p:bgPr>
        <a:blipFill rotWithShape="1">
          <a:blip r:embed="rId1"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7650" name="文本框 7171"/>
          <p:cNvSpPr txBox="1"/>
          <p:nvPr/>
        </p:nvSpPr>
        <p:spPr>
          <a:xfrm>
            <a:off x="1200150" y="165100"/>
            <a:ext cx="5029200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  <a:latin typeface="华康布丁体W12(P)" pitchFamily="2" charset="-122"/>
                <a:ea typeface="华康布丁体W12(P)" pitchFamily="2" charset="-122"/>
              </a:rPr>
              <a:t>Dears,</a:t>
            </a:r>
            <a:r>
              <a:rPr lang="zh-CN" altLang="en-US" sz="3600" b="1" dirty="0">
                <a:solidFill>
                  <a:srgbClr val="660066"/>
                </a:solidFill>
                <a:latin typeface="华康布丁体W12(P)" pitchFamily="2" charset="-122"/>
                <a:ea typeface="华康布丁体W12(P)" pitchFamily="2" charset="-122"/>
              </a:rPr>
              <a:t>自学时间到了！</a:t>
            </a:r>
            <a:endParaRPr lang="zh-CN" altLang="en-US" sz="3600" b="1" dirty="0">
              <a:solidFill>
                <a:srgbClr val="660066"/>
              </a:solidFill>
              <a:latin typeface="华康布丁体W12(P)" pitchFamily="2" charset="-122"/>
              <a:ea typeface="华康布丁体W12(P)" pitchFamily="2" charset="-122"/>
            </a:endParaRPr>
          </a:p>
        </p:txBody>
      </p:sp>
      <p:pic>
        <p:nvPicPr>
          <p:cNvPr id="27651" name="图片 7170" descr="成功自~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9250" y="0"/>
            <a:ext cx="4191000" cy="1125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文本框 1"/>
          <p:cNvSpPr txBox="1"/>
          <p:nvPr/>
        </p:nvSpPr>
        <p:spPr>
          <a:xfrm>
            <a:off x="120650" y="908050"/>
            <a:ext cx="11933238" cy="57232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lnSpc>
                <a:spcPct val="110000"/>
              </a:lnSpc>
            </a:pPr>
            <a:r>
              <a:rPr lang="zh-CN" altLang="en-US" sz="4800" b="1" dirty="0">
                <a:latin typeface="Calibri" panose="020F0502020204030204" pitchFamily="34" charset="0"/>
                <a:ea typeface="宋体" panose="02010600030101010101" pitchFamily="2" charset="-122"/>
              </a:rPr>
              <a:t>一、大声朗读课本P</a:t>
            </a:r>
            <a:r>
              <a:rPr lang="en-US" altLang="zh-CN" sz="4800" b="1" dirty="0">
                <a:latin typeface="Calibri" panose="020F0502020204030204" pitchFamily="34" charset="0"/>
                <a:ea typeface="宋体" panose="02010600030101010101" pitchFamily="2" charset="-122"/>
              </a:rPr>
              <a:t>41</a:t>
            </a:r>
            <a:r>
              <a:rPr lang="zh-CN" altLang="en-US" sz="4800" b="1" dirty="0">
                <a:latin typeface="Calibri" panose="020F0502020204030204" pitchFamily="34" charset="0"/>
                <a:ea typeface="宋体" panose="02010600030101010101" pitchFamily="2" charset="-122"/>
              </a:rPr>
              <a:t>“交往的原则与尺度”完成对本课的初读</a:t>
            </a:r>
            <a:r>
              <a:rPr lang="zh-CN" altLang="en-US" sz="4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（气沉丹田 ，声音洪亮 ，吐字清晰，不拖拉，吼 ！ ）</a:t>
            </a:r>
            <a:endParaRPr lang="zh-CN" altLang="en-US" sz="4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10000"/>
              </a:lnSpc>
            </a:pPr>
            <a:r>
              <a:rPr lang="zh-CN" altLang="en-US" sz="4800" b="1" dirty="0">
                <a:latin typeface="Calibri" panose="020F0502020204030204" pitchFamily="34" charset="0"/>
                <a:ea typeface="宋体" panose="02010600030101010101" pitchFamily="2" charset="-122"/>
              </a:rPr>
              <a:t>二、开始课本的</a:t>
            </a:r>
            <a:r>
              <a:rPr lang="zh-CN" altLang="en-US" sz="4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第2次</a:t>
            </a:r>
            <a:r>
              <a:rPr lang="zh-CN" altLang="en-US" sz="4800" b="1" dirty="0">
                <a:latin typeface="Calibri" panose="020F0502020204030204" pitchFamily="34" charset="0"/>
                <a:ea typeface="宋体" panose="02010600030101010101" pitchFamily="2" charset="-122"/>
              </a:rPr>
              <a:t>阅读，边阅读边找出重点，聪明的你快来提出问题：</a:t>
            </a:r>
            <a:endParaRPr lang="zh-CN" altLang="en-US" sz="48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10000"/>
              </a:lnSpc>
            </a:pPr>
            <a:r>
              <a:rPr lang="zh-CN" altLang="en-US" sz="4800" b="1" dirty="0">
                <a:solidFill>
                  <a:srgbClr val="3333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4800" b="1" dirty="0">
                <a:solidFill>
                  <a:srgbClr val="3333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4800" b="1" dirty="0">
                <a:solidFill>
                  <a:srgbClr val="3333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男生女生为什么要正常交往？</a:t>
            </a:r>
            <a:endParaRPr lang="zh-CN" altLang="en-US" sz="4800" b="1" dirty="0">
              <a:solidFill>
                <a:srgbClr val="3333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10000"/>
              </a:lnSpc>
            </a:pPr>
            <a:r>
              <a:rPr lang="en-US" altLang="zh-CN" sz="4800" b="1" dirty="0">
                <a:solidFill>
                  <a:srgbClr val="3333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2.男女生交往</a:t>
            </a:r>
            <a:r>
              <a:rPr lang="zh-CN" altLang="en-US" sz="4800" b="1" dirty="0">
                <a:solidFill>
                  <a:srgbClr val="3333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的</a:t>
            </a:r>
            <a:r>
              <a:rPr lang="en-US" altLang="zh-CN" sz="4800" b="1" dirty="0">
                <a:solidFill>
                  <a:srgbClr val="3333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原则</a:t>
            </a:r>
            <a:r>
              <a:rPr lang="zh-CN" altLang="en-US" sz="4800" b="1" dirty="0">
                <a:solidFill>
                  <a:srgbClr val="3333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与尺度有哪些？</a:t>
            </a:r>
            <a:endParaRPr lang="zh-CN" altLang="en-US" sz="4800" b="1" dirty="0">
              <a:solidFill>
                <a:srgbClr val="3333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white">
      <p:bgPr>
        <a:blipFill rotWithShape="1">
          <a:blip r:embed="rId1">
            <a:alphaModFix amt="79000"/>
          </a:blip>
          <a:stretch>
            <a:fillRect t="-2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4" name="矩形 23561"/>
          <p:cNvSpPr/>
          <p:nvPr/>
        </p:nvSpPr>
        <p:spPr>
          <a:xfrm>
            <a:off x="1612899" y="40005"/>
            <a:ext cx="9291955" cy="1719580"/>
          </a:xfrm>
          <a:prstGeom prst="rect">
            <a:avLst/>
          </a:prstGeom>
        </p:spPr>
        <p:txBody>
          <a:bodyPr wrap="none" fromWordArt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6000" b="1" i="0" u="none" strike="noStrike" kern="1200" cap="none" spc="0" normalizeH="0" baseline="0" noProof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ea"/>
              </a:rPr>
              <a:t> </a:t>
            </a:r>
            <a:r>
              <a:rPr kumimoji="0" lang="zh-CN" altLang="en-US" sz="6000" b="1" i="0" u="none" strike="noStrike" kern="1200" cap="none" spc="0" normalizeH="0" baseline="0" noProof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ea"/>
              </a:rPr>
              <a:t>男生女生为什么要正常交往？</a:t>
            </a:r>
            <a:endParaRPr kumimoji="0" lang="zh-CN" altLang="en-US" sz="6000" b="1" i="0" u="none" strike="noStrike" kern="1200" cap="none" spc="0" normalizeH="0" baseline="0" noProof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/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ea"/>
              </a:rPr>
              <a:t>（男女生的正常交往有什么意义</a:t>
            </a:r>
            <a:r>
              <a:rPr lang="zh-CN" altLang="en-US" sz="48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ea"/>
              </a:rPr>
              <a:t>？</a:t>
            </a:r>
            <a:r>
              <a:rPr kumimoji="0" lang="zh-CN" altLang="en-US" sz="4800" b="1" i="0" u="none" strike="noStrike" kern="1200" cap="none" spc="0" normalizeH="0" baseline="0" noProof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ea"/>
              </a:rPr>
              <a:t>）</a:t>
            </a:r>
            <a:endParaRPr kumimoji="0" lang="zh-CN" altLang="en-US" sz="4800" b="1" i="0" u="none" strike="noStrike" kern="1200" cap="none" spc="0" normalizeH="0" baseline="0" noProof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/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ea"/>
            </a:endParaRPr>
          </a:p>
        </p:txBody>
      </p:sp>
      <p:sp>
        <p:nvSpPr>
          <p:cNvPr id="18435" name="文本框 1"/>
          <p:cNvSpPr txBox="1"/>
          <p:nvPr/>
        </p:nvSpPr>
        <p:spPr>
          <a:xfrm>
            <a:off x="184785" y="1484630"/>
            <a:ext cx="11835130" cy="53143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lnSpc>
                <a:spcPct val="90000"/>
              </a:lnSpc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1、</a:t>
            </a:r>
            <a:r>
              <a:rPr lang="zh-CN" altLang="en-US" sz="5400" b="1" dirty="0">
                <a:latin typeface="Comic Sans MS" panose="030F0702030302020204" pitchFamily="66" charset="0"/>
                <a:sym typeface="+mn-ea"/>
              </a:rPr>
              <a:t>男生和女生之间可以建立起深厚的友谊。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90000"/>
              </a:lnSpc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2、</a:t>
            </a:r>
            <a:r>
              <a:rPr lang="zh-CN" altLang="en-US" sz="5400" b="1" dirty="0">
                <a:latin typeface="Arial" panose="020B0604020202020204" pitchFamily="34" charset="0"/>
                <a:sym typeface="+mn-ea"/>
              </a:rPr>
              <a:t>懂得与异性同学交往的原则与尺度，才能让我们健康、快乐地交往。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90000"/>
              </a:lnSpc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3、</a:t>
            </a:r>
            <a:r>
              <a:rPr lang="zh-CN" altLang="en-US" sz="5400" b="1" dirty="0">
                <a:latin typeface="Arial" panose="020B0604020202020204" pitchFamily="34" charset="0"/>
                <a:sym typeface="+mn-ea"/>
              </a:rPr>
              <a:t>建立良好融洽的朋友关系，对我们的健康成长，以及成人以后的交友、爱情和婚姻，都是很有帮助的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7650" name="矩形 40961"/>
          <p:cNvSpPr>
            <a:spLocks noTextEdit="1"/>
          </p:cNvSpPr>
          <p:nvPr/>
        </p:nvSpPr>
        <p:spPr>
          <a:xfrm>
            <a:off x="327660" y="81280"/>
            <a:ext cx="3031490" cy="102298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4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心灵导航</a:t>
            </a:r>
            <a:endParaRPr lang="zh-CN" altLang="en-US" sz="54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40975" name="文本框 40974"/>
          <p:cNvSpPr txBox="1"/>
          <p:nvPr/>
        </p:nvSpPr>
        <p:spPr>
          <a:xfrm>
            <a:off x="553720" y="3275330"/>
            <a:ext cx="2731770" cy="1969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en-US" sz="4000" b="1" dirty="0">
                <a:latin typeface="Comic Sans MS" panose="030F0702030302020204" pitchFamily="66" charset="0"/>
                <a:ea typeface="宋体" panose="02010600030101010101" pitchFamily="2" charset="-122"/>
              </a:rPr>
              <a:t>2</a:t>
            </a:r>
            <a:r>
              <a:rPr lang="en-US" altLang="zh-CN" sz="4000" b="1" dirty="0">
                <a:latin typeface="Comic Sans MS" panose="030F0702030302020204" pitchFamily="66" charset="0"/>
                <a:ea typeface="宋体" panose="02010600030101010101" pitchFamily="2" charset="-122"/>
              </a:rPr>
              <a:t>.</a:t>
            </a:r>
            <a:r>
              <a:rPr lang="zh-CN" altLang="en-US" sz="4000" b="1" dirty="0">
                <a:latin typeface="Comic Sans MS" panose="030F0702030302020204" pitchFamily="66" charset="0"/>
                <a:ea typeface="宋体" panose="02010600030101010101" pitchFamily="2" charset="-122"/>
              </a:rPr>
              <a:t>男女生正常交往的好处</a:t>
            </a:r>
            <a:endParaRPr lang="zh-CN" altLang="en-US" sz="40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0976" name="左大括号 40975"/>
          <p:cNvSpPr/>
          <p:nvPr/>
        </p:nvSpPr>
        <p:spPr>
          <a:xfrm>
            <a:off x="2854325" y="2586355"/>
            <a:ext cx="504825" cy="3095625"/>
          </a:xfrm>
          <a:prstGeom prst="leftBrace">
            <a:avLst>
              <a:gd name="adj1" fmla="val 92955"/>
              <a:gd name="adj2" fmla="val 50000"/>
            </a:avLst>
          </a:prstGeom>
          <a:noFill/>
          <a:ln w="44450" cap="flat" cmpd="sng">
            <a:solidFill>
              <a:srgbClr val="0000E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77" name="文本框 40976"/>
          <p:cNvSpPr txBox="1"/>
          <p:nvPr/>
        </p:nvSpPr>
        <p:spPr>
          <a:xfrm>
            <a:off x="3417570" y="2185035"/>
            <a:ext cx="8214995" cy="43554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en-US" altLang="zh-CN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A.</a:t>
            </a:r>
            <a:r>
              <a:rPr lang="zh-CN" altLang="en-US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使集体更加团结</a:t>
            </a:r>
            <a:endParaRPr lang="zh-CN" altLang="en-US" sz="4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en-US" altLang="zh-CN" sz="4800" b="1" dirty="0">
                <a:latin typeface="Comic Sans MS" panose="030F0702030302020204" pitchFamily="66" charset="0"/>
                <a:ea typeface="黑体" panose="02010609060101010101" pitchFamily="49" charset="-122"/>
                <a:sym typeface="Arial" panose="020B0604020202020204" pitchFamily="34" charset="0"/>
              </a:rPr>
              <a:t>B</a:t>
            </a:r>
            <a:r>
              <a:rPr lang="en-US" altLang="zh-CN" sz="48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有益于身心健康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en-US" altLang="zh-CN" sz="48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C.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可以优势互补</a:t>
            </a:r>
            <a:r>
              <a:rPr lang="en-US" altLang="zh-CN" sz="48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,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取长补短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en-US" altLang="zh-CN" sz="48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D.</a:t>
            </a:r>
            <a:r>
              <a:rPr lang="zh-CN" altLang="en-US" sz="48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有利于个性的充分发展</a:t>
            </a:r>
            <a:endParaRPr lang="zh-CN" altLang="en-US" sz="48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en-US" altLang="zh-CN" sz="48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E.</a:t>
            </a:r>
            <a:r>
              <a:rPr lang="zh-CN" altLang="en-US" sz="48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有利于培养健康的性心理</a:t>
            </a:r>
            <a:endParaRPr lang="zh-CN" altLang="en-US" sz="48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0982" name="文本框 40981"/>
          <p:cNvSpPr txBox="1"/>
          <p:nvPr/>
        </p:nvSpPr>
        <p:spPr>
          <a:xfrm>
            <a:off x="553720" y="1259840"/>
            <a:ext cx="9534525" cy="8820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en-US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1.</a:t>
            </a:r>
            <a:r>
              <a:rPr lang="zh-CN" altLang="en-US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男生女生建立友谊是正常的交往</a:t>
            </a:r>
            <a:endParaRPr lang="zh-CN" altLang="en-US" sz="4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5" grpId="0"/>
      <p:bldP spid="40977" grpId="0"/>
      <p:bldP spid="40982" grpId="0"/>
    </p:bldLst>
  </p:timing>
</p:sld>
</file>

<file path=ppt/theme/theme1.xml><?xml version="1.0" encoding="utf-8"?>
<a:theme xmlns:a="http://schemas.openxmlformats.org/drawingml/2006/main" name="1_空白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西厢记">
  <a:themeElements>
    <a:clrScheme name="">
      <a:dk1>
        <a:srgbClr val="000000"/>
      </a:dk1>
      <a:lt1>
        <a:srgbClr val="FFD699"/>
      </a:lt1>
      <a:dk2>
        <a:srgbClr val="000000"/>
      </a:dk2>
      <a:lt2>
        <a:srgbClr val="808080"/>
      </a:lt2>
      <a:accent1>
        <a:srgbClr val="FF9933"/>
      </a:accent1>
      <a:accent2>
        <a:srgbClr val="3333CC"/>
      </a:accent2>
      <a:accent3>
        <a:srgbClr val="FFE7CA"/>
      </a:accent3>
      <a:accent4>
        <a:srgbClr val="000000"/>
      </a:accent4>
      <a:accent5>
        <a:srgbClr val="FFCAAD"/>
      </a:accent5>
      <a:accent6>
        <a:srgbClr val="2D2DB7"/>
      </a:accent6>
      <a:hlink>
        <a:srgbClr val="00CC66"/>
      </a:hlink>
      <a:folHlink>
        <a:srgbClr val="B2B2B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西厢记 1">
        <a:dk1>
          <a:srgbClr val="000000"/>
        </a:dk1>
        <a:lt1>
          <a:srgbClr val="FFD699"/>
        </a:lt1>
        <a:dk2>
          <a:srgbClr val="000000"/>
        </a:dk2>
        <a:lt2>
          <a:srgbClr val="808080"/>
        </a:lt2>
        <a:accent1>
          <a:srgbClr val="FF9933"/>
        </a:accent1>
        <a:accent2>
          <a:srgbClr val="3333CC"/>
        </a:accent2>
        <a:accent3>
          <a:srgbClr val="FFE8CA"/>
        </a:accent3>
        <a:accent4>
          <a:srgbClr val="000000"/>
        </a:accent4>
        <a:accent5>
          <a:srgbClr val="FFCAAD"/>
        </a:accent5>
        <a:accent6>
          <a:srgbClr val="2D2DB9"/>
        </a:accent6>
        <a:hlink>
          <a:srgbClr val="00CC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西厢记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西厢记 3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西厢记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西厢记 5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西厢记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西厢记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西厢记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0</TotalTime>
  <Words>2633</Words>
  <Application>WPS 演示</Application>
  <PresentationFormat>自定义</PresentationFormat>
  <Paragraphs>239</Paragraphs>
  <Slides>32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32</vt:i4>
      </vt:variant>
    </vt:vector>
  </HeadingPairs>
  <TitlesOfParts>
    <vt:vector size="56" baseType="lpstr">
      <vt:lpstr>Arial</vt:lpstr>
      <vt:lpstr>宋体</vt:lpstr>
      <vt:lpstr>Wingdings</vt:lpstr>
      <vt:lpstr>Calibri</vt:lpstr>
      <vt:lpstr>Calibri Light</vt:lpstr>
      <vt:lpstr>Times New Roman</vt:lpstr>
      <vt:lpstr>华文行楷</vt:lpstr>
      <vt:lpstr>黑体</vt:lpstr>
      <vt:lpstr>Comic Sans MS</vt:lpstr>
      <vt:lpstr>隶书</vt:lpstr>
      <vt:lpstr>华康布丁体W12(P)</vt:lpstr>
      <vt:lpstr>华文隶书</vt:lpstr>
      <vt:lpstr>微软雅黑</vt:lpstr>
      <vt:lpstr>楷体_GB2312</vt:lpstr>
      <vt:lpstr>Verdana</vt:lpstr>
      <vt:lpstr>新宋体</vt:lpstr>
      <vt:lpstr>1_空白</vt:lpstr>
      <vt:lpstr>自定义设计方案</vt:lpstr>
      <vt:lpstr>4_空白设计模板</vt:lpstr>
      <vt:lpstr>2_空白设计模板</vt:lpstr>
      <vt:lpstr>默认设计模板</vt:lpstr>
      <vt:lpstr>西厢记</vt:lpstr>
      <vt:lpstr>3_空白设计模板</vt:lpstr>
      <vt:lpstr>7_空白设计模板</vt:lpstr>
      <vt:lpstr>PowerPoint 演示文稿</vt:lpstr>
      <vt:lpstr> 青春期的男生、女生存在哪些差异？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wy</dc:creator>
  <cp:lastModifiedBy>lenovo</cp:lastModifiedBy>
  <cp:revision>130</cp:revision>
  <dcterms:created xsi:type="dcterms:W3CDTF">2013-11-02T12:45:00Z</dcterms:created>
  <dcterms:modified xsi:type="dcterms:W3CDTF">2017-03-15T09:04:32Z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