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  <p:sldMasterId id="2147483670" r:id="rId4"/>
  </p:sldMasterIdLst>
  <p:sldIdLst>
    <p:sldId id="257" r:id="rId5"/>
    <p:sldId id="295" r:id="rId6"/>
    <p:sldId id="258" r:id="rId7"/>
    <p:sldId id="259" r:id="rId8"/>
    <p:sldId id="260" r:id="rId9"/>
    <p:sldId id="261" r:id="rId10"/>
    <p:sldId id="262" r:id="rId11"/>
    <p:sldId id="263" r:id="rId12"/>
    <p:sldId id="289" r:id="rId13"/>
    <p:sldId id="290" r:id="rId14"/>
    <p:sldId id="266" r:id="rId15"/>
    <p:sldId id="291" r:id="rId16"/>
    <p:sldId id="350" r:id="rId17"/>
    <p:sldId id="325" r:id="rId18"/>
    <p:sldId id="376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276" r:id="rId31"/>
    <p:sldId id="337" r:id="rId32"/>
    <p:sldId id="338" r:id="rId33"/>
    <p:sldId id="339" r:id="rId34"/>
    <p:sldId id="277" r:id="rId35"/>
    <p:sldId id="284" r:id="rId36"/>
    <p:sldId id="377" r:id="rId37"/>
    <p:sldId id="340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7" autoAdjust="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8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Master" Target="slideMasters/slideMaster3.xml"/><Relationship Id="rId39" Type="http://schemas.openxmlformats.org/officeDocument/2006/relationships/presProps" Target="presProps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EA3B49-72F4-4667-AB40-407CAB5C21B6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</dgm:pt>
    <dgm:pt modelId="{AE5F25C6-5FA2-48E0-A162-8D39AD8E623F}">
      <dgm:prSet phldrT="[文本]"/>
      <dgm:spPr/>
      <dgm:t>
        <a:bodyPr/>
        <a:lstStyle/>
        <a:p>
          <a:r>
            <a:rPr lang="zh-CN" altLang="en-US" b="1" dirty="0" smtClean="0"/>
            <a:t>自我实现</a:t>
          </a:r>
          <a:endParaRPr lang="zh-CN" altLang="en-US" b="1" dirty="0"/>
        </a:p>
      </dgm:t>
    </dgm:pt>
    <dgm:pt modelId="{95863B23-ED36-4CDA-9866-A7BC4D4E4E3D}" cxnId="{3175E1D6-2C75-4637-914E-10DA31A7C3ED}" type="parTrans">
      <dgm:prSet/>
      <dgm:spPr/>
      <dgm:t>
        <a:bodyPr/>
        <a:lstStyle/>
        <a:p>
          <a:endParaRPr lang="zh-CN" altLang="en-US"/>
        </a:p>
      </dgm:t>
    </dgm:pt>
    <dgm:pt modelId="{3525C480-3243-4F8B-BBF3-C89FCFAA7033}" cxnId="{3175E1D6-2C75-4637-914E-10DA31A7C3ED}" type="sibTrans">
      <dgm:prSet/>
      <dgm:spPr/>
      <dgm:t>
        <a:bodyPr/>
        <a:lstStyle/>
        <a:p>
          <a:endParaRPr lang="zh-CN" altLang="en-US"/>
        </a:p>
      </dgm:t>
    </dgm:pt>
    <dgm:pt modelId="{1EB8F8FB-29AA-4D27-9F8C-8897D5C4EADF}">
      <dgm:prSet phldrT="[文本]"/>
      <dgm:spPr/>
      <dgm:t>
        <a:bodyPr/>
        <a:lstStyle/>
        <a:p>
          <a:r>
            <a:rPr lang="zh-CN" altLang="en-US" b="1" dirty="0" smtClean="0"/>
            <a:t>尊重需求</a:t>
          </a:r>
          <a:endParaRPr lang="zh-CN" altLang="en-US" b="1" dirty="0"/>
        </a:p>
      </dgm:t>
    </dgm:pt>
    <dgm:pt modelId="{FB75F24A-6D06-4B8B-AB8B-CB2920F88F6C}" cxnId="{3608B5CF-01CA-4161-9F94-B69CB7EED063}" type="parTrans">
      <dgm:prSet/>
      <dgm:spPr/>
      <dgm:t>
        <a:bodyPr/>
        <a:lstStyle/>
        <a:p>
          <a:endParaRPr lang="zh-CN" altLang="en-US"/>
        </a:p>
      </dgm:t>
    </dgm:pt>
    <dgm:pt modelId="{6FB5985C-AD55-46F8-9EAC-354A10F4D7B4}" cxnId="{3608B5CF-01CA-4161-9F94-B69CB7EED063}" type="sibTrans">
      <dgm:prSet/>
      <dgm:spPr/>
      <dgm:t>
        <a:bodyPr/>
        <a:lstStyle/>
        <a:p>
          <a:endParaRPr lang="zh-CN" altLang="en-US"/>
        </a:p>
      </dgm:t>
    </dgm:pt>
    <dgm:pt modelId="{80B72286-6ED6-49E4-987C-23A2F6574529}">
      <dgm:prSet phldrT="[文本]"/>
      <dgm:spPr/>
      <dgm:t>
        <a:bodyPr/>
        <a:lstStyle/>
        <a:p>
          <a:r>
            <a:rPr lang="zh-CN" altLang="en-US" b="1" dirty="0" smtClean="0"/>
            <a:t>安全需求</a:t>
          </a:r>
          <a:endParaRPr lang="zh-CN" altLang="en-US" b="1" dirty="0"/>
        </a:p>
      </dgm:t>
    </dgm:pt>
    <dgm:pt modelId="{6B9BEF01-B9AA-4794-A86A-CEAB3EE32919}" cxnId="{DCDE0824-B05A-4113-9C4D-79973896A016}" type="parTrans">
      <dgm:prSet/>
      <dgm:spPr/>
      <dgm:t>
        <a:bodyPr/>
        <a:lstStyle/>
        <a:p>
          <a:endParaRPr lang="zh-CN" altLang="en-US"/>
        </a:p>
      </dgm:t>
    </dgm:pt>
    <dgm:pt modelId="{0422BB3D-F3E7-4BEB-BFC1-AA4FF04C60E2}" cxnId="{DCDE0824-B05A-4113-9C4D-79973896A016}" type="sibTrans">
      <dgm:prSet/>
      <dgm:spPr/>
      <dgm:t>
        <a:bodyPr/>
        <a:lstStyle/>
        <a:p>
          <a:endParaRPr lang="zh-CN" altLang="en-US"/>
        </a:p>
      </dgm:t>
    </dgm:pt>
    <dgm:pt modelId="{B7B61AC2-DC37-46BF-9000-64CE92355396}">
      <dgm:prSet/>
      <dgm:spPr/>
      <dgm:t>
        <a:bodyPr/>
        <a:lstStyle/>
        <a:p>
          <a:r>
            <a:rPr lang="zh-CN" altLang="en-US" b="1" dirty="0" smtClean="0"/>
            <a:t>社交需求</a:t>
          </a:r>
          <a:endParaRPr lang="zh-CN" altLang="en-US" b="1" dirty="0"/>
        </a:p>
      </dgm:t>
    </dgm:pt>
    <dgm:pt modelId="{9E46C723-C69F-4440-BCAB-95894B8FDB7F}" cxnId="{6C1740FC-4A7F-48EE-B4E6-7BA2C02A70EB}" type="parTrans">
      <dgm:prSet/>
      <dgm:spPr/>
      <dgm:t>
        <a:bodyPr/>
        <a:lstStyle/>
        <a:p>
          <a:endParaRPr lang="zh-CN" altLang="en-US"/>
        </a:p>
      </dgm:t>
    </dgm:pt>
    <dgm:pt modelId="{55D88AB9-9F3B-4551-A265-EB3ACAA243B4}" cxnId="{6C1740FC-4A7F-48EE-B4E6-7BA2C02A70EB}" type="sibTrans">
      <dgm:prSet/>
      <dgm:spPr/>
      <dgm:t>
        <a:bodyPr/>
        <a:lstStyle/>
        <a:p>
          <a:endParaRPr lang="zh-CN" altLang="en-US"/>
        </a:p>
      </dgm:t>
    </dgm:pt>
    <dgm:pt modelId="{D7F700FF-4FCD-491E-83FB-5708CC132098}">
      <dgm:prSet/>
      <dgm:spPr/>
      <dgm:t>
        <a:bodyPr/>
        <a:lstStyle/>
        <a:p>
          <a:r>
            <a:rPr lang="zh-CN" altLang="en-US" b="1" dirty="0" smtClean="0"/>
            <a:t>生理需求</a:t>
          </a:r>
          <a:endParaRPr lang="zh-CN" altLang="en-US" b="1" dirty="0"/>
        </a:p>
      </dgm:t>
    </dgm:pt>
    <dgm:pt modelId="{9AC93490-D88F-4266-9C7B-9024A7872BFA}" cxnId="{5962CBA7-FB9E-4F70-AF1E-429A58F7D58B}" type="parTrans">
      <dgm:prSet/>
      <dgm:spPr/>
      <dgm:t>
        <a:bodyPr/>
        <a:lstStyle/>
        <a:p>
          <a:endParaRPr lang="zh-CN" altLang="en-US"/>
        </a:p>
      </dgm:t>
    </dgm:pt>
    <dgm:pt modelId="{6739B5E9-888B-4562-80BC-C4A9F26475CA}" cxnId="{5962CBA7-FB9E-4F70-AF1E-429A58F7D58B}" type="sibTrans">
      <dgm:prSet/>
      <dgm:spPr/>
      <dgm:t>
        <a:bodyPr/>
        <a:lstStyle/>
        <a:p>
          <a:endParaRPr lang="zh-CN" altLang="en-US"/>
        </a:p>
      </dgm:t>
    </dgm:pt>
    <dgm:pt modelId="{99FD12E0-EC52-4FB2-9494-EFA36676AF82}" type="pres">
      <dgm:prSet presAssocID="{D1EA3B49-72F4-4667-AB40-407CAB5C21B6}" presName="compositeShape" presStyleCnt="0">
        <dgm:presLayoutVars>
          <dgm:dir/>
          <dgm:resizeHandles/>
        </dgm:presLayoutVars>
      </dgm:prSet>
      <dgm:spPr/>
    </dgm:pt>
    <dgm:pt modelId="{B9C882CB-E3FB-4BAE-8FE4-1010D63C3CA6}" type="pres">
      <dgm:prSet presAssocID="{D1EA3B49-72F4-4667-AB40-407CAB5C21B6}" presName="pyramid" presStyleLbl="node1" presStyleIdx="0" presStyleCnt="1"/>
      <dgm:spPr/>
    </dgm:pt>
    <dgm:pt modelId="{EB4DB18B-6465-4C84-AA3E-56DACBC50330}" type="pres">
      <dgm:prSet presAssocID="{D1EA3B49-72F4-4667-AB40-407CAB5C21B6}" presName="theList" presStyleCnt="0"/>
      <dgm:spPr/>
    </dgm:pt>
    <dgm:pt modelId="{8DB72DE7-036E-4B86-A117-E1391E16F095}" type="pres">
      <dgm:prSet presAssocID="{AE5F25C6-5FA2-48E0-A162-8D39AD8E623F}" presName="aNode" presStyleLbl="fgAcc1" presStyleIdx="0" presStyleCnt="5">
        <dgm:presLayoutVars>
          <dgm:bulletEnabled val="1"/>
        </dgm:presLayoutVars>
      </dgm:prSet>
      <dgm:spPr/>
    </dgm:pt>
    <dgm:pt modelId="{B5C7F5DB-2DAD-4AA7-BDB1-93958A274AFA}" type="pres">
      <dgm:prSet presAssocID="{AE5F25C6-5FA2-48E0-A162-8D39AD8E623F}" presName="aSpace" presStyleCnt="0"/>
      <dgm:spPr/>
    </dgm:pt>
    <dgm:pt modelId="{13E83EF8-7ABC-4395-AF51-C254BCD91FE2}" type="pres">
      <dgm:prSet presAssocID="{1EB8F8FB-29AA-4D27-9F8C-8897D5C4EADF}" presName="aNode" presStyleLbl="fgAcc1" presStyleIdx="1" presStyleCnt="5">
        <dgm:presLayoutVars>
          <dgm:bulletEnabled val="1"/>
        </dgm:presLayoutVars>
      </dgm:prSet>
      <dgm:spPr/>
    </dgm:pt>
    <dgm:pt modelId="{54BA315F-2514-446C-9E4D-3F3319230F14}" type="pres">
      <dgm:prSet presAssocID="{1EB8F8FB-29AA-4D27-9F8C-8897D5C4EADF}" presName="aSpace" presStyleCnt="0"/>
      <dgm:spPr/>
    </dgm:pt>
    <dgm:pt modelId="{311DAB5C-4801-490A-8146-3CEADF14EED3}" type="pres">
      <dgm:prSet presAssocID="{B7B61AC2-DC37-46BF-9000-64CE92355396}" presName="aNode" presStyleLbl="fgAcc1" presStyleIdx="2" presStyleCnt="5">
        <dgm:presLayoutVars>
          <dgm:bulletEnabled val="1"/>
        </dgm:presLayoutVars>
      </dgm:prSet>
      <dgm:spPr/>
    </dgm:pt>
    <dgm:pt modelId="{540FBC9B-3B90-4C4F-8946-BDCBDD85E80B}" type="pres">
      <dgm:prSet presAssocID="{B7B61AC2-DC37-46BF-9000-64CE92355396}" presName="aSpace" presStyleCnt="0"/>
      <dgm:spPr/>
    </dgm:pt>
    <dgm:pt modelId="{70E8AC0E-A280-4D9C-8559-3A6D0074AF66}" type="pres">
      <dgm:prSet presAssocID="{80B72286-6ED6-49E4-987C-23A2F6574529}" presName="aNode" presStyleLbl="fgAcc1" presStyleIdx="3" presStyleCnt="5">
        <dgm:presLayoutVars>
          <dgm:bulletEnabled val="1"/>
        </dgm:presLayoutVars>
      </dgm:prSet>
      <dgm:spPr/>
    </dgm:pt>
    <dgm:pt modelId="{215D156A-7416-4F9D-97CA-4C43989D3F79}" type="pres">
      <dgm:prSet presAssocID="{80B72286-6ED6-49E4-987C-23A2F6574529}" presName="aSpace" presStyleCnt="0"/>
      <dgm:spPr/>
    </dgm:pt>
    <dgm:pt modelId="{24E86FCF-F32A-4842-A37E-DA70ED6F1E49}" type="pres">
      <dgm:prSet presAssocID="{D7F700FF-4FCD-491E-83FB-5708CC132098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953F2C-628D-4520-8844-6EBD39561FFC}" type="pres">
      <dgm:prSet presAssocID="{D7F700FF-4FCD-491E-83FB-5708CC132098}" presName="aSpace" presStyleCnt="0"/>
      <dgm:spPr/>
    </dgm:pt>
  </dgm:ptLst>
  <dgm:cxnLst>
    <dgm:cxn modelId="{5962CBA7-FB9E-4F70-AF1E-429A58F7D58B}" srcId="{D1EA3B49-72F4-4667-AB40-407CAB5C21B6}" destId="{D7F700FF-4FCD-491E-83FB-5708CC132098}" srcOrd="4" destOrd="0" parTransId="{9AC93490-D88F-4266-9C7B-9024A7872BFA}" sibTransId="{6739B5E9-888B-4562-80BC-C4A9F26475CA}"/>
    <dgm:cxn modelId="{8E61DDA0-404B-4584-B03B-3B4928A5AF65}" type="presOf" srcId="{80B72286-6ED6-49E4-987C-23A2F6574529}" destId="{70E8AC0E-A280-4D9C-8559-3A6D0074AF66}" srcOrd="0" destOrd="0" presId="urn:microsoft.com/office/officeart/2005/8/layout/pyramid2"/>
    <dgm:cxn modelId="{3608B5CF-01CA-4161-9F94-B69CB7EED063}" srcId="{D1EA3B49-72F4-4667-AB40-407CAB5C21B6}" destId="{1EB8F8FB-29AA-4D27-9F8C-8897D5C4EADF}" srcOrd="1" destOrd="0" parTransId="{FB75F24A-6D06-4B8B-AB8B-CB2920F88F6C}" sibTransId="{6FB5985C-AD55-46F8-9EAC-354A10F4D7B4}"/>
    <dgm:cxn modelId="{DCDE0824-B05A-4113-9C4D-79973896A016}" srcId="{D1EA3B49-72F4-4667-AB40-407CAB5C21B6}" destId="{80B72286-6ED6-49E4-987C-23A2F6574529}" srcOrd="3" destOrd="0" parTransId="{6B9BEF01-B9AA-4794-A86A-CEAB3EE32919}" sibTransId="{0422BB3D-F3E7-4BEB-BFC1-AA4FF04C60E2}"/>
    <dgm:cxn modelId="{868795EE-3812-435C-9446-3B81C341F61B}" type="presOf" srcId="{D7F700FF-4FCD-491E-83FB-5708CC132098}" destId="{24E86FCF-F32A-4842-A37E-DA70ED6F1E49}" srcOrd="0" destOrd="0" presId="urn:microsoft.com/office/officeart/2005/8/layout/pyramid2"/>
    <dgm:cxn modelId="{3175E1D6-2C75-4637-914E-10DA31A7C3ED}" srcId="{D1EA3B49-72F4-4667-AB40-407CAB5C21B6}" destId="{AE5F25C6-5FA2-48E0-A162-8D39AD8E623F}" srcOrd="0" destOrd="0" parTransId="{95863B23-ED36-4CDA-9866-A7BC4D4E4E3D}" sibTransId="{3525C480-3243-4F8B-BBF3-C89FCFAA7033}"/>
    <dgm:cxn modelId="{39DDDFA4-BDDC-42A7-86EB-BE394D0DEDFD}" type="presOf" srcId="{AE5F25C6-5FA2-48E0-A162-8D39AD8E623F}" destId="{8DB72DE7-036E-4B86-A117-E1391E16F095}" srcOrd="0" destOrd="0" presId="urn:microsoft.com/office/officeart/2005/8/layout/pyramid2"/>
    <dgm:cxn modelId="{CD7A1B9D-6849-4B15-9430-C0094539FCB6}" type="presOf" srcId="{1EB8F8FB-29AA-4D27-9F8C-8897D5C4EADF}" destId="{13E83EF8-7ABC-4395-AF51-C254BCD91FE2}" srcOrd="0" destOrd="0" presId="urn:microsoft.com/office/officeart/2005/8/layout/pyramid2"/>
    <dgm:cxn modelId="{8BADB0C6-9491-4ED3-A6D9-E564AB33866E}" type="presOf" srcId="{D1EA3B49-72F4-4667-AB40-407CAB5C21B6}" destId="{99FD12E0-EC52-4FB2-9494-EFA36676AF82}" srcOrd="0" destOrd="0" presId="urn:microsoft.com/office/officeart/2005/8/layout/pyramid2"/>
    <dgm:cxn modelId="{880AA3A1-0D6B-4ACC-A788-2A2812E61160}" type="presOf" srcId="{B7B61AC2-DC37-46BF-9000-64CE92355396}" destId="{311DAB5C-4801-490A-8146-3CEADF14EED3}" srcOrd="0" destOrd="0" presId="urn:microsoft.com/office/officeart/2005/8/layout/pyramid2"/>
    <dgm:cxn modelId="{6C1740FC-4A7F-48EE-B4E6-7BA2C02A70EB}" srcId="{D1EA3B49-72F4-4667-AB40-407CAB5C21B6}" destId="{B7B61AC2-DC37-46BF-9000-64CE92355396}" srcOrd="2" destOrd="0" parTransId="{9E46C723-C69F-4440-BCAB-95894B8FDB7F}" sibTransId="{55D88AB9-9F3B-4551-A265-EB3ACAA243B4}"/>
    <dgm:cxn modelId="{451432F4-291F-499F-8562-BC17201B774E}" type="presParOf" srcId="{99FD12E0-EC52-4FB2-9494-EFA36676AF82}" destId="{B9C882CB-E3FB-4BAE-8FE4-1010D63C3CA6}" srcOrd="0" destOrd="0" presId="urn:microsoft.com/office/officeart/2005/8/layout/pyramid2"/>
    <dgm:cxn modelId="{C6CE48E3-5E2A-4C35-8879-087D34966BCF}" type="presParOf" srcId="{99FD12E0-EC52-4FB2-9494-EFA36676AF82}" destId="{EB4DB18B-6465-4C84-AA3E-56DACBC50330}" srcOrd="1" destOrd="0" presId="urn:microsoft.com/office/officeart/2005/8/layout/pyramid2"/>
    <dgm:cxn modelId="{BEC1E487-08A4-4C0B-BF0F-739FB6BEDFD9}" type="presParOf" srcId="{EB4DB18B-6465-4C84-AA3E-56DACBC50330}" destId="{8DB72DE7-036E-4B86-A117-E1391E16F095}" srcOrd="0" destOrd="0" presId="urn:microsoft.com/office/officeart/2005/8/layout/pyramid2"/>
    <dgm:cxn modelId="{E99A5940-498B-4BCA-BEDC-5FC908496CA6}" type="presParOf" srcId="{EB4DB18B-6465-4C84-AA3E-56DACBC50330}" destId="{B5C7F5DB-2DAD-4AA7-BDB1-93958A274AFA}" srcOrd="1" destOrd="0" presId="urn:microsoft.com/office/officeart/2005/8/layout/pyramid2"/>
    <dgm:cxn modelId="{D2BCAF75-B8DA-4763-AFB5-5FE3E6D94538}" type="presParOf" srcId="{EB4DB18B-6465-4C84-AA3E-56DACBC50330}" destId="{13E83EF8-7ABC-4395-AF51-C254BCD91FE2}" srcOrd="2" destOrd="0" presId="urn:microsoft.com/office/officeart/2005/8/layout/pyramid2"/>
    <dgm:cxn modelId="{75CA973E-5E17-4821-A1EE-69C1E3BF7EB2}" type="presParOf" srcId="{EB4DB18B-6465-4C84-AA3E-56DACBC50330}" destId="{54BA315F-2514-446C-9E4D-3F3319230F14}" srcOrd="3" destOrd="0" presId="urn:microsoft.com/office/officeart/2005/8/layout/pyramid2"/>
    <dgm:cxn modelId="{64CDE836-F1DB-49D6-9272-2455CEEE4B5D}" type="presParOf" srcId="{EB4DB18B-6465-4C84-AA3E-56DACBC50330}" destId="{311DAB5C-4801-490A-8146-3CEADF14EED3}" srcOrd="4" destOrd="0" presId="urn:microsoft.com/office/officeart/2005/8/layout/pyramid2"/>
    <dgm:cxn modelId="{EBCC5480-9A9C-4578-A7B3-B8C2C40AB41B}" type="presParOf" srcId="{EB4DB18B-6465-4C84-AA3E-56DACBC50330}" destId="{540FBC9B-3B90-4C4F-8946-BDCBDD85E80B}" srcOrd="5" destOrd="0" presId="urn:microsoft.com/office/officeart/2005/8/layout/pyramid2"/>
    <dgm:cxn modelId="{9618469A-A44D-4085-95A1-842D9CD19B52}" type="presParOf" srcId="{EB4DB18B-6465-4C84-AA3E-56DACBC50330}" destId="{70E8AC0E-A280-4D9C-8559-3A6D0074AF66}" srcOrd="6" destOrd="0" presId="urn:microsoft.com/office/officeart/2005/8/layout/pyramid2"/>
    <dgm:cxn modelId="{89823903-9686-45D1-A25F-9374FAEA75F1}" type="presParOf" srcId="{EB4DB18B-6465-4C84-AA3E-56DACBC50330}" destId="{215D156A-7416-4F9D-97CA-4C43989D3F79}" srcOrd="7" destOrd="0" presId="urn:microsoft.com/office/officeart/2005/8/layout/pyramid2"/>
    <dgm:cxn modelId="{78B1CC82-1821-4F8F-AD3D-BBBB157F75CA}" type="presParOf" srcId="{EB4DB18B-6465-4C84-AA3E-56DACBC50330}" destId="{24E86FCF-F32A-4842-A37E-DA70ED6F1E49}" srcOrd="8" destOrd="0" presId="urn:microsoft.com/office/officeart/2005/8/layout/pyramid2"/>
    <dgm:cxn modelId="{68424F19-BD39-412B-89E1-C208D37BBC96}" type="presParOf" srcId="{EB4DB18B-6465-4C84-AA3E-56DACBC50330}" destId="{8E953F2C-628D-4520-8844-6EBD39561FFC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882CB-E3FB-4BAE-8FE4-1010D63C3CA6}">
      <dsp:nvSpPr>
        <dsp:cNvPr id="0" name=""/>
        <dsp:cNvSpPr/>
      </dsp:nvSpPr>
      <dsp:spPr>
        <a:xfrm>
          <a:off x="711199" y="0"/>
          <a:ext cx="4063999" cy="4063999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B72DE7-036E-4B86-A117-E1391E16F095}">
      <dsp:nvSpPr>
        <dsp:cNvPr id="0" name=""/>
        <dsp:cNvSpPr/>
      </dsp:nvSpPr>
      <dsp:spPr>
        <a:xfrm>
          <a:off x="2743199" y="406796"/>
          <a:ext cx="2641600" cy="5778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自我实现</a:t>
          </a:r>
          <a:endParaRPr lang="zh-CN" altLang="en-US" sz="2300" b="1" kern="1200" dirty="0"/>
        </a:p>
      </dsp:txBody>
      <dsp:txXfrm>
        <a:off x="2771407" y="435004"/>
        <a:ext cx="2585184" cy="521433"/>
      </dsp:txXfrm>
    </dsp:sp>
    <dsp:sp modelId="{13E83EF8-7ABC-4395-AF51-C254BCD91FE2}">
      <dsp:nvSpPr>
        <dsp:cNvPr id="0" name=""/>
        <dsp:cNvSpPr/>
      </dsp:nvSpPr>
      <dsp:spPr>
        <a:xfrm>
          <a:off x="2743199" y="1056878"/>
          <a:ext cx="2641600" cy="5778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尊重需求</a:t>
          </a:r>
          <a:endParaRPr lang="zh-CN" altLang="en-US" sz="2300" b="1" kern="1200" dirty="0"/>
        </a:p>
      </dsp:txBody>
      <dsp:txXfrm>
        <a:off x="2771407" y="1085086"/>
        <a:ext cx="2585184" cy="521433"/>
      </dsp:txXfrm>
    </dsp:sp>
    <dsp:sp modelId="{311DAB5C-4801-490A-8146-3CEADF14EED3}">
      <dsp:nvSpPr>
        <dsp:cNvPr id="0" name=""/>
        <dsp:cNvSpPr/>
      </dsp:nvSpPr>
      <dsp:spPr>
        <a:xfrm>
          <a:off x="2743199" y="1706959"/>
          <a:ext cx="2641600" cy="5778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社交需求</a:t>
          </a:r>
          <a:endParaRPr lang="zh-CN" altLang="en-US" sz="2300" b="1" kern="1200" dirty="0"/>
        </a:p>
      </dsp:txBody>
      <dsp:txXfrm>
        <a:off x="2771407" y="1735167"/>
        <a:ext cx="2585184" cy="521433"/>
      </dsp:txXfrm>
    </dsp:sp>
    <dsp:sp modelId="{70E8AC0E-A280-4D9C-8559-3A6D0074AF66}">
      <dsp:nvSpPr>
        <dsp:cNvPr id="0" name=""/>
        <dsp:cNvSpPr/>
      </dsp:nvSpPr>
      <dsp:spPr>
        <a:xfrm>
          <a:off x="2743199" y="2357040"/>
          <a:ext cx="2641600" cy="5778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安全需求</a:t>
          </a:r>
          <a:endParaRPr lang="zh-CN" altLang="en-US" sz="2300" b="1" kern="1200" dirty="0"/>
        </a:p>
      </dsp:txBody>
      <dsp:txXfrm>
        <a:off x="2771407" y="2385248"/>
        <a:ext cx="2585184" cy="521433"/>
      </dsp:txXfrm>
    </dsp:sp>
    <dsp:sp modelId="{24E86FCF-F32A-4842-A37E-DA70ED6F1E49}">
      <dsp:nvSpPr>
        <dsp:cNvPr id="0" name=""/>
        <dsp:cNvSpPr/>
      </dsp:nvSpPr>
      <dsp:spPr>
        <a:xfrm>
          <a:off x="2743199" y="3007121"/>
          <a:ext cx="2641600" cy="57784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生理需求</a:t>
          </a:r>
          <a:endParaRPr lang="zh-CN" altLang="en-US" sz="2300" b="1" kern="1200" dirty="0"/>
        </a:p>
      </dsp:txBody>
      <dsp:txXfrm>
        <a:off x="2771407" y="3035329"/>
        <a:ext cx="2585184" cy="5214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411" y="4652083"/>
            <a:ext cx="2570373" cy="22059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1" y="0"/>
            <a:ext cx="9148622" cy="68133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5854"/>
            <a:ext cx="9144000" cy="1990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64AC1-FD4C-4AF5-A771-23DE88FDDAB1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E9C84-CA4E-4F43-BFED-4E9425DF606E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8D961-526C-4AAA-8680-1A57BF5946BE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285BA-4D94-4035-A31B-D953E4FB9F9A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A473C-0050-46B9-B26D-C5EB1CC0FA37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65B87-008C-460B-BF84-150382D207AD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4FFB5-B638-4238-8BC1-67353C051353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C7D72-942E-4531-92D0-F81A45EA2E21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DA951-CFAD-493B-A841-64D0C3A6313E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31224" cy="4525963"/>
          </a:xfrm>
        </p:spPr>
        <p:txBody>
          <a:bodyPr/>
          <a:lstStyle>
            <a:lvl1pPr>
              <a:defRPr sz="28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3F0BE-080F-4CF1-8FF4-2BEF3E2DA2BC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DF0FF-1557-4FC7-B46B-4B76F0F9521C}" type="slidenum">
              <a:rPr lang="en-US" altLang="zh-CN">
                <a:solidFill>
                  <a:prstClr val="black">
                    <a:tint val="75000"/>
                  </a:prstClr>
                </a:solidFill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2300" y="136525"/>
            <a:ext cx="5562600" cy="7000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68300" y="1047750"/>
            <a:ext cx="4102100" cy="50006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22800" y="1047750"/>
            <a:ext cx="4102100" cy="500062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4C600"/>
              </a:solidFill>
            </a:endParaRPr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1608E-EF99-4703-8923-33AAEA692AF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31224" cy="4525963"/>
          </a:xfrm>
        </p:spPr>
        <p:txBody>
          <a:bodyPr/>
          <a:lstStyle>
            <a:lvl1pPr>
              <a:defRPr sz="28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931224" cy="4525963"/>
          </a:xfrm>
        </p:spPr>
        <p:txBody>
          <a:bodyPr/>
          <a:lstStyle>
            <a:lvl1pPr>
              <a:defRPr sz="28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8" y="0"/>
            <a:ext cx="9089547" cy="68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25" y="0"/>
            <a:ext cx="924463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l">
              <a:defRPr sz="28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8" y="0"/>
            <a:ext cx="9152135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39B6A-E8CF-4757-9EE7-D81DE7F82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A9938-BE76-4765-AC6B-D97503D5B8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prstClr val="black">
                  <a:tint val="75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D67E1F-F160-4F1F-88BF-E7B959A94FA3}" type="slidenum">
              <a:rPr lang="en-US" altLang="zh-CN">
                <a:solidFill>
                  <a:prstClr val="black">
                    <a:tint val="75000"/>
                  </a:prstClr>
                </a:solidFill>
                <a:latin typeface="Arial Black" panose="020B0A04020102020204" pitchFamily="34" charset="0"/>
              </a:rPr>
            </a:fld>
            <a:endParaRPr lang="en-US" altLang="zh-CN">
              <a:solidFill>
                <a:prstClr val="black">
                  <a:tint val="75000"/>
                </a:prstClr>
              </a:solidFill>
              <a:latin typeface="Arial Black" panose="020B0A04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audio" Target="../media/audio2.wav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ags" Target="../tags/tag3.xml"/><Relationship Id="rId3" Type="http://schemas.openxmlformats.org/officeDocument/2006/relationships/image" Target="../media/image19.jpe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8.png"/><Relationship Id="rId1" Type="http://schemas.openxmlformats.org/officeDocument/2006/relationships/slide" Target="slide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image" Target="../media/image29.GIF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GIF"/><Relationship Id="rId3" Type="http://schemas.openxmlformats.org/officeDocument/2006/relationships/image" Target="../media/image34.jpeg"/><Relationship Id="rId2" Type="http://schemas.openxmlformats.org/officeDocument/2006/relationships/image" Target="../media/image33.GIF"/><Relationship Id="rId1" Type="http://schemas.openxmlformats.org/officeDocument/2006/relationships/image" Target="../media/image32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GIF"/><Relationship Id="rId8" Type="http://schemas.openxmlformats.org/officeDocument/2006/relationships/image" Target="../media/image16.GIF"/><Relationship Id="rId7" Type="http://schemas.openxmlformats.org/officeDocument/2006/relationships/image" Target="../media/image15.GIF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1" Type="http://schemas.openxmlformats.org/officeDocument/2006/relationships/slideLayout" Target="../slideLayouts/slideLayout27.xml"/><Relationship Id="rId10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755649" y="3668007"/>
            <a:ext cx="7667625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48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主题词：情绪  情绪调</a:t>
            </a:r>
            <a:r>
              <a:rPr lang="zh-CN" altLang="en-US" sz="48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控</a:t>
            </a:r>
            <a:r>
              <a:rPr lang="zh-CN" altLang="zh-CN" sz="48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zh-CN" altLang="zh-CN" sz="4800" b="1" dirty="0" smtClean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4800" b="1" dirty="0" smtClean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乐观健康的心态</a:t>
            </a:r>
            <a:endParaRPr lang="zh-CN" altLang="zh-CN" sz="4800" b="1" dirty="0" smtClean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8129" y="1670756"/>
            <a:ext cx="6942666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7.1</a:t>
            </a:r>
            <a:r>
              <a:rPr lang="zh-CN" altLang="en-US" sz="8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调控情绪</a:t>
            </a:r>
            <a:endParaRPr lang="zh-CN" altLang="en-US" sz="88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马斯洛的需要层次理论</a:t>
            </a:r>
            <a:endParaRPr lang="zh-CN" altLang="en-US" dirty="0"/>
          </a:p>
        </p:txBody>
      </p:sp>
      <p:graphicFrame>
        <p:nvGraphicFramePr>
          <p:cNvPr id="4" name="图示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90525" y="803275"/>
            <a:ext cx="8324850" cy="5022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当处于积极的情绪状态时,学习效率有所提高,干什么都有劲.</a:t>
            </a:r>
            <a:endParaRPr lang="en-US" altLang="zh-CN" sz="36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在不开心时,注意力无法集中,记东西老记不住,干什么事都提不起劲.</a:t>
            </a:r>
            <a:endParaRPr lang="zh-CN" altLang="zh-CN" sz="36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相同时间内，</a:t>
            </a:r>
            <a:r>
              <a:rPr lang="zh-CN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情绪低落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的被试同学</a:t>
            </a:r>
            <a:r>
              <a:rPr lang="zh-CN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几乎忘掉记忆内容的1/4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</a:t>
            </a:r>
            <a:r>
              <a:rPr lang="zh-CN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情绪很好的同学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仅</a:t>
            </a:r>
            <a:r>
              <a:rPr lang="zh-CN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忘掉1/20</a:t>
            </a:r>
            <a:endParaRPr lang="zh-CN" altLang="zh-CN" sz="36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6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5616" y="5503023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说明了什么？</a:t>
            </a:r>
            <a:endParaRPr lang="zh-CN" altLang="en-US" sz="3600" b="1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648335"/>
            <a:ext cx="8507095" cy="5478145"/>
          </a:xfrm>
        </p:spPr>
        <p:txBody>
          <a:bodyPr>
            <a:normAutofit/>
          </a:bodyPr>
          <a:lstStyle/>
          <a:p>
            <a:r>
              <a:rPr lang="zh-CN" altLang="en-US" sz="4400" dirty="0" smtClean="0"/>
              <a:t>答：说明了</a:t>
            </a:r>
            <a:r>
              <a:rPr lang="en-US" altLang="zh-CN" sz="4400" dirty="0" smtClean="0"/>
              <a:t>1</a:t>
            </a:r>
            <a:r>
              <a:rPr lang="zh-CN" altLang="en-US" sz="4400" dirty="0" smtClean="0"/>
              <a:t>、过分消极的情绪会</a:t>
            </a:r>
            <a:r>
              <a:rPr lang="zh-CN" altLang="en-US" sz="4800" dirty="0" smtClean="0">
                <a:solidFill>
                  <a:srgbClr val="7030A0"/>
                </a:solidFill>
              </a:rPr>
              <a:t>损害心理健康</a:t>
            </a:r>
            <a:endParaRPr lang="zh-CN" altLang="en-US" sz="4800" dirty="0" smtClean="0">
              <a:solidFill>
                <a:srgbClr val="7030A0"/>
              </a:solidFill>
            </a:endParaRPr>
          </a:p>
          <a:p>
            <a:r>
              <a:rPr lang="en-US" altLang="zh-CN" sz="4400" dirty="0" smtClean="0"/>
              <a:t>    2</a:t>
            </a:r>
            <a:r>
              <a:rPr lang="zh-CN" altLang="en-US" sz="4400" dirty="0" smtClean="0"/>
              <a:t>、情绪过分激烈或者过分淡漠会</a:t>
            </a:r>
            <a:r>
              <a:rPr lang="zh-CN" altLang="en-US" sz="4800" dirty="0" smtClean="0">
                <a:solidFill>
                  <a:srgbClr val="7030A0"/>
                </a:solidFill>
              </a:rPr>
              <a:t>容易发展为不良的心理状态</a:t>
            </a:r>
            <a:endParaRPr lang="zh-CN" altLang="en-US" sz="4800" dirty="0" smtClean="0">
              <a:solidFill>
                <a:srgbClr val="7030A0"/>
              </a:solidFill>
            </a:endParaRPr>
          </a:p>
          <a:p>
            <a:r>
              <a:rPr lang="en-US" altLang="zh-CN" sz="4400" dirty="0" smtClean="0"/>
              <a:t>    3</a:t>
            </a:r>
            <a:r>
              <a:rPr lang="zh-CN" altLang="en-US" sz="4400" dirty="0" smtClean="0"/>
              <a:t>、情绪也会</a:t>
            </a:r>
            <a:r>
              <a:rPr lang="zh-CN" altLang="en-US" sz="4400" dirty="0" smtClean="0">
                <a:solidFill>
                  <a:srgbClr val="7030A0"/>
                </a:solidFill>
              </a:rPr>
              <a:t>影响我们的生理状况</a:t>
            </a:r>
            <a:endParaRPr lang="zh-CN" altLang="en-US" sz="4400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7190" y="136843"/>
            <a:ext cx="8229600" cy="1143000"/>
          </a:xfrm>
        </p:spPr>
        <p:txBody>
          <a:bodyPr/>
          <a:p>
            <a:pPr algn="l"/>
            <a:r>
              <a:rPr lang="zh-CN" altLang="en-US"/>
              <a:t>课后作业：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26415" y="1417955"/>
            <a:ext cx="7931150" cy="5007610"/>
          </a:xfrm>
        </p:spPr>
        <p:txBody>
          <a:bodyPr>
            <a:noAutofit/>
          </a:bodyPr>
          <a:p>
            <a:r>
              <a:rPr lang="en-US" altLang="zh-CN" sz="4800"/>
              <a:t>1</a:t>
            </a:r>
            <a:r>
              <a:rPr lang="zh-CN" altLang="en-US" sz="4800"/>
              <a:t>、情绪的特点是？</a:t>
            </a:r>
            <a:endParaRPr lang="zh-CN" altLang="en-US" sz="4800"/>
          </a:p>
          <a:p>
            <a:r>
              <a:rPr lang="en-US" altLang="zh-CN" sz="4800"/>
              <a:t>2</a:t>
            </a:r>
            <a:r>
              <a:rPr lang="zh-CN" altLang="en-US" sz="4800"/>
              <a:t>、情绪的四种基本情绪是？</a:t>
            </a:r>
            <a:endParaRPr lang="zh-CN" altLang="en-US" sz="4800"/>
          </a:p>
          <a:p>
            <a:r>
              <a:rPr lang="en-US" altLang="zh-CN" sz="4800"/>
              <a:t>3</a:t>
            </a:r>
            <a:r>
              <a:rPr lang="zh-CN" altLang="en-US" sz="4800"/>
              <a:t>、</a:t>
            </a:r>
            <a:r>
              <a:rPr lang="zh-CN" altLang="en-US" sz="4800" dirty="0" smtClean="0">
                <a:solidFill>
                  <a:schemeClr val="tx1"/>
                </a:solidFill>
                <a:sym typeface="+mn-ea"/>
              </a:rPr>
              <a:t>产生积极和消极情绪的原因是？两者有什么关系？</a:t>
            </a:r>
            <a:endParaRPr lang="zh-CN" altLang="en-US" sz="4800" dirty="0" smtClean="0">
              <a:solidFill>
                <a:schemeClr val="tx1"/>
              </a:solidFill>
              <a:sym typeface="+mn-ea"/>
            </a:endParaRPr>
          </a:p>
          <a:p>
            <a:r>
              <a:rPr lang="en-US" altLang="zh-CN" sz="4800" dirty="0" smtClean="0">
                <a:solidFill>
                  <a:schemeClr val="tx1"/>
                </a:solidFill>
                <a:sym typeface="+mn-ea"/>
              </a:rPr>
              <a:t>4</a:t>
            </a:r>
            <a:r>
              <a:rPr lang="zh-CN" altLang="en-US" sz="4800" dirty="0" smtClean="0">
                <a:solidFill>
                  <a:schemeClr val="tx1"/>
                </a:solidFill>
                <a:sym typeface="+mn-ea"/>
              </a:rPr>
              <a:t>、完成练习册</a:t>
            </a:r>
            <a:r>
              <a:rPr lang="en-US" altLang="zh-CN" sz="4800" dirty="0" smtClean="0">
                <a:solidFill>
                  <a:schemeClr val="tx1"/>
                </a:solidFill>
                <a:sym typeface="+mn-ea"/>
              </a:rPr>
              <a:t>P40-42</a:t>
            </a:r>
            <a:r>
              <a:rPr lang="zh-CN" altLang="en-US" sz="4800" dirty="0" smtClean="0">
                <a:solidFill>
                  <a:schemeClr val="tx1"/>
                </a:solidFill>
                <a:sym typeface="+mn-ea"/>
              </a:rPr>
              <a:t>页。</a:t>
            </a:r>
            <a:endParaRPr lang="zh-CN" altLang="en-US" sz="4800" dirty="0" smtClean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AutoShape 5"/>
          <p:cNvSpPr/>
          <p:nvPr>
            <p:custDataLst>
              <p:tags r:id="rId1"/>
            </p:custDataLst>
          </p:nvPr>
        </p:nvSpPr>
        <p:spPr>
          <a:xfrm flipH="1" flipV="1">
            <a:off x="6430963" y="5969000"/>
            <a:ext cx="1720850" cy="863600"/>
          </a:xfrm>
          <a:prstGeom prst="triangle">
            <a:avLst>
              <a:gd name="adj" fmla="val 50000"/>
            </a:avLst>
          </a:prstGeom>
          <a:solidFill>
            <a:srgbClr val="94DE94"/>
          </a:solidFill>
          <a:ln w="9525">
            <a:noFill/>
          </a:ln>
        </p:spPr>
        <p:txBody>
          <a:bodyPr anchor="ctr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314" name="AutoShape 5"/>
          <p:cNvSpPr/>
          <p:nvPr>
            <p:custDataLst>
              <p:tags r:id="rId2"/>
            </p:custDataLst>
          </p:nvPr>
        </p:nvSpPr>
        <p:spPr>
          <a:xfrm flipH="1" flipV="1">
            <a:off x="6557963" y="6096000"/>
            <a:ext cx="1720850" cy="863600"/>
          </a:xfrm>
          <a:prstGeom prst="triangle">
            <a:avLst>
              <a:gd name="adj" fmla="val 50000"/>
            </a:avLst>
          </a:prstGeom>
          <a:solidFill>
            <a:srgbClr val="94DE94"/>
          </a:solidFill>
          <a:ln w="9525">
            <a:noFill/>
          </a:ln>
        </p:spPr>
        <p:txBody>
          <a:bodyPr anchor="ctr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2832100" y="1371600"/>
            <a:ext cx="401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第七单元 乐观坚强</a:t>
            </a:r>
            <a:endParaRPr lang="zh-CN" altLang="en-US" sz="32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6" name="文本框 2"/>
          <p:cNvSpPr txBox="1"/>
          <p:nvPr/>
        </p:nvSpPr>
        <p:spPr>
          <a:xfrm>
            <a:off x="2711450" y="2835275"/>
            <a:ext cx="3602038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7.1 调控情绪</a:t>
            </a:r>
            <a:endParaRPr lang="zh-CN" altLang="en-US" sz="32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7" name="文本框 3"/>
          <p:cNvSpPr txBox="1"/>
          <p:nvPr/>
        </p:nvSpPr>
        <p:spPr>
          <a:xfrm>
            <a:off x="2155825" y="4465638"/>
            <a:ext cx="50927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7.1.2  </a:t>
            </a:r>
            <a:r>
              <a: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学会调控情绪</a:t>
            </a:r>
            <a:endParaRPr lang="zh-CN" altLang="en-US" sz="32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8" name="图片 1" descr="4499633_222835085389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100" y="4764088"/>
            <a:ext cx="2006600" cy="20685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5400" b="1"/>
              <a:t>自主学习（</a:t>
            </a:r>
            <a:r>
              <a:rPr lang="en-US" altLang="zh-CN" sz="5400" b="1"/>
              <a:t>3</a:t>
            </a:r>
            <a:r>
              <a:rPr lang="zh-CN" altLang="en-US" sz="5400" b="1"/>
              <a:t>分钟）</a:t>
            </a:r>
            <a:endParaRPr lang="zh-CN" altLang="en-US" sz="54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6000" b="1"/>
              <a:t>1</a:t>
            </a:r>
            <a:r>
              <a:rPr lang="zh-CN" altLang="en-US" sz="6000" b="1"/>
              <a:t>、为什么要学会调控自己的情绪</a:t>
            </a:r>
            <a:endParaRPr lang="zh-CN" altLang="en-US" sz="6000" b="1"/>
          </a:p>
          <a:p>
            <a:r>
              <a:rPr lang="en-US" altLang="zh-CN" sz="6000" b="1"/>
              <a:t>2</a:t>
            </a:r>
            <a:r>
              <a:rPr lang="zh-CN" altLang="en-US" sz="6000" b="1"/>
              <a:t>、如何调控自己的不良情绪？</a:t>
            </a:r>
            <a:endParaRPr lang="zh-CN" altLang="en-US" sz="6000" b="1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7181" y="410209"/>
            <a:ext cx="1106170" cy="36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创景设情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338" name="文本框 1"/>
          <p:cNvSpPr txBox="1"/>
          <p:nvPr/>
        </p:nvSpPr>
        <p:spPr>
          <a:xfrm>
            <a:off x="1417638" y="1914525"/>
            <a:ext cx="6308725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2015年8月3日，两名司机在高速公路服务区发生剐蹭，接受交警处理后，双方再起纠纷，开着车在服务区内“斗气”，发生二次碰撞．同一地点，两次报警，交警也是头回遇到．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文本框 2"/>
          <p:cNvSpPr txBox="1"/>
          <p:nvPr/>
        </p:nvSpPr>
        <p:spPr>
          <a:xfrm>
            <a:off x="1768475" y="4772025"/>
            <a:ext cx="38338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通过这个事件，</a:t>
            </a:r>
            <a:endParaRPr lang="zh-CN" altLang="en-US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>
                <a:solidFill>
                  <a:srgbClr val="00B0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你得到什么启示？</a:t>
            </a:r>
            <a:endParaRPr lang="en-US" altLang="zh-CN" sz="3200" b="1">
              <a:solidFill>
                <a:srgbClr val="00B0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0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6788" y="3889375"/>
            <a:ext cx="2798762" cy="259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"/>
          <p:cNvSpPr>
            <a:spLocks noGrp="1"/>
          </p:cNvSpPr>
          <p:nvPr>
            <p:ph type="title"/>
          </p:nvPr>
        </p:nvSpPr>
        <p:spPr>
          <a:xfrm>
            <a:off x="3606800" y="1400175"/>
            <a:ext cx="2492375" cy="723900"/>
          </a:xfrm>
        </p:spPr>
        <p:txBody>
          <a:bodyPr anchor="ctr"/>
          <a:p>
            <a:r>
              <a:rPr lang="zh-CN" altLang="en-US" sz="3200"/>
              <a:t>复杂的情绪</a:t>
            </a:r>
            <a:endParaRPr lang="zh-CN" altLang="en-US" sz="32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2113" y="2228850"/>
            <a:ext cx="6081712" cy="3903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2162" y="214429"/>
            <a:ext cx="1333287" cy="36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探究与分享</a:t>
            </a:r>
            <a:endParaRPr kumimoji="0" lang="zh-CN" altLang="en-US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9595" y="2432050"/>
            <a:ext cx="579628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44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黑体" panose="02010609060101010101" pitchFamily="49" charset="-122"/>
              </a:rPr>
              <a:t>当我心情郁闷的时候。</a:t>
            </a:r>
            <a:endParaRPr lang="zh-CN" altLang="en-US" sz="44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3415" y="3225165"/>
            <a:ext cx="512381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3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黑体" panose="02010609060101010101" pitchFamily="49" charset="-122"/>
              </a:rPr>
              <a:t>当我被朋友误解时。</a:t>
            </a:r>
            <a:endParaRPr lang="zh-CN" altLang="en-US" sz="44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9278" y="3986848"/>
            <a:ext cx="446976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chemeClr val="bg2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黑体" panose="02010609060101010101" pitchFamily="49" charset="-122"/>
              </a:rPr>
              <a:t>当</a:t>
            </a:r>
            <a:r>
              <a:rPr lang="zh-CN" altLang="en-US" sz="44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黑体" panose="02010609060101010101" pitchFamily="49" charset="-122"/>
              </a:rPr>
              <a:t>我受到委屈时。</a:t>
            </a:r>
            <a:endParaRPr lang="zh-CN" altLang="en-US" sz="44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5288" y="4789805"/>
            <a:ext cx="5031105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chemeClr val="bg2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黑体" panose="02010609060101010101" pitchFamily="49" charset="-122"/>
              </a:rPr>
              <a:t>当</a:t>
            </a:r>
            <a:r>
              <a:rPr lang="zh-CN" altLang="en-US" sz="44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黑体" panose="02010609060101010101" pitchFamily="49" charset="-122"/>
              </a:rPr>
              <a:t>与同学发生矛盾。</a:t>
            </a:r>
            <a:endParaRPr lang="zh-CN" altLang="en-US" sz="44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16390" name="文本框 1"/>
          <p:cNvSpPr txBox="1"/>
          <p:nvPr/>
        </p:nvSpPr>
        <p:spPr>
          <a:xfrm>
            <a:off x="447675" y="891540"/>
            <a:ext cx="835342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在生活中，我们会遇到各种各样的问题，遇到各种烦心的事</a:t>
            </a:r>
            <a:r>
              <a:rPr lang="en-US" altLang="zh-CN" sz="40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......</a:t>
            </a:r>
            <a:endParaRPr lang="en-US" altLang="zh-CN" sz="40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1" name="图片 7" descr="475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9613" y="4446588"/>
            <a:ext cx="1943100" cy="2009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1316038" y="2416175"/>
            <a:ext cx="6751637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林则徐初到广州禁烟时，一些腐败官员百般阻拦，使他的情绪波动很大，经常怒不可遏。为控制自己的情绪，他写下“制怒”二字。每当要发怒时，就注视这两个字。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1519" y="394771"/>
            <a:ext cx="133328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探究与分享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1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6713" y="4492625"/>
            <a:ext cx="2382837" cy="1984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5400" dirty="0" smtClean="0"/>
              <a:t>自主预习课文</a:t>
            </a:r>
            <a:r>
              <a:rPr lang="en-US" altLang="zh-CN" sz="5400" dirty="0" smtClean="0"/>
              <a:t>3</a:t>
            </a:r>
            <a:r>
              <a:rPr lang="zh-CN" altLang="en-US" sz="5400" dirty="0" smtClean="0"/>
              <a:t>分钟</a:t>
            </a:r>
            <a:endParaRPr lang="zh-CN" altLang="en-US" sz="54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390255" cy="4526280"/>
          </a:xfrm>
        </p:spPr>
        <p:txBody>
          <a:bodyPr>
            <a:norm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</a:rPr>
              <a:t>1</a:t>
            </a:r>
            <a:r>
              <a:rPr lang="zh-CN" altLang="en-US" sz="5400" dirty="0" smtClean="0">
                <a:solidFill>
                  <a:srgbClr val="FF0000"/>
                </a:solidFill>
              </a:rPr>
              <a:t>、情绪的特点是？</a:t>
            </a:r>
            <a:endParaRPr lang="zh-CN" altLang="en-US" sz="5400" dirty="0" smtClean="0">
              <a:solidFill>
                <a:srgbClr val="FF0000"/>
              </a:solidFill>
            </a:endParaRPr>
          </a:p>
          <a:p>
            <a:r>
              <a:rPr lang="en-US" altLang="zh-CN" sz="4800" dirty="0" smtClean="0">
                <a:solidFill>
                  <a:srgbClr val="FF0000"/>
                </a:solidFill>
              </a:rPr>
              <a:t>2</a:t>
            </a:r>
            <a:r>
              <a:rPr lang="zh-CN" altLang="en-US" sz="5400" dirty="0" smtClean="0">
                <a:solidFill>
                  <a:srgbClr val="FF0000"/>
                </a:solidFill>
              </a:rPr>
              <a:t>、什么是基本情绪？</a:t>
            </a:r>
            <a:endParaRPr lang="zh-CN" altLang="en-US" sz="5400" dirty="0" smtClean="0">
              <a:solidFill>
                <a:srgbClr val="FF0000"/>
              </a:solidFill>
            </a:endParaRPr>
          </a:p>
          <a:p>
            <a:r>
              <a:rPr lang="en-US" altLang="zh-CN" sz="4800" dirty="0" smtClean="0">
                <a:solidFill>
                  <a:srgbClr val="FF0000"/>
                </a:solidFill>
              </a:rPr>
              <a:t>3</a:t>
            </a:r>
            <a:r>
              <a:rPr lang="zh-CN" altLang="en-US" sz="4800" dirty="0" smtClean="0">
                <a:solidFill>
                  <a:srgbClr val="FF0000"/>
                </a:solidFill>
              </a:rPr>
              <a:t>、产生积极和消极情绪的原因是？两者有什么关系？</a:t>
            </a:r>
            <a:endParaRPr lang="zh-CN" altLang="en-US" sz="4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160" y="1532890"/>
            <a:ext cx="8423275" cy="4287520"/>
          </a:xfrm>
        </p:spPr>
        <p:txBody>
          <a:bodyPr anchor="t"/>
          <a:p>
            <a:pPr marL="0" indent="0">
              <a:buFont typeface="Arial" panose="020B0604020202020204" pitchFamily="34" charset="0"/>
              <a:buNone/>
            </a:pPr>
            <a:r>
              <a:rPr lang="en-US" altLang="zh-CN" kern="1200">
                <a:solidFill>
                  <a:srgbClr val="92D05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   </a:t>
            </a:r>
            <a:r>
              <a:rPr lang="en-US" altLang="zh-CN" sz="4000" kern="1200">
                <a:solidFill>
                  <a:srgbClr val="92D05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   </a:t>
            </a:r>
            <a:r>
              <a:rPr lang="zh-CN" altLang="en-US" sz="4400" b="1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（</a:t>
            </a:r>
            <a:r>
              <a:rPr lang="en-US" altLang="zh-CN" sz="4400" b="1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1</a:t>
            </a:r>
            <a:r>
              <a:rPr lang="zh-CN" altLang="en-US" sz="4400" b="1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）、过分消极的情绪，对我们的心理健康会产生损害。</a:t>
            </a:r>
            <a:endParaRPr lang="zh-CN" altLang="en-US" sz="4400" b="1" kern="1200">
              <a:solidFill>
                <a:schemeClr val="tx1"/>
              </a:solidFill>
              <a:latin typeface="+mn-ea"/>
              <a:ea typeface="+mn-ea"/>
              <a:cs typeface="+mn-cs"/>
              <a:sym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400" b="1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   （</a:t>
            </a:r>
            <a:r>
              <a:rPr lang="en-US" altLang="zh-CN" sz="4400" b="1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2</a:t>
            </a:r>
            <a:r>
              <a:rPr lang="zh-CN" altLang="en-US" sz="4400" b="1" kern="1200">
                <a:solidFill>
                  <a:schemeClr val="tx1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rPr>
              <a:t>）、情绪也会影响我们的生理状况，俗语说“笑一笑，十年少；愁一愁，白了头”，就是这个意思。</a:t>
            </a:r>
            <a:endParaRPr lang="zh-CN" altLang="en-US" sz="4400" b="1" kern="1200">
              <a:solidFill>
                <a:schemeClr val="tx1"/>
              </a:solidFill>
              <a:latin typeface="+mn-ea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rot="-660000">
            <a:off x="313055" y="3613785"/>
            <a:ext cx="8255000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我们要懂得调控自己的情绪，维护自己的心理健康。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Picture 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3538" y="4651375"/>
            <a:ext cx="1973262" cy="1866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11810" y="481965"/>
            <a:ext cx="8395970" cy="767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ym typeface="+mn-ea"/>
              </a:rPr>
              <a:t>1</a:t>
            </a:r>
            <a:r>
              <a:rPr lang="zh-CN" altLang="en-US" sz="4400" b="1">
                <a:sym typeface="+mn-ea"/>
              </a:rPr>
              <a:t>、为什么要学会调控自己的情绪</a:t>
            </a:r>
            <a:endParaRPr lang="zh-CN" altLang="en-US" sz="44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13410" y="1254125"/>
            <a:ext cx="763016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6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今天我们也要学会控制情绪。</a:t>
            </a:r>
            <a:endParaRPr lang="zh-CN" altLang="en-US" sz="6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8" name="图片 7" descr="7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100" y="3663950"/>
            <a:ext cx="1857375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8" descr="图片1.png2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3473450"/>
            <a:ext cx="1438275" cy="2778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6" grpId="3"/>
      <p:bldP spid="6" grpId="4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7820" y="697230"/>
            <a:ext cx="7548245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）冷静客观地看待问题。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800" y="1810385"/>
            <a:ext cx="5229860" cy="399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很多时候，不良情绪的产生是因为我们 过分强调自己的需要，而忽略了事 物本身的状况。如果我们在不良情 绪发生时保持冷静和客观，分析事 件发生的原因，找到解决问题的方 法，就能从不良情绪中脱离出来。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88025" y="3094038"/>
            <a:ext cx="2822575" cy="2598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86385" y="441325"/>
            <a:ext cx="1118870" cy="36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学习新知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5890" y="441325"/>
            <a:ext cx="619379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）学会换位思考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590" y="1296035"/>
            <a:ext cx="7990205" cy="2651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有一个老妇人，她有两个儿子，一个卖布，一个卖伞。雨天的时候，她担心卖布的儿子生意不好；晴天的时候，她又担心卖雨伞的儿子生意不好。于是她整天闷闷不乐，有一天，一个人对她说：雨天你就想卖伞的儿子，晴天你就想卖布的儿子。于是，老太太就天天快乐了起来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1" name="Picture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0" y="3857625"/>
            <a:ext cx="4495800" cy="2733675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63065" y="5012055"/>
            <a:ext cx="4907915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）转移注意力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2530" name="直接箭头连接符 4"/>
          <p:cNvCxnSpPr/>
          <p:nvPr/>
        </p:nvCxnSpPr>
        <p:spPr>
          <a:xfrm flipH="1" flipV="1">
            <a:off x="2266950" y="3141663"/>
            <a:ext cx="1000125" cy="15128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2531" name="直接箭头连接符 6"/>
          <p:cNvCxnSpPr/>
          <p:nvPr/>
        </p:nvCxnSpPr>
        <p:spPr>
          <a:xfrm flipH="1" flipV="1">
            <a:off x="4306888" y="2986088"/>
            <a:ext cx="46037" cy="166846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22532" name="直接箭头连接符 7"/>
          <p:cNvCxnSpPr/>
          <p:nvPr/>
        </p:nvCxnSpPr>
        <p:spPr>
          <a:xfrm flipV="1">
            <a:off x="5508625" y="3213100"/>
            <a:ext cx="647700" cy="15113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9" name="Text Box 7"/>
          <p:cNvSpPr txBox="1"/>
          <p:nvPr/>
        </p:nvSpPr>
        <p:spPr>
          <a:xfrm>
            <a:off x="3644900" y="240665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跳 舞</a:t>
            </a:r>
            <a:endParaRPr lang="zh-CN" altLang="en-US" sz="32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1231900" y="2635250"/>
            <a:ext cx="1727200" cy="577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唱 歌</a:t>
            </a:r>
            <a:endParaRPr lang="zh-CN" altLang="en-US" sz="32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5975350" y="2406650"/>
            <a:ext cx="1401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逛 街</a:t>
            </a:r>
            <a:endParaRPr lang="zh-CN" altLang="en-US" sz="32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Picture 4" descr="103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5350" y="763588"/>
            <a:ext cx="1466850" cy="1687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58a1a177306eb0d687fa3ec92a482bc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238" y="1352550"/>
            <a:ext cx="1284287" cy="128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da6876a5851d541e8efe4553202eb46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325" y="1036638"/>
            <a:ext cx="1428750" cy="1143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86690" y="321944"/>
            <a:ext cx="1118870" cy="36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学习新知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1" name="Text Box 2"/>
          <p:cNvSpPr txBox="1"/>
          <p:nvPr/>
        </p:nvSpPr>
        <p:spPr>
          <a:xfrm>
            <a:off x="2411413" y="687388"/>
            <a:ext cx="12239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哭泣</a:t>
            </a:r>
            <a:endParaRPr lang="zh-CN" altLang="en-US" sz="32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2" name="Text Box 3"/>
          <p:cNvSpPr txBox="1"/>
          <p:nvPr/>
        </p:nvSpPr>
        <p:spPr>
          <a:xfrm>
            <a:off x="2103438" y="274320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运动</a:t>
            </a:r>
            <a:endParaRPr lang="zh-CN" altLang="en-US" sz="32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3" name="Text Box 4"/>
          <p:cNvSpPr txBox="1"/>
          <p:nvPr/>
        </p:nvSpPr>
        <p:spPr>
          <a:xfrm>
            <a:off x="1979613" y="5033963"/>
            <a:ext cx="12969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倾诉</a:t>
            </a:r>
            <a:endParaRPr lang="zh-CN" altLang="en-US" sz="32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4" name="Text Box 5"/>
          <p:cNvSpPr txBox="1"/>
          <p:nvPr/>
        </p:nvSpPr>
        <p:spPr>
          <a:xfrm>
            <a:off x="5940425" y="5033963"/>
            <a:ext cx="12969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沟通</a:t>
            </a:r>
            <a:endParaRPr lang="zh-CN" altLang="en-US" sz="32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5" name="Text Box 6"/>
          <p:cNvSpPr txBox="1"/>
          <p:nvPr/>
        </p:nvSpPr>
        <p:spPr>
          <a:xfrm>
            <a:off x="6227763" y="2776538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日记</a:t>
            </a:r>
            <a:endParaRPr lang="zh-CN" altLang="en-US" sz="32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6" name="Text Box 7"/>
          <p:cNvSpPr txBox="1"/>
          <p:nvPr/>
        </p:nvSpPr>
        <p:spPr>
          <a:xfrm>
            <a:off x="5580063" y="687388"/>
            <a:ext cx="12239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大喊</a:t>
            </a:r>
            <a:endParaRPr lang="zh-CN" altLang="en-US" sz="32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60" name="Line 12"/>
          <p:cNvSpPr/>
          <p:nvPr/>
        </p:nvSpPr>
        <p:spPr>
          <a:xfrm flipH="1" flipV="1">
            <a:off x="3276600" y="1287463"/>
            <a:ext cx="574675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61" name="Line 13"/>
          <p:cNvSpPr/>
          <p:nvPr/>
        </p:nvSpPr>
        <p:spPr>
          <a:xfrm flipH="1" flipV="1">
            <a:off x="2819400" y="2743200"/>
            <a:ext cx="1152525" cy="4333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62" name="Line 14"/>
          <p:cNvSpPr/>
          <p:nvPr/>
        </p:nvSpPr>
        <p:spPr>
          <a:xfrm flipH="1">
            <a:off x="2971800" y="3810000"/>
            <a:ext cx="728663" cy="990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63" name="Line 15"/>
          <p:cNvSpPr/>
          <p:nvPr/>
        </p:nvSpPr>
        <p:spPr>
          <a:xfrm flipV="1">
            <a:off x="5148263" y="1358900"/>
            <a:ext cx="647700" cy="720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64" name="Line 16"/>
          <p:cNvSpPr/>
          <p:nvPr/>
        </p:nvSpPr>
        <p:spPr>
          <a:xfrm>
            <a:off x="5364163" y="3016250"/>
            <a:ext cx="863600" cy="73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65" name="Line 17"/>
          <p:cNvSpPr/>
          <p:nvPr/>
        </p:nvSpPr>
        <p:spPr>
          <a:xfrm>
            <a:off x="5219700" y="4311650"/>
            <a:ext cx="647700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3911600" y="1267460"/>
            <a:ext cx="914400" cy="515493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/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）合 理 宣 泄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0631c4e562fa04d710ce714ee930f1b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581025"/>
            <a:ext cx="1252538" cy="1354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5b496f78f9e5304aff20efe9359fed7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317750"/>
            <a:ext cx="1284288" cy="1284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727e08277d23101d3b5d5e07eef7258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4225925"/>
            <a:ext cx="1371600" cy="199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4c553431245ae8ab5ba0227f3bee3bf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2900" y="782638"/>
            <a:ext cx="2052638" cy="1535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a6080e7bf18d7dabc6a399e47849c35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4400" y="2743200"/>
            <a:ext cx="1481138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9295f752d3505d837118bcb697db04f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7413" y="5033963"/>
            <a:ext cx="1581150" cy="1531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2365" y="749300"/>
            <a:ext cx="1960563" cy="723900"/>
          </a:xfrm>
        </p:spPr>
        <p:txBody>
          <a:bodyPr anchor="ctr"/>
          <a:p>
            <a:r>
              <a:rPr lang="zh-CN" altLang="en-US"/>
              <a:t>试一试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4020" y="1699895"/>
            <a:ext cx="8272145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原来想法：小波这次考得比我好，他一定比我聪明，我真笨。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换个想法: 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__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___________________________________</a:t>
            </a:r>
            <a:endParaRPr lang="en-US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0990" y="3267075"/>
            <a:ext cx="854202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原来想法：我的家庭条件不好，他们总用异样的眼光看我。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换个想法：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_____________________________________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020" y="4833620"/>
            <a:ext cx="819531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原来想法：同桌上课总爱讲话，跟他坐一起，真是倒霉。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换个想法：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_____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_______________________________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endParaRPr lang="zh-CN" altLang="en-US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23850" y="1700213"/>
            <a:ext cx="90011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Blip>
                <a:blip r:embed="rId1"/>
              </a:buBlip>
            </a:pPr>
            <a:r>
              <a:rPr lang="zh-CN" altLang="en-US" sz="2800" b="1" dirty="0" smtClean="0">
                <a:solidFill>
                  <a:srgbClr val="CC0099"/>
                </a:solidFill>
                <a:ea typeface="华文隶书" panose="02010800040101010101" pitchFamily="2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当与同学发生矛盾，我会从对方角度去考虑问题。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Blip>
                <a:blip r:embed="rId1"/>
              </a:buBlip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当我不开心时，会找朋友去看电影。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Blip>
                <a:blip r:embed="rId1"/>
              </a:buBlip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当遇到困难时，我会告诫自己</a:t>
            </a:r>
            <a:r>
              <a:rPr lang="zh-CN" altLang="en-US" sz="2800" b="1" dirty="0" smtClean="0">
                <a:solidFill>
                  <a:prstClr val="black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世界上没有什么不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可克服的困难</a:t>
            </a:r>
            <a:r>
              <a:rPr lang="zh-CN" altLang="en-US" sz="2800" b="1" dirty="0" smtClean="0">
                <a:solidFill>
                  <a:prstClr val="black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Blip>
                <a:blip r:embed="rId1"/>
              </a:buBlip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当我心情郁闷的时候，会选择去郊游。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Blip>
                <a:blip r:embed="rId1"/>
              </a:buBlip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当我受到委屈时，会痛快地哭一场。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Blip>
                <a:blip r:embed="rId1"/>
              </a:buBlip>
            </a:pP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WordArt 3"/>
          <p:cNvSpPr>
            <a:spLocks noChangeArrowheads="1" noChangeShapeType="1"/>
          </p:cNvSpPr>
          <p:nvPr/>
        </p:nvSpPr>
        <p:spPr bwMode="auto">
          <a:xfrm>
            <a:off x="755650" y="188913"/>
            <a:ext cx="7561263" cy="1130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kern="1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</a:rPr>
              <a:t>判断下面所用的各是什么方法？</a:t>
            </a:r>
            <a:endParaRPr lang="zh-CN" altLang="en-US" sz="3600" kern="10" smtClean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6443054" y="1319213"/>
            <a:ext cx="2656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换位思考问题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6875463" y="2325688"/>
            <a:ext cx="2224087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注意转移法</a:t>
            </a:r>
            <a:endParaRPr lang="zh-CN" altLang="en-US" sz="3200" b="1" smtClean="0">
              <a:solidFill>
                <a:srgbClr val="FF0000"/>
              </a:solidFill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083050" y="3646488"/>
            <a:ext cx="3857625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</a:rPr>
              <a:t>冷静客观地看待问题</a:t>
            </a:r>
            <a:endParaRPr lang="zh-CN" alt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6877050" y="4437063"/>
            <a:ext cx="2222500" cy="77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注意转移法</a:t>
            </a:r>
            <a:endParaRPr lang="zh-CN" altLang="en-US" sz="3200" b="1" smtClean="0">
              <a:solidFill>
                <a:srgbClr val="FF0000"/>
              </a:solidFill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6588125" y="5013325"/>
            <a:ext cx="222408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FF0000"/>
                </a:solidFill>
              </a:rPr>
              <a:t>合理发泄法</a:t>
            </a:r>
            <a:endParaRPr lang="zh-CN" altLang="en-US" sz="32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6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86385" y="441325"/>
            <a:ext cx="1118870" cy="36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当堂检测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2" name="文本框 1"/>
          <p:cNvSpPr txBox="1"/>
          <p:nvPr/>
        </p:nvSpPr>
        <p:spPr>
          <a:xfrm>
            <a:off x="1174750" y="1817688"/>
            <a:ext cx="7262813" cy="393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“适当的悲伤可以表示感情的深切，过度的伤心却可以证明智慧的欠缺。”这句话的意思是：  （  ）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A.悲伤是一种不良的情绪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B.情绪需要调控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C.我们只能悲伤，不能伤心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D.只有愚蠢的人才会悲伤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23175" y="2384425"/>
            <a:ext cx="4778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86385" y="441325"/>
            <a:ext cx="1118870" cy="36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当堂检测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6" name="文本框 1"/>
          <p:cNvSpPr txBox="1"/>
          <p:nvPr/>
        </p:nvSpPr>
        <p:spPr>
          <a:xfrm>
            <a:off x="1152525" y="2093913"/>
            <a:ext cx="7150100" cy="3932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有些同学进入初中后，觉得学习压力明显加重，总担心考不好，产生了考试焦虑现象。下列对学习压力和考试焦虑的理解不正确的是       （        ）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A．学习活动不可能没有压力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B．适度的学习压力有利于提高学习效率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C．考试焦虑有利于考试水平的发挥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D．克服考试过度焦虑的关键是要对症下药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2600" y="3306763"/>
            <a:ext cx="476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239838" y="1058863"/>
            <a:ext cx="3116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0"/>
            <a:ext cx="396081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4800" b="1" dirty="0" smtClean="0">
                <a:solidFill>
                  <a:srgbClr val="E68200"/>
                </a:solidFill>
                <a:latin typeface="Garamond" panose="02020404030301010803" pitchFamily="18" charset="0"/>
              </a:rPr>
              <a:t>小王的喜和忧</a:t>
            </a:r>
            <a:endParaRPr lang="zh-CN" altLang="zh-CN" sz="4800" b="1" dirty="0" smtClean="0">
              <a:solidFill>
                <a:srgbClr val="E68200"/>
              </a:solidFill>
              <a:latin typeface="Garamond" panose="02020404030301010803" pitchFamily="18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79388" y="1125538"/>
            <a:ext cx="8785225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400" b="1" dirty="0" smtClean="0">
                <a:solidFill>
                  <a:prstClr val="black"/>
                </a:solidFill>
                <a:latin typeface="Garamond" panose="02020404030301010803" pitchFamily="18" charset="0"/>
              </a:rPr>
              <a:t>       </a:t>
            </a:r>
            <a:r>
              <a:rPr lang="zh-CN" altLang="zh-CN" sz="2800" b="1" dirty="0" smtClean="0">
                <a:solidFill>
                  <a:prstClr val="black"/>
                </a:solidFill>
                <a:latin typeface="Garamond" panose="02020404030301010803" pitchFamily="18" charset="0"/>
                <a:ea typeface="黑体" panose="02010609060101010101" pitchFamily="49" charset="-122"/>
              </a:rPr>
              <a:t>小王是一名初二的学生，在初一下学期的期中考试中他的成绩是全班第一名，为此他兴奋得翻来覆去一夜睡不着觉，认为自己真是不简单，觉得周围的一切都是那么美好。</a:t>
            </a:r>
            <a:endParaRPr lang="zh-CN" altLang="zh-CN" sz="2800" b="1" dirty="0" smtClean="0">
              <a:solidFill>
                <a:prstClr val="black"/>
              </a:solidFill>
              <a:latin typeface="Garamond" panose="02020404030301010803" pitchFamily="18" charset="0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800" b="1" dirty="0" smtClean="0">
                <a:solidFill>
                  <a:prstClr val="black"/>
                </a:solidFill>
                <a:latin typeface="Garamond" panose="02020404030301010803" pitchFamily="18" charset="0"/>
                <a:ea typeface="黑体" panose="02010609060101010101" pitchFamily="49" charset="-122"/>
              </a:rPr>
              <a:t>       可是好景不长，在期末考试中他却考砸了，他同样又是一夜没合眼，认为自己怎么这样无能，真是丢人，无法向父母交代。</a:t>
            </a:r>
            <a:endParaRPr lang="zh-CN" altLang="zh-CN" sz="2800" b="1" dirty="0" smtClean="0">
              <a:solidFill>
                <a:prstClr val="black"/>
              </a:solidFill>
              <a:latin typeface="Garamond" panose="02020404030301010803" pitchFamily="18" charset="0"/>
              <a:ea typeface="黑体" panose="0201060906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800" b="1" dirty="0" smtClean="0">
                <a:solidFill>
                  <a:prstClr val="black"/>
                </a:solidFill>
                <a:latin typeface="Garamond" panose="02020404030301010803" pitchFamily="18" charset="0"/>
                <a:ea typeface="黑体" panose="02010609060101010101" pitchFamily="49" charset="-122"/>
              </a:rPr>
              <a:t>       第二天，同学小李说风凉话了：小王，全班第一名不是那么好拿的，上一次还不知道是让你怎么给蒙上了。小王听了顿时生起一股无名的火，觉得自己咽不下这口气，于是一拳打过去……小李把这事告诉了班主任，小王知道自己这下可闯了祸，既后悔又害怕…… </a:t>
            </a:r>
            <a:endParaRPr lang="zh-CN" altLang="zh-CN" sz="2800" b="1" dirty="0" smtClean="0">
              <a:solidFill>
                <a:prstClr val="black"/>
              </a:solidFill>
              <a:latin typeface="Garamond" panose="02020404030301010803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286385" y="441325"/>
            <a:ext cx="1118870" cy="365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当堂检测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0" name="文本框 1"/>
          <p:cNvSpPr txBox="1"/>
          <p:nvPr/>
        </p:nvSpPr>
        <p:spPr>
          <a:xfrm>
            <a:off x="885825" y="2054225"/>
            <a:ext cx="7502525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．7年级学生小明数学考试没考好，心里很难过，于是他约同学到操场上打篮球，放松心情，小明采用的调节情绪的方法是            （      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A．转移法              	    B．换位法	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C．倾诉法	                       D．自我宽慰法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02475" y="3416300"/>
            <a:ext cx="638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6CM9LGB1{KQJ4(G$_D~8GL_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"/>
            <a:ext cx="8496944" cy="630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827088" y="666750"/>
            <a:ext cx="8140700" cy="5558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None/>
            </a:pPr>
            <a:r>
              <a:rPr lang="zh-CN" altLang="zh-CN" sz="3000" b="1" smtClean="0">
                <a:solidFill>
                  <a:srgbClr val="FF6600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zh-CN" sz="4800" b="1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感悟：</a:t>
            </a:r>
            <a:r>
              <a:rPr lang="zh-CN" altLang="zh-CN" sz="4400" b="1" smtClean="0">
                <a:solidFill>
                  <a:prstClr val="black"/>
                </a:solidFill>
                <a:latin typeface="楷体_GB2312" pitchFamily="1" charset="-122"/>
                <a:ea typeface="楷体_GB2312" pitchFamily="1" charset="-122"/>
              </a:rPr>
              <a:t>生活并不是一帆风顺的，在人生的道路上，不顺心的事情是不可避免的。要保持和获得健康的情绪，就要</a:t>
            </a:r>
            <a:r>
              <a:rPr lang="zh-CN" altLang="zh-CN" sz="4800" b="1" smtClean="0">
                <a:solidFill>
                  <a:srgbClr val="D60093"/>
                </a:solidFill>
                <a:ea typeface="楷体_GB2312" pitchFamily="1" charset="-122"/>
              </a:rPr>
              <a:t>做自己情绪的主人</a:t>
            </a:r>
            <a:r>
              <a:rPr lang="zh-CN" altLang="zh-CN" sz="4800" b="1" smtClean="0">
                <a:solidFill>
                  <a:prstClr val="black"/>
                </a:solidFill>
              </a:rPr>
              <a:t>，</a:t>
            </a:r>
            <a:r>
              <a:rPr lang="zh-CN" altLang="zh-CN" sz="4400" b="1" smtClean="0">
                <a:solidFill>
                  <a:prstClr val="black"/>
                </a:solidFill>
                <a:latin typeface="楷体_GB2312" pitchFamily="1" charset="-122"/>
                <a:ea typeface="楷体_GB2312" pitchFamily="1" charset="-122"/>
              </a:rPr>
              <a:t>就必须学会善于调</a:t>
            </a:r>
            <a:r>
              <a:rPr lang="zh-CN" altLang="en-US" sz="4400" b="1" smtClean="0">
                <a:solidFill>
                  <a:prstClr val="black"/>
                </a:solidFill>
                <a:latin typeface="楷体_GB2312" pitchFamily="1" charset="-122"/>
                <a:ea typeface="楷体_GB2312" pitchFamily="1" charset="-122"/>
              </a:rPr>
              <a:t>控</a:t>
            </a:r>
            <a:r>
              <a:rPr lang="zh-CN" altLang="zh-CN" sz="4400" b="1" smtClean="0">
                <a:solidFill>
                  <a:prstClr val="black"/>
                </a:solidFill>
                <a:latin typeface="楷体_GB2312" pitchFamily="1" charset="-122"/>
                <a:ea typeface="楷体_GB2312" pitchFamily="1" charset="-122"/>
              </a:rPr>
              <a:t>情绪。</a:t>
            </a:r>
            <a:endParaRPr lang="zh-CN" altLang="zh-CN" sz="4400" b="1" smtClean="0">
              <a:solidFill>
                <a:prstClr val="black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69315"/>
          </a:xfrm>
        </p:spPr>
        <p:txBody>
          <a:bodyPr/>
          <a:p>
            <a:pPr algn="l"/>
            <a:r>
              <a:rPr lang="zh-CN" altLang="en-US" b="1"/>
              <a:t>课后作业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540" y="1165860"/>
            <a:ext cx="8809990" cy="5403215"/>
          </a:xfrm>
        </p:spPr>
        <p:txBody>
          <a:bodyPr/>
          <a:p>
            <a:r>
              <a:rPr lang="zh-CN" altLang="en-US" sz="3600" b="1"/>
              <a:t>辨析题：</a:t>
            </a:r>
            <a:endParaRPr lang="zh-CN" altLang="en-US" sz="3600" b="1"/>
          </a:p>
          <a:p>
            <a:r>
              <a:rPr lang="en-US" altLang="zh-CN" b="1"/>
              <a:t>1</a:t>
            </a:r>
            <a:r>
              <a:rPr lang="zh-CN" altLang="en-US" b="1"/>
              <a:t>、有人认为，情绪的波动，使人无法调控情绪。请你辨析这个观点。</a:t>
            </a:r>
            <a:endParaRPr lang="zh-CN" altLang="en-US" sz="2400">
              <a:solidFill>
                <a:schemeClr val="tx1"/>
              </a:solidFill>
            </a:endParaRPr>
          </a:p>
          <a:p>
            <a:r>
              <a:rPr lang="zh-CN" altLang="en-US" sz="2400">
                <a:solidFill>
                  <a:schemeClr val="tx1"/>
                </a:solidFill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</a:rPr>
              <a:t>  答：这个观点是错误的。因为(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)情绪是可以调控的。要保持乐观心态，必须学会调节和控制自己的情绪。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　　(</a:t>
            </a:r>
            <a:r>
              <a:rPr lang="en-US" altLang="zh-CN" sz="2800" b="1">
                <a:solidFill>
                  <a:schemeClr val="tx1"/>
                </a:solidFill>
              </a:rPr>
              <a:t>2</a:t>
            </a:r>
            <a:r>
              <a:rPr lang="zh-CN" altLang="en-US" sz="2800" b="1">
                <a:solidFill>
                  <a:schemeClr val="tx1"/>
                </a:solidFill>
              </a:rPr>
              <a:t>)调节情绪有很多具体的方法，如注意转移法、合理发泄法、理智控制法等，我们可以根据不同的情况和个人的特点灵活地加以运用。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        所以说这个观点是错误的。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AutoShape 5"/>
          <p:cNvSpPr/>
          <p:nvPr>
            <p:custDataLst>
              <p:tags r:id="rId1"/>
            </p:custDataLst>
          </p:nvPr>
        </p:nvSpPr>
        <p:spPr>
          <a:xfrm flipH="1" flipV="1">
            <a:off x="6430963" y="5969000"/>
            <a:ext cx="1720850" cy="863600"/>
          </a:xfrm>
          <a:prstGeom prst="triangle">
            <a:avLst>
              <a:gd name="adj" fmla="val 50000"/>
            </a:avLst>
          </a:prstGeom>
          <a:solidFill>
            <a:srgbClr val="94DE94"/>
          </a:solidFill>
          <a:ln w="9525">
            <a:noFill/>
          </a:ln>
        </p:spPr>
        <p:txBody>
          <a:bodyPr anchor="ctr"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8674" name="文本框 1"/>
          <p:cNvSpPr txBox="1"/>
          <p:nvPr/>
        </p:nvSpPr>
        <p:spPr>
          <a:xfrm>
            <a:off x="3362325" y="3238500"/>
            <a:ext cx="2540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谢   谢</a:t>
            </a:r>
            <a:endParaRPr lang="zh-CN" altLang="en-US" sz="4400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539750" y="549275"/>
            <a:ext cx="83534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79388" y="0"/>
            <a:ext cx="8712200" cy="65008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 i="1">
                <a:solidFill>
                  <a:srgbClr val="E682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</a:rPr>
              <a:t>我们也经常体会着这样的喜和忧！</a:t>
            </a:r>
            <a:endParaRPr lang="zh-CN" altLang="en-US" sz="3600" b="1" i="1">
              <a:solidFill>
                <a:srgbClr val="E682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1600" b="1" i="1">
              <a:solidFill>
                <a:srgbClr val="E682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prstClr val="black"/>
                </a:solidFill>
                <a:latin typeface="Garamond" panose="02020404030301010803" pitchFamily="18" charset="0"/>
              </a:rPr>
              <a:t>★</a:t>
            </a:r>
            <a:r>
              <a:rPr lang="zh-CN" altLang="en-US" sz="3600" b="1">
                <a:solidFill>
                  <a:prstClr val="black"/>
                </a:solidFill>
                <a:latin typeface="Garamond" panose="02020404030301010803" pitchFamily="18" charset="0"/>
              </a:rPr>
              <a:t>期中考试后，小王的心情怎样？</a:t>
            </a:r>
            <a:endParaRPr lang="zh-CN" altLang="en-US" sz="3600" b="1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prstClr val="black"/>
                </a:solidFill>
                <a:latin typeface="Garamond" panose="02020404030301010803" pitchFamily="18" charset="0"/>
              </a:rPr>
              <a:t>                        </a:t>
            </a:r>
            <a:endParaRPr lang="zh-CN" altLang="en-US" sz="3600" b="1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prstClr val="black"/>
                </a:solidFill>
                <a:latin typeface="Garamond" panose="02020404030301010803" pitchFamily="18" charset="0"/>
              </a:rPr>
              <a:t>★</a:t>
            </a:r>
            <a:r>
              <a:rPr lang="zh-CN" altLang="en-US" sz="3600" b="1">
                <a:solidFill>
                  <a:prstClr val="black"/>
                </a:solidFill>
                <a:latin typeface="Garamond" panose="02020404030301010803" pitchFamily="18" charset="0"/>
              </a:rPr>
              <a:t>期末考试成绩公布后，小王有什么反应？</a:t>
            </a:r>
            <a:endParaRPr lang="zh-CN" altLang="en-US" sz="3600" b="1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3600" b="1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prstClr val="black"/>
                </a:solidFill>
                <a:latin typeface="Garamond" panose="02020404030301010803" pitchFamily="18" charset="0"/>
              </a:rPr>
              <a:t>★</a:t>
            </a:r>
            <a:r>
              <a:rPr lang="zh-CN" altLang="en-US" sz="3600" b="1">
                <a:solidFill>
                  <a:prstClr val="black"/>
                </a:solidFill>
                <a:latin typeface="Garamond" panose="02020404030301010803" pitchFamily="18" charset="0"/>
              </a:rPr>
              <a:t>听到小李说风凉话时，小王有什么反应？</a:t>
            </a:r>
            <a:endParaRPr lang="zh-CN" altLang="en-US" sz="3600" b="1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endParaRPr lang="zh-CN" altLang="en-US" sz="3600" b="1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prstClr val="black"/>
                </a:solidFill>
                <a:latin typeface="Garamond" panose="02020404030301010803" pitchFamily="18" charset="0"/>
              </a:rPr>
              <a:t>★</a:t>
            </a:r>
            <a:r>
              <a:rPr lang="zh-CN" altLang="en-US" sz="3600" b="1">
                <a:solidFill>
                  <a:prstClr val="black"/>
                </a:solidFill>
                <a:latin typeface="Garamond" panose="02020404030301010803" pitchFamily="18" charset="0"/>
              </a:rPr>
              <a:t>当小李把自己的遭遇告诉了班主任后，小王的心情又如何？</a:t>
            </a:r>
            <a:endParaRPr lang="zh-CN" altLang="en-US" sz="3600" b="1">
              <a:solidFill>
                <a:prstClr val="black"/>
              </a:solidFill>
              <a:latin typeface="Garamond" panose="02020404030301010803" pitchFamily="18" charset="0"/>
            </a:endParaRPr>
          </a:p>
        </p:txBody>
      </p:sp>
      <p:sp>
        <p:nvSpPr>
          <p:cNvPr id="7172" name="WordArt 4"/>
          <p:cNvSpPr>
            <a:spLocks noChangeArrowheads="1" noChangeShapeType="1"/>
          </p:cNvSpPr>
          <p:nvPr/>
        </p:nvSpPr>
        <p:spPr bwMode="auto">
          <a:xfrm>
            <a:off x="7019925" y="1125538"/>
            <a:ext cx="1841500" cy="1028700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kern="10" smtClean="0">
                <a:ln w="9525">
                  <a:solidFill>
                    <a:srgbClr val="000000"/>
                  </a:solidFill>
                  <a:round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开心 兴奋</a:t>
            </a:r>
            <a:endParaRPr lang="zh-CN" altLang="en-US" sz="3600" b="1" kern="10" smtClean="0">
              <a:ln w="9525">
                <a:solidFill>
                  <a:srgbClr val="000000"/>
                </a:solidFill>
                <a:round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3" name="WordArt 5"/>
          <p:cNvSpPr>
            <a:spLocks noChangeArrowheads="1" noChangeShapeType="1"/>
          </p:cNvSpPr>
          <p:nvPr/>
        </p:nvSpPr>
        <p:spPr bwMode="auto">
          <a:xfrm>
            <a:off x="3132138" y="2997200"/>
            <a:ext cx="2105025" cy="71913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kern="10" smtClean="0">
                <a:ln w="9525">
                  <a:solidFill>
                    <a:srgbClr val="000000"/>
                  </a:solidFill>
                  <a:round/>
                </a:ln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苦恼 烦躁</a:t>
            </a:r>
            <a:endParaRPr lang="zh-CN" altLang="en-US" sz="3600" b="1" kern="10" smtClean="0">
              <a:ln w="9525">
                <a:solidFill>
                  <a:srgbClr val="000000"/>
                </a:solidFill>
                <a:round/>
              </a:ln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4" name="WordArt 6"/>
          <p:cNvSpPr>
            <a:spLocks noChangeArrowheads="1" noChangeShapeType="1"/>
          </p:cNvSpPr>
          <p:nvPr/>
        </p:nvSpPr>
        <p:spPr bwMode="auto">
          <a:xfrm>
            <a:off x="4405313" y="3502025"/>
            <a:ext cx="3486150" cy="863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气愤 无法控制怒火</a:t>
            </a:r>
            <a:endParaRPr lang="zh-CN" altLang="en-US" sz="3200" dirty="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5" name="WordArt 7"/>
          <p:cNvSpPr>
            <a:spLocks noChangeArrowheads="1" noChangeShapeType="1"/>
          </p:cNvSpPr>
          <p:nvPr/>
        </p:nvSpPr>
        <p:spPr bwMode="auto">
          <a:xfrm>
            <a:off x="4583113" y="5057775"/>
            <a:ext cx="2743200" cy="700088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kern="10" smtClean="0">
                <a:ln w="9525">
                  <a:solidFill>
                    <a:srgbClr val="008080"/>
                  </a:solidFill>
                  <a:round/>
                </a:ln>
                <a:solidFill>
                  <a:srgbClr val="008080"/>
                </a:solidFill>
                <a:latin typeface="宋体" panose="02010600030101010101" pitchFamily="2" charset="-122"/>
              </a:rPr>
              <a:t>既后悔又害怕</a:t>
            </a:r>
            <a:endParaRPr lang="zh-CN" altLang="en-US" sz="3600" b="1" kern="10" smtClean="0">
              <a:ln w="9525">
                <a:solidFill>
                  <a:srgbClr val="008080"/>
                </a:solidFill>
                <a:round/>
              </a:ln>
              <a:solidFill>
                <a:srgbClr val="00808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  <p:bldP spid="71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596672"/>
            <a:ext cx="8424935" cy="3313113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zh-CN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多样性、复杂性。</a:t>
            </a:r>
            <a:endParaRPr lang="zh-CN" altLang="zh-CN" sz="36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l" eaLnBrk="1" hangingPunct="1">
              <a:spcBef>
                <a:spcPct val="0"/>
              </a:spcBef>
            </a:pPr>
            <a:endParaRPr lang="en-US" altLang="zh-CN" sz="3600" b="1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algn="l" eaLnBrk="1" hangingPunct="1">
              <a:spcBef>
                <a:spcPct val="0"/>
              </a:spcBef>
            </a:pPr>
            <a:r>
              <a:rPr lang="zh-CN" altLang="zh-CN" sz="3600" b="1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如快乐、兴奋、愤怒、害怕、悲伤等</a:t>
            </a:r>
            <a:endParaRPr lang="zh-CN" altLang="zh-CN" sz="3600" b="1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900430" y="969010"/>
            <a:ext cx="4797425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6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1、情绪的特点是？</a:t>
            </a:r>
            <a:endParaRPr lang="zh-CN" altLang="zh-CN" sz="3600" b="1" dirty="0" smtClean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95536" y="333375"/>
            <a:ext cx="676875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4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一、</a:t>
            </a:r>
            <a:r>
              <a:rPr lang="zh-CN" altLang="en-US" sz="4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复杂而多样的情绪</a:t>
            </a:r>
            <a:endParaRPr lang="zh-CN" altLang="zh-CN" sz="4400" b="1" dirty="0" smtClean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900113" y="3789040"/>
            <a:ext cx="6624637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600" b="1" dirty="0" smtClean="0">
                <a:solidFill>
                  <a:prstClr val="black"/>
                </a:solidFill>
              </a:rPr>
              <a:t>2、人的基本情绪是？</a:t>
            </a:r>
            <a:endParaRPr lang="zh-CN" altLang="zh-CN" sz="3600" b="1" dirty="0" smtClean="0">
              <a:solidFill>
                <a:prstClr val="black"/>
              </a:solidFill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76262" y="4732338"/>
            <a:ext cx="7272337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600" b="1" dirty="0" smtClean="0">
                <a:solidFill>
                  <a:srgbClr val="FF0000"/>
                </a:solidFill>
              </a:rPr>
              <a:t>人的基本情绪——快乐、愤怒、恐惧、悲伤</a:t>
            </a:r>
            <a:endParaRPr lang="zh-CN" altLang="zh-CN" sz="36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  <p:bldP spid="819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O~KI$B_EZ2LYSS20(G~GS9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7200" y="2036763"/>
            <a:ext cx="118745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JK)7}[`)Q$E6RIQDI8XRQ%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36763"/>
            <a:ext cx="118745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A$8A8OID~F3DZ(E2]3AVM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5900" y="4918075"/>
            <a:ext cx="1008063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MT](FQ94~W5N[Z`XJ)IOQ`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92275" y="5014913"/>
            <a:ext cx="1008063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S$42QN1OM}D{$M4@ZY3(X[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941513"/>
            <a:ext cx="1152525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 descr="M2[TI@R5974H%`L)P}N9TE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1990725"/>
            <a:ext cx="136842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 descr="JL5VJ46LW%0`EF{J%F7C(`P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64050" y="4822825"/>
            <a:ext cx="1152525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 descr="{A`0O4LV7RIL@1VVL}29L4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48375" y="4678363"/>
            <a:ext cx="1187450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370263" y="5248275"/>
            <a:ext cx="685800" cy="143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4400" b="1" smtClean="0">
                <a:solidFill>
                  <a:srgbClr val="7168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悲伤</a:t>
            </a:r>
            <a:endParaRPr lang="zh-CN" altLang="zh-CN" sz="4400" b="1" smtClean="0">
              <a:solidFill>
                <a:srgbClr val="7168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7740650" y="5373688"/>
            <a:ext cx="685800" cy="143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4400" b="1" smtClean="0">
                <a:solidFill>
                  <a:srgbClr val="6666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恐惧</a:t>
            </a:r>
            <a:endParaRPr lang="zh-CN" altLang="zh-CN" sz="4400" b="1" smtClean="0">
              <a:solidFill>
                <a:srgbClr val="6666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203575" y="2276475"/>
            <a:ext cx="685800" cy="143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4400" b="1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</a:t>
            </a:r>
            <a:endParaRPr lang="zh-CN" altLang="zh-CN" sz="4400" b="1" smtClean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7740650" y="2420938"/>
            <a:ext cx="685800" cy="143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4400" b="1" smtClean="0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愤怒</a:t>
            </a:r>
            <a:endParaRPr lang="zh-CN" altLang="zh-CN" sz="4400" b="1" smtClean="0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828675" y="765175"/>
            <a:ext cx="7270750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600" b="1" smtClean="0">
                <a:solidFill>
                  <a:srgbClr val="FF0000"/>
                </a:solidFill>
              </a:rPr>
              <a:t>人的基本情绪——快乐、愤怒、恐惧、悲伤</a:t>
            </a:r>
            <a:endParaRPr lang="zh-CN" altLang="zh-CN" sz="36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autoUpdateAnimBg="0"/>
      <p:bldP spid="9228" grpId="0" autoUpdateAnimBg="0"/>
      <p:bldP spid="9229" grpId="0" autoUpdateAnimBg="0"/>
      <p:bldP spid="9230" grpId="0" autoUpdateAnimBg="0"/>
      <p:bldP spid="923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5" y="151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503237" y="583299"/>
            <a:ext cx="864076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514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514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514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514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514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94C600"/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zh-CN" sz="3600" b="1" dirty="0" smtClean="0">
                <a:solidFill>
                  <a:srgbClr val="0070C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虽然人的基本情绪种类只有四种——快乐、愤怒、恐惧、悲伤，但是，随着我们的内心体验不断变换这四种情绪会演变为各种复杂的情绪。</a:t>
            </a:r>
            <a:endParaRPr lang="zh-CN" altLang="zh-CN" sz="3600" b="1" dirty="0" smtClean="0">
              <a:solidFill>
                <a:srgbClr val="0070C0"/>
              </a:solidFill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251520" y="3208055"/>
            <a:ext cx="6400800" cy="1752600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这说明了什么？</a:t>
            </a:r>
            <a:endParaRPr lang="zh-CN" altLang="en-US" sz="48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4497742"/>
            <a:ext cx="6174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FFFF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 </a:t>
            </a:r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情绪具有多样性和复杂性。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abc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6049"/>
            <a:ext cx="76914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41300" y="3719513"/>
            <a:ext cx="8413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600" b="1" smtClean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同样是下雨为什么会引起不同的情绪呢？</a:t>
            </a:r>
            <a:endParaRPr lang="zh-CN" altLang="zh-CN" sz="3600" b="1" smtClean="0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74688" y="4833938"/>
            <a:ext cx="1066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8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小明</a:t>
            </a:r>
            <a:endParaRPr lang="zh-CN" altLang="zh-CN" sz="2800" b="1" smtClean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42888" y="5840413"/>
            <a:ext cx="20145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8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农民伯伯</a:t>
            </a:r>
            <a:endParaRPr lang="zh-CN" altLang="zh-CN" sz="2800" b="1" smtClean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0" name="AutoShape 6"/>
          <p:cNvSpPr/>
          <p:nvPr/>
        </p:nvSpPr>
        <p:spPr bwMode="auto">
          <a:xfrm>
            <a:off x="1827213" y="4976813"/>
            <a:ext cx="533400" cy="1295400"/>
          </a:xfrm>
          <a:prstGeom prst="rightBrace">
            <a:avLst>
              <a:gd name="adj1" fmla="val 20238"/>
              <a:gd name="adj2" fmla="val 50000"/>
            </a:avLst>
          </a:prstGeom>
          <a:noFill/>
          <a:ln w="381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mtClean="0">
              <a:solidFill>
                <a:srgbClr val="FF3300"/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403475" y="5408613"/>
            <a:ext cx="19256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800" b="1" smtClean="0">
                <a:solidFill>
                  <a:srgbClr val="0033CC"/>
                </a:solidFill>
                <a:latin typeface="Times New Roman" panose="02020603050405020304" pitchFamily="18" charset="0"/>
              </a:rPr>
              <a:t>内心需要</a:t>
            </a:r>
            <a:endParaRPr lang="zh-CN" altLang="zh-CN" sz="2800" b="1" smtClean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 flipV="1">
            <a:off x="4059238" y="5192713"/>
            <a:ext cx="609600" cy="381000"/>
          </a:xfrm>
          <a:prstGeom prst="line">
            <a:avLst/>
          </a:prstGeom>
          <a:noFill/>
          <a:ln w="57150">
            <a:solidFill>
              <a:schemeClr val="accent1"/>
            </a:solidFill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4059238" y="5840413"/>
            <a:ext cx="533400" cy="304800"/>
          </a:xfrm>
          <a:prstGeom prst="line">
            <a:avLst/>
          </a:prstGeom>
          <a:noFill/>
          <a:ln w="57150">
            <a:solidFill>
              <a:schemeClr val="accent1"/>
            </a:solidFill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635500" y="4976813"/>
            <a:ext cx="19383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8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想去</a:t>
            </a:r>
            <a:r>
              <a:rPr lang="zh-CN" altLang="en-US" sz="28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踢</a:t>
            </a:r>
            <a:r>
              <a:rPr lang="zh-CN" altLang="zh-CN" sz="28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球</a:t>
            </a:r>
            <a:endParaRPr lang="zh-CN" altLang="zh-CN" sz="2800" b="1" smtClean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4635500" y="5913438"/>
            <a:ext cx="20113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800" b="1" smtClean="0">
                <a:solidFill>
                  <a:prstClr val="black"/>
                </a:solidFill>
                <a:latin typeface="Times New Roman" panose="02020603050405020304" pitchFamily="18" charset="0"/>
              </a:rPr>
              <a:t>希望下雨</a:t>
            </a:r>
            <a:endParaRPr lang="zh-CN" altLang="zh-CN" sz="2800" b="1" smtClean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6219825" y="5265738"/>
            <a:ext cx="1524000" cy="0"/>
          </a:xfrm>
          <a:prstGeom prst="line">
            <a:avLst/>
          </a:prstGeom>
          <a:noFill/>
          <a:ln w="28575">
            <a:solidFill>
              <a:schemeClr val="accent1"/>
            </a:solidFill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075363" y="4760913"/>
            <a:ext cx="1939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得不到满足</a:t>
            </a:r>
            <a:endParaRPr lang="zh-CN" altLang="zh-CN" sz="24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7804150" y="4905375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2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失望</a:t>
            </a:r>
            <a:endParaRPr lang="zh-CN" altLang="zh-CN" sz="3200" b="1" smtClean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>
            <a:off x="6219825" y="6273800"/>
            <a:ext cx="1511300" cy="0"/>
          </a:xfrm>
          <a:prstGeom prst="line">
            <a:avLst/>
          </a:prstGeom>
          <a:noFill/>
          <a:ln w="38100">
            <a:solidFill>
              <a:schemeClr val="accent1"/>
            </a:solidFill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6364288" y="5768975"/>
            <a:ext cx="1143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满   足</a:t>
            </a:r>
            <a:endParaRPr lang="zh-CN" altLang="zh-CN" sz="2400" b="1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7804150" y="5984875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sz="3200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高兴</a:t>
            </a:r>
            <a:endParaRPr lang="zh-CN" altLang="zh-CN" sz="3200" b="1" smtClean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1492" y="479153"/>
            <a:ext cx="738664" cy="3240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看图配音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1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8" grpId="0" autoUpdateAnimBg="0" build="p"/>
      <p:bldP spid="11269" grpId="0" autoUpdateAnimBg="0" build="p"/>
      <p:bldP spid="11270" grpId="0" bldLvl="0" animBg="1" autoUpdateAnimBg="0"/>
      <p:bldP spid="11271" grpId="0" autoUpdateAnimBg="0" build="p"/>
      <p:bldP spid="11272" grpId="0" animBg="1"/>
      <p:bldP spid="11273" grpId="0" animBg="1"/>
      <p:bldP spid="11274" grpId="0" autoUpdateAnimBg="0" build="p"/>
      <p:bldP spid="11275" grpId="0" autoUpdateAnimBg="0" build="p"/>
      <p:bldP spid="11276" grpId="0" animBg="1"/>
      <p:bldP spid="11277" grpId="0" autoUpdateAnimBg="0" build="p"/>
      <p:bldP spid="11278" grpId="0" autoUpdateAnimBg="0" build="p"/>
      <p:bldP spid="11279" grpId="0" animBg="1"/>
      <p:bldP spid="11280" grpId="0" autoUpdateAnimBg="0" build="p"/>
      <p:bldP spid="11281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31031" y="1909837"/>
          <a:ext cx="8533457" cy="311425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96344"/>
                <a:gridCol w="2988333"/>
                <a:gridCol w="2448780"/>
              </a:tblGrid>
              <a:tr h="66598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zh-CN" altLang="en-US" sz="2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产生的情绪体验</a:t>
                      </a:r>
                      <a:endParaRPr lang="zh-CN" altLang="en-US" sz="11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13681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需要的到满足时</a:t>
                      </a:r>
                      <a:endParaRPr kumimoji="0" lang="en-US" altLang="zh-CN" sz="28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endParaRPr lang="zh-CN" altLang="en-US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28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需要得不到满足时</a:t>
                      </a:r>
                      <a:endParaRPr kumimoji="0" lang="zh-CN" altLang="en-US" sz="28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endParaRPr lang="zh-CN" altLang="en-US" dirty="0"/>
                    </a:p>
                  </a:txBody>
                  <a:tcP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563835" y="2858895"/>
            <a:ext cx="29546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愉快、轻松、美好、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甜蜜、喜爱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3888" y="4058647"/>
            <a:ext cx="29546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悲伤、沮丧、恐惧、</a:t>
            </a:r>
            <a:endParaRPr lang="en-US" altLang="zh-CN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愤怒、忧郁、厌恶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18287" y="295165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积极情绪</a:t>
            </a:r>
            <a:endParaRPr lang="zh-CN" altLang="en-US" sz="36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5089" y="415092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消极情绪</a:t>
            </a:r>
            <a:endParaRPr lang="zh-CN" altLang="en-US" sz="3600" b="1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280" y="477520"/>
            <a:ext cx="897953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3</a:t>
            </a:r>
            <a:r>
              <a:rPr lang="zh-CN" altLang="en-US" sz="44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、</a:t>
            </a:r>
            <a:r>
              <a:rPr lang="zh-CN" altLang="en-US" sz="4400" b="1" dirty="0" smtClean="0">
                <a:solidFill>
                  <a:schemeClr val="tx1"/>
                </a:solidFill>
                <a:sym typeface="+mn-ea"/>
              </a:rPr>
              <a:t>产生积极和消极情绪的原因是？两者有什么关系？</a:t>
            </a:r>
            <a:endParaRPr lang="zh-CN" altLang="en-US" sz="4400" b="1" dirty="0" smtClean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1165" y="5274945"/>
            <a:ext cx="7827645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两者是可以相互转化的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43_1*i*2"/>
  <p:tag name="KSO_WM_TEMPLATE_CATEGORY" val="custom"/>
  <p:tag name="KSO_WM_TEMPLATE_INDEX" val="43"/>
  <p:tag name="KSO_WM_UNIT_INDEX" val="2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43_1*i*2"/>
  <p:tag name="KSO_WM_TEMPLATE_CATEGORY" val="custom"/>
  <p:tag name="KSO_WM_TEMPLATE_INDEX" val="43"/>
  <p:tag name="KSO_WM_UNIT_INDEX" val="2"/>
</p:tagLst>
</file>

<file path=ppt/tags/tag3.xml><?xml version="1.0" encoding="utf-8"?>
<p:tagLst xmlns:p="http://schemas.openxmlformats.org/presentationml/2006/main">
  <p:tag name="KSO_WM_TEMPLATE_THUMBS_INDEX" val="1、8、12、16、20、25、28、32、34"/>
  <p:tag name="KSO_WM_SLIDE_ID" val="custom43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43"/>
  <p:tag name="KSO_WM_TAG_VERSION" val="1.0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4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43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43_1*i*2"/>
  <p:tag name="KSO_WM_TEMPLATE_CATEGORY" val="custom"/>
  <p:tag name="KSO_WM_TEMPLATE_INDEX" val="43"/>
  <p:tag name="KSO_WM_UNIT_INDEX" val="2"/>
</p:tagLst>
</file>

<file path=ppt/tags/tag7.xml><?xml version="1.0" encoding="utf-8"?>
<p:tagLst xmlns:p="http://schemas.openxmlformats.org/presentationml/2006/main">
  <p:tag name="KSO_WM_TEMPLATE_THUMBS_INDEX" val="1、8、12、16、20、25、28、32、34"/>
  <p:tag name="KSO_WM_SLIDE_ID" val="custom43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43"/>
  <p:tag name="KSO_WM_TAG_VERSION" val="1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2912</Words>
  <Application>WPS 演示</Application>
  <PresentationFormat>全屏显示(4:3)</PresentationFormat>
  <Paragraphs>278</Paragraphs>
  <Slides>34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34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黑体</vt:lpstr>
      <vt:lpstr>Arial Black</vt:lpstr>
      <vt:lpstr>Calibri</vt:lpstr>
      <vt:lpstr>隶书</vt:lpstr>
      <vt:lpstr>Garamond</vt:lpstr>
      <vt:lpstr>Times New Roman</vt:lpstr>
      <vt:lpstr>华文琥珀</vt:lpstr>
      <vt:lpstr>华文新魏</vt:lpstr>
      <vt:lpstr>华文中宋</vt:lpstr>
      <vt:lpstr>楷体</vt:lpstr>
      <vt:lpstr>华文隶书</vt:lpstr>
      <vt:lpstr>楷体_GB2312</vt:lpstr>
      <vt:lpstr>新宋体</vt:lpstr>
      <vt:lpstr>Office 主题</vt:lpstr>
      <vt:lpstr>自定义设计方案</vt:lpstr>
      <vt:lpstr>1_Office 主题</vt:lpstr>
      <vt:lpstr>PowerPoint 演示文稿</vt:lpstr>
      <vt:lpstr>自主预习课文3分钟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马斯洛的需要层次理论</vt:lpstr>
      <vt:lpstr>PowerPoint 演示文稿</vt:lpstr>
      <vt:lpstr>PowerPoint 演示文稿</vt:lpstr>
      <vt:lpstr>课后作业：</vt:lpstr>
      <vt:lpstr>PowerPoint 演示文稿</vt:lpstr>
      <vt:lpstr>自主学习（3分钟）</vt:lpstr>
      <vt:lpstr>PowerPoint 演示文稿</vt:lpstr>
      <vt:lpstr>复杂的情绪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试一试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yckj</dc:creator>
  <cp:lastModifiedBy>lenovo</cp:lastModifiedBy>
  <cp:revision>51</cp:revision>
  <dcterms:created xsi:type="dcterms:W3CDTF">2015-10-23T02:22:00Z</dcterms:created>
  <dcterms:modified xsi:type="dcterms:W3CDTF">2017-05-10T02:57:08Z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