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hyperlink" Target="&#30952;&#30778;&#24847;&#24535;.flv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2139315" y="588645"/>
            <a:ext cx="7392035" cy="100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6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第七单元 乐观坚强</a:t>
            </a:r>
            <a:endParaRPr lang="zh-CN" altLang="en-US" sz="6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文本框 1"/>
          <p:cNvSpPr txBox="1"/>
          <p:nvPr/>
        </p:nvSpPr>
        <p:spPr>
          <a:xfrm>
            <a:off x="1422400" y="4136390"/>
            <a:ext cx="9347835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48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7.2.1 </a:t>
            </a:r>
            <a:r>
              <a:rPr lang="zh-CN" altLang="en-US" sz="48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战胜挫折需要坚强的意志</a:t>
            </a:r>
            <a:endParaRPr lang="zh-CN" altLang="en-US" sz="48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6" name="文本框 2">
            <a:hlinkClick r:id="rId1" tooltip="" action="ppaction://hlinkfile"/>
          </p:cNvPr>
          <p:cNvSpPr txBox="1"/>
          <p:nvPr/>
        </p:nvSpPr>
        <p:spPr>
          <a:xfrm>
            <a:off x="3149600" y="2127250"/>
            <a:ext cx="5718175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54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7.2 磨砺意志</a:t>
            </a:r>
            <a:endParaRPr lang="zh-CN" altLang="en-US" sz="54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514350" y="177800"/>
            <a:ext cx="2625725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探究与分享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0" name="文本框 1"/>
          <p:cNvSpPr txBox="1"/>
          <p:nvPr/>
        </p:nvSpPr>
        <p:spPr>
          <a:xfrm>
            <a:off x="1144588" y="840740"/>
            <a:ext cx="7483475" cy="4754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轮椅上的巨人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2003年8月19日下午3点多，北京国际会议中心大报告厅。“Can you hear me?” 一个金属质感的声音突然在大厅里响起。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 被誉为当今最杰出科学家之一的霍金，就这样开始了他在北京关于天体演化的科学演讲。在全场听众 的屏息等待中，霍金轻点 键盘，带领人们走进科学 的神奇世界。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 1963年，年仅21岁的霍金被诊断出患了会导致肌肉萎缩的卢伽雷氏症。现代医学对此病束手 无策，医生说，患上这种病症后最多只能活三至五年。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可是疾病的打击并没有击垮霍金，面对病魔，霍金已经微笑着生活了四十多年。正是笑傲疾病的顽强精神，为霍金赢得了世界性的声誉。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 霍金长期致力于理论物理学的研究，他的科普 著作《时间简史》在全世界已经印刷发行了550多万 册。他在科学上的成就都是在生病后取得的。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霍金虽然已经不能说话，只剩三个手指受自己支 配，但这位始终注视着苍穹的科学巨人，他的大脑却 从未停止过对浩瀚宇宙的思考。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他凭着坚毅不屈的意志，与疾病搏斗，创造了一 个又一个奇迹。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8380" y="1537018"/>
            <a:ext cx="3228975" cy="317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15620" y="5667375"/>
            <a:ext cx="1116139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霍金的故事告诉我们什么道理？坚强的意志对一个人走向成功有什么意义？ </a:t>
            </a:r>
            <a:endParaRPr lang="zh-CN" altLang="en-US" sz="32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44195" y="394970"/>
            <a:ext cx="2564765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探究与分享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2" name="文本框 1"/>
          <p:cNvSpPr txBox="1"/>
          <p:nvPr/>
        </p:nvSpPr>
        <p:spPr>
          <a:xfrm>
            <a:off x="802005" y="1554480"/>
            <a:ext cx="11041380" cy="3749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4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40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志是人重要的心理品质。一个具有良好意志品质的人，能够自觉地朝着自己的人生目标前进，而不依赖他人的督促；在实现目标的过程中，能够坚强而有韧性，不轻言放弃；能够遇事果断，不徘徊犹豫；能够很好地自我克制，自我约束。这些，都是我们战胜挫折所需要的优秀品质。</a:t>
            </a:r>
            <a:endParaRPr lang="zh-CN" altLang="en-US" sz="40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69010" y="394970"/>
            <a:ext cx="2139950" cy="5835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互       动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5635" y="1306195"/>
            <a:ext cx="10456545" cy="31394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0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文学家夏衍说：“种子不落在肥土而落在瓦砾中，有生命力的种子绝不会悲观和叹气，因为有了阻力才有磨炼你遇到过哪些让你记忆深刻的挫折呢？现在重新审视那些挫折，你有什么感受？</a:t>
            </a:r>
            <a:endParaRPr lang="zh-CN" altLang="en-US" sz="40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5138" y="4222750"/>
            <a:ext cx="3548062" cy="2298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80110" y="441325"/>
            <a:ext cx="2049145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当堂检测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2" name="矩形 12289"/>
          <p:cNvSpPr/>
          <p:nvPr/>
        </p:nvSpPr>
        <p:spPr>
          <a:xfrm>
            <a:off x="1524000" y="839788"/>
            <a:ext cx="9144000" cy="1444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>
              <a:lnSpc>
                <a:spcPct val="125000"/>
              </a:lnSpc>
              <a:buFont typeface="Arial" panose="020B0604020202020204" pitchFamily="34" charset="0"/>
              <a:buNone/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Text Box 6"/>
          <p:cNvSpPr txBox="1"/>
          <p:nvPr/>
        </p:nvSpPr>
        <p:spPr>
          <a:xfrm>
            <a:off x="483235" y="1054100"/>
            <a:ext cx="11449685" cy="55524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40000"/>
              </a:lnSpc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1.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2016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贵港）江苏网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2016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月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21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日讯，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28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岁的赵小阳是一名残疾人，四肢无法活动，去年开始他学会用鼻子打字，速度与正常人相差无几，在家做微商，家里的很多东西都是他用做微商挣的钱买的。赵小阳身残志坚的事迹告诉我们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(        )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挫折会给人打击，带来损失和痛苦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B.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不同的人面对挫折会有不同的反应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C.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人生难免有挫折，经历挫折就能成功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D.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要提高承受挫折的能力，勇于战胜挫折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3" name="矩形 12302"/>
          <p:cNvSpPr/>
          <p:nvPr/>
        </p:nvSpPr>
        <p:spPr>
          <a:xfrm>
            <a:off x="10340340" y="3350260"/>
            <a:ext cx="43942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2289"/>
          <p:cNvSpPr/>
          <p:nvPr/>
        </p:nvSpPr>
        <p:spPr>
          <a:xfrm>
            <a:off x="1524000" y="839788"/>
            <a:ext cx="9144000" cy="1444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>
              <a:lnSpc>
                <a:spcPct val="125000"/>
              </a:lnSpc>
              <a:buFont typeface="Arial" panose="020B0604020202020204" pitchFamily="34" charset="0"/>
              <a:buNone/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Text Box 6"/>
          <p:cNvSpPr txBox="1"/>
          <p:nvPr/>
        </p:nvSpPr>
        <p:spPr>
          <a:xfrm>
            <a:off x="876300" y="264160"/>
            <a:ext cx="10801985" cy="5549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60000"/>
              </a:lnSpc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2.（2016武汉）中国地质大学（武汉）登山队在零下五十度的极低温度下，冒着凛冽的暴风雪，穿越冰裂缝，于2016年4月24日胜利抵达北极点。这一壮举告诉我们(        )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A.人生难免有挫折，挫折多多益善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B.自信是成功的基石，自尊是撑起信心最重要的支柱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C.追寻高雅的生活情趣是自强的捷径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D.坚强的意志是战胜困难、实现目标的保障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3" name="矩形 12302"/>
          <p:cNvSpPr/>
          <p:nvPr/>
        </p:nvSpPr>
        <p:spPr>
          <a:xfrm>
            <a:off x="10820400" y="2137093"/>
            <a:ext cx="43942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55650" y="368935"/>
            <a:ext cx="1118870" cy="3657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当堂检测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0" name="矩形 12289"/>
          <p:cNvSpPr/>
          <p:nvPr/>
        </p:nvSpPr>
        <p:spPr>
          <a:xfrm>
            <a:off x="1524000" y="839788"/>
            <a:ext cx="9144000" cy="1444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>
              <a:lnSpc>
                <a:spcPct val="125000"/>
              </a:lnSpc>
              <a:buFont typeface="Arial" panose="020B0604020202020204" pitchFamily="34" charset="0"/>
              <a:buNone/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1" name="Text Box 6"/>
          <p:cNvSpPr txBox="1"/>
          <p:nvPr/>
        </p:nvSpPr>
        <p:spPr>
          <a:xfrm>
            <a:off x="472440" y="734695"/>
            <a:ext cx="11247120" cy="5943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3.（2016云南）励志演讲大师尼克·胡哲，出生就没有四肢，但是经过艰苦的努力战胜了种种困难，过着和正常人一样的生活。他的经历告诉我们                                       (        )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①挫折能折磨人，考验人，锻炼人    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②面对挫折，不同的态度有不同的结果    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③意志坚强的人更能战胜挫折，走向成功    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④挫折只会给人带来痛苦，人生应该避免挫折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A.①②③      B.①②④      C.②③④      D.①③④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3" name="矩形 12302"/>
          <p:cNvSpPr/>
          <p:nvPr/>
        </p:nvSpPr>
        <p:spPr>
          <a:xfrm>
            <a:off x="9576118" y="2421890"/>
            <a:ext cx="43942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2548890" y="3127375"/>
            <a:ext cx="8134985" cy="1554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9600" b="1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谢     谢</a:t>
            </a:r>
            <a:endParaRPr lang="zh-CN" altLang="en-US" sz="9600" b="1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00151" y="193039"/>
            <a:ext cx="1106170" cy="3657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创景设情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38" name="文本框 1"/>
          <p:cNvSpPr txBox="1"/>
          <p:nvPr/>
        </p:nvSpPr>
        <p:spPr>
          <a:xfrm>
            <a:off x="462915" y="558800"/>
            <a:ext cx="8086725" cy="5516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16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1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16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2004年，正当张继科在国家队崭露头角时，却因队内违规被退回山东省队，这一退就是两年。"回省队的第一天，我就剃了光头，戴上帽子，谁也不想见。但第二天早上我又想通了，我想不行，现在所有人都说我不行，越到这会儿，就越要证明给他们看，我能够重返国家队。"于是他拼命训练，经常熬夜苦战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经过在省队的两年磨炼和沉淀，张继科终于又回到了国家队。两进国家队的张继科依旧少不了被骂，世乒赛前在厦门封闭训练，刘国梁曾骂张继科，"再不好好练就滚蛋!"不过张继科很了解自己，"刘指导越骂我，我就越来劲，越觉得我不行，我就越要证明我行。"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16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年初，张继科几乎是以摧枯拉朽之势夺得世乒赛资格。从德国公开赛到队内直通选拔赛，他在半个月内豪取14连胜，从夺得本赛季首个职业巡回赛男单冠军，到四天内两胜德国名将波尔，再到一路淘汰三位北京奥运会夺冠功臣，张继科在队内直通赛最后一战与马琳激战至决胜盘，一向"铁血"的马琳在"更铁血"的张继科的攻势下崩溃了。赛后，刘国梁说张继科是打疯了，因为决胜局中，能让马琳崩盘的人还真不多，可是张继科却做到了。张继科给刘国梁的惊喜并没有到此为止，新一代"拼命三郎"首次参加世乒赛男单比赛就拼下了冠军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49323" y="1299845"/>
            <a:ext cx="3052762" cy="405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20420" y="6075680"/>
            <a:ext cx="835342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从张继科的经历中，你得到什么启示？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47720" y="2090420"/>
            <a:ext cx="6596380" cy="2140585"/>
          </a:xfrm>
        </p:spPr>
        <p:txBody>
          <a:bodyPr anchor="ctr">
            <a:normAutofit fontScale="90000"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</a:rPr>
              <a:t>遇到或大或小的</a:t>
            </a:r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挫折</a:t>
            </a:r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</a:rPr>
              <a:t>是人生道路上的正常现象，每个人几乎都无法避免。</a:t>
            </a:r>
            <a:endParaRPr lang="zh-CN" altLang="en-US" sz="4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2" name="文本框 3"/>
          <p:cNvSpPr txBox="1"/>
          <p:nvPr/>
        </p:nvSpPr>
        <p:spPr>
          <a:xfrm>
            <a:off x="1446530" y="372110"/>
            <a:ext cx="9744075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从张继科的人生经历中我们可以看出：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3" name="图片 4" descr="27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2888" y="3646488"/>
            <a:ext cx="2425700" cy="301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52780" y="151130"/>
            <a:ext cx="5875655" cy="64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探究园：观察与思考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6386" name="对象 1"/>
          <p:cNvGraphicFramePr/>
          <p:nvPr/>
        </p:nvGraphicFramePr>
        <p:xfrm>
          <a:off x="2006600" y="1466215"/>
          <a:ext cx="7875905" cy="3882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420870" imgH="3611880" progId="Word.Document.12">
                  <p:embed/>
                </p:oleObj>
              </mc:Choice>
              <mc:Fallback>
                <p:oleObj name="" r:id="rId1" imgW="4420870" imgH="3611880" progId="Word.Document.1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06600" y="1466215"/>
                        <a:ext cx="7875905" cy="38823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7" name="文本框 4"/>
          <p:cNvSpPr txBox="1"/>
          <p:nvPr/>
        </p:nvSpPr>
        <p:spPr>
          <a:xfrm>
            <a:off x="3267710" y="887095"/>
            <a:ext cx="623506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他为什么总是管不住自己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1565" y="5348605"/>
            <a:ext cx="1000887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你有过类似的经历吗？你能帮小恒走出困境吗？对照自己的经历与感受，与同学交流。</a:t>
            </a:r>
            <a:endParaRPr lang="zh-CN" altLang="en-US" sz="32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083310" y="394970"/>
            <a:ext cx="3422015" cy="64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探究与分享</a:t>
            </a:r>
            <a:endParaRPr kumimoji="0" lang="zh-CN" altLang="en-US" sz="36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3310" y="2069465"/>
            <a:ext cx="10280650" cy="313944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有的人总是管不住自己，容易被一些事物诱惑；有的人虽然也曾怀有抱负，但一遇到困难，就把它丢在脑后；有的人在困苦的环境中，仍能坚定不移地朝着既定的目标前进。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2270" y="1202055"/>
            <a:ext cx="9577070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0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人与人之间为什么会产生这些差异呢？</a:t>
            </a:r>
            <a:endParaRPr lang="zh-CN" altLang="en-US" sz="40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5700" y="5688330"/>
            <a:ext cx="57207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人的意志不同。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89635" y="234315"/>
            <a:ext cx="2225675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学习新知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4" name="文本框 1"/>
          <p:cNvSpPr txBox="1"/>
          <p:nvPr/>
        </p:nvSpPr>
        <p:spPr>
          <a:xfrm>
            <a:off x="1141095" y="2248535"/>
            <a:ext cx="9305925" cy="435864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40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挫折是人生道路上的正常现象，每个人都无法避免。</a:t>
            </a:r>
            <a:endParaRPr lang="zh-CN" altLang="en-US" sz="40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40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挫折对人的影响有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两重性</a:t>
            </a:r>
            <a:r>
              <a:rPr lang="zh-CN" altLang="en-US" sz="40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。它固然会给我们的身心造 成打击和压力，带来精神上的烦恼和痛苦，但也能使我们 经受考验，得到锻炼。挫折往往是人迈向成功的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转折点</a:t>
            </a:r>
            <a:r>
              <a:rPr lang="zh-CN" altLang="en-US" sz="40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0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文本框 1"/>
          <p:cNvSpPr txBox="1"/>
          <p:nvPr/>
        </p:nvSpPr>
        <p:spPr>
          <a:xfrm>
            <a:off x="1028700" y="998855"/>
            <a:ext cx="9824085" cy="1249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我们应该怎样正确对待生活中的困难和挑战呢？</a:t>
            </a:r>
            <a:endParaRPr lang="zh-CN" altLang="en-US" sz="36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40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40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认识挫折。</a:t>
            </a:r>
            <a:endParaRPr lang="zh-CN" altLang="en-US" sz="40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descr="图片45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53270" y="4392295"/>
            <a:ext cx="2190750" cy="2371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42645" y="1185545"/>
            <a:ext cx="6198870" cy="4968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世界上的事情永远不是绝对的，结果完全因人而异。苦难对于天才是一块垫脚石，对于能干的人是一笔财富，对于弱者是一个万丈深渊。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——  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巴尔扎克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6130" y="581660"/>
            <a:ext cx="4009390" cy="5389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728980" y="198120"/>
            <a:ext cx="3133725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探究与分享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810385" y="441325"/>
            <a:ext cx="1118870" cy="3683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 descr="52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3004820"/>
            <a:ext cx="1809750" cy="1952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47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310" y="4528820"/>
            <a:ext cx="1943100" cy="2009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5"/>
          <p:cNvSpPr txBox="1"/>
          <p:nvPr/>
        </p:nvSpPr>
        <p:spPr>
          <a:xfrm>
            <a:off x="993775" y="525145"/>
            <a:ext cx="988314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交流与思考：说说你遇到的挫折？你面对挫折时是什么态度</a:t>
            </a:r>
            <a:r>
              <a:rPr lang="en-US" altLang="zh-CN" sz="32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en-US" altLang="zh-CN" sz="32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612390" y="1592580"/>
            <a:ext cx="3919855" cy="1996440"/>
          </a:xfrm>
          <a:prstGeom prst="wedgeRoundRectCallout">
            <a:avLst>
              <a:gd name="adj1" fmla="val -38565"/>
              <a:gd name="adj2" fmla="val 69583"/>
              <a:gd name="adj3" fmla="val 16667"/>
            </a:avLst>
          </a:prstGeom>
          <a:solidFill>
            <a:srgbClr val="F7F9D3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p>
            <a:pPr lvl="0" indent="0" defTabSz="914400">
              <a:buFont typeface="Arial" panose="020B0604020202020204" pitchFamily="34" charset="0"/>
              <a:buNone/>
            </a:pP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参加演讲比赛连名次都没有排上，以后再也不参加这种活动了！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 flipH="1">
            <a:off x="6532245" y="2572385"/>
            <a:ext cx="3415665" cy="2094230"/>
          </a:xfrm>
          <a:prstGeom prst="wedgeRoundRectCallout">
            <a:avLst>
              <a:gd name="adj1" fmla="val -36972"/>
              <a:gd name="adj2" fmla="val 72935"/>
              <a:gd name="adj3" fmla="val 16667"/>
            </a:avLst>
          </a:prstGeom>
          <a:solidFill>
            <a:srgbClr val="F7F9D3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p>
            <a:pPr lvl="0" indent="0" defTabSz="914400">
              <a:buFont typeface="Arial" panose="020B0604020202020204" pitchFamily="34" charset="0"/>
              <a:buNone/>
            </a:pP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上次考试年级名次下降了十几名，我下次一定要追上他们。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xfrm>
            <a:off x="855345" y="244475"/>
            <a:ext cx="7780655" cy="723900"/>
          </a:xfrm>
        </p:spPr>
        <p:txBody>
          <a:bodyPr anchor="ctr">
            <a:noAutofit/>
          </a:bodyPr>
          <a:p>
            <a:r>
              <a:rPr lang="zh-CN" altLang="en-US" sz="4000" b="1">
                <a:solidFill>
                  <a:schemeClr val="tx1"/>
                </a:solidFill>
              </a:rPr>
              <a:t>从同学们的交流中我们可以看出：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345" y="2200910"/>
            <a:ext cx="10951210" cy="2529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4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40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有的人会向挫折屈服，陷入焦虑不安、悲观 失望的消极情绪中不能自拔。有的人会勇敢地面对挫折，冷 静思考，认真分析原因，寻找解决办法，不屈不挠地努力。</a:t>
            </a:r>
            <a:endParaRPr lang="zh-CN" altLang="en-US" sz="40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6810" y="890270"/>
            <a:ext cx="1006665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4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0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当挫折出现时，不同的人会产生不同的反应，所采取的态度也不一样。</a:t>
            </a:r>
            <a:endParaRPr lang="zh-CN" altLang="en-US" sz="40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8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108075" y="3618230"/>
            <a:ext cx="4526915" cy="300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9955" y="4342130"/>
            <a:ext cx="2036445" cy="23850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tags/tag1.xml><?xml version="1.0" encoding="utf-8"?>
<p:tagLst xmlns:p="http://schemas.openxmlformats.org/presentationml/2006/main">
  <p:tag name="KSO_WM_TEMPLATE_THUMBS_INDEX" val="1、8、12、16、20、25、28、32、34"/>
  <p:tag name="KSO_WM_SLIDE_ID" val="custom43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43"/>
  <p:tag name="KSO_WM_TAG_VERSION" val="1.0"/>
</p:tagLst>
</file>

<file path=ppt/tags/tag2.xml><?xml version="1.0" encoding="utf-8"?>
<p:tagLst xmlns:p="http://schemas.openxmlformats.org/presentationml/2006/main">
  <p:tag name="KSO_WM_TEMPLATE_THUMBS_INDEX" val="1、8、12、16、20、25、28、32、34"/>
  <p:tag name="KSO_WM_SLIDE_ID" val="custom43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43"/>
  <p:tag name="KSO_WM_TAG_VERSION" val="1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2648</Words>
  <Application>WPS 演示</Application>
  <PresentationFormat>宽屏</PresentationFormat>
  <Paragraphs>110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Calibri Light</vt:lpstr>
      <vt:lpstr>Calibri</vt:lpstr>
      <vt:lpstr>Office 主题</vt:lpstr>
      <vt:lpstr>Word.Document.12</vt:lpstr>
      <vt:lpstr>PowerPoint 演示文稿</vt:lpstr>
      <vt:lpstr>PowerPoint 演示文稿</vt:lpstr>
      <vt:lpstr>   遇到或大或小的挫折是人生道路上的正常现象，每个人几乎都无法避免。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从同学们的交流中我们可以看出：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</cp:revision>
  <dcterms:created xsi:type="dcterms:W3CDTF">2017-04-24T06:43:00Z</dcterms:created>
  <dcterms:modified xsi:type="dcterms:W3CDTF">2017-04-24T08:00:53Z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