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notesSlides/notesSlide20.xml" ContentType="application/vnd.openxmlformats-officedocument.presentationml.notesSlide+xml"/>
  <Override PartName="/ppt/tags/tag128.xml" ContentType="application/vnd.openxmlformats-officedocument.presentationml.tags+xml"/>
  <Override PartName="/ppt/notesSlides/notesSlide31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Override PartName="/ppt/tags/tag87.xml" ContentType="application/vnd.openxmlformats-officedocument.presentationml.tags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tags/tag83.xml" ContentType="application/vnd.openxmlformats-officedocument.presentationml.tags+xml"/>
  <Override PartName="/ppt/notesSlides/notesSlide32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notesSlides/notesSlide21.xml" ContentType="application/vnd.openxmlformats-officedocument.presentationml.notesSlide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11.xml" ContentType="application/vnd.openxmlformats-officedocument.presentationml.notesSlide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2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9"/>
  </p:notesMasterIdLst>
  <p:sldIdLst>
    <p:sldId id="257" r:id="rId3"/>
    <p:sldId id="256" r:id="rId4"/>
    <p:sldId id="259" r:id="rId5"/>
    <p:sldId id="284" r:id="rId6"/>
    <p:sldId id="258" r:id="rId7"/>
    <p:sldId id="285" r:id="rId8"/>
    <p:sldId id="261" r:id="rId9"/>
    <p:sldId id="291" r:id="rId10"/>
    <p:sldId id="287" r:id="rId11"/>
    <p:sldId id="286" r:id="rId12"/>
    <p:sldId id="288" r:id="rId13"/>
    <p:sldId id="289" r:id="rId14"/>
    <p:sldId id="371" r:id="rId15"/>
    <p:sldId id="337" r:id="rId16"/>
    <p:sldId id="339" r:id="rId17"/>
    <p:sldId id="372" r:id="rId18"/>
    <p:sldId id="262" r:id="rId19"/>
    <p:sldId id="342" r:id="rId20"/>
    <p:sldId id="343" r:id="rId21"/>
    <p:sldId id="341" r:id="rId22"/>
    <p:sldId id="340" r:id="rId23"/>
    <p:sldId id="373" r:id="rId24"/>
    <p:sldId id="374" r:id="rId25"/>
    <p:sldId id="410" r:id="rId26"/>
    <p:sldId id="375" r:id="rId27"/>
    <p:sldId id="376" r:id="rId28"/>
    <p:sldId id="264" r:id="rId29"/>
    <p:sldId id="377" r:id="rId30"/>
    <p:sldId id="263" r:id="rId31"/>
    <p:sldId id="265" r:id="rId32"/>
    <p:sldId id="268" r:id="rId33"/>
    <p:sldId id="317" r:id="rId34"/>
    <p:sldId id="281" r:id="rId35"/>
    <p:sldId id="334" r:id="rId36"/>
    <p:sldId id="335" r:id="rId37"/>
    <p:sldId id="280" r:id="rId3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6" y="-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4EFF4D4-DE5B-4484-907E-21E868F7799F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436E198-528A-4FA7-8315-AF7AEC1727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A455D4-B745-41C2-8FAD-AE3BA040FCC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91094C-6BFF-4B86-BF1D-8ECB34EC6A3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657AA4-09D0-49D2-A8C8-6B488B0713A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5A68D9-20A4-420B-86EC-49FBDD8AFE6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310216-CE12-499E-877C-DD7162FB526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2685BC-25DC-42DB-B5CD-7614BDDC506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79005D-9FF4-45D8-B13B-02BD13F7C81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091C17-3FDF-4D91-949A-DC678552F9A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663C64-42E4-4FCE-A38A-90F0A1E83F8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661A3D-7320-4E76-B7B4-EBA2FEBBEEA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7584A5-B62F-456E-BD6E-08F6E95ABAB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7C91A7-7597-4245-8891-9280A9F4837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38DE81-8FC0-4066-A280-5C222B1B86C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A533F0-27B7-4CB1-A934-D7A7D80D5E9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7FFB64-4E8A-4F68-B692-62194F17557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37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397A24-1DD4-433B-BCA3-229892E52FC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57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223FEF-3C99-42BE-98F7-0D22F00AD6A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782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3973B3-37D3-4CCF-94B6-3596C3B12FC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98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1FF7D7-65B1-472B-9173-7B0AEC63825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AD1158-FE57-4B57-9D7E-C349BC152BA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39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FC4331-766F-4EEA-9617-BAFEA79152A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60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F4AC2E-C2C2-4F21-8588-F14A1A3539F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CC36B2-B2D3-4C1E-8E71-2D965390CFE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80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EF0D95-0604-4F8C-8C48-DA0B0AC150F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01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AECFCF-A80A-4933-A089-3C760C5FC43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1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39FDEC-CD5D-42DE-9CDE-F31815B24FA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42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815874-4B46-4D45-A8F3-ACFFBA478E2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62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337A50-44F3-4B5C-BD6B-C1755D1C108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83240F-7F9F-452E-BBF7-3388D163656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7EBBAF-1A73-40D3-A983-A88169070B2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B45712-9B03-4250-A5EE-99E4C0216BA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817FD6-D0AD-49C8-90AC-E6F6457F3FA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79B63D-835F-49A1-BDD3-7A669E6815C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1EAA65-5661-4AD5-8B14-EB4CA93BF46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1E818-0737-4175-B6EA-A65F919A676F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9979766-7DC9-4EB7-B7A3-0EBDB67416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810BC-C15C-4EA3-AFAB-9D67DE5CA911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B553102-F308-43CE-8238-EA9027066B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CEA03-924D-462F-B1D4-3150C3CE64D9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8E8918F-75D6-459D-BE3D-EE6BE3C24D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75567" y="2149475"/>
            <a:ext cx="7830433" cy="1881188"/>
          </a:xfrm>
        </p:spPr>
        <p:txBody>
          <a:bodyPr anchor="b"/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75567" y="4144963"/>
            <a:ext cx="7830434" cy="10033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219F8-9073-4DC6-A791-87CDAFB4E0D6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5F81317-D9D5-4EB9-BF98-BBE9E2D3B3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83673" y="1745673"/>
            <a:ext cx="10224655" cy="402336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64C7B-3E96-4826-91C1-70ED325C6900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F065DDE-1106-4B49-A296-7232C7A960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6"/>
          <p:cNvSpPr/>
          <p:nvPr>
            <p:custDataLst>
              <p:tags r:id="rId1"/>
            </p:custDataLst>
          </p:nvPr>
        </p:nvSpPr>
        <p:spPr bwMode="auto">
          <a:xfrm>
            <a:off x="10091738" y="0"/>
            <a:ext cx="576262" cy="3775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8"/>
          <p:cNvSpPr/>
          <p:nvPr>
            <p:custDataLst>
              <p:tags r:id="rId2"/>
            </p:custDataLst>
          </p:nvPr>
        </p:nvSpPr>
        <p:spPr bwMode="auto">
          <a:xfrm>
            <a:off x="10091738" y="5211763"/>
            <a:ext cx="576262" cy="16462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0" y="3775075"/>
            <a:ext cx="7620000" cy="1385774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08CF6BA-8F67-4759-8BC8-0CCCF700A5C8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EDDBA9-373A-4E6D-AB1E-2DF4672CC7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1431178"/>
            <a:ext cx="10363200" cy="21655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06188" y="4052400"/>
            <a:ext cx="10363200" cy="21655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D7705-3239-4366-A5D4-ED59CEBC5FA3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64B0B46-CDFF-4631-8C79-30B1B692F7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282155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106067"/>
            <a:ext cx="5157787" cy="402872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282155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106067"/>
            <a:ext cx="5183188" cy="40287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C903C-170F-4337-8274-DA0367640D88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4F39999-B039-4CBF-B61D-D81EF5054A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0" y="3238500"/>
            <a:ext cx="12192000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25000" lnSpcReduction="2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6600" b="1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57600" y="2400300"/>
            <a:ext cx="4876800" cy="2057400"/>
          </a:xfr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6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 wrap="square"/>
          <a:lstStyle>
            <a:lvl1pPr>
              <a:defRPr/>
            </a:lvl1pPr>
          </a:lstStyle>
          <a:p>
            <a:pPr>
              <a:defRPr/>
            </a:pPr>
            <a:fld id="{9F4009BB-7937-4ECC-8210-1A6B17B16EC0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 wrap="square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6A72377-AB6F-40F0-AAE5-A16CB820C7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0EED0-5E58-4EA1-BE0B-CAC3A14F1420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B02D1AB-2814-4E33-B6B2-555AC5F171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1106901"/>
            <a:ext cx="4165200" cy="1600200"/>
          </a:xfrm>
        </p:spPr>
        <p:txBody>
          <a:bodyPr anchor="t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1106901"/>
            <a:ext cx="6170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707101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D2AC2-388B-4EC1-AD9C-23B8463430BD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8C6091D-5E1F-4364-B746-0F3E6AEC58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06EB2-442B-436B-959C-31584EB59D34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7AFA4F7-7A99-430B-8FA3-09E5EE2638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649326" y="365125"/>
            <a:ext cx="1704474" cy="581183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8570495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B0573-2E14-4F33-B183-C2D56B138521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AB6D56-6DD7-42C2-9E77-27C9C5197C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29067"/>
            <a:ext cx="105156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AF469-AB03-408F-AF16-DF573119C23D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FF3EBB1-8FBF-48D3-8ACD-45BE8EDB12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1EF4A-1738-47F6-95E5-23F37434C847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7D49FE6-2ADF-44E8-AD99-BA554C1A0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5337C-EDAE-473B-B48B-5BCA022F68F9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6564F84-CC3A-42CF-A978-94BC9ED09C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919D6-AD15-4540-AADE-AACBD78CAEC6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420F5C-AD91-4BDF-9817-0846F9A3D0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45442-5A7E-492D-B593-07304CF6B601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E6D059-83F3-4F86-A8C0-D35022E516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357EE-465E-473F-A4FB-D25946A38A23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1A4442A-2844-40C5-BBB9-CE83BCCE48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C614B-A1D1-4987-8C0C-739E5D21FEFD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2D5B9FC-4090-4BD9-A2AE-101900CE33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8644F-FAD2-4F68-A3DE-9C06E9E68558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906BA2E-969E-4622-A5A9-F70A8D8DB2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20BBE1-202F-432E-BC79-C4B39F2B115D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pic>
        <p:nvPicPr>
          <p:cNvPr id="1030" name="图片 6" descr="截图20170320124743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227013" y="1122363"/>
            <a:ext cx="11737975" cy="477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 userDrawn="1"/>
        </p:nvSpPr>
        <p:spPr>
          <a:xfrm>
            <a:off x="9677400" y="6530975"/>
            <a:ext cx="34258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latin typeface="+mn-lt"/>
                <a:ea typeface="+mn-ea"/>
              </a:rPr>
              <a:t>21</a:t>
            </a:r>
            <a:r>
              <a:rPr lang="zh-CN" altLang="en-US" sz="1600">
                <a:latin typeface="+mn-lt"/>
                <a:ea typeface="+mn-ea"/>
              </a:rPr>
              <a:t>世纪教育网 原创资料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0" y="0"/>
            <a:ext cx="68199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323975"/>
            <a:ext cx="1051560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C65B6A-8653-4B1F-8B8F-B5F27F9E0236}" type="datetimeFigureOut">
              <a:rPr lang="zh-CN" altLang="en-US"/>
              <a:pPr>
                <a:defRPr/>
              </a:pPr>
              <a:t>2017-5-13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pic>
        <p:nvPicPr>
          <p:cNvPr id="13318" name="图片 6" descr="截图20170320124743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227013" y="1122363"/>
            <a:ext cx="11737975" cy="417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 userDrawn="1"/>
        </p:nvSpPr>
        <p:spPr>
          <a:xfrm>
            <a:off x="9686925" y="6499225"/>
            <a:ext cx="3190875" cy="33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latin typeface="+mn-lt"/>
                <a:ea typeface="+mn-ea"/>
              </a:rPr>
              <a:t>21</a:t>
            </a:r>
            <a:r>
              <a:rPr lang="zh-CN" altLang="en-US" sz="1600">
                <a:latin typeface="+mn-lt"/>
                <a:ea typeface="+mn-ea"/>
              </a:rPr>
              <a:t>世纪教育网 原创资料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黑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黑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黑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228600" indent="-228600" algn="just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just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image" Target="../media/image15.gif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image" Target="../media/image16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50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Layout" Target="../slideLayouts/slideLayout18.xml"/><Relationship Id="rId5" Type="http://schemas.openxmlformats.org/officeDocument/2006/relationships/video" Target="file:///C:\Users\lenovo\Desktop\&#23547;&#25214;&#26368;&#32654;&#23569;&#24180;%20&#25105;&#20204;&#19968;&#30452;&#22312;&#36335;&#19978;%2020170117%20&#32852;&#25773;&#22235;&#24029;_&#39640;&#28165;.mp4" TargetMode="External"/><Relationship Id="rId4" Type="http://schemas.openxmlformats.org/officeDocument/2006/relationships/tags" Target="../tags/tag5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18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5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7" Type="http://schemas.openxmlformats.org/officeDocument/2006/relationships/image" Target="../media/image19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5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62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64.xml"/><Relationship Id="rId10" Type="http://schemas.openxmlformats.org/officeDocument/2006/relationships/image" Target="../media/image22.gif"/><Relationship Id="rId4" Type="http://schemas.openxmlformats.org/officeDocument/2006/relationships/tags" Target="../tags/tag63.xml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image" Target="../media/image23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6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71.xml"/><Relationship Id="rId7" Type="http://schemas.openxmlformats.org/officeDocument/2006/relationships/image" Target="../media/image24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72.xml"/><Relationship Id="rId9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image" Target="../media/image27.pn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7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7" Type="http://schemas.openxmlformats.org/officeDocument/2006/relationships/image" Target="../media/image28.png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8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7" Type="http://schemas.openxmlformats.org/officeDocument/2006/relationships/image" Target="../media/image29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8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image" Target="../media/image30.png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8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7" Type="http://schemas.openxmlformats.org/officeDocument/2006/relationships/image" Target="../media/image31.pn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9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image" Target="../media/image32.png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9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7" Type="http://schemas.openxmlformats.org/officeDocument/2006/relationships/image" Target="../media/image33.pn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0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7" Type="http://schemas.openxmlformats.org/officeDocument/2006/relationships/image" Target="../media/image34.pn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0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image" Target="../media/image35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0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7" Type="http://schemas.openxmlformats.org/officeDocument/2006/relationships/image" Target="../media/image36.png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7" Type="http://schemas.openxmlformats.org/officeDocument/2006/relationships/image" Target="../media/image37.png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7" Type="http://schemas.openxmlformats.org/officeDocument/2006/relationships/image" Target="../media/image38.gif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image" Target="../media/image39.jpeg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4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tags" Target="../tags/tag132.xml"/><Relationship Id="rId7" Type="http://schemas.openxmlformats.org/officeDocument/2006/relationships/notesSlide" Target="../notesSlides/notesSlide31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9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tags" Target="../tags/tag137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9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tags" Target="../tags/tag142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9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7" Type="http://schemas.openxmlformats.org/officeDocument/2006/relationships/image" Target="../media/image42.jpeg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4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6.xml"/><Relationship Id="rId7" Type="http://schemas.openxmlformats.org/officeDocument/2006/relationships/image" Target="../media/image8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17.xml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2" Type="http://schemas.openxmlformats.org/officeDocument/2006/relationships/tags" Target="../tags/tag24.xml"/><Relationship Id="rId16" Type="http://schemas.openxmlformats.org/officeDocument/2006/relationships/image" Target="../media/image13.gif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5" Type="http://schemas.openxmlformats.org/officeDocument/2006/relationships/tags" Target="../tags/tag27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image" Target="../media/image14.jpe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03350" y="2268538"/>
            <a:ext cx="5176838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sz="6600" b="1" smtClean="0">
                <a:latin typeface="楷体"/>
                <a:ea typeface="楷体"/>
                <a:cs typeface="楷体"/>
              </a:rPr>
              <a:t>与君共勉</a:t>
            </a:r>
          </a:p>
        </p:txBody>
      </p:sp>
      <p:sp>
        <p:nvSpPr>
          <p:cNvPr id="7" name="L 形 6"/>
          <p:cNvSpPr/>
          <p:nvPr>
            <p:custDataLst>
              <p:tags r:id="rId3"/>
            </p:custDataLst>
          </p:nvPr>
        </p:nvSpPr>
        <p:spPr>
          <a:xfrm rot="5400000">
            <a:off x="838200" y="1582738"/>
            <a:ext cx="685800" cy="685800"/>
          </a:xfrm>
          <a:prstGeom prst="corner">
            <a:avLst>
              <a:gd name="adj1" fmla="val 16667"/>
              <a:gd name="adj2" fmla="val 1388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L 形 7"/>
          <p:cNvSpPr/>
          <p:nvPr>
            <p:custDataLst>
              <p:tags r:id="rId4"/>
            </p:custDataLst>
          </p:nvPr>
        </p:nvSpPr>
        <p:spPr>
          <a:xfrm rot="16200000">
            <a:off x="10668000" y="5238750"/>
            <a:ext cx="685800" cy="685800"/>
          </a:xfrm>
          <a:prstGeom prst="corner">
            <a:avLst>
              <a:gd name="adj1" fmla="val 16667"/>
              <a:gd name="adj2" fmla="val 1388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621338" y="1525588"/>
            <a:ext cx="6396037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atin typeface="楷体"/>
                <a:ea typeface="楷体"/>
                <a:cs typeface="楷体"/>
              </a:rPr>
              <a:t>滴自己的汗，吃自己的饭。自己的事情自己干，</a:t>
            </a:r>
          </a:p>
          <a:p>
            <a:r>
              <a:rPr lang="zh-CN" altLang="en-US" sz="4000" b="1">
                <a:latin typeface="楷体"/>
                <a:ea typeface="楷体"/>
                <a:cs typeface="楷体"/>
              </a:rPr>
              <a:t>靠人靠天靠祖上，不算是好汉。</a:t>
            </a:r>
            <a:br>
              <a:rPr lang="zh-CN" altLang="en-US" sz="4000" b="1">
                <a:latin typeface="楷体"/>
                <a:ea typeface="楷体"/>
                <a:cs typeface="楷体"/>
              </a:rPr>
            </a:br>
            <a:r>
              <a:rPr lang="zh-CN" altLang="en-US" sz="4000" b="1">
                <a:latin typeface="楷体"/>
                <a:ea typeface="楷体"/>
                <a:cs typeface="楷体"/>
              </a:rPr>
              <a:t>              </a:t>
            </a:r>
          </a:p>
          <a:p>
            <a:r>
              <a:rPr lang="zh-CN" altLang="en-US" sz="4000" b="1">
                <a:latin typeface="楷体"/>
                <a:ea typeface="楷体"/>
                <a:cs typeface="楷体"/>
              </a:rPr>
              <a:t>        ——陶行知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466975"/>
            <a:ext cx="576262" cy="4405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451100" y="398463"/>
            <a:ext cx="58674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你有</a:t>
            </a:r>
            <a:r>
              <a:rPr lang="en-US" altLang="zh-CN" sz="6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“</a:t>
            </a:r>
            <a:r>
              <a:rPr lang="zh-CN" altLang="en-US" sz="6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才</a:t>
            </a:r>
            <a:r>
              <a:rPr lang="en-US" altLang="zh-CN" sz="6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”</a:t>
            </a:r>
            <a:r>
              <a:rPr lang="zh-CN" altLang="en-US" sz="6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么？</a:t>
            </a:r>
          </a:p>
        </p:txBody>
      </p:sp>
      <p:sp>
        <p:nvSpPr>
          <p:cNvPr id="41988" name="文本框 1"/>
          <p:cNvSpPr txBox="1">
            <a:spLocks noChangeArrowheads="1"/>
          </p:cNvSpPr>
          <p:nvPr/>
        </p:nvSpPr>
        <p:spPr bwMode="auto">
          <a:xfrm>
            <a:off x="371475" y="1050925"/>
            <a:ext cx="1004888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5400" b="1">
                <a:latin typeface="楷体"/>
                <a:ea typeface="楷体"/>
                <a:cs typeface="楷体"/>
              </a:rPr>
              <a:t>天生我材必有用</a:t>
            </a:r>
          </a:p>
        </p:txBody>
      </p:sp>
      <p:sp>
        <p:nvSpPr>
          <p:cNvPr id="3" name="横卷形 2"/>
          <p:cNvSpPr/>
          <p:nvPr/>
        </p:nvSpPr>
        <p:spPr>
          <a:xfrm>
            <a:off x="2055813" y="2220913"/>
            <a:ext cx="6791325" cy="3840162"/>
          </a:xfrm>
          <a:prstGeom prst="horizontalScroll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上得了厅堂，下得了厨房，杀得了木马，打得过流氓。琴棋书画剑，诗歌茶酒花。</a:t>
            </a:r>
          </a:p>
        </p:txBody>
      </p:sp>
      <p:sp>
        <p:nvSpPr>
          <p:cNvPr id="4" name="矩形 3"/>
          <p:cNvSpPr/>
          <p:nvPr/>
        </p:nvSpPr>
        <p:spPr>
          <a:xfrm>
            <a:off x="2451100" y="2987675"/>
            <a:ext cx="6002338" cy="25225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这个世界并不缺少美，而是缺少发现美的眼睛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t018b3b567aebab4ab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86850" y="769938"/>
            <a:ext cx="3013075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9755188" y="769938"/>
            <a:ext cx="576262" cy="6102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975518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69875" y="168275"/>
            <a:ext cx="3541713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材料感悟</a:t>
            </a:r>
          </a:p>
        </p:txBody>
      </p:sp>
      <p:sp>
        <p:nvSpPr>
          <p:cNvPr id="44036" name="文本框 1"/>
          <p:cNvSpPr txBox="1">
            <a:spLocks noChangeArrowheads="1"/>
          </p:cNvSpPr>
          <p:nvPr/>
        </p:nvSpPr>
        <p:spPr bwMode="auto">
          <a:xfrm>
            <a:off x="4205288" y="1181100"/>
            <a:ext cx="509587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/>
                <a:ea typeface="楷体"/>
                <a:cs typeface="楷体"/>
              </a:rPr>
              <a:t>欧阳修先生四岁时父亲就去世了，家境贫寒，没有钱供他读书。太夫人用芦苇秆在沙地上写画，教给他写字。还教给他诵读许多古人的篇章。到他年龄大些了，家里没有书可读，便就近到读书人家去借书来读，有时</a:t>
            </a:r>
            <a:r>
              <a:rPr lang="zh-CN" altLang="en-US" sz="3200" b="1">
                <a:latin typeface="楷体"/>
                <a:ea typeface="楷体"/>
                <a:cs typeface="楷体"/>
                <a:sym typeface="+mn-ea"/>
              </a:rPr>
              <a:t>借</a:t>
            </a:r>
            <a:r>
              <a:rPr lang="zh-CN" altLang="en-US" sz="3200" b="1">
                <a:latin typeface="楷体"/>
                <a:ea typeface="楷体"/>
                <a:cs typeface="楷体"/>
              </a:rPr>
              <a:t>着进行抄写。就这样夜以继日、废寝忘食，只是致力读书。</a:t>
            </a:r>
          </a:p>
        </p:txBody>
      </p:sp>
      <p:pic>
        <p:nvPicPr>
          <p:cNvPr id="44037" name="图片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8288" y="2046288"/>
            <a:ext cx="366712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818813" y="0"/>
            <a:ext cx="671512" cy="739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latin typeface="楷体"/>
                <a:ea typeface="楷体"/>
                <a:cs typeface="楷体"/>
              </a:rPr>
              <a:t>欧阳修身上有哪些品质值得我们学习？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7718425" y="769938"/>
            <a:ext cx="4491038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如果你没有方向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看看身边的榜样</a:t>
            </a:r>
          </a:p>
        </p:txBody>
      </p:sp>
      <p:pic>
        <p:nvPicPr>
          <p:cNvPr id="2" name="寻找最美少年 我们一直在路上 20170117 联播四川_高清.mp4">
            <a:hlinkClick r:id="" action="ppaction://media"/>
          </p:cNvPr>
          <p:cNvPicPr>
            <a:picLocks noRot="1" noChangeAspect="1" noChangeArrowheads="1"/>
          </p:cNvPicPr>
          <p:nvPr>
            <a:videoFile r:link="rId5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203200" y="307975"/>
            <a:ext cx="7226300" cy="607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8" y="4381500"/>
            <a:ext cx="38576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711200" y="387350"/>
            <a:ext cx="4492625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近朱者赤</a:t>
            </a:r>
          </a:p>
        </p:txBody>
      </p:sp>
      <p:sp>
        <p:nvSpPr>
          <p:cNvPr id="48133" name="文本框 2"/>
          <p:cNvSpPr txBox="1">
            <a:spLocks noChangeArrowheads="1"/>
          </p:cNvSpPr>
          <p:nvPr/>
        </p:nvSpPr>
        <p:spPr bwMode="auto">
          <a:xfrm>
            <a:off x="3279775" y="2220913"/>
            <a:ext cx="6380163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楷体"/>
                <a:ea typeface="楷体"/>
                <a:cs typeface="楷体"/>
              </a:rPr>
              <a:t>要多向榜样学习，有意识地与独立性较强的同学交往，学习他们如何待人处事。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8982075" y="769938"/>
            <a:ext cx="27940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改变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9224963" y="2220913"/>
            <a:ext cx="2309812" cy="41306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831388" y="2220913"/>
            <a:ext cx="1096962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6000" b="1">
                <a:latin typeface="楷体"/>
                <a:ea typeface="楷体"/>
                <a:cs typeface="楷体"/>
              </a:rPr>
              <a:t>拿习惯开刀</a:t>
            </a:r>
          </a:p>
        </p:txBody>
      </p:sp>
      <p:sp>
        <p:nvSpPr>
          <p:cNvPr id="50182" name="文本框 2"/>
          <p:cNvSpPr txBox="1">
            <a:spLocks noChangeArrowheads="1"/>
          </p:cNvSpPr>
          <p:nvPr/>
        </p:nvSpPr>
        <p:spPr bwMode="auto">
          <a:xfrm>
            <a:off x="355600" y="4884738"/>
            <a:ext cx="87185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楷体"/>
                <a:ea typeface="楷体"/>
                <a:cs typeface="楷体"/>
              </a:rPr>
              <a:t>懂得管理和安排自己的生活</a:t>
            </a:r>
          </a:p>
        </p:txBody>
      </p:sp>
      <p:sp>
        <p:nvSpPr>
          <p:cNvPr id="4" name="双波形 3"/>
          <p:cNvSpPr/>
          <p:nvPr/>
        </p:nvSpPr>
        <p:spPr>
          <a:xfrm>
            <a:off x="1895475" y="5692775"/>
            <a:ext cx="3213100" cy="106363"/>
          </a:xfrm>
          <a:prstGeom prst="doubleWav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0184" name="图片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5113" y="139700"/>
            <a:ext cx="82804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520363" y="769938"/>
            <a:ext cx="719137" cy="6102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789238" y="449263"/>
            <a:ext cx="4598987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生活</a:t>
            </a:r>
            <a:r>
              <a:rPr lang="zh-CN" altLang="en-US" sz="6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小</a:t>
            </a:r>
            <a:r>
              <a:rPr lang="zh-CN" altLang="en-US" sz="36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技能</a:t>
            </a:r>
            <a:r>
              <a:rPr lang="zh-CN" altLang="en-US" sz="5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大</a:t>
            </a:r>
            <a:r>
              <a:rPr lang="zh-CN" altLang="en-US" sz="36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比拼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4975" y="2355850"/>
            <a:ext cx="9305925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你知道哪些实用的生活技能？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0500" y="4062413"/>
            <a:ext cx="28479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05700" y="4062413"/>
            <a:ext cx="23907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t01add111bf36fb494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32163" y="4062413"/>
            <a:ext cx="38798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998200" y="0"/>
            <a:ext cx="576263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975" y="352425"/>
            <a:ext cx="671513" cy="20034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/>
              <a:t>生活习惯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8980488" y="769938"/>
            <a:ext cx="2798762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转变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98625" y="184150"/>
            <a:ext cx="5827713" cy="28352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学会基本的生活技能，有意识地做自己力所能及的事，在生活的细节中学会自立，从一个等待别人照顾的人，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转变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为对别人有所奉献的人。</a:t>
            </a:r>
          </a:p>
        </p:txBody>
      </p:sp>
      <p:pic>
        <p:nvPicPr>
          <p:cNvPr id="54277" name="图片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3" y="3327400"/>
            <a:ext cx="8701087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35075" y="769938"/>
            <a:ext cx="8301038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你为家人、同学、朋友做过什么</a:t>
            </a:r>
          </a:p>
        </p:txBody>
      </p:sp>
      <p:pic>
        <p:nvPicPr>
          <p:cNvPr id="56324" name="图片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7488" y="3067050"/>
            <a:ext cx="2914650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图片 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67525" y="3067050"/>
            <a:ext cx="3117850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图片 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67100" y="3067050"/>
            <a:ext cx="3063875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7874000" y="769938"/>
            <a:ext cx="27940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时间管理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3188" y="155575"/>
            <a:ext cx="671512" cy="20653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/>
              <a:t>时间习惯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24000" y="4775200"/>
            <a:ext cx="5719763" cy="17383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科学支配时间，使自己在有限的时间里做更多的事情，学习更多的知识。</a:t>
            </a:r>
          </a:p>
        </p:txBody>
      </p:sp>
      <p:pic>
        <p:nvPicPr>
          <p:cNvPr id="58374" name="图片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31950" y="463550"/>
            <a:ext cx="5611813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797175" y="188913"/>
            <a:ext cx="5132388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一寸光阴一寸金</a:t>
            </a:r>
          </a:p>
        </p:txBody>
      </p:sp>
      <p:sp>
        <p:nvSpPr>
          <p:cNvPr id="60420" name="文本框 2"/>
          <p:cNvSpPr txBox="1">
            <a:spLocks noChangeArrowheads="1"/>
          </p:cNvSpPr>
          <p:nvPr/>
        </p:nvSpPr>
        <p:spPr bwMode="auto">
          <a:xfrm>
            <a:off x="1708150" y="1984375"/>
            <a:ext cx="8213725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巴尔扎克在二十年的写作生涯中，写出了九十多部作品，塑造了两千多个不同类型的人 物形象，他的许多作品成了世界名著。他的创作时间表是：”从半夜到中午工作，就是说,在圆椅里坐十二个小时，努力修改和创作，然后中午到四点校对校样，五点钟用餐，五点半才上床，而到半夜又起床工作。</a:t>
            </a:r>
          </a:p>
        </p:txBody>
      </p:sp>
      <p:pic>
        <p:nvPicPr>
          <p:cNvPr id="60421" name="图片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225" y="4635500"/>
            <a:ext cx="23272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文本框 4"/>
          <p:cNvSpPr txBox="1">
            <a:spLocks noChangeArrowheads="1"/>
          </p:cNvSpPr>
          <p:nvPr/>
        </p:nvSpPr>
        <p:spPr bwMode="auto">
          <a:xfrm>
            <a:off x="2797175" y="5110163"/>
            <a:ext cx="76485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楷体"/>
                <a:ea typeface="楷体"/>
                <a:cs typeface="楷体"/>
              </a:rPr>
              <a:t>能说一说你的时间安排么？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9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906588" y="2487613"/>
            <a:ext cx="7831137" cy="1881187"/>
          </a:xfrm>
        </p:spPr>
        <p:txBody>
          <a:bodyPr/>
          <a:lstStyle/>
          <a:p>
            <a:pPr eaLnBrk="1" hangingPunct="1"/>
            <a:r>
              <a:rPr lang="zh-CN" altLang="en-US" sz="13800" smtClean="0">
                <a:latin typeface="锐字云字库魏体1.0"/>
                <a:ea typeface="锐字云字库魏体1.0"/>
                <a:cs typeface="锐字云字库魏体1.0"/>
              </a:rPr>
              <a:t>学会自立</a:t>
            </a:r>
          </a:p>
        </p:txBody>
      </p:sp>
      <p:sp>
        <p:nvSpPr>
          <p:cNvPr id="21" name="副标题 20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986588" y="4144963"/>
            <a:ext cx="2919412" cy="10033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/>
              <a:t>自立者强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8593138" y="769938"/>
            <a:ext cx="3590925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时间都去哪了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9875" y="2514600"/>
            <a:ext cx="2540000" cy="26511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观念不对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进取心不足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缺乏时间意识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64325" y="2514600"/>
            <a:ext cx="2905125" cy="25304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目标不明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缺乏计划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抓不住重点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09875" y="593725"/>
            <a:ext cx="3854450" cy="58832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技巧不够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缺乏优先顺序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做事有头无尾。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没有条理，不简洁，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简单的事情复杂化。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事必躬亲，不懂得授权。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不会拒绝别人的请求。</a:t>
            </a:r>
          </a:p>
        </p:txBody>
      </p:sp>
      <p:sp>
        <p:nvSpPr>
          <p:cNvPr id="10" name="矩形 9"/>
          <p:cNvSpPr/>
          <p:nvPr/>
        </p:nvSpPr>
        <p:spPr>
          <a:xfrm>
            <a:off x="2809875" y="2463800"/>
            <a:ext cx="3854450" cy="27019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800" b="1">
                <a:latin typeface="楷体" panose="02010609060101010101" charset="-122"/>
                <a:ea typeface="楷体" panose="02010609060101010101" charset="-122"/>
              </a:rPr>
              <a:t>浪费</a:t>
            </a:r>
          </a:p>
        </p:txBody>
      </p:sp>
      <p:pic>
        <p:nvPicPr>
          <p:cNvPr id="62472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668000" y="2463800"/>
            <a:ext cx="1516063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8982075" y="769938"/>
            <a:ext cx="27940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钱途无量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9863" y="769938"/>
            <a:ext cx="731837" cy="20335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消费习惯</a:t>
            </a:r>
          </a:p>
        </p:txBody>
      </p:sp>
      <p:sp>
        <p:nvSpPr>
          <p:cNvPr id="64517" name="文本框 2"/>
          <p:cNvSpPr txBox="1">
            <a:spLocks noChangeArrowheads="1"/>
          </p:cNvSpPr>
          <p:nvPr/>
        </p:nvSpPr>
        <p:spPr bwMode="auto">
          <a:xfrm>
            <a:off x="1612900" y="4181475"/>
            <a:ext cx="7143750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楷体"/>
                <a:ea typeface="楷体"/>
                <a:cs typeface="楷体"/>
              </a:rPr>
              <a:t>管理好自己的零花钱，计划好自己的正常消费，为将来独立理财作准备。</a:t>
            </a:r>
          </a:p>
        </p:txBody>
      </p:sp>
      <p:pic>
        <p:nvPicPr>
          <p:cNvPr id="64518" name="图片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89075" y="233363"/>
            <a:ext cx="690562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46075" y="325438"/>
            <a:ext cx="27940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名人名言</a:t>
            </a:r>
          </a:p>
        </p:txBody>
      </p:sp>
      <p:sp>
        <p:nvSpPr>
          <p:cNvPr id="66564" name="文本框 1"/>
          <p:cNvSpPr txBox="1">
            <a:spLocks noChangeArrowheads="1"/>
          </p:cNvSpPr>
          <p:nvPr/>
        </p:nvSpPr>
        <p:spPr bwMode="auto">
          <a:xfrm>
            <a:off x="3540125" y="769938"/>
            <a:ext cx="61531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/>
                <a:ea typeface="楷体"/>
                <a:cs typeface="楷体"/>
              </a:rPr>
              <a:t>把钱用在对自己对别人都有益的事情上，不要错花一分钱。</a:t>
            </a:r>
          </a:p>
          <a:p>
            <a:endParaRPr lang="zh-CN" altLang="en-US" sz="3600" b="1">
              <a:latin typeface="楷体"/>
              <a:ea typeface="楷体"/>
              <a:cs typeface="楷体"/>
            </a:endParaRPr>
          </a:p>
          <a:p>
            <a:r>
              <a:rPr lang="zh-CN" altLang="en-US" sz="3600" b="1">
                <a:latin typeface="楷体"/>
                <a:ea typeface="楷体"/>
                <a:cs typeface="楷体"/>
              </a:rPr>
              <a:t>                富兰克林</a:t>
            </a:r>
          </a:p>
        </p:txBody>
      </p:sp>
      <p:pic>
        <p:nvPicPr>
          <p:cNvPr id="66565" name="图片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5900" y="2603500"/>
            <a:ext cx="30543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740150" y="3694113"/>
            <a:ext cx="5399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楷体"/>
                <a:ea typeface="楷体"/>
                <a:cs typeface="楷体"/>
              </a:rPr>
              <a:t>你的钱从哪里来？</a:t>
            </a:r>
          </a:p>
          <a:p>
            <a:r>
              <a:rPr lang="zh-CN" altLang="en-US" sz="4000" b="1">
                <a:latin typeface="楷体"/>
                <a:ea typeface="楷体"/>
                <a:cs typeface="楷体"/>
              </a:rPr>
              <a:t>你的钱都花在哪里了？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656013" y="5259388"/>
            <a:ext cx="5567362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楷体"/>
                <a:ea typeface="楷体"/>
                <a:cs typeface="楷体"/>
              </a:rPr>
              <a:t>你自己赚钱的时候，你会怎样消费？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-28575" y="769938"/>
            <a:ext cx="10120313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凡事预则立不预则废</a:t>
            </a:r>
          </a:p>
        </p:txBody>
      </p:sp>
      <p:sp>
        <p:nvSpPr>
          <p:cNvPr id="68612" name="文本框 1"/>
          <p:cNvSpPr txBox="1">
            <a:spLocks noChangeArrowheads="1"/>
          </p:cNvSpPr>
          <p:nvPr/>
        </p:nvSpPr>
        <p:spPr bwMode="auto">
          <a:xfrm>
            <a:off x="2984500" y="130175"/>
            <a:ext cx="431323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ea typeface="黑体" pitchFamily="2" charset="-122"/>
              </a:rPr>
              <a:t>全民动手做计划</a:t>
            </a:r>
          </a:p>
        </p:txBody>
      </p:sp>
      <p:pic>
        <p:nvPicPr>
          <p:cNvPr id="68613" name="图片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8" y="2960688"/>
            <a:ext cx="3170237" cy="317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4" name="文本框 3"/>
          <p:cNvSpPr txBox="1">
            <a:spLocks noChangeArrowheads="1"/>
          </p:cNvSpPr>
          <p:nvPr/>
        </p:nvSpPr>
        <p:spPr bwMode="auto">
          <a:xfrm>
            <a:off x="4483100" y="2749550"/>
            <a:ext cx="5108575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/>
                <a:ea typeface="楷体"/>
                <a:cs typeface="楷体"/>
              </a:rPr>
              <a:t>请同学们拿出笔和纸，针对我们刚刚提及的生活习惯、时间习惯、消费习惯任意一方面做一个简易的规划，比一比，在有限时间内，（</a:t>
            </a:r>
            <a:r>
              <a:rPr lang="en-US" altLang="zh-CN" sz="3600" b="1">
                <a:latin typeface="楷体"/>
                <a:ea typeface="楷体"/>
                <a:cs typeface="楷体"/>
              </a:rPr>
              <a:t>3</a:t>
            </a:r>
            <a:r>
              <a:rPr lang="zh-CN" altLang="en-US" sz="3600" b="1">
                <a:latin typeface="楷体"/>
                <a:ea typeface="楷体"/>
                <a:cs typeface="楷体"/>
              </a:rPr>
              <a:t>分钟）谁做得又快又好。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8982075" y="769938"/>
            <a:ext cx="27940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改变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9224963" y="2220913"/>
            <a:ext cx="2309812" cy="41306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831388" y="2220913"/>
            <a:ext cx="1096962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6000" b="1">
                <a:latin typeface="楷体"/>
                <a:ea typeface="楷体"/>
                <a:cs typeface="楷体"/>
              </a:rPr>
              <a:t>从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“</a:t>
            </a:r>
            <a:r>
              <a:rPr lang="zh-CN" altLang="en-US" sz="6000" b="1">
                <a:latin typeface="楷体"/>
                <a:ea typeface="楷体"/>
                <a:cs typeface="楷体"/>
              </a:rPr>
              <a:t>头</a:t>
            </a:r>
            <a:r>
              <a:rPr lang="en-US" altLang="zh-CN" sz="3200" b="1">
                <a:latin typeface="楷体"/>
                <a:ea typeface="楷体"/>
                <a:cs typeface="楷体"/>
              </a:rPr>
              <a:t>”</a:t>
            </a:r>
            <a:r>
              <a:rPr lang="zh-CN" altLang="en-US" sz="6000" b="1">
                <a:latin typeface="楷体"/>
                <a:ea typeface="楷体"/>
                <a:cs typeface="楷体"/>
              </a:rPr>
              <a:t>再来</a:t>
            </a:r>
          </a:p>
        </p:txBody>
      </p:sp>
      <p:sp>
        <p:nvSpPr>
          <p:cNvPr id="70662" name="文本框 2"/>
          <p:cNvSpPr txBox="1">
            <a:spLocks noChangeArrowheads="1"/>
          </p:cNvSpPr>
          <p:nvPr/>
        </p:nvSpPr>
        <p:spPr bwMode="auto">
          <a:xfrm>
            <a:off x="-225425" y="4752975"/>
            <a:ext cx="95662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latin typeface="楷体"/>
                <a:ea typeface="楷体"/>
                <a:cs typeface="楷体"/>
              </a:rPr>
              <a:t>培养</a:t>
            </a:r>
            <a:r>
              <a:rPr lang="zh-CN" altLang="en-US" sz="48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独立思考</a:t>
            </a:r>
            <a:r>
              <a:rPr lang="zh-CN" altLang="en-US" sz="4800" b="1">
                <a:latin typeface="楷体"/>
                <a:ea typeface="楷体"/>
                <a:cs typeface="楷体"/>
              </a:rPr>
              <a:t>和</a:t>
            </a:r>
            <a:r>
              <a:rPr lang="zh-CN" altLang="en-US" sz="48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自主作决定</a:t>
            </a:r>
            <a:r>
              <a:rPr lang="zh-CN" altLang="en-US" sz="4800" b="1">
                <a:latin typeface="楷体"/>
                <a:ea typeface="楷体"/>
                <a:cs typeface="楷体"/>
              </a:rPr>
              <a:t>的</a:t>
            </a:r>
          </a:p>
          <a:p>
            <a:pPr algn="ctr"/>
            <a:r>
              <a:rPr lang="zh-CN" altLang="en-US" sz="4800" b="1">
                <a:latin typeface="楷体"/>
                <a:ea typeface="楷体"/>
                <a:cs typeface="楷体"/>
              </a:rPr>
              <a:t>能力</a:t>
            </a:r>
          </a:p>
        </p:txBody>
      </p:sp>
      <p:pic>
        <p:nvPicPr>
          <p:cNvPr id="70663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1525" y="227013"/>
            <a:ext cx="7329488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22275" y="325438"/>
            <a:ext cx="27940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独立思考</a:t>
            </a:r>
          </a:p>
        </p:txBody>
      </p:sp>
      <p:sp>
        <p:nvSpPr>
          <p:cNvPr id="72708" name="文本框 1"/>
          <p:cNvSpPr txBox="1">
            <a:spLocks noChangeArrowheads="1"/>
          </p:cNvSpPr>
          <p:nvPr/>
        </p:nvSpPr>
        <p:spPr bwMode="auto">
          <a:xfrm>
            <a:off x="4233863" y="895350"/>
            <a:ext cx="5294312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楷体"/>
                <a:ea typeface="楷体"/>
                <a:cs typeface="楷体"/>
              </a:rPr>
              <a:t>多阅读一些可以提高自己思维能力的书籍，遇到问题要勤于</a:t>
            </a:r>
            <a:r>
              <a:rPr lang="zh-CN" altLang="en-US" sz="48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思考</a:t>
            </a:r>
            <a:r>
              <a:rPr lang="zh-CN" altLang="en-US" sz="4800" b="1">
                <a:latin typeface="楷体"/>
                <a:ea typeface="楷体"/>
                <a:cs typeface="楷体"/>
              </a:rPr>
              <a:t>，不要盲从别人，养成独立思考的好习惯。</a:t>
            </a:r>
          </a:p>
        </p:txBody>
      </p:sp>
      <p:pic>
        <p:nvPicPr>
          <p:cNvPr id="72709" name="图片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3" y="3081338"/>
            <a:ext cx="3814762" cy="343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141538"/>
            <a:ext cx="576262" cy="4730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85725" y="769938"/>
            <a:ext cx="2794000" cy="1390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知识拓展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79725" y="769938"/>
            <a:ext cx="8001000" cy="1371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独立思维：并不等同于一味的追求独特，而是不人云亦云，有自己独到的见解，同时接纳他人合理的，正确的意见。</a:t>
            </a:r>
          </a:p>
        </p:txBody>
      </p:sp>
      <p:pic>
        <p:nvPicPr>
          <p:cNvPr id="74757" name="图片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41400" y="2587625"/>
            <a:ext cx="5978525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778750" y="2587625"/>
            <a:ext cx="127952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7200" b="1">
                <a:latin typeface="楷体"/>
                <a:ea typeface="楷体"/>
                <a:cs typeface="楷体"/>
              </a:rPr>
              <a:t>独立思考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图片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48775" y="792163"/>
            <a:ext cx="33623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3078163"/>
            <a:ext cx="576262" cy="3794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39688" y="98425"/>
            <a:ext cx="2794000" cy="105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材料感悟</a:t>
            </a:r>
          </a:p>
        </p:txBody>
      </p:sp>
      <p:sp>
        <p:nvSpPr>
          <p:cNvPr id="76805" name="文本框 1"/>
          <p:cNvSpPr txBox="1">
            <a:spLocks noChangeArrowheads="1"/>
          </p:cNvSpPr>
          <p:nvPr/>
        </p:nvSpPr>
        <p:spPr bwMode="auto">
          <a:xfrm>
            <a:off x="131763" y="1309688"/>
            <a:ext cx="96520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一天，哲学家苏格拉底在课堂上拿出一个苹果对学生说：“请大家闻闻空气中的味道”。一位学生很快便举手回答说“是苹果的香味”。苏格拉底走下讲台，举着苹果慢慢地从每位学生身旁走过，并要求大家仔细地闻一闻，空气中是否有苹果的的香味？这时已经有半数的学生举起了手，苏格拉底回到讲台上，又重复刚才的问题。这一次，除了一名学生外，其余的学生都举起了手。苏格拉底问那位没有举手的学生说：“难道你真的什么气味也没有闻到吗？”那位学生肯定的回答：“我真的什么气味也没有闻到！”这时，苏格拉底对大家宣布：“他是对的，因为这是一只假苹果。”这学生就是后来大名鼎鼎的哲学家柏拉图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11250" y="3198813"/>
            <a:ext cx="7694613" cy="10064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你</a:t>
            </a:r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闻</a:t>
            </a:r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到了什么？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图片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7800" y="2220913"/>
            <a:ext cx="2962275" cy="44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223838" y="325438"/>
            <a:ext cx="27940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自主决定</a:t>
            </a:r>
          </a:p>
        </p:txBody>
      </p:sp>
      <p:sp>
        <p:nvSpPr>
          <p:cNvPr id="78853" name="文本框 1"/>
          <p:cNvSpPr txBox="1">
            <a:spLocks noChangeArrowheads="1"/>
          </p:cNvSpPr>
          <p:nvPr/>
        </p:nvSpPr>
        <p:spPr bwMode="auto">
          <a:xfrm>
            <a:off x="3492500" y="2041525"/>
            <a:ext cx="6238875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楷体"/>
                <a:ea typeface="楷体"/>
                <a:cs typeface="楷体"/>
              </a:rPr>
              <a:t>学会自主作决定，可以自己作出决定的事，就应大胆决定，不要惧怕失误。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8983663" y="769938"/>
            <a:ext cx="27940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请问</a:t>
            </a:r>
          </a:p>
        </p:txBody>
      </p:sp>
      <p:sp>
        <p:nvSpPr>
          <p:cNvPr id="80900" name="文本框 1"/>
          <p:cNvSpPr txBox="1">
            <a:spLocks noChangeArrowheads="1"/>
          </p:cNvSpPr>
          <p:nvPr/>
        </p:nvSpPr>
        <p:spPr bwMode="auto">
          <a:xfrm>
            <a:off x="84138" y="947738"/>
            <a:ext cx="8764587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楷体"/>
                <a:ea typeface="楷体"/>
                <a:cs typeface="楷体"/>
              </a:rPr>
              <a:t>哪些事情你可以做主？</a:t>
            </a:r>
          </a:p>
        </p:txBody>
      </p:sp>
      <p:pic>
        <p:nvPicPr>
          <p:cNvPr id="80901" name="图片 2" descr="t01814e2cce2ff575e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90663" y="2500313"/>
            <a:ext cx="6027737" cy="375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08488" y="1290638"/>
            <a:ext cx="3414712" cy="274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56650" y="1290638"/>
            <a:ext cx="31464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-9525" y="49213"/>
            <a:ext cx="7400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楷体"/>
                <a:ea typeface="楷体"/>
                <a:cs typeface="楷体"/>
                <a:sym typeface="+mn-ea"/>
              </a:rPr>
              <a:t>你符合</a:t>
            </a:r>
            <a:r>
              <a:rPr lang="en-US" altLang="zh-CN" sz="4400" b="1">
                <a:solidFill>
                  <a:schemeClr val="bg1"/>
                </a:solidFill>
                <a:latin typeface="楷体"/>
                <a:ea typeface="楷体"/>
                <a:cs typeface="楷体"/>
                <a:sym typeface="+mn-ea"/>
              </a:rPr>
              <a:t>“</a:t>
            </a:r>
            <a:r>
              <a:rPr lang="zh-CN" altLang="en-US" sz="4400" b="1">
                <a:solidFill>
                  <a:schemeClr val="bg1"/>
                </a:solidFill>
                <a:latin typeface="楷体"/>
                <a:ea typeface="楷体"/>
                <a:cs typeface="楷体"/>
                <a:sym typeface="+mn-ea"/>
              </a:rPr>
              <a:t>好汉</a:t>
            </a:r>
            <a:r>
              <a:rPr lang="en-US" altLang="zh-CN" sz="4400" b="1">
                <a:solidFill>
                  <a:schemeClr val="bg1"/>
                </a:solidFill>
                <a:latin typeface="楷体"/>
                <a:ea typeface="楷体"/>
                <a:cs typeface="楷体"/>
                <a:sym typeface="+mn-ea"/>
              </a:rPr>
              <a:t>”</a:t>
            </a:r>
            <a:r>
              <a:rPr lang="zh-CN" altLang="en-US" sz="4400" b="1">
                <a:solidFill>
                  <a:schemeClr val="bg1"/>
                </a:solidFill>
                <a:latin typeface="楷体"/>
                <a:ea typeface="楷体"/>
                <a:cs typeface="楷体"/>
                <a:sym typeface="+mn-ea"/>
              </a:rPr>
              <a:t>的标准么？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11200" y="4497388"/>
            <a:ext cx="24780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2" charset="-122"/>
              </a:rPr>
              <a:t>懒床好汉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7038" y="1214438"/>
            <a:ext cx="3046412" cy="274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733925" y="4497388"/>
            <a:ext cx="24336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2" charset="-122"/>
              </a:rPr>
              <a:t>啃老好汉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923338" y="4497388"/>
            <a:ext cx="31956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2" charset="-122"/>
              </a:rPr>
              <a:t>玩手机好汉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06375" y="5524500"/>
            <a:ext cx="11912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楷体"/>
                <a:ea typeface="楷体"/>
                <a:cs typeface="楷体"/>
              </a:rPr>
              <a:t>类似这样的</a:t>
            </a:r>
            <a:r>
              <a:rPr lang="en-US" altLang="zh-CN" sz="5400" b="1">
                <a:latin typeface="楷体"/>
                <a:ea typeface="楷体"/>
                <a:cs typeface="楷体"/>
              </a:rPr>
              <a:t>“</a:t>
            </a:r>
            <a:r>
              <a:rPr lang="zh-CN" altLang="en-US" sz="5400" b="1">
                <a:latin typeface="楷体"/>
                <a:ea typeface="楷体"/>
                <a:cs typeface="楷体"/>
              </a:rPr>
              <a:t>好汉</a:t>
            </a:r>
            <a:r>
              <a:rPr lang="en-US" altLang="zh-CN" sz="5400" b="1">
                <a:latin typeface="楷体"/>
                <a:ea typeface="楷体"/>
                <a:cs typeface="楷体"/>
              </a:rPr>
              <a:t>”</a:t>
            </a:r>
            <a:r>
              <a:rPr lang="zh-CN" altLang="en-US" sz="5400" b="1">
                <a:latin typeface="楷体"/>
                <a:ea typeface="楷体"/>
                <a:cs typeface="楷体"/>
              </a:rPr>
              <a:t>，你还知道哪些？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8983663" y="769938"/>
            <a:ext cx="27940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掌握命运</a:t>
            </a:r>
          </a:p>
        </p:txBody>
      </p:sp>
      <p:sp>
        <p:nvSpPr>
          <p:cNvPr id="82948" name="文本框 1"/>
          <p:cNvSpPr txBox="1">
            <a:spLocks noChangeArrowheads="1"/>
          </p:cNvSpPr>
          <p:nvPr/>
        </p:nvSpPr>
        <p:spPr bwMode="auto">
          <a:xfrm>
            <a:off x="0" y="184150"/>
            <a:ext cx="9147175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/>
                <a:ea typeface="楷体"/>
                <a:cs typeface="楷体"/>
              </a:rPr>
              <a:t>历史的规律在重复：</a:t>
            </a:r>
          </a:p>
          <a:p>
            <a:r>
              <a:rPr lang="zh-CN" altLang="en-US" sz="3600" b="1">
                <a:latin typeface="楷体"/>
                <a:ea typeface="楷体"/>
                <a:cs typeface="楷体"/>
              </a:rPr>
              <a:t>只有把自己的命运握在自己的手里，自己决定自己的命运，才会有所突破：</a:t>
            </a:r>
          </a:p>
          <a:p>
            <a:r>
              <a:rPr lang="zh-CN" altLang="en-US" sz="3600" b="1">
                <a:latin typeface="楷体"/>
                <a:ea typeface="楷体"/>
                <a:cs typeface="楷体"/>
              </a:rPr>
              <a:t>司马迁身受宫刑，决定写下《史记》</a:t>
            </a:r>
          </a:p>
          <a:p>
            <a:r>
              <a:rPr lang="zh-CN" altLang="en-US" sz="3600" b="1">
                <a:latin typeface="楷体"/>
                <a:ea typeface="楷体"/>
                <a:cs typeface="楷体"/>
              </a:rPr>
              <a:t>马克思穷困潦倒，坚持《资本论》</a:t>
            </a:r>
          </a:p>
          <a:p>
            <a:r>
              <a:rPr lang="zh-CN" altLang="en-US" sz="3600" b="1">
                <a:latin typeface="楷体"/>
                <a:ea typeface="楷体"/>
                <a:cs typeface="楷体"/>
              </a:rPr>
              <a:t>海伦凯勒失明，仍然坚持写作</a:t>
            </a:r>
          </a:p>
          <a:p>
            <a:r>
              <a:rPr lang="zh-CN" altLang="en-US" sz="3600" b="1">
                <a:latin typeface="楷体"/>
                <a:ea typeface="楷体"/>
                <a:cs typeface="楷体"/>
              </a:rPr>
              <a:t>马云放弃公职，毅然投身互联网、、、</a:t>
            </a:r>
          </a:p>
          <a:p>
            <a:endParaRPr lang="zh-CN" altLang="en-US" sz="3600" b="1">
              <a:latin typeface="楷体"/>
              <a:ea typeface="楷体"/>
              <a:cs typeface="楷体"/>
            </a:endParaRPr>
          </a:p>
          <a:p>
            <a:r>
              <a:rPr lang="zh-CN" altLang="en-US">
                <a:ea typeface="黑体" pitchFamily="2" charset="-122"/>
              </a:rPr>
              <a:t>         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39813" y="5568950"/>
            <a:ext cx="70675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楷体"/>
                <a:ea typeface="楷体"/>
                <a:cs typeface="楷体"/>
              </a:rPr>
              <a:t>你的命运由你决定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4825" y="4514850"/>
            <a:ext cx="9117013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/>
              <a:t>这些事例，对你有什么启示</a:t>
            </a:r>
            <a:r>
              <a:rPr lang="en-US" altLang="zh-CN" sz="5400"/>
              <a:t>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6819900" cy="9525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zh-CN" altLang="en-US" sz="6600" b="1">
                <a:solidFill>
                  <a:schemeClr val="bg1"/>
                </a:solidFill>
                <a:latin typeface="楷体"/>
                <a:ea typeface="楷体"/>
                <a:cs typeface="楷体"/>
              </a:rPr>
              <a:t>本课小结</a:t>
            </a:r>
          </a:p>
        </p:txBody>
      </p:sp>
      <p:sp>
        <p:nvSpPr>
          <p:cNvPr id="84994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63638" y="1757363"/>
            <a:ext cx="5438775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楷体"/>
                <a:ea typeface="楷体"/>
                <a:cs typeface="楷体"/>
              </a:rPr>
              <a:t>本课主要讲述如何学会自立，在生活中培养自立品行，独立处理生活中的各种问题，做自立自强的人。</a:t>
            </a:r>
          </a:p>
        </p:txBody>
      </p:sp>
      <p:pic>
        <p:nvPicPr>
          <p:cNvPr id="84995" name="图片 1" descr="t0171ca0ff6b9438cb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20038" y="3073400"/>
            <a:ext cx="3614737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6819900" cy="9525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zh-CN" altLang="en-US" sz="6600" b="1">
                <a:solidFill>
                  <a:schemeClr val="bg1"/>
                </a:solidFill>
                <a:latin typeface="楷体"/>
                <a:ea typeface="楷体"/>
                <a:cs typeface="楷体"/>
              </a:rPr>
              <a:t>板书设计</a:t>
            </a:r>
          </a:p>
        </p:txBody>
      </p:sp>
      <p:sp>
        <p:nvSpPr>
          <p:cNvPr id="87042" name="文本框 1"/>
          <p:cNvSpPr txBox="1">
            <a:spLocks noChangeArrowheads="1"/>
          </p:cNvSpPr>
          <p:nvPr/>
        </p:nvSpPr>
        <p:spPr bwMode="auto">
          <a:xfrm>
            <a:off x="1182688" y="2043113"/>
            <a:ext cx="1279525" cy="410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7200" b="1">
                <a:latin typeface="楷体"/>
                <a:ea typeface="楷体"/>
                <a:cs typeface="楷体"/>
              </a:rPr>
              <a:t>学会自立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2752725" y="1570038"/>
            <a:ext cx="1101725" cy="44815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>
            <a:off x="2859088" y="1570038"/>
            <a:ext cx="1101725" cy="44815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7045" name="文本框 8"/>
          <p:cNvSpPr txBox="1">
            <a:spLocks noChangeArrowheads="1"/>
          </p:cNvSpPr>
          <p:nvPr/>
        </p:nvSpPr>
        <p:spPr bwMode="auto">
          <a:xfrm>
            <a:off x="3960813" y="1141413"/>
            <a:ext cx="7999412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ea typeface="黑体" pitchFamily="2" charset="-122"/>
              </a:rPr>
              <a:t>克服依赖心理</a:t>
            </a:r>
          </a:p>
          <a:p>
            <a:r>
              <a:rPr lang="zh-CN" altLang="en-US" sz="2400" b="1">
                <a:ea typeface="黑体" pitchFamily="2" charset="-122"/>
              </a:rPr>
              <a:t>要培养自信心</a:t>
            </a:r>
          </a:p>
          <a:p>
            <a:r>
              <a:rPr lang="zh-CN" altLang="en-US" sz="2400" b="1">
                <a:ea typeface="黑体" pitchFamily="2" charset="-122"/>
              </a:rPr>
              <a:t>要发现自己的才能</a:t>
            </a:r>
          </a:p>
          <a:p>
            <a:r>
              <a:rPr lang="zh-CN" altLang="en-US" sz="2400" b="1">
                <a:ea typeface="黑体" pitchFamily="2" charset="-122"/>
              </a:rPr>
              <a:t>多向榜样学习</a:t>
            </a:r>
          </a:p>
          <a:p>
            <a:r>
              <a:rPr lang="zh-CN" altLang="en-US" sz="3600" b="1">
                <a:ea typeface="黑体" pitchFamily="2" charset="-122"/>
              </a:rPr>
              <a:t>懂得管理和安排自己的生活</a:t>
            </a:r>
          </a:p>
          <a:p>
            <a:r>
              <a:rPr lang="zh-CN" altLang="en-US" sz="2400" b="1">
                <a:ea typeface="黑体" pitchFamily="2" charset="-122"/>
              </a:rPr>
              <a:t>学会基本的生活技能</a:t>
            </a:r>
          </a:p>
          <a:p>
            <a:r>
              <a:rPr lang="zh-CN" altLang="en-US" sz="2400" b="1">
                <a:ea typeface="黑体" pitchFamily="2" charset="-122"/>
              </a:rPr>
              <a:t>科学支配时间</a:t>
            </a:r>
          </a:p>
          <a:p>
            <a:r>
              <a:rPr lang="zh-CN" altLang="en-US" sz="2400" b="1">
                <a:ea typeface="黑体" pitchFamily="2" charset="-122"/>
              </a:rPr>
              <a:t>管理好自己的零花钱</a:t>
            </a:r>
          </a:p>
          <a:p>
            <a:r>
              <a:rPr lang="zh-CN" altLang="en-US" sz="3600" b="1">
                <a:ea typeface="黑体" pitchFamily="2" charset="-122"/>
              </a:rPr>
              <a:t>培养独立思考和自主作决定的能力</a:t>
            </a:r>
          </a:p>
          <a:p>
            <a:r>
              <a:rPr lang="zh-CN" altLang="en-US" sz="2400" b="1">
                <a:ea typeface="黑体" pitchFamily="2" charset="-122"/>
              </a:rPr>
              <a:t>多阅读一些可以提高自己思维能力的书籍</a:t>
            </a:r>
          </a:p>
          <a:p>
            <a:r>
              <a:rPr lang="zh-CN" altLang="en-US" sz="2400" b="1">
                <a:ea typeface="黑体" pitchFamily="2" charset="-122"/>
              </a:rPr>
              <a:t>不要盲从别人</a:t>
            </a:r>
          </a:p>
          <a:p>
            <a:r>
              <a:rPr lang="zh-CN" altLang="en-US" sz="2400" b="1">
                <a:ea typeface="黑体" pitchFamily="2" charset="-122"/>
              </a:rPr>
              <a:t>学会自主作决定</a:t>
            </a:r>
          </a:p>
          <a:p>
            <a:endParaRPr lang="zh-CN" altLang="en-US" sz="2400" b="1">
              <a:ea typeface="黑体" pitchFamily="2" charset="-122"/>
            </a:endParaRPr>
          </a:p>
          <a:p>
            <a:endParaRPr lang="zh-CN" altLang="en-US">
              <a:ea typeface="黑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83870" y="1200785"/>
            <a:ext cx="3181350" cy="2228850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/>
              </a:extLst>
            </a:blip>
            <a:srcRect/>
            <a:stretch>
              <a:fillRect l="-2519" r="-2519"/>
            </a:stretch>
          </a:blipFill>
          <a:ln w="508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83870" y="3998595"/>
            <a:ext cx="3181350" cy="2228850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/>
              </a:extLst>
            </a:blip>
            <a:srcRect/>
            <a:stretch>
              <a:fillRect l="-2677" r="-2677"/>
            </a:stretch>
          </a:blipFill>
          <a:ln w="508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84188" y="38100"/>
            <a:ext cx="3271837" cy="91440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>
              <a:lnSpc>
                <a:spcPct val="150000"/>
              </a:lnSpc>
              <a:defRPr sz="3200" b="1">
                <a:solidFill>
                  <a:schemeClr val="accent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+mj-lt"/>
                <a:ea typeface="+mj-ea"/>
                <a:cs typeface="+mj-cs"/>
              </a:rPr>
              <a:t>牛刀小试</a:t>
            </a:r>
          </a:p>
        </p:txBody>
      </p:sp>
      <p:sp>
        <p:nvSpPr>
          <p:cNvPr id="89096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78325" y="695325"/>
            <a:ext cx="7324725" cy="568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/>
                <a:ea typeface="楷体"/>
                <a:cs typeface="楷体"/>
              </a:rPr>
              <a:t>南京市一所重点大学大一新生林某，今年九月刚刚入学，不到一个月，就把一大包脏衣服快递回家里，被邻居称为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“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大学婴儿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”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，你觉得林某应该怎么做？（       ）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/>
                <a:ea typeface="楷体"/>
                <a:cs typeface="楷体"/>
              </a:rPr>
              <a:t>A</a:t>
            </a:r>
            <a:r>
              <a:rPr lang="zh-CN" altLang="en-US" sz="2800" b="1">
                <a:latin typeface="楷体"/>
                <a:ea typeface="楷体"/>
                <a:cs typeface="楷体"/>
                <a:sym typeface="+mn-ea"/>
              </a:rPr>
              <a:t>克服依赖心理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/>
                <a:ea typeface="楷体"/>
                <a:cs typeface="楷体"/>
              </a:rPr>
              <a:t>B</a:t>
            </a:r>
            <a:r>
              <a:rPr lang="zh-CN" altLang="en-US" sz="2800" b="1">
                <a:latin typeface="楷体"/>
                <a:ea typeface="楷体"/>
                <a:cs typeface="楷体"/>
                <a:sym typeface="+mn-ea"/>
              </a:rPr>
              <a:t>学会基本的生活技能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/>
                <a:ea typeface="楷体"/>
                <a:cs typeface="楷体"/>
              </a:rPr>
              <a:t>C</a:t>
            </a:r>
            <a:r>
              <a:rPr lang="zh-CN" altLang="en-US" sz="2800" b="1">
                <a:latin typeface="楷体"/>
                <a:ea typeface="楷体"/>
                <a:cs typeface="楷体"/>
                <a:sym typeface="+mn-ea"/>
              </a:rPr>
              <a:t>懂得管理和安排自己的生活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/>
                <a:ea typeface="楷体"/>
                <a:cs typeface="楷体"/>
              </a:rPr>
              <a:t>D</a:t>
            </a:r>
            <a:r>
              <a:rPr lang="zh-CN" altLang="en-US" sz="2800" b="1">
                <a:latin typeface="楷体"/>
                <a:ea typeface="楷体"/>
                <a:cs typeface="楷体"/>
                <a:sym typeface="+mn-ea"/>
              </a:rPr>
              <a:t>科学支配时间</a:t>
            </a:r>
          </a:p>
          <a:p>
            <a:pPr>
              <a:lnSpc>
                <a:spcPct val="150000"/>
              </a:lnSpc>
            </a:pPr>
            <a:endParaRPr lang="en-US" altLang="zh-CN" sz="2800" b="1">
              <a:latin typeface="楷体"/>
              <a:ea typeface="楷体"/>
              <a:cs typeface="楷体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626475" y="2724150"/>
            <a:ext cx="1690688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a typeface="黑体" pitchFamily="2" charset="-122"/>
              </a:rPr>
              <a:t>Ａ</a:t>
            </a:r>
            <a:r>
              <a:rPr lang="en-US" altLang="zh-CN" sz="4000">
                <a:solidFill>
                  <a:srgbClr val="FF0000"/>
                </a:solidFill>
                <a:ea typeface="黑体" pitchFamily="2" charset="-122"/>
              </a:rPr>
              <a:t>B</a:t>
            </a:r>
            <a:r>
              <a:rPr lang="zh-CN" altLang="en-US" sz="4000">
                <a:solidFill>
                  <a:srgbClr val="FF0000"/>
                </a:solidFill>
                <a:ea typeface="黑体" pitchFamily="2" charset="-122"/>
              </a:rPr>
              <a:t>Ｃ</a:t>
            </a:r>
            <a:endParaRPr lang="en-US" altLang="zh-CN" sz="4000">
              <a:solidFill>
                <a:srgbClr val="FF0000"/>
              </a:solidFill>
              <a:ea typeface="黑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83870" y="1200785"/>
            <a:ext cx="3181350" cy="2228850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/>
              </a:extLst>
            </a:blip>
            <a:srcRect/>
            <a:stretch>
              <a:fillRect l="-2519" r="-2519"/>
            </a:stretch>
          </a:blipFill>
          <a:ln w="508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83870" y="3998595"/>
            <a:ext cx="3181350" cy="2228850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/>
              </a:extLst>
            </a:blip>
            <a:srcRect/>
            <a:stretch>
              <a:fillRect l="-2677" r="-2677"/>
            </a:stretch>
          </a:blipFill>
          <a:ln w="508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84188" y="38100"/>
            <a:ext cx="3271837" cy="91440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>
              <a:lnSpc>
                <a:spcPct val="150000"/>
              </a:lnSpc>
              <a:defRPr sz="3200" b="1">
                <a:solidFill>
                  <a:schemeClr val="accent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+mj-lt"/>
                <a:ea typeface="+mj-ea"/>
                <a:cs typeface="+mj-cs"/>
              </a:rPr>
              <a:t>牛刀小试</a:t>
            </a: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54488" y="38100"/>
            <a:ext cx="7640637" cy="642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40000"/>
              </a:lnSpc>
            </a:pPr>
            <a:r>
              <a:rPr lang="zh-CN" altLang="en-US" sz="2900" b="1">
                <a:latin typeface="楷体"/>
                <a:ea typeface="楷体"/>
                <a:cs typeface="楷体"/>
              </a:rPr>
              <a:t>张强是家中独子，父母宠爱有加，从小什么事都不做，上了初中，班级的任务他却让他的爷也来帮忙，你觉他应该怎么改正？（   ）</a:t>
            </a:r>
          </a:p>
          <a:p>
            <a:pPr>
              <a:lnSpc>
                <a:spcPct val="140000"/>
              </a:lnSpc>
            </a:pPr>
            <a:r>
              <a:rPr lang="zh-CN" altLang="en-US" sz="2900" b="1">
                <a:latin typeface="楷体"/>
                <a:ea typeface="楷体"/>
                <a:cs typeface="宋体" charset="-122"/>
              </a:rPr>
              <a:t>①</a:t>
            </a:r>
            <a:r>
              <a:rPr lang="zh-CN" altLang="en-US" sz="2900" b="1">
                <a:latin typeface="楷体"/>
                <a:ea typeface="黑体" pitchFamily="2" charset="-122"/>
                <a:cs typeface="宋体" charset="-122"/>
                <a:sym typeface="+mn-ea"/>
              </a:rPr>
              <a:t>克服依赖心理</a:t>
            </a:r>
            <a:r>
              <a:rPr lang="zh-CN" altLang="en-US" sz="2900" b="1">
                <a:latin typeface="楷体"/>
                <a:ea typeface="楷体"/>
                <a:cs typeface="楷体"/>
              </a:rPr>
              <a:t>②</a:t>
            </a:r>
            <a:r>
              <a:rPr lang="zh-CN" altLang="en-US" sz="2900" b="1">
                <a:latin typeface="楷体"/>
                <a:ea typeface="楷体"/>
                <a:cs typeface="楷体"/>
                <a:sym typeface="+mn-ea"/>
              </a:rPr>
              <a:t>懂得管理和安排自己的生活</a:t>
            </a:r>
            <a:endParaRPr lang="zh-CN" altLang="en-US" sz="3200" b="1">
              <a:latin typeface="楷体"/>
              <a:ea typeface="楷体"/>
              <a:cs typeface="楷体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900" b="1">
                <a:latin typeface="楷体"/>
                <a:ea typeface="楷体"/>
                <a:cs typeface="楷体"/>
              </a:rPr>
              <a:t>③</a:t>
            </a:r>
            <a:r>
              <a:rPr lang="zh-CN" altLang="en-US" sz="2900" b="1">
                <a:latin typeface="楷体"/>
                <a:ea typeface="楷体"/>
                <a:cs typeface="楷体"/>
                <a:sym typeface="+mn-ea"/>
              </a:rPr>
              <a:t>学会基本的生活技能</a:t>
            </a:r>
            <a:r>
              <a:rPr lang="zh-CN" altLang="en-US" sz="2900" b="1">
                <a:latin typeface="楷体"/>
                <a:ea typeface="楷体"/>
                <a:cs typeface="楷体"/>
              </a:rPr>
              <a:t>④</a:t>
            </a:r>
            <a:r>
              <a:rPr lang="zh-CN" altLang="en-US" sz="2900" b="1">
                <a:latin typeface="楷体"/>
                <a:ea typeface="楷体"/>
                <a:cs typeface="楷体"/>
                <a:sym typeface="+mn-ea"/>
              </a:rPr>
              <a:t>多阅读一些可以提高自己思维能力的书籍</a:t>
            </a:r>
          </a:p>
          <a:p>
            <a:pPr>
              <a:lnSpc>
                <a:spcPct val="140000"/>
              </a:lnSpc>
            </a:pPr>
            <a:r>
              <a:rPr lang="en-US" altLang="zh-CN" sz="2900" b="1">
                <a:latin typeface="楷体"/>
                <a:ea typeface="楷体"/>
                <a:cs typeface="楷体"/>
              </a:rPr>
              <a:t>A①②③</a:t>
            </a:r>
          </a:p>
          <a:p>
            <a:pPr>
              <a:lnSpc>
                <a:spcPct val="140000"/>
              </a:lnSpc>
            </a:pPr>
            <a:r>
              <a:rPr lang="en-US" altLang="zh-CN" sz="2900" b="1">
                <a:latin typeface="楷体"/>
                <a:ea typeface="楷体"/>
                <a:cs typeface="楷体"/>
              </a:rPr>
              <a:t>B</a:t>
            </a:r>
            <a:r>
              <a:rPr lang="en-US" altLang="zh-CN" sz="2900" b="1">
                <a:latin typeface="楷体"/>
                <a:ea typeface="楷体"/>
                <a:cs typeface="楷体"/>
                <a:sym typeface="+mn-ea"/>
              </a:rPr>
              <a:t>①②④</a:t>
            </a:r>
          </a:p>
          <a:p>
            <a:pPr>
              <a:lnSpc>
                <a:spcPct val="140000"/>
              </a:lnSpc>
            </a:pPr>
            <a:r>
              <a:rPr lang="en-US" altLang="zh-CN" sz="2900" b="1">
                <a:latin typeface="楷体"/>
                <a:ea typeface="楷体"/>
                <a:cs typeface="楷体"/>
              </a:rPr>
              <a:t>C</a:t>
            </a:r>
            <a:r>
              <a:rPr lang="en-US" altLang="zh-CN" sz="2900" b="1">
                <a:latin typeface="楷体"/>
                <a:ea typeface="楷体"/>
                <a:cs typeface="楷体"/>
                <a:sym typeface="+mn-ea"/>
              </a:rPr>
              <a:t>②③④</a:t>
            </a:r>
          </a:p>
          <a:p>
            <a:pPr>
              <a:lnSpc>
                <a:spcPct val="140000"/>
              </a:lnSpc>
            </a:pPr>
            <a:r>
              <a:rPr lang="en-US" altLang="zh-CN" sz="2900" b="1">
                <a:latin typeface="楷体"/>
                <a:ea typeface="楷体"/>
                <a:cs typeface="楷体"/>
              </a:rPr>
              <a:t>D</a:t>
            </a:r>
            <a:r>
              <a:rPr lang="en-US" altLang="zh-CN" sz="2900" b="1">
                <a:latin typeface="楷体"/>
                <a:ea typeface="楷体"/>
                <a:cs typeface="楷体"/>
                <a:sym typeface="+mn-ea"/>
              </a:rPr>
              <a:t>①②③④</a:t>
            </a:r>
          </a:p>
          <a:p>
            <a:pPr>
              <a:lnSpc>
                <a:spcPct val="140000"/>
              </a:lnSpc>
            </a:pPr>
            <a:endParaRPr lang="en-US" altLang="zh-CN" sz="2900" b="1">
              <a:latin typeface="楷体"/>
              <a:ea typeface="楷体"/>
              <a:cs typeface="楷体"/>
              <a:sym typeface="+mn-ea"/>
            </a:endParaRPr>
          </a:p>
          <a:p>
            <a:pPr>
              <a:lnSpc>
                <a:spcPct val="140000"/>
              </a:lnSpc>
            </a:pPr>
            <a:endParaRPr lang="zh-CN" altLang="en-US" sz="1600">
              <a:ea typeface="黑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144125" y="1104900"/>
            <a:ext cx="644525" cy="1189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83870" y="1200785"/>
            <a:ext cx="3181350" cy="2228850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/>
              </a:extLst>
            </a:blip>
            <a:srcRect/>
            <a:stretch>
              <a:fillRect l="-2519" r="-2519"/>
            </a:stretch>
          </a:blipFill>
          <a:ln w="508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83870" y="3998595"/>
            <a:ext cx="3181350" cy="2228850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/>
              </a:extLst>
            </a:blip>
            <a:srcRect/>
            <a:stretch>
              <a:fillRect l="-2677" r="-2677"/>
            </a:stretch>
          </a:blipFill>
          <a:ln w="508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84188" y="38100"/>
            <a:ext cx="3271837" cy="91440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>
              <a:lnSpc>
                <a:spcPct val="150000"/>
              </a:lnSpc>
              <a:defRPr sz="3200" b="1">
                <a:solidFill>
                  <a:schemeClr val="accent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+mj-lt"/>
                <a:ea typeface="+mj-ea"/>
                <a:cs typeface="+mj-cs"/>
              </a:rPr>
              <a:t>牛刀小试</a:t>
            </a:r>
          </a:p>
        </p:txBody>
      </p:sp>
      <p:sp>
        <p:nvSpPr>
          <p:cNvPr id="93192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83125" y="434975"/>
            <a:ext cx="7234238" cy="700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/>
                <a:ea typeface="楷体"/>
                <a:cs typeface="楷体"/>
              </a:rPr>
              <a:t>一个自立的人，才能自立于社会，看看我们身边那些</a:t>
            </a:r>
            <a:r>
              <a:rPr lang="en-US" altLang="zh-CN" sz="3200" b="1">
                <a:latin typeface="楷体"/>
                <a:ea typeface="楷体"/>
                <a:cs typeface="楷体"/>
              </a:rPr>
              <a:t>“</a:t>
            </a:r>
            <a:r>
              <a:rPr lang="zh-CN" altLang="en-US" sz="3200" b="1">
                <a:latin typeface="楷体"/>
                <a:ea typeface="楷体"/>
                <a:cs typeface="楷体"/>
              </a:rPr>
              <a:t>啃老族</a:t>
            </a:r>
            <a:r>
              <a:rPr lang="en-US" altLang="zh-CN" sz="3200" b="1">
                <a:latin typeface="楷体"/>
                <a:ea typeface="楷体"/>
                <a:cs typeface="楷体"/>
              </a:rPr>
              <a:t>”“</a:t>
            </a:r>
            <a:r>
              <a:rPr lang="zh-CN" altLang="en-US" sz="3200" b="1">
                <a:latin typeface="楷体"/>
                <a:ea typeface="楷体"/>
                <a:cs typeface="楷体"/>
              </a:rPr>
              <a:t>手机族</a:t>
            </a:r>
            <a:r>
              <a:rPr lang="en-US" altLang="zh-CN" sz="3200" b="1">
                <a:latin typeface="楷体"/>
                <a:ea typeface="楷体"/>
                <a:cs typeface="楷体"/>
              </a:rPr>
              <a:t>”</a:t>
            </a:r>
            <a:r>
              <a:rPr lang="zh-CN" altLang="en-US" sz="3200" b="1">
                <a:latin typeface="楷体"/>
                <a:ea typeface="楷体"/>
                <a:cs typeface="楷体"/>
              </a:rPr>
              <a:t>不仅浪费了自己的青春，还让父母跟着担心，你觉得不能自立的做法是（   ）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/>
                <a:ea typeface="楷体"/>
                <a:cs typeface="楷体"/>
              </a:rPr>
              <a:t>A</a:t>
            </a:r>
            <a:r>
              <a:rPr lang="zh-CN" altLang="en-US" sz="3200" b="1">
                <a:latin typeface="楷体"/>
                <a:ea typeface="楷体"/>
                <a:cs typeface="楷体"/>
                <a:sym typeface="+mn-ea"/>
              </a:rPr>
              <a:t>克服依赖心理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/>
                <a:ea typeface="楷体"/>
                <a:cs typeface="楷体"/>
              </a:rPr>
              <a:t>B</a:t>
            </a:r>
            <a:r>
              <a:rPr lang="zh-CN" altLang="en-US" sz="3200" b="1">
                <a:latin typeface="楷体"/>
                <a:ea typeface="楷体"/>
                <a:cs typeface="楷体"/>
              </a:rPr>
              <a:t>独立赚钱，完全脱离父母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/>
                <a:ea typeface="楷体"/>
                <a:cs typeface="楷体"/>
              </a:rPr>
              <a:t>C</a:t>
            </a:r>
            <a:r>
              <a:rPr lang="zh-CN" altLang="en-US" sz="3200" b="1">
                <a:latin typeface="楷体"/>
                <a:ea typeface="楷体"/>
                <a:cs typeface="楷体"/>
                <a:sym typeface="+mn-ea"/>
              </a:rPr>
              <a:t>培养独立思考和自主作决定的能力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/>
                <a:ea typeface="楷体"/>
                <a:cs typeface="楷体"/>
              </a:rPr>
              <a:t>D</a:t>
            </a:r>
            <a:r>
              <a:rPr lang="zh-CN" altLang="en-US" sz="3200" b="1">
                <a:latin typeface="楷体"/>
                <a:ea typeface="楷体"/>
                <a:cs typeface="楷体"/>
                <a:sym typeface="+mn-ea"/>
              </a:rPr>
              <a:t>懂得管理和安排自己的生活</a:t>
            </a:r>
          </a:p>
        </p:txBody>
      </p:sp>
      <p:sp>
        <p:nvSpPr>
          <p:cNvPr id="93193" name="矩形 1"/>
          <p:cNvSpPr>
            <a:spLocks noChangeArrowheads="1"/>
          </p:cNvSpPr>
          <p:nvPr/>
        </p:nvSpPr>
        <p:spPr bwMode="auto">
          <a:xfrm>
            <a:off x="10482263" y="2419350"/>
            <a:ext cx="704850" cy="1198563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7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/>
                <a:ea typeface="楷体"/>
                <a:cs typeface="楷体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030605" y="1002030"/>
            <a:ext cx="3349625" cy="4575175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/>
              </a:extLst>
            </a:blip>
            <a:srcRect/>
            <a:stretch>
              <a:fillRect l="-30168" r="-30168"/>
            </a:stretch>
          </a:blipFill>
          <a:ln w="508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676900" y="495300"/>
            <a:ext cx="5429250" cy="91440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>
              <a:lnSpc>
                <a:spcPct val="150000"/>
              </a:lnSpc>
              <a:defRPr sz="3200" b="1">
                <a:solidFill>
                  <a:schemeClr val="accent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latin typeface="楷体" panose="02010609060101010101" charset="-122"/>
                <a:ea typeface="楷体" panose="02010609060101010101" charset="-122"/>
                <a:cs typeface="+mj-cs"/>
              </a:rPr>
              <a:t>课后作业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668838" y="2022475"/>
            <a:ext cx="6116637" cy="3657600"/>
          </a:xfrm>
          <a:prstGeom prst="rect">
            <a:avLst/>
          </a:prstGeom>
        </p:spPr>
        <p:txBody>
          <a:bodyPr>
            <a:normAutofit lnSpcReduction="20000"/>
          </a:bodyPr>
          <a:lstStyle>
            <a:defPPr>
              <a:defRPr lang="zh-CN"/>
            </a:defPPr>
            <a:lvl1pPr>
              <a:lnSpc>
                <a:spcPct val="150000"/>
              </a:lnSpc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latin typeface="楷体" panose="02010609060101010101" charset="-122"/>
                <a:ea typeface="楷体" panose="02010609060101010101" charset="-122"/>
              </a:rPr>
              <a:t>做两个计划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生活计划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学习计划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4"/>
          <p:cNvSpPr txBox="1">
            <a:spLocks noChangeArrowheads="1"/>
          </p:cNvSpPr>
          <p:nvPr/>
        </p:nvSpPr>
        <p:spPr bwMode="auto">
          <a:xfrm>
            <a:off x="30163" y="-96838"/>
            <a:ext cx="89630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chemeClr val="bg1"/>
                </a:solidFill>
                <a:latin typeface="楷体"/>
                <a:ea typeface="楷体"/>
                <a:cs typeface="楷体"/>
              </a:rPr>
              <a:t>以上是什么表现</a:t>
            </a:r>
          </a:p>
        </p:txBody>
      </p:sp>
      <p:sp>
        <p:nvSpPr>
          <p:cNvPr id="31746" name="文本框 5"/>
          <p:cNvSpPr txBox="1">
            <a:spLocks noChangeArrowheads="1"/>
          </p:cNvSpPr>
          <p:nvPr/>
        </p:nvSpPr>
        <p:spPr bwMode="auto">
          <a:xfrm>
            <a:off x="1238250" y="1092200"/>
            <a:ext cx="115189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4400" b="1">
                <a:latin typeface="楷体"/>
                <a:ea typeface="楷体"/>
                <a:cs typeface="楷体"/>
              </a:rPr>
              <a:t>依赖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9950" y="1092200"/>
            <a:ext cx="10236200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algn="ctr" eaLnBrk="1" hangingPunct="1"/>
            <a:r>
              <a:rPr lang="zh-CN" altLang="en-US" sz="6000" b="1" smtClean="0">
                <a:latin typeface="楷体"/>
                <a:ea typeface="楷体"/>
                <a:cs typeface="楷体"/>
                <a:sym typeface="+mn-ea"/>
              </a:rPr>
              <a:t>这是你么？</a:t>
            </a:r>
          </a:p>
        </p:txBody>
      </p:sp>
      <p:sp>
        <p:nvSpPr>
          <p:cNvPr id="9" name="L 形 8"/>
          <p:cNvSpPr/>
          <p:nvPr>
            <p:custDataLst>
              <p:tags r:id="rId3"/>
            </p:custDataLst>
          </p:nvPr>
        </p:nvSpPr>
        <p:spPr>
          <a:xfrm rot="5400000">
            <a:off x="838200" y="1522413"/>
            <a:ext cx="685800" cy="685800"/>
          </a:xfrm>
          <a:prstGeom prst="corner">
            <a:avLst>
              <a:gd name="adj1" fmla="val 16667"/>
              <a:gd name="adj2" fmla="val 1388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L 形 9"/>
          <p:cNvSpPr/>
          <p:nvPr>
            <p:custDataLst>
              <p:tags r:id="rId4"/>
            </p:custDataLst>
          </p:nvPr>
        </p:nvSpPr>
        <p:spPr>
          <a:xfrm rot="16200000">
            <a:off x="10491788" y="5580063"/>
            <a:ext cx="685800" cy="685800"/>
          </a:xfrm>
          <a:prstGeom prst="corner">
            <a:avLst>
              <a:gd name="adj1" fmla="val 16667"/>
              <a:gd name="adj2" fmla="val 1388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2" name="文本框 6"/>
          <p:cNvSpPr txBox="1">
            <a:spLocks noChangeArrowheads="1"/>
          </p:cNvSpPr>
          <p:nvPr/>
        </p:nvSpPr>
        <p:spPr bwMode="auto">
          <a:xfrm>
            <a:off x="1125538" y="1749425"/>
            <a:ext cx="6240462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你的生活是否依赖父母照料？</a:t>
            </a:r>
          </a:p>
          <a:p>
            <a:endParaRPr lang="zh-CN" altLang="en-US" sz="2800" b="1">
              <a:latin typeface="楷体"/>
              <a:ea typeface="楷体"/>
              <a:cs typeface="楷体"/>
            </a:endParaRPr>
          </a:p>
          <a:p>
            <a:endParaRPr lang="zh-CN" altLang="en-US" sz="2800" b="1">
              <a:latin typeface="楷体"/>
              <a:ea typeface="楷体"/>
              <a:cs typeface="楷体"/>
            </a:endParaRPr>
          </a:p>
          <a:p>
            <a:r>
              <a:rPr lang="zh-CN" altLang="en-US" sz="2800" b="1">
                <a:latin typeface="楷体"/>
                <a:ea typeface="楷体"/>
                <a:cs typeface="楷体"/>
              </a:rPr>
              <a:t>你的学习是否依赖老师督促？</a:t>
            </a:r>
          </a:p>
          <a:p>
            <a:endParaRPr lang="zh-CN" altLang="en-US" sz="2800" b="1">
              <a:latin typeface="楷体"/>
              <a:ea typeface="楷体"/>
              <a:cs typeface="楷体"/>
            </a:endParaRPr>
          </a:p>
          <a:p>
            <a:endParaRPr lang="zh-CN" altLang="en-US" sz="2800" b="1">
              <a:latin typeface="楷体"/>
              <a:ea typeface="楷体"/>
              <a:cs typeface="楷体"/>
            </a:endParaRPr>
          </a:p>
          <a:p>
            <a:r>
              <a:rPr lang="zh-CN" altLang="en-US" sz="2800" b="1">
                <a:latin typeface="楷体"/>
                <a:ea typeface="楷体"/>
                <a:cs typeface="楷体"/>
              </a:rPr>
              <a:t>你是否很少有自己的见解和主张？</a:t>
            </a:r>
          </a:p>
          <a:p>
            <a:endParaRPr lang="zh-CN" altLang="en-US" sz="2800" b="1">
              <a:latin typeface="楷体"/>
              <a:ea typeface="楷体"/>
              <a:cs typeface="楷体"/>
            </a:endParaRPr>
          </a:p>
          <a:p>
            <a:endParaRPr lang="zh-CN" altLang="en-US" sz="2800" b="1">
              <a:latin typeface="楷体"/>
              <a:ea typeface="楷体"/>
              <a:cs typeface="楷体"/>
            </a:endParaRPr>
          </a:p>
          <a:p>
            <a:r>
              <a:rPr lang="zh-CN" altLang="en-US" sz="2800" b="1">
                <a:latin typeface="楷体"/>
                <a:ea typeface="楷体"/>
                <a:cs typeface="楷体"/>
              </a:rPr>
              <a:t>你是否习惯于依赖他人？</a:t>
            </a:r>
          </a:p>
        </p:txBody>
      </p:sp>
      <p:pic>
        <p:nvPicPr>
          <p:cNvPr id="32773" name="图片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19900" y="952500"/>
            <a:ext cx="26670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图片 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34150" y="4519613"/>
            <a:ext cx="33909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图片 2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477375" y="2393950"/>
            <a:ext cx="27146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>
          <a:xfrm>
            <a:off x="1524000" y="3775075"/>
            <a:ext cx="7620000" cy="1385888"/>
          </a:xfrm>
        </p:spPr>
        <p:txBody>
          <a:bodyPr/>
          <a:lstStyle/>
          <a:p>
            <a:pPr eaLnBrk="1" hangingPunct="1"/>
            <a:r>
              <a:rPr lang="zh-CN" altLang="en-US" sz="6000" b="1" smtClean="0">
                <a:latin typeface="楷体"/>
                <a:ea typeface="楷体"/>
                <a:cs typeface="楷体"/>
              </a:rPr>
              <a:t>乐极生悲  赖极则废</a:t>
            </a:r>
          </a:p>
        </p:txBody>
      </p:sp>
      <p:sp>
        <p:nvSpPr>
          <p:cNvPr id="4" name="矩形 3"/>
          <p:cNvSpPr/>
          <p:nvPr/>
        </p:nvSpPr>
        <p:spPr>
          <a:xfrm>
            <a:off x="1524000" y="3775075"/>
            <a:ext cx="7816850" cy="14224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/>
              <a:t>如何做一个真正的好汉</a:t>
            </a:r>
          </a:p>
        </p:txBody>
      </p:sp>
      <p:pic>
        <p:nvPicPr>
          <p:cNvPr id="34819" name="图片 5" descr="t0168a4628a5e797fb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0900" y="5160963"/>
            <a:ext cx="6731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5088" y="-22225"/>
            <a:ext cx="5457825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8982075" y="769938"/>
            <a:ext cx="27940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改变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9224963" y="2220913"/>
            <a:ext cx="2309812" cy="41306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785350" y="2446338"/>
            <a:ext cx="1189038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6600" b="1">
                <a:ea typeface="黑体" pitchFamily="2" charset="-122"/>
              </a:rPr>
              <a:t>从心开始</a:t>
            </a:r>
          </a:p>
        </p:txBody>
      </p:sp>
      <p:sp>
        <p:nvSpPr>
          <p:cNvPr id="35846" name="文本框 7"/>
          <p:cNvSpPr txBox="1">
            <a:spLocks noChangeArrowheads="1"/>
          </p:cNvSpPr>
          <p:nvPr/>
        </p:nvSpPr>
        <p:spPr bwMode="auto">
          <a:xfrm>
            <a:off x="1123950" y="769938"/>
            <a:ext cx="552132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"/>
                <a:ea typeface="楷体"/>
                <a:cs typeface="楷体"/>
              </a:rPr>
              <a:t>一个人如果处处依赖他人，总是要靠别人来约束自己，就不会有自己独立的思想和行动，也就很难形成独立的人格。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65113" y="4575175"/>
            <a:ext cx="87169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>
                <a:latin typeface="楷体"/>
                <a:ea typeface="楷体"/>
                <a:cs typeface="楷体"/>
              </a:rPr>
              <a:t>克服依赖  心里</a:t>
            </a:r>
          </a:p>
        </p:txBody>
      </p:sp>
      <p:sp>
        <p:nvSpPr>
          <p:cNvPr id="213" name=" 213"/>
          <p:cNvSpPr/>
          <p:nvPr/>
        </p:nvSpPr>
        <p:spPr>
          <a:xfrm>
            <a:off x="4956175" y="4086225"/>
            <a:ext cx="3181350" cy="2538413"/>
          </a:xfrm>
          <a:custGeom>
            <a:avLst/>
            <a:gdLst/>
            <a:ahLst/>
            <a:cxnLst/>
            <a:rect l="l" t="t" r="r" b="b"/>
            <a:pathLst>
              <a:path w="1160528" h="1137856">
                <a:moveTo>
                  <a:pt x="301373" y="145324"/>
                </a:moveTo>
                <a:cubicBezTo>
                  <a:pt x="77474" y="176329"/>
                  <a:pt x="-76715" y="585266"/>
                  <a:pt x="580264" y="1067944"/>
                </a:cubicBezTo>
                <a:cubicBezTo>
                  <a:pt x="1535870" y="365866"/>
                  <a:pt x="775286" y="-180195"/>
                  <a:pt x="580264" y="365866"/>
                </a:cubicBezTo>
                <a:cubicBezTo>
                  <a:pt x="519320" y="195222"/>
                  <a:pt x="403145" y="131231"/>
                  <a:pt x="301373" y="145324"/>
                </a:cubicBezTo>
                <a:close/>
                <a:moveTo>
                  <a:pt x="237013" y="2324"/>
                </a:moveTo>
                <a:cubicBezTo>
                  <a:pt x="362271" y="-15022"/>
                  <a:pt x="505256" y="63737"/>
                  <a:pt x="580264" y="273760"/>
                </a:cubicBezTo>
                <a:cubicBezTo>
                  <a:pt x="820291" y="-398315"/>
                  <a:pt x="1756395" y="273760"/>
                  <a:pt x="580264" y="1137856"/>
                </a:cubicBezTo>
                <a:cubicBezTo>
                  <a:pt x="-228326" y="543790"/>
                  <a:pt x="-38555" y="40484"/>
                  <a:pt x="237013" y="2324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2" name="文本框 9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54275" y="3033713"/>
            <a:ext cx="550386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+mn-lt"/>
                <a:ea typeface="+mn-ea"/>
              </a:rPr>
              <a:t>培养自信心</a:t>
            </a:r>
          </a:p>
        </p:txBody>
      </p:sp>
      <p:sp>
        <p:nvSpPr>
          <p:cNvPr id="2053" name="文本框 10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454275" y="5359400"/>
            <a:ext cx="550386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+mn-lt"/>
                <a:ea typeface="+mn-ea"/>
              </a:rPr>
              <a:t>多向榜样学习</a:t>
            </a:r>
          </a:p>
        </p:txBody>
      </p:sp>
      <p:sp>
        <p:nvSpPr>
          <p:cNvPr id="2056" name="KSO_Shape"/>
          <p:cNvSpPr/>
          <p:nvPr>
            <p:custDataLst>
              <p:tags r:id="rId6"/>
            </p:custDataLst>
          </p:nvPr>
        </p:nvSpPr>
        <p:spPr bwMode="auto">
          <a:xfrm>
            <a:off x="1130300" y="2886075"/>
            <a:ext cx="782638" cy="715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>
                <a:solidFill>
                  <a:schemeClr val="bg1"/>
                </a:solidFill>
                <a:latin typeface="+mn-lt"/>
                <a:ea typeface="+mn-ea"/>
              </a:rPr>
              <a:t>01</a:t>
            </a:r>
          </a:p>
        </p:txBody>
      </p:sp>
      <p:sp>
        <p:nvSpPr>
          <p:cNvPr id="2058" name="KSO_Shape"/>
          <p:cNvSpPr/>
          <p:nvPr>
            <p:custDataLst>
              <p:tags r:id="rId7"/>
            </p:custDataLst>
          </p:nvPr>
        </p:nvSpPr>
        <p:spPr bwMode="auto">
          <a:xfrm>
            <a:off x="1130300" y="4040188"/>
            <a:ext cx="782638" cy="669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>
                <a:solidFill>
                  <a:schemeClr val="bg1"/>
                </a:solidFill>
                <a:latin typeface="+mn-lt"/>
                <a:ea typeface="+mn-ea"/>
              </a:rPr>
              <a:t>02</a:t>
            </a:r>
          </a:p>
        </p:txBody>
      </p:sp>
      <p:sp>
        <p:nvSpPr>
          <p:cNvPr id="2059" name="KSO_Shape"/>
          <p:cNvSpPr/>
          <p:nvPr>
            <p:custDataLst>
              <p:tags r:id="rId8"/>
            </p:custDataLst>
          </p:nvPr>
        </p:nvSpPr>
        <p:spPr bwMode="auto">
          <a:xfrm>
            <a:off x="1130300" y="5132388"/>
            <a:ext cx="782638" cy="685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bg1"/>
                </a:solidFill>
                <a:latin typeface="+mn-lt"/>
                <a:ea typeface="+mn-ea"/>
              </a:rPr>
              <a:t>03</a:t>
            </a:r>
          </a:p>
        </p:txBody>
      </p:sp>
      <p:sp>
        <p:nvSpPr>
          <p:cNvPr id="125" name="KSO_Shape"/>
          <p:cNvSpPr/>
          <p:nvPr>
            <p:custDataLst>
              <p:tags r:id="rId9"/>
            </p:custDataLst>
          </p:nvPr>
        </p:nvSpPr>
        <p:spPr bwMode="auto">
          <a:xfrm>
            <a:off x="1912938" y="3602038"/>
            <a:ext cx="119062" cy="1174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lIns="0" tIns="0" rIns="0" bIns="0" anchor="ctr">
            <a:normAutofit fontScale="40000" lnSpcReduction="2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6" name="KSO_Shape"/>
          <p:cNvSpPr/>
          <p:nvPr>
            <p:custDataLst>
              <p:tags r:id="rId10"/>
            </p:custDataLst>
          </p:nvPr>
        </p:nvSpPr>
        <p:spPr bwMode="auto">
          <a:xfrm>
            <a:off x="1912938" y="4705350"/>
            <a:ext cx="119062" cy="1174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lIns="0" tIns="0" rIns="0" bIns="0" anchor="ctr">
            <a:normAutofit fontScale="40000" lnSpcReduction="2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7" name="KSO_Shape"/>
          <p:cNvSpPr/>
          <p:nvPr>
            <p:custDataLst>
              <p:tags r:id="rId11"/>
            </p:custDataLst>
          </p:nvPr>
        </p:nvSpPr>
        <p:spPr bwMode="auto">
          <a:xfrm>
            <a:off x="1912938" y="5810250"/>
            <a:ext cx="119062" cy="1174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lIns="0" tIns="0" rIns="0" bIns="0" anchor="ctr">
            <a:normAutofit fontScale="40000" lnSpcReduction="2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67" name="文本框 12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454275" y="4138613"/>
            <a:ext cx="550386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+mn-lt"/>
                <a:ea typeface="+mn-ea"/>
              </a:rPr>
              <a:t>要发现自己的才能</a:t>
            </a: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7874000" y="769938"/>
            <a:ext cx="2794000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抛砖引玉</a:t>
            </a:r>
          </a:p>
        </p:txBody>
      </p:sp>
      <p:pic>
        <p:nvPicPr>
          <p:cNvPr id="37901" name="图片 7" descr="t01ce12878597f7ab61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606800" y="107950"/>
            <a:ext cx="3198813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3" descr="t01e48fd399846896c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87350" y="3433763"/>
            <a:ext cx="4064000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10091738" y="2220913"/>
            <a:ext cx="576262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" name="矩形 117"/>
          <p:cNvSpPr/>
          <p:nvPr>
            <p:custDataLst>
              <p:tags r:id="rId3"/>
            </p:custDataLst>
          </p:nvPr>
        </p:nvSpPr>
        <p:spPr bwMode="auto">
          <a:xfrm>
            <a:off x="10091738" y="0"/>
            <a:ext cx="576262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084513" y="419100"/>
            <a:ext cx="4935537" cy="1450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j-cs"/>
              </a:rPr>
              <a:t>增强自信方法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000375" y="2463800"/>
            <a:ext cx="7667625" cy="36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楷体"/>
                <a:ea typeface="楷体"/>
                <a:cs typeface="楷体"/>
                <a:sym typeface="+mn-ea"/>
              </a:rPr>
              <a:t>习得并精通一种技能</a:t>
            </a:r>
          </a:p>
          <a:p>
            <a:r>
              <a:rPr lang="zh-CN" altLang="en-US" sz="4000" b="1">
                <a:latin typeface="楷体"/>
                <a:ea typeface="楷体"/>
                <a:cs typeface="楷体"/>
                <a:sym typeface="+mn-ea"/>
              </a:rPr>
              <a:t>相信积累的力量</a:t>
            </a:r>
          </a:p>
          <a:p>
            <a:r>
              <a:rPr lang="zh-CN" altLang="en-US" sz="4000" b="1">
                <a:latin typeface="楷体"/>
                <a:ea typeface="楷体"/>
                <a:cs typeface="楷体"/>
                <a:sym typeface="+mn-ea"/>
              </a:rPr>
              <a:t>了解自己的局限</a:t>
            </a:r>
          </a:p>
          <a:p>
            <a:r>
              <a:rPr lang="zh-CN" altLang="en-US" sz="4000" b="1">
                <a:latin typeface="楷体"/>
                <a:ea typeface="楷体"/>
                <a:cs typeface="楷体"/>
                <a:sym typeface="+mn-ea"/>
              </a:rPr>
              <a:t>凡事儿都要提前做足功课</a:t>
            </a:r>
          </a:p>
          <a:p>
            <a:r>
              <a:rPr lang="zh-CN" altLang="en-US" sz="4000" b="1">
                <a:latin typeface="楷体"/>
                <a:ea typeface="楷体"/>
                <a:cs typeface="楷体"/>
                <a:sym typeface="+mn-ea"/>
              </a:rPr>
              <a:t>注意细节</a:t>
            </a:r>
          </a:p>
          <a:p>
            <a:r>
              <a:rPr lang="zh-CN" altLang="en-US" sz="3600" b="1">
                <a:latin typeface="楷体"/>
                <a:ea typeface="楷体"/>
                <a:cs typeface="楷体"/>
                <a:sym typeface="+mn-ea"/>
              </a:rPr>
              <a:t>关心身边的人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0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a"/>
  <p:tag name="KSO_WM_UNIT_INDEX" val="1"/>
  <p:tag name="KSO_WM_UNIT_ID" val="custom160501_1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6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b"/>
  <p:tag name="KSO_WM_UNIT_INDEX" val="1"/>
  <p:tag name="KSO_WM_UNIT_ID" val="custom160501_1*b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9*i*0"/>
  <p:tag name="KSO_WM_TEMPLATE_CATEGORY" val="custom"/>
  <p:tag name="KSO_WM_TEMPLATE_INDEX" val="160501"/>
  <p:tag name="KSO_WM_UNIT_INDEX" val="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9*i*5"/>
  <p:tag name="KSO_WM_TEMPLATE_CATEGORY" val="custom"/>
  <p:tag name="KSO_WM_TEMPLATE_INDEX" val="160501"/>
  <p:tag name="KSO_WM_UNIT_INDEX" val="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9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8"/>
  <p:tag name="KSO_WM_SLIDE_INDEX" val="8"/>
  <p:tag name="KSO_WM_SLIDE_ITEM_CNT" val="3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8*i*0"/>
  <p:tag name="KSO_WM_TEMPLATE_CATEGORY" val="custom"/>
  <p:tag name="KSO_WM_TEMPLATE_INDEX" val="160501"/>
  <p:tag name="KSO_WM_UNIT_INDEX" val="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8*i*4"/>
  <p:tag name="KSO_WM_TEMPLATE_CATEGORY" val="custom"/>
  <p:tag name="KSO_WM_TEMPLATE_INDEX" val="160501"/>
  <p:tag name="KSO_WM_UNIT_INDEX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1"/>
  <p:tag name="KSO_WM_TAG_VERSION" val="1.0"/>
  <p:tag name="KSO_WM_SLIDE_ID" val="custom160501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66*87"/>
  <p:tag name="KSO_WM_SLIDE_SIZE" val="828*42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8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10*i*0"/>
  <p:tag name="KSO_WM_TEMPLATE_CATEGORY" val="custom"/>
  <p:tag name="KSO_WM_TEMPLATE_INDEX" val="160501"/>
  <p:tag name="KSO_WM_UNIT_INDEX" val="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10*i*6"/>
  <p:tag name="KSO_WM_TEMPLATE_CATEGORY" val="custom"/>
  <p:tag name="KSO_WM_TEMPLATE_INDEX" val="160501"/>
  <p:tag name="KSO_WM_UNIT_INDEX" val="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10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1"/>
  <p:tag name="KSO_WM_TAG_VERSION" val="1.0"/>
  <p:tag name="KSO_WM_SLIDE_ID" val="custom160501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81*226"/>
  <p:tag name="KSO_WM_SLIDE_SIZE" val="236*180"/>
  <p:tag name="KSO_WM_DIAGRAM_GROUP_CODE" val="l1-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a"/>
  <p:tag name="KSO_WM_UNIT_INDEX" val="1"/>
  <p:tag name="KSO_WM_UNIT_ID" val="custom160501_13*a*1"/>
  <p:tag name="KSO_WM_UNIT_CLEAR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l_h_f"/>
  <p:tag name="KSO_WM_UNIT_INDEX" val="1_1_1"/>
  <p:tag name="KSO_WM_UNIT_ID" val="custom160501_13*l_h_f*1_1_1"/>
  <p:tag name="KSO_WM_UNIT_CLEAR" val="1"/>
  <p:tag name="KSO_WM_UNIT_LAYERLEVEL" val="1_1_1"/>
  <p:tag name="KSO_WM_UNIT_VALUE" val="22"/>
  <p:tag name="KSO_WM_UNIT_HIGHLIGHT" val="0"/>
  <p:tag name="KSO_WM_UNIT_COMPATIBLE" val="0"/>
  <p:tag name="KSO_WM_UNIT_PRESET_TEXT_INDEX" val="4"/>
  <p:tag name="KSO_WM_UNIT_PRESET_TEXT_LEN" val="36"/>
  <p:tag name="KSO_WM_DIAGRAM_GROUP_CODE" val="l1-2"/>
  <p:tag name="KSO_WM_UNIT_TEXT_FILL_FORE_SCHEMECOLOR_INDEX" val="13"/>
  <p:tag name="KSO_WM_UNIT_TEXT_FILL_TYPE" val="1"/>
  <p:tag name="KSO_WM_UNIT_USESOURCEFORMAT_APPLY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1"/>
  <p:tag name="KSO_WM_TAG_VERSION" val="1.0"/>
  <p:tag name="KSO_WM_SLIDE_ID" val="custom160501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81*226"/>
  <p:tag name="KSO_WM_SLIDE_SIZE" val="236*180"/>
  <p:tag name="KSO_WM_DIAGRAM_GROUP_CODE" val="l1-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a"/>
  <p:tag name="KSO_WM_UNIT_INDEX" val="1"/>
  <p:tag name="KSO_WM_UNIT_ID" val="custom160501_13*a*1"/>
  <p:tag name="KSO_WM_UNIT_CLEAR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0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1"/>
  <p:tag name="KSO_WM_TAG_VERSION" val="1.0"/>
  <p:tag name="KSO_WM_SLIDE_ID" val="custom160501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120*122"/>
  <p:tag name="KSO_WM_SLIDE_SIZE" val="737*37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d"/>
  <p:tag name="KSO_WM_UNIT_INDEX" val="1"/>
  <p:tag name="KSO_WM_UNIT_ID" val="custom160501_26*d*1"/>
  <p:tag name="KSO_WM_UNIT_CLEAR" val="0"/>
  <p:tag name="KSO_WM_UNIT_LAYERLEVEL" val="1"/>
  <p:tag name="KSO_WM_UNIT_VALUE" val="619*883"/>
  <p:tag name="KSO_WM_UNIT_HIGHLIGHT" val="0"/>
  <p:tag name="KSO_WM_UNIT_COMPATIBLE" val="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d"/>
  <p:tag name="KSO_WM_UNIT_INDEX" val="2"/>
  <p:tag name="KSO_WM_UNIT_ID" val="custom160501_26*d*2"/>
  <p:tag name="KSO_WM_UNIT_CLEAR" val="0"/>
  <p:tag name="KSO_WM_UNIT_LAYERLEVEL" val="1"/>
  <p:tag name="KSO_WM_UNIT_VALUE" val="619*883"/>
  <p:tag name="KSO_WM_UNIT_HIGHLIGHT" val="0"/>
  <p:tag name="KSO_WM_UNIT_COMPATIBLE" val="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a"/>
  <p:tag name="KSO_WM_UNIT_INDEX" val="1"/>
  <p:tag name="KSO_WM_UNIT_ID" val="custom160501_26*a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f"/>
  <p:tag name="KSO_WM_UNIT_INDEX" val="1"/>
  <p:tag name="KSO_WM_UNIT_ID" val="custom160501_26*f*1"/>
  <p:tag name="KSO_WM_UNIT_CLEAR" val="1"/>
  <p:tag name="KSO_WM_UNIT_LAYERLEVEL" val="1"/>
  <p:tag name="KSO_WM_UNIT_VALUE" val="176"/>
  <p:tag name="KSO_WM_UNIT_HIGHLIGHT" val="0"/>
  <p:tag name="KSO_WM_UNIT_COMPATIBLE" val="0"/>
  <p:tag name="KSO_WM_UNIT_PRESET_TEXT_INDEX" val="5"/>
  <p:tag name="KSO_WM_UNIT_PRESET_TEXT_LEN" val="23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1"/>
  <p:tag name="KSO_WM_TAG_VERSION" val="1.0"/>
  <p:tag name="KSO_WM_SLIDE_ID" val="custom160501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120*122"/>
  <p:tag name="KSO_WM_SLIDE_SIZE" val="737*37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d"/>
  <p:tag name="KSO_WM_UNIT_INDEX" val="1"/>
  <p:tag name="KSO_WM_UNIT_ID" val="custom160501_26*d*1"/>
  <p:tag name="KSO_WM_UNIT_CLEAR" val="0"/>
  <p:tag name="KSO_WM_UNIT_LAYERLEVEL" val="1"/>
  <p:tag name="KSO_WM_UNIT_VALUE" val="619*883"/>
  <p:tag name="KSO_WM_UNIT_HIGHLIGHT" val="0"/>
  <p:tag name="KSO_WM_UNIT_COMPATIBLE" val="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d"/>
  <p:tag name="KSO_WM_UNIT_INDEX" val="2"/>
  <p:tag name="KSO_WM_UNIT_ID" val="custom160501_26*d*2"/>
  <p:tag name="KSO_WM_UNIT_CLEAR" val="0"/>
  <p:tag name="KSO_WM_UNIT_LAYERLEVEL" val="1"/>
  <p:tag name="KSO_WM_UNIT_VALUE" val="619*883"/>
  <p:tag name="KSO_WM_UNIT_HIGHLIGHT" val="0"/>
  <p:tag name="KSO_WM_UNIT_COMPATIBLE" val="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a"/>
  <p:tag name="KSO_WM_UNIT_INDEX" val="1"/>
  <p:tag name="KSO_WM_UNIT_ID" val="custom160501_26*a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f"/>
  <p:tag name="KSO_WM_UNIT_INDEX" val="1"/>
  <p:tag name="KSO_WM_UNIT_ID" val="custom160501_26*f*1"/>
  <p:tag name="KSO_WM_UNIT_CLEAR" val="1"/>
  <p:tag name="KSO_WM_UNIT_LAYERLEVEL" val="1"/>
  <p:tag name="KSO_WM_UNIT_VALUE" val="176"/>
  <p:tag name="KSO_WM_UNIT_HIGHLIGHT" val="0"/>
  <p:tag name="KSO_WM_UNIT_COMPATIBLE" val="0"/>
  <p:tag name="KSO_WM_UNIT_PRESET_TEXT_INDEX" val="5"/>
  <p:tag name="KSO_WM_UNIT_PRESET_TEXT_LEN" val="23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1"/>
  <p:tag name="KSO_WM_TAG_VERSION" val="1.0"/>
  <p:tag name="KSO_WM_SLIDE_ID" val="custom160501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78*113"/>
  <p:tag name="KSO_WM_SLIDE_SIZE" val="817*37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1"/>
  <p:tag name="KSO_WM_TAG_VERSION" val="1.0"/>
  <p:tag name="KSO_WM_SLIDE_ID" val="custom160501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120*122"/>
  <p:tag name="KSO_WM_SLIDE_SIZE" val="737*37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d"/>
  <p:tag name="KSO_WM_UNIT_INDEX" val="1"/>
  <p:tag name="KSO_WM_UNIT_ID" val="custom160501_26*d*1"/>
  <p:tag name="KSO_WM_UNIT_CLEAR" val="0"/>
  <p:tag name="KSO_WM_UNIT_LAYERLEVEL" val="1"/>
  <p:tag name="KSO_WM_UNIT_VALUE" val="619*883"/>
  <p:tag name="KSO_WM_UNIT_HIGHLIGHT" val="0"/>
  <p:tag name="KSO_WM_UNIT_COMPATIBLE" val="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d"/>
  <p:tag name="KSO_WM_UNIT_INDEX" val="2"/>
  <p:tag name="KSO_WM_UNIT_ID" val="custom160501_26*d*2"/>
  <p:tag name="KSO_WM_UNIT_CLEAR" val="0"/>
  <p:tag name="KSO_WM_UNIT_LAYERLEVEL" val="1"/>
  <p:tag name="KSO_WM_UNIT_VALUE" val="619*883"/>
  <p:tag name="KSO_WM_UNIT_HIGHLIGHT" val="0"/>
  <p:tag name="KSO_WM_UNIT_COMPATIBLE" val="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a"/>
  <p:tag name="KSO_WM_UNIT_INDEX" val="1"/>
  <p:tag name="KSO_WM_UNIT_ID" val="custom160501_26*a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f"/>
  <p:tag name="KSO_WM_UNIT_INDEX" val="1"/>
  <p:tag name="KSO_WM_UNIT_ID" val="custom160501_26*f*1"/>
  <p:tag name="KSO_WM_UNIT_CLEAR" val="1"/>
  <p:tag name="KSO_WM_UNIT_LAYERLEVEL" val="1"/>
  <p:tag name="KSO_WM_UNIT_VALUE" val="176"/>
  <p:tag name="KSO_WM_UNIT_HIGHLIGHT" val="0"/>
  <p:tag name="KSO_WM_UNIT_COMPATIBLE" val="0"/>
  <p:tag name="KSO_WM_UNIT_PRESET_TEXT_INDEX" val="5"/>
  <p:tag name="KSO_WM_UNIT_PRESET_TEXT_LEN" val="23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1"/>
  <p:tag name="KSO_WM_TAG_VERSION" val="1.0"/>
  <p:tag name="KSO_WM_SLIDE_ID" val="custom160501_25"/>
  <p:tag name="KSO_WM_SLIDE_INDEX" val="2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4*162"/>
  <p:tag name="KSO_WM_SLIDE_SIZE" val="733*30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d"/>
  <p:tag name="KSO_WM_UNIT_INDEX" val="1"/>
  <p:tag name="KSO_WM_UNIT_ID" val="custom160501_25*d*1"/>
  <p:tag name="KSO_WM_UNIT_CLEAR" val="0"/>
  <p:tag name="KSO_WM_UNIT_LAYERLEVEL" val="1"/>
  <p:tag name="KSO_WM_UNIT_VALUE" val="1036*883"/>
  <p:tag name="KSO_WM_UNIT_HIGHLIGHT" val="0"/>
  <p:tag name="KSO_WM_UNIT_COMPATIBLE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a"/>
  <p:tag name="KSO_WM_UNIT_INDEX" val="1"/>
  <p:tag name="KSO_WM_UNIT_ID" val="custom160501_25*a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f"/>
  <p:tag name="KSO_WM_UNIT_INDEX" val="1"/>
  <p:tag name="KSO_WM_UNIT_ID" val="custom160501_25*f*1"/>
  <p:tag name="KSO_WM_UNIT_CLEAR" val="1"/>
  <p:tag name="KSO_WM_UNIT_LAYERLEVEL" val="1"/>
  <p:tag name="KSO_WM_UNIT_VALUE" val="176"/>
  <p:tag name="KSO_WM_UNIT_HIGHLIGHT" val="0"/>
  <p:tag name="KSO_WM_UNIT_COMPATIBLE" val="0"/>
  <p:tag name="KSO_WM_UNIT_PRESET_TEXT_INDEX" val="5"/>
  <p:tag name="KSO_WM_UNIT_PRESET_TEXT_LEN" val="23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a"/>
  <p:tag name="KSO_WM_UNIT_INDEX" val="1"/>
  <p:tag name="KSO_WM_UNIT_ID" val="custom160501_3*a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01_3*i*3"/>
  <p:tag name="KSO_WM_TEMPLATE_CATEGORY" val="custom"/>
  <p:tag name="KSO_WM_TEMPLATE_INDEX" val="160501"/>
  <p:tag name="KSO_WM_UNIT_INDEX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01_3*i*4"/>
  <p:tag name="KSO_WM_TEMPLATE_CATEGORY" val="custom"/>
  <p:tag name="KSO_WM_TEMPLATE_INDEX" val="160501"/>
  <p:tag name="KSO_WM_UNIT_INDEX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0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0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6*i*0"/>
  <p:tag name="KSO_WM_TEMPLATE_CATEGORY" val="custom"/>
  <p:tag name="KSO_WM_TEMPLATE_INDEX" val="160501"/>
  <p:tag name="KSO_WM_UNIT_INDEX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6*i*2"/>
  <p:tag name="KSO_WM_TEMPLATE_CATEGORY" val="custom"/>
  <p:tag name="KSO_WM_TEMPLATE_INDEX" val="160501"/>
  <p:tag name="KSO_WM_UNIT_INDEX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6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8"/>
  <p:tag name="KSO_WM_SLIDE_INDEX" val="8"/>
  <p:tag name="KSO_WM_SLIDE_ITEM_CNT" val="3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8*i*0"/>
  <p:tag name="KSO_WM_TEMPLATE_CATEGORY" val="custom"/>
  <p:tag name="KSO_WM_TEMPLATE_INDEX" val="160501"/>
  <p:tag name="KSO_WM_UNIT_INDEX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8*i*4"/>
  <p:tag name="KSO_WM_TEMPLATE_CATEGORY" val="custom"/>
  <p:tag name="KSO_WM_TEMPLATE_INDEX" val="160501"/>
  <p:tag name="KSO_WM_UNIT_INDEX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文本框 99"/>
  <p:tag name="KSO_WM_UNIT_TYPE" val="l_h_f"/>
  <p:tag name="KSO_WM_UNIT_INDEX" val="1_1_1"/>
  <p:tag name="KSO_WM_UNIT_ID" val="custom160501_8*l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文本框 101"/>
  <p:tag name="KSO_WM_UNIT_TYPE" val="l_h_f"/>
  <p:tag name="KSO_WM_UNIT_INDEX" val="1_3_1"/>
  <p:tag name="KSO_WM_UNIT_ID" val="custom160501_8*l_h_f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Shape"/>
  <p:tag name="KSO_WM_UNIT_TYPE" val="l_i"/>
  <p:tag name="KSO_WM_UNIT_INDEX" val="1_1"/>
  <p:tag name="KSO_WM_UNIT_ID" val="custom160501_8*l_i*1_1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Shape"/>
  <p:tag name="KSO_WM_UNIT_TYPE" val="l_i"/>
  <p:tag name="KSO_WM_UNIT_INDEX" val="1_2"/>
  <p:tag name="KSO_WM_UNIT_ID" val="custom160501_8*l_i*1_2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Shape"/>
  <p:tag name="KSO_WM_UNIT_TYPE" val="l_i"/>
  <p:tag name="KSO_WM_UNIT_INDEX" val="1_3"/>
  <p:tag name="KSO_WM_UNIT_ID" val="custom160501_8*l_i*1_3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Shape"/>
  <p:tag name="KSO_WM_UNIT_TYPE" val="l_i"/>
  <p:tag name="KSO_WM_UNIT_INDEX" val="1_4"/>
  <p:tag name="KSO_WM_UNIT_ID" val="custom160501_8*l_i*1_4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Shape"/>
  <p:tag name="KSO_WM_UNIT_TYPE" val="l_i"/>
  <p:tag name="KSO_WM_UNIT_INDEX" val="1_5"/>
  <p:tag name="KSO_WM_UNIT_ID" val="custom160501_8*l_i*1_5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Shape"/>
  <p:tag name="KSO_WM_UNIT_TYPE" val="l_i"/>
  <p:tag name="KSO_WM_UNIT_INDEX" val="1_6"/>
  <p:tag name="KSO_WM_UNIT_ID" val="custom160501_8*l_i*1_6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文本框 129"/>
  <p:tag name="KSO_WM_UNIT_TYPE" val="l_h_f"/>
  <p:tag name="KSO_WM_UNIT_INDEX" val="1_2_1"/>
  <p:tag name="KSO_WM_UNIT_ID" val="custom160501_8*l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8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1"/>
  <p:tag name="KSO_WM_TAG_VERSION" val="1.0"/>
  <p:tag name="KSO_WM_SLIDE_ID" val="custom16050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77*137"/>
  <p:tag name="KSO_WM_SLIDE_SIZE" val="805*31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6*i*0"/>
  <p:tag name="KSO_WM_TEMPLATE_CATEGORY" val="custom"/>
  <p:tag name="KSO_WM_TEMPLATE_INDEX" val="160501"/>
  <p:tag name="KSO_WM_UNIT_INDEX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6*i*2"/>
  <p:tag name="KSO_WM_TEMPLATE_CATEGORY" val="custom"/>
  <p:tag name="KSO_WM_TEMPLATE_INDEX" val="160501"/>
  <p:tag name="KSO_WM_UNIT_INDEX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6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KSO_WM_UNIT_TYPE" val="a"/>
  <p:tag name="KSO_WM_UNIT_INDEX" val="1"/>
  <p:tag name="KSO_WM_UNIT_ID" val="custom160501_2*a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01_2*i*2"/>
  <p:tag name="KSO_WM_TEMPLATE_CATEGORY" val="custom"/>
  <p:tag name="KSO_WM_TEMPLATE_INDEX" val="160501"/>
  <p:tag name="KSO_WM_UNIT_INDEX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01_2*i*3"/>
  <p:tag name="KSO_WM_TEMPLATE_CATEGORY" val="custom"/>
  <p:tag name="KSO_WM_TEMPLATE_INDEX" val="160501"/>
  <p:tag name="KSO_WM_UNIT_INDEX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01"/>
  <p:tag name="KSO_WM_TAG_VERSION" val="1.0"/>
  <p:tag name="KSO_WM_SLIDE_ID" val="custom160501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10、12、18、24、25、26、27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7*i*0"/>
  <p:tag name="KSO_WM_TEMPLATE_CATEGORY" val="custom"/>
  <p:tag name="KSO_WM_TEMPLATE_INDEX" val="160501"/>
  <p:tag name="KSO_WM_UNIT_INDEX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7*i*3"/>
  <p:tag name="KSO_WM_TEMPLATE_CATEGORY" val="custom"/>
  <p:tag name="KSO_WM_TEMPLATE_INDEX" val="160501"/>
  <p:tag name="KSO_WM_UNIT_INDEX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01"/>
  <p:tag name="MH" val="20151210175510"/>
  <p:tag name="MH_LIBRARY" val="GRAPHIC"/>
  <p:tag name="MH_ORDER" val="Rectangle 33"/>
  <p:tag name="KSO_WM_UNIT_TYPE" val="a"/>
  <p:tag name="KSO_WM_UNIT_INDEX" val="1"/>
  <p:tag name="KSO_WM_UNIT_ID" val="custom160501_7*a*1"/>
  <p:tag name="KSO_WM_UNIT_CLEAR" val="1"/>
  <p:tag name="KSO_WM_UNIT_LAYERLEVEL" val="1"/>
  <p:tag name="KSO_WM_UNIT_ISCONTENTSTITLE" val="1"/>
  <p:tag name="KSO_WM_UNIT_VALUE" val="24"/>
  <p:tag name="KSO_WM_UNIT_HIGHLIGHT" val="0"/>
  <p:tag name="KSO_WM_UNIT_COMPATIBLE" val="0"/>
  <p:tag name="KSO_WM_UNIT_PRESET_TEXT" val="CONTENTS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160501"/>
  <p:tag name="KSO_WM_TAG_VERSION" val="1.0"/>
  <p:tag name="KSO_WM_SLIDE_ID" val="custom160501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160501_6*i*0"/>
  <p:tag name="KSO_WM_TEMPLATE_CATEGORY" val="custom"/>
  <p:tag name="KSO_WM_TEMPLATE_INDEX" val="160501"/>
  <p:tag name="KSO_WM_UNIT_INDEX" val="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160501_6*i*2"/>
  <p:tag name="KSO_WM_TEMPLATE_CATEGORY" val="custom"/>
  <p:tag name="KSO_WM_TEMPLATE_INDEX" val="160501"/>
  <p:tag name="KSO_WM_UNIT_INDEX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AC1F"/>
      </a:accent1>
      <a:accent2>
        <a:srgbClr val="2C91C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2D05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2136</Words>
  <Application>WPS 演示</Application>
  <PresentationFormat>自定义</PresentationFormat>
  <Paragraphs>212</Paragraphs>
  <Slides>36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23</vt:i4>
      </vt:variant>
      <vt:variant>
        <vt:lpstr>幻灯片标题</vt:lpstr>
      </vt:variant>
      <vt:variant>
        <vt:i4>36</vt:i4>
      </vt:variant>
    </vt:vector>
  </HeadingPairs>
  <TitlesOfParts>
    <vt:vector size="67" baseType="lpstr">
      <vt:lpstr>Arial</vt:lpstr>
      <vt:lpstr>宋体</vt:lpstr>
      <vt:lpstr>Calibri Light</vt:lpstr>
      <vt:lpstr>Calibri</vt:lpstr>
      <vt:lpstr>黑体</vt:lpstr>
      <vt:lpstr>楷体</vt:lpstr>
      <vt:lpstr>锐字云字库魏体1.0</vt:lpstr>
      <vt:lpstr>+mn-ea</vt:lpstr>
      <vt:lpstr>Office 主题</vt:lpstr>
      <vt:lpstr>1_Office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1_Office 主题</vt:lpstr>
      <vt:lpstr>1_Office 主题</vt:lpstr>
      <vt:lpstr>1_Office 主题</vt:lpstr>
      <vt:lpstr>1_Office 主题</vt:lpstr>
      <vt:lpstr>1_Office 主题</vt:lpstr>
      <vt:lpstr>1_Office 主题</vt:lpstr>
      <vt:lpstr>1_Office 主题</vt:lpstr>
      <vt:lpstr>1_Office 主题</vt:lpstr>
      <vt:lpstr>1_Office 主题</vt:lpstr>
      <vt:lpstr>1_Office 主题</vt:lpstr>
      <vt:lpstr>与君共勉</vt:lpstr>
      <vt:lpstr>学会自立</vt:lpstr>
      <vt:lpstr>幻灯片 3</vt:lpstr>
      <vt:lpstr>幻灯片 4</vt:lpstr>
      <vt:lpstr>这是你么？</vt:lpstr>
      <vt:lpstr>乐极生悲  赖极则废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与君共勉</dc:title>
  <dc:creator/>
  <cp:lastModifiedBy>Microsoft</cp:lastModifiedBy>
  <cp:revision>39</cp:revision>
  <dcterms:created xsi:type="dcterms:W3CDTF">2015-05-05T08:02:00Z</dcterms:created>
  <dcterms:modified xsi:type="dcterms:W3CDTF">2017-05-13T03:04:41Z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