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1" r:id="rId9"/>
    <p:sldMasterId id="2147483742" r:id="rId10"/>
    <p:sldMasterId id="2147483753" r:id="rId11"/>
    <p:sldMasterId id="2147483764" r:id="rId12"/>
    <p:sldMasterId id="2147483775" r:id="rId13"/>
    <p:sldMasterId id="2147483788" r:id="rId14"/>
    <p:sldMasterId id="2147483800" r:id="rId15"/>
    <p:sldMasterId id="2147483812" r:id="rId16"/>
  </p:sldMasterIdLst>
  <p:notesMasterIdLst>
    <p:notesMasterId r:id="rId47"/>
  </p:notesMasterIdLst>
  <p:sldIdLst>
    <p:sldId id="816" r:id="rId17"/>
    <p:sldId id="817" r:id="rId18"/>
    <p:sldId id="818" r:id="rId19"/>
    <p:sldId id="454" r:id="rId20"/>
    <p:sldId id="446" r:id="rId21"/>
    <p:sldId id="297" r:id="rId22"/>
    <p:sldId id="511" r:id="rId23"/>
    <p:sldId id="514" r:id="rId24"/>
    <p:sldId id="625" r:id="rId25"/>
    <p:sldId id="513" r:id="rId26"/>
    <p:sldId id="515" r:id="rId27"/>
    <p:sldId id="314" r:id="rId28"/>
    <p:sldId id="315" r:id="rId29"/>
    <p:sldId id="322" r:id="rId30"/>
    <p:sldId id="445" r:id="rId31"/>
    <p:sldId id="328" r:id="rId32"/>
    <p:sldId id="480" r:id="rId33"/>
    <p:sldId id="695" r:id="rId34"/>
    <p:sldId id="696" r:id="rId35"/>
    <p:sldId id="697" r:id="rId36"/>
    <p:sldId id="701" r:id="rId37"/>
    <p:sldId id="705" r:id="rId38"/>
    <p:sldId id="706" r:id="rId39"/>
    <p:sldId id="707" r:id="rId40"/>
    <p:sldId id="709" r:id="rId41"/>
    <p:sldId id="708" r:id="rId42"/>
    <p:sldId id="710" r:id="rId43"/>
    <p:sldId id="711" r:id="rId44"/>
    <p:sldId id="712" r:id="rId45"/>
    <p:sldId id="713" r:id="rId46"/>
    <p:sldId id="714" r:id="rId48"/>
    <p:sldId id="715" r:id="rId49"/>
    <p:sldId id="674" r:id="rId50"/>
    <p:sldId id="404" r:id="rId51"/>
    <p:sldId id="680" r:id="rId52"/>
    <p:sldId id="682" r:id="rId53"/>
    <p:sldId id="681" r:id="rId54"/>
    <p:sldId id="683" r:id="rId55"/>
    <p:sldId id="855" r:id="rId56"/>
  </p:sldIdLst>
  <p:sldSz cx="12195175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33FF"/>
    <a:srgbClr val="000000"/>
    <a:srgbClr val="FFFFFF"/>
    <a:srgbClr val="009900"/>
    <a:srgbClr val="66FF33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65"/>
    <p:restoredTop sz="94660"/>
  </p:normalViewPr>
  <p:slideViewPr>
    <p:cSldViewPr showGuides="1">
      <p:cViewPr varScale="1">
        <p:scale>
          <a:sx n="114" d="100"/>
          <a:sy n="114" d="100"/>
        </p:scale>
        <p:origin x="-426" y="-108"/>
      </p:cViewPr>
      <p:guideLst>
        <p:guide orient="horz" pos="2118"/>
        <p:guide pos="3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39.xml"/><Relationship Id="rId55" Type="http://schemas.openxmlformats.org/officeDocument/2006/relationships/slide" Target="slides/slide38.xml"/><Relationship Id="rId54" Type="http://schemas.openxmlformats.org/officeDocument/2006/relationships/slide" Target="slides/slide37.xml"/><Relationship Id="rId53" Type="http://schemas.openxmlformats.org/officeDocument/2006/relationships/slide" Target="slides/slide36.xml"/><Relationship Id="rId52" Type="http://schemas.openxmlformats.org/officeDocument/2006/relationships/slide" Target="slides/slide35.xml"/><Relationship Id="rId51" Type="http://schemas.openxmlformats.org/officeDocument/2006/relationships/slide" Target="slides/slide34.xml"/><Relationship Id="rId50" Type="http://schemas.openxmlformats.org/officeDocument/2006/relationships/slide" Target="slides/slide3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2.xml"/><Relationship Id="rId48" Type="http://schemas.openxmlformats.org/officeDocument/2006/relationships/slide" Target="slides/slide31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30.xml"/><Relationship Id="rId45" Type="http://schemas.openxmlformats.org/officeDocument/2006/relationships/slide" Target="slides/slide29.xml"/><Relationship Id="rId44" Type="http://schemas.openxmlformats.org/officeDocument/2006/relationships/slide" Target="slides/slide28.xml"/><Relationship Id="rId43" Type="http://schemas.openxmlformats.org/officeDocument/2006/relationships/slide" Target="slides/slide27.xml"/><Relationship Id="rId42" Type="http://schemas.openxmlformats.org/officeDocument/2006/relationships/slide" Target="slides/slide26.xml"/><Relationship Id="rId41" Type="http://schemas.openxmlformats.org/officeDocument/2006/relationships/slide" Target="slides/slide25.xml"/><Relationship Id="rId40" Type="http://schemas.openxmlformats.org/officeDocument/2006/relationships/slide" Target="slides/slide2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3.xml"/><Relationship Id="rId38" Type="http://schemas.openxmlformats.org/officeDocument/2006/relationships/slide" Target="slides/slide22.xml"/><Relationship Id="rId37" Type="http://schemas.openxmlformats.org/officeDocument/2006/relationships/slide" Target="slides/slide21.xml"/><Relationship Id="rId36" Type="http://schemas.openxmlformats.org/officeDocument/2006/relationships/slide" Target="slides/slide20.xml"/><Relationship Id="rId35" Type="http://schemas.openxmlformats.org/officeDocument/2006/relationships/slide" Target="slides/slide19.xml"/><Relationship Id="rId34" Type="http://schemas.openxmlformats.org/officeDocument/2006/relationships/slide" Target="slides/slide18.xml"/><Relationship Id="rId33" Type="http://schemas.openxmlformats.org/officeDocument/2006/relationships/slide" Target="slides/slide17.xml"/><Relationship Id="rId32" Type="http://schemas.openxmlformats.org/officeDocument/2006/relationships/slide" Target="slides/slide16.xml"/><Relationship Id="rId31" Type="http://schemas.openxmlformats.org/officeDocument/2006/relationships/slide" Target="slides/slide15.xml"/><Relationship Id="rId30" Type="http://schemas.openxmlformats.org/officeDocument/2006/relationships/slide" Target="slides/slide1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3.xml"/><Relationship Id="rId28" Type="http://schemas.openxmlformats.org/officeDocument/2006/relationships/slide" Target="slides/slide12.xml"/><Relationship Id="rId27" Type="http://schemas.openxmlformats.org/officeDocument/2006/relationships/slide" Target="slides/slide11.xml"/><Relationship Id="rId26" Type="http://schemas.openxmlformats.org/officeDocument/2006/relationships/slide" Target="slides/slide10.xml"/><Relationship Id="rId25" Type="http://schemas.openxmlformats.org/officeDocument/2006/relationships/slide" Target="slides/slide9.xml"/><Relationship Id="rId24" Type="http://schemas.openxmlformats.org/officeDocument/2006/relationships/slide" Target="slides/slide8.xml"/><Relationship Id="rId23" Type="http://schemas.openxmlformats.org/officeDocument/2006/relationships/slide" Target="slides/slide7.xml"/><Relationship Id="rId22" Type="http://schemas.openxmlformats.org/officeDocument/2006/relationships/slide" Target="slides/slide6.xml"/><Relationship Id="rId21" Type="http://schemas.openxmlformats.org/officeDocument/2006/relationships/slide" Target="slides/slide5.xml"/><Relationship Id="rId20" Type="http://schemas.openxmlformats.org/officeDocument/2006/relationships/slide" Target="slides/slide4.xml"/><Relationship Id="rId2" Type="http://schemas.openxmlformats.org/officeDocument/2006/relationships/theme" Target="theme/theme1.xml"/><Relationship Id="rId19" Type="http://schemas.openxmlformats.org/officeDocument/2006/relationships/slide" Target="slides/slide3.xml"/><Relationship Id="rId18" Type="http://schemas.openxmlformats.org/officeDocument/2006/relationships/slide" Target="slides/slide2.xml"/><Relationship Id="rId17" Type="http://schemas.openxmlformats.org/officeDocument/2006/relationships/slide" Target="slides/slide1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882" name="页眉占位符 1228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122883" name="日期占位符 1228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12292" name="幻灯片图像占位符 122883"/>
          <p:cNvSpPr>
            <a:spLocks noRo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文本占位符 1228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886" name="页脚占位符 1228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122887" name="灯片编号占位符 1228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2580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8130" name="文本占位符 258050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幻灯片图像占位符 2600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0178" name="文本占位符 260098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幻灯片图像占位符 26214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2226" name="文本占位符 262146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07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365125"/>
            <a:ext cx="10518338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7083" y="1778438"/>
            <a:ext cx="4874843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7083" y="2665380"/>
            <a:ext cx="4874843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8567" y="1778438"/>
            <a:ext cx="489885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8567" y="2665380"/>
            <a:ext cx="489885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4166434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538" y="457201"/>
            <a:ext cx="6173807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4166434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418" y="365125"/>
            <a:ext cx="10518338" cy="58118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67" y="1709738"/>
            <a:ext cx="10518338" cy="2852738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67" y="4589463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07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365125"/>
            <a:ext cx="10518338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7083" y="1778438"/>
            <a:ext cx="4874843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7083" y="2665380"/>
            <a:ext cx="4874843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8567" y="1778438"/>
            <a:ext cx="489885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8567" y="2665380"/>
            <a:ext cx="489885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4166434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538" y="457201"/>
            <a:ext cx="6173807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4166434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418" y="365125"/>
            <a:ext cx="10518338" cy="58118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4099" name="副标题 4098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401638" y="6076950"/>
            <a:ext cx="305435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Clr>
                <a:srgbClr val="000000"/>
              </a:buClr>
            </a:pPr>
            <a:endParaRPr lang="en-US" altLang="x-none" noProof="1" dirty="0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4167188" y="6076950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Clr>
                <a:srgbClr val="000000"/>
              </a:buClr>
            </a:pPr>
            <a:endParaRPr lang="en-US" altLang="x-none" noProof="1" dirty="0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8739188" y="6076950"/>
            <a:ext cx="305435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67" y="1709738"/>
            <a:ext cx="10518338" cy="2852738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67" y="4589463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07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365125"/>
            <a:ext cx="10518338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7083" y="1778438"/>
            <a:ext cx="4874843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7083" y="2665380"/>
            <a:ext cx="4874843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8567" y="1778438"/>
            <a:ext cx="489885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8567" y="2665380"/>
            <a:ext cx="489885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4166434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538" y="457201"/>
            <a:ext cx="6173807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4166434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418" y="365125"/>
            <a:ext cx="10518338" cy="58118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67" y="1709738"/>
            <a:ext cx="10518338" cy="2852738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67" y="4589463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07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365125"/>
            <a:ext cx="10518338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7083" y="1778438"/>
            <a:ext cx="4874843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7083" y="2665380"/>
            <a:ext cx="4874843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8567" y="1778438"/>
            <a:ext cx="489885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8567" y="2665380"/>
            <a:ext cx="489885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4166434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538" y="457201"/>
            <a:ext cx="6173807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4166434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418" y="365125"/>
            <a:ext cx="10518338" cy="58118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67" y="1709738"/>
            <a:ext cx="10518338" cy="2852738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67" y="4589463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07" y="1825625"/>
            <a:ext cx="5182949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365125"/>
            <a:ext cx="10518338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7083" y="1778438"/>
            <a:ext cx="4874843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7083" y="2665380"/>
            <a:ext cx="4874843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8567" y="1778438"/>
            <a:ext cx="489885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8567" y="2665380"/>
            <a:ext cx="489885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4166434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538" y="457201"/>
            <a:ext cx="6173807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4166434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418" y="365125"/>
            <a:ext cx="10518338" cy="58118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67" y="1709738"/>
            <a:ext cx="10518338" cy="2852738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67" y="4589463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9.xml"/><Relationship Id="rId2" Type="http://schemas.openxmlformats.org/officeDocument/2006/relationships/slideLayout" Target="../slideLayouts/slideLayout98.xml"/><Relationship Id="rId11" Type="http://schemas.openxmlformats.org/officeDocument/2006/relationships/theme" Target="../theme/theme10.xml"/><Relationship Id="rId10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97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5.xml"/><Relationship Id="rId8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108.xml"/><Relationship Id="rId11" Type="http://schemas.openxmlformats.org/officeDocument/2006/relationships/theme" Target="../theme/theme11.xml"/><Relationship Id="rId10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07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5.xml"/><Relationship Id="rId8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18.xml"/><Relationship Id="rId14" Type="http://schemas.openxmlformats.org/officeDocument/2006/relationships/theme" Target="../theme/theme1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17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7.xml"/><Relationship Id="rId8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30.xml"/><Relationship Id="rId13" Type="http://schemas.openxmlformats.org/officeDocument/2006/relationships/theme" Target="../theme/theme13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29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8.xml"/><Relationship Id="rId8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41.xml"/><Relationship Id="rId12" Type="http://schemas.openxmlformats.org/officeDocument/2006/relationships/theme" Target="../theme/theme14.xml"/><Relationship Id="rId11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0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9.xml"/><Relationship Id="rId8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52.xml"/><Relationship Id="rId14" Type="http://schemas.openxmlformats.org/officeDocument/2006/relationships/theme" Target="../theme/theme15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5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4" Type="http://schemas.openxmlformats.org/officeDocument/2006/relationships/theme" Target="../theme/theme5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4" Type="http://schemas.openxmlformats.org/officeDocument/2006/relationships/theme" Target="../theme/theme6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1" Type="http://schemas.openxmlformats.org/officeDocument/2006/relationships/theme" Target="../theme/theme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5.xml"/><Relationship Id="rId8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1" Type="http://schemas.openxmlformats.org/officeDocument/2006/relationships/theme" Target="../theme/theme8.xml"/><Relationship Id="rId1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77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8.xml"/><Relationship Id="rId11" Type="http://schemas.openxmlformats.org/officeDocument/2006/relationships/theme" Target="../theme/theme9.xml"/><Relationship Id="rId10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7168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7168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684" name="日期占位符 7168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63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71685" name="页脚占位符 71684"/>
          <p:cNvSpPr>
            <a:spLocks noGrp="1"/>
          </p:cNvSpPr>
          <p:nvPr>
            <p:ph type="ftr" sz="quarter" idx="3"/>
          </p:nvPr>
        </p:nvSpPr>
        <p:spPr>
          <a:xfrm>
            <a:off x="4167188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71686" name="灯片编号占位符 71685"/>
          <p:cNvSpPr>
            <a:spLocks noGrp="1"/>
          </p:cNvSpPr>
          <p:nvPr>
            <p:ph type="sldNum" sz="quarter" idx="4"/>
          </p:nvPr>
        </p:nvSpPr>
        <p:spPr>
          <a:xfrm>
            <a:off x="8739188" y="6245225"/>
            <a:ext cx="28463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8775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43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8775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6695"/>
            <a:r>
              <a:rPr lang="zh-CN" altLang="en-US"/>
              <a:t>第四级</a:t>
            </a:r>
            <a:endParaRPr lang="zh-CN" altLang="en-US"/>
          </a:p>
          <a:p>
            <a:pPr lvl="4" indent="-226695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4018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8775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26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8775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6695"/>
            <a:r>
              <a:rPr lang="zh-CN" altLang="en-US"/>
              <a:t>第四级</a:t>
            </a:r>
            <a:endParaRPr lang="zh-CN" altLang="en-US"/>
          </a:p>
          <a:p>
            <a:pPr lvl="4" indent="-226695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4018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 noRot="1"/>
          </p:cNvSpPr>
          <p:nvPr>
            <p:ph type="title"/>
          </p:nvPr>
        </p:nvSpPr>
        <p:spPr>
          <a:xfrm>
            <a:off x="401638" y="685800"/>
            <a:ext cx="113919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3074"/>
          <p:cNvSpPr>
            <a:spLocks noGrp="1" noRot="1"/>
          </p:cNvSpPr>
          <p:nvPr>
            <p:ph type="body"/>
          </p:nvPr>
        </p:nvSpPr>
        <p:spPr>
          <a:xfrm>
            <a:off x="406400" y="1981200"/>
            <a:ext cx="11390313" cy="388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01638" y="6019800"/>
            <a:ext cx="305435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/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4167188" y="6019800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8739188" y="6019800"/>
            <a:ext cx="305435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1" i="0" u="none" kern="1200" baseline="0">
          <a:solidFill>
            <a:srgbClr val="020202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1" i="0" u="none" kern="1200" baseline="0">
          <a:solidFill>
            <a:srgbClr val="020202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1" i="0" u="none" kern="1200" baseline="0">
          <a:solidFill>
            <a:srgbClr val="020202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1" i="0" u="none" kern="1200" baseline="0">
          <a:solidFill>
            <a:srgbClr val="020202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1" i="0" u="none" kern="1200" baseline="0">
          <a:solidFill>
            <a:srgbClr val="020202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1" i="0" u="none" kern="1200" baseline="0">
          <a:solidFill>
            <a:srgbClr val="020202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1" i="0" u="none" kern="1200" baseline="0">
          <a:solidFill>
            <a:srgbClr val="020202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600" b="1" i="0" u="none" kern="1200" baseline="0">
          <a:solidFill>
            <a:srgbClr val="020202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63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7188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9188" y="6245225"/>
            <a:ext cx="28463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188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  <p:pic>
        <p:nvPicPr>
          <p:cNvPr id="2" name="Picture 5" descr="教育社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10850" y="333375"/>
            <a:ext cx="1055688" cy="593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6" name="Group 31"/>
          <p:cNvGrpSpPr/>
          <p:nvPr userDrawn="1"/>
        </p:nvGrpSpPr>
        <p:grpSpPr>
          <a:xfrm>
            <a:off x="3697288" y="0"/>
            <a:ext cx="768350" cy="576263"/>
            <a:chOff x="1584" y="2429"/>
            <a:chExt cx="409" cy="409"/>
          </a:xfrm>
        </p:grpSpPr>
        <p:grpSp>
          <p:nvGrpSpPr>
            <p:cNvPr id="10247" name="Group 32"/>
            <p:cNvGrpSpPr/>
            <p:nvPr/>
          </p:nvGrpSpPr>
          <p:grpSpPr>
            <a:xfrm>
              <a:off x="1584" y="2429"/>
              <a:ext cx="408" cy="408"/>
              <a:chOff x="1474" y="2319"/>
              <a:chExt cx="408" cy="408"/>
            </a:xfrm>
          </p:grpSpPr>
          <p:sp>
            <p:nvSpPr>
              <p:cNvPr id="1057" name="AutoShape 33"/>
              <p:cNvSpPr>
                <a:spLocks noChangeArrowheads="1"/>
              </p:cNvSpPr>
              <p:nvPr/>
            </p:nvSpPr>
            <p:spPr bwMode="auto">
              <a:xfrm>
                <a:off x="1474" y="2477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8" name="AutoShape 34"/>
              <p:cNvSpPr>
                <a:spLocks noChangeArrowheads="1"/>
              </p:cNvSpPr>
              <p:nvPr/>
            </p:nvSpPr>
            <p:spPr bwMode="auto">
              <a:xfrm rot="-5400000">
                <a:off x="1472" y="2475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250" name="Group 35"/>
            <p:cNvGrpSpPr/>
            <p:nvPr/>
          </p:nvGrpSpPr>
          <p:grpSpPr>
            <a:xfrm rot="2700000">
              <a:off x="1585" y="2430"/>
              <a:ext cx="408" cy="408"/>
              <a:chOff x="1474" y="2319"/>
              <a:chExt cx="408" cy="408"/>
            </a:xfrm>
          </p:grpSpPr>
          <p:sp>
            <p:nvSpPr>
              <p:cNvPr id="10251" name="AutoShape 36"/>
              <p:cNvSpPr/>
              <p:nvPr/>
            </p:nvSpPr>
            <p:spPr>
              <a:xfrm>
                <a:off x="1471" y="2480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AutoShape 37"/>
              <p:cNvSpPr>
                <a:spLocks noChangeArrowheads="1"/>
              </p:cNvSpPr>
              <p:nvPr/>
            </p:nvSpPr>
            <p:spPr bwMode="auto">
              <a:xfrm rot="-5400000">
                <a:off x="1471" y="2475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253" name="Group 38"/>
            <p:cNvGrpSpPr/>
            <p:nvPr/>
          </p:nvGrpSpPr>
          <p:grpSpPr>
            <a:xfrm>
              <a:off x="1722" y="2565"/>
              <a:ext cx="133" cy="136"/>
              <a:chOff x="1383" y="2172"/>
              <a:chExt cx="211" cy="215"/>
            </a:xfrm>
          </p:grpSpPr>
          <p:sp>
            <p:nvSpPr>
              <p:cNvPr id="12" name="Oval 39" descr="球体"/>
              <p:cNvSpPr>
                <a:spLocks noChangeArrowheads="1"/>
              </p:cNvSpPr>
              <p:nvPr/>
            </p:nvSpPr>
            <p:spPr bwMode="auto">
              <a:xfrm>
                <a:off x="1379" y="2176"/>
                <a:ext cx="220" cy="207"/>
              </a:xfrm>
              <a:prstGeom prst="ellipse">
                <a:avLst/>
              </a:prstGeom>
              <a:pattFill prst="sphere">
                <a:fgClr>
                  <a:schemeClr val="folHlink"/>
                </a:fgClr>
                <a:bgClr>
                  <a:srgbClr val="FFFF00"/>
                </a:bgClr>
              </a:pattFill>
              <a:ln w="9525">
                <a:noFill/>
                <a:round/>
              </a:ln>
              <a:effectLst>
                <a:outerShdw dist="28398" dir="3806097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4" name="Oval 40"/>
              <p:cNvSpPr>
                <a:spLocks noChangeArrowheads="1"/>
              </p:cNvSpPr>
              <p:nvPr/>
            </p:nvSpPr>
            <p:spPr bwMode="auto">
              <a:xfrm>
                <a:off x="1379" y="2174"/>
                <a:ext cx="220" cy="207"/>
              </a:xfrm>
              <a:prstGeom prst="ellipse">
                <a:avLst/>
              </a:prstGeom>
              <a:gradFill rotWithShape="0">
                <a:gsLst>
                  <a:gs pos="0">
                    <a:schemeClr val="folHlink">
                      <a:alpha val="70000"/>
                    </a:schemeClr>
                  </a:gs>
                  <a:gs pos="100000">
                    <a:srgbClr val="FFFF00">
                      <a:alpha val="70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256" name="WordArt 16"/>
          <p:cNvSpPr>
            <a:spLocks noTextEdit="1"/>
          </p:cNvSpPr>
          <p:nvPr userDrawn="1"/>
        </p:nvSpPr>
        <p:spPr>
          <a:xfrm>
            <a:off x="1968500" y="252413"/>
            <a:ext cx="25939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990000"/>
                    </a:gs>
                    <a:gs pos="100000">
                      <a:srgbClr val="FF9933"/>
                    </a:gs>
                  </a:gsLst>
                  <a:path path="rect">
                    <a:fillToRect t="100000" r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思想品德</a:t>
            </a:r>
            <a:endParaRPr lang="zh-CN" altLang="en-US" sz="3600">
              <a:gradFill rotWithShape="1">
                <a:gsLst>
                  <a:gs pos="0">
                    <a:srgbClr val="990000"/>
                  </a:gs>
                  <a:gs pos="100000">
                    <a:srgbClr val="FF9933"/>
                  </a:gs>
                </a:gsLst>
                <a:path path="rect">
                  <a:fillToRect t="100000" r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Group 163"/>
          <p:cNvGrpSpPr/>
          <p:nvPr userDrawn="1"/>
        </p:nvGrpSpPr>
        <p:grpSpPr>
          <a:xfrm>
            <a:off x="6578600" y="-53975"/>
            <a:ext cx="768350" cy="603250"/>
            <a:chOff x="4785" y="663"/>
            <a:chExt cx="363" cy="380"/>
          </a:xfrm>
        </p:grpSpPr>
        <p:sp>
          <p:nvSpPr>
            <p:cNvPr id="10404" name="Oval 164"/>
            <p:cNvSpPr>
              <a:spLocks noChangeArrowheads="1"/>
            </p:cNvSpPr>
            <p:nvPr/>
          </p:nvSpPr>
          <p:spPr bwMode="auto">
            <a:xfrm>
              <a:off x="4785" y="663"/>
              <a:ext cx="363" cy="363"/>
            </a:xfrm>
            <a:prstGeom prst="ellipse">
              <a:avLst/>
            </a:prstGeom>
            <a:gradFill rotWithShape="1">
              <a:gsLst>
                <a:gs pos="0">
                  <a:srgbClr val="F0F0F0">
                    <a:gamma/>
                    <a:shade val="46275"/>
                    <a:invGamma/>
                    <a:alpha val="0"/>
                  </a:srgbClr>
                </a:gs>
                <a:gs pos="100000">
                  <a:srgbClr val="F0F0F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5" name="AutoShape 165"/>
            <p:cNvSpPr>
              <a:spLocks noChangeArrowheads="1"/>
            </p:cNvSpPr>
            <p:nvPr/>
          </p:nvSpPr>
          <p:spPr bwMode="auto">
            <a:xfrm rot="902056">
              <a:off x="4798" y="679"/>
              <a:ext cx="92" cy="251"/>
            </a:xfrm>
            <a:prstGeom prst="moon">
              <a:avLst>
                <a:gd name="adj" fmla="val 28949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6" name="AutoShape 166"/>
            <p:cNvSpPr>
              <a:spLocks noChangeArrowheads="1"/>
            </p:cNvSpPr>
            <p:nvPr/>
          </p:nvSpPr>
          <p:spPr bwMode="auto">
            <a:xfrm rot="1532980" flipH="1">
              <a:off x="5046" y="769"/>
              <a:ext cx="91" cy="274"/>
            </a:xfrm>
            <a:prstGeom prst="moon">
              <a:avLst>
                <a:gd name="adj" fmla="val 2579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7" name="Oval 167"/>
            <p:cNvSpPr>
              <a:spLocks noChangeArrowheads="1"/>
            </p:cNvSpPr>
            <p:nvPr/>
          </p:nvSpPr>
          <p:spPr bwMode="auto">
            <a:xfrm rot="902056">
              <a:off x="4789" y="746"/>
              <a:ext cx="137" cy="13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Group 276"/>
          <p:cNvGrpSpPr/>
          <p:nvPr userDrawn="1"/>
        </p:nvGrpSpPr>
        <p:grpSpPr>
          <a:xfrm>
            <a:off x="239713" y="1125538"/>
            <a:ext cx="1008062" cy="755650"/>
            <a:chOff x="2" y="2"/>
            <a:chExt cx="476" cy="476"/>
          </a:xfrm>
        </p:grpSpPr>
        <p:sp>
          <p:nvSpPr>
            <p:cNvPr id="10517" name="AutoShape 277"/>
            <p:cNvSpPr>
              <a:spLocks noChangeArrowheads="1"/>
            </p:cNvSpPr>
            <p:nvPr/>
          </p:nvSpPr>
          <p:spPr bwMode="auto">
            <a:xfrm>
              <a:off x="2" y="2"/>
              <a:ext cx="476" cy="47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4" name="AutoShape 278"/>
            <p:cNvSpPr>
              <a:spLocks noChangeAspect="1"/>
            </p:cNvSpPr>
            <p:nvPr/>
          </p:nvSpPr>
          <p:spPr>
            <a:xfrm rot="2700000">
              <a:off x="98" y="98"/>
              <a:ext cx="286" cy="28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19" name="Oval 279"/>
            <p:cNvSpPr>
              <a:spLocks noChangeArrowheads="1"/>
            </p:cNvSpPr>
            <p:nvPr/>
          </p:nvSpPr>
          <p:spPr bwMode="auto">
            <a:xfrm>
              <a:off x="149" y="149"/>
              <a:ext cx="182" cy="18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188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  <p:pic>
        <p:nvPicPr>
          <p:cNvPr id="2" name="Picture 5" descr="教育社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10850" y="333375"/>
            <a:ext cx="1055688" cy="593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4" name="Group 31"/>
          <p:cNvGrpSpPr/>
          <p:nvPr userDrawn="1"/>
        </p:nvGrpSpPr>
        <p:grpSpPr>
          <a:xfrm>
            <a:off x="3697288" y="0"/>
            <a:ext cx="768350" cy="576263"/>
            <a:chOff x="1584" y="2429"/>
            <a:chExt cx="409" cy="409"/>
          </a:xfrm>
        </p:grpSpPr>
        <p:grpSp>
          <p:nvGrpSpPr>
            <p:cNvPr id="2055" name="Group 32"/>
            <p:cNvGrpSpPr/>
            <p:nvPr/>
          </p:nvGrpSpPr>
          <p:grpSpPr>
            <a:xfrm>
              <a:off x="1584" y="2429"/>
              <a:ext cx="408" cy="408"/>
              <a:chOff x="1474" y="2319"/>
              <a:chExt cx="408" cy="408"/>
            </a:xfrm>
          </p:grpSpPr>
          <p:sp>
            <p:nvSpPr>
              <p:cNvPr id="1057" name="AutoShape 33"/>
              <p:cNvSpPr>
                <a:spLocks noChangeArrowheads="1"/>
              </p:cNvSpPr>
              <p:nvPr/>
            </p:nvSpPr>
            <p:spPr bwMode="auto">
              <a:xfrm>
                <a:off x="1474" y="2477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8" name="AutoShape 34"/>
              <p:cNvSpPr>
                <a:spLocks noChangeArrowheads="1"/>
              </p:cNvSpPr>
              <p:nvPr/>
            </p:nvSpPr>
            <p:spPr bwMode="auto">
              <a:xfrm rot="-5400000">
                <a:off x="1471" y="2474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8" name="Group 35"/>
            <p:cNvGrpSpPr/>
            <p:nvPr/>
          </p:nvGrpSpPr>
          <p:grpSpPr>
            <a:xfrm rot="2700000">
              <a:off x="1585" y="2430"/>
              <a:ext cx="408" cy="408"/>
              <a:chOff x="1474" y="2319"/>
              <a:chExt cx="408" cy="408"/>
            </a:xfrm>
          </p:grpSpPr>
          <p:sp>
            <p:nvSpPr>
              <p:cNvPr id="2059" name="AutoShape 36"/>
              <p:cNvSpPr/>
              <p:nvPr/>
            </p:nvSpPr>
            <p:spPr>
              <a:xfrm>
                <a:off x="1471" y="2480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AutoShape 37"/>
              <p:cNvSpPr>
                <a:spLocks noChangeArrowheads="1"/>
              </p:cNvSpPr>
              <p:nvPr/>
            </p:nvSpPr>
            <p:spPr bwMode="auto">
              <a:xfrm rot="-5400000">
                <a:off x="1470" y="2474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61" name="Group 38"/>
            <p:cNvGrpSpPr/>
            <p:nvPr/>
          </p:nvGrpSpPr>
          <p:grpSpPr>
            <a:xfrm>
              <a:off x="1722" y="2565"/>
              <a:ext cx="133" cy="136"/>
              <a:chOff x="1383" y="2172"/>
              <a:chExt cx="211" cy="215"/>
            </a:xfrm>
          </p:grpSpPr>
          <p:sp>
            <p:nvSpPr>
              <p:cNvPr id="12" name="Oval 39" descr="球体"/>
              <p:cNvSpPr>
                <a:spLocks noChangeArrowheads="1"/>
              </p:cNvSpPr>
              <p:nvPr/>
            </p:nvSpPr>
            <p:spPr bwMode="auto">
              <a:xfrm>
                <a:off x="1379" y="2176"/>
                <a:ext cx="220" cy="207"/>
              </a:xfrm>
              <a:prstGeom prst="ellipse">
                <a:avLst/>
              </a:prstGeom>
              <a:pattFill prst="sphere">
                <a:fgClr>
                  <a:schemeClr val="folHlink"/>
                </a:fgClr>
                <a:bgClr>
                  <a:srgbClr val="FFFF00"/>
                </a:bgClr>
              </a:pattFill>
              <a:ln w="9525">
                <a:noFill/>
                <a:round/>
              </a:ln>
              <a:effectLst>
                <a:outerShdw dist="28398" dir="3806097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4" name="Oval 40"/>
              <p:cNvSpPr>
                <a:spLocks noChangeArrowheads="1"/>
              </p:cNvSpPr>
              <p:nvPr/>
            </p:nvSpPr>
            <p:spPr bwMode="auto">
              <a:xfrm>
                <a:off x="1379" y="2174"/>
                <a:ext cx="220" cy="207"/>
              </a:xfrm>
              <a:prstGeom prst="ellipse">
                <a:avLst/>
              </a:prstGeom>
              <a:gradFill rotWithShape="0">
                <a:gsLst>
                  <a:gs pos="0">
                    <a:schemeClr val="folHlink">
                      <a:alpha val="70000"/>
                    </a:schemeClr>
                  </a:gs>
                  <a:gs pos="100000">
                    <a:srgbClr val="FFFF00">
                      <a:alpha val="70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064" name="WordArt 16"/>
          <p:cNvSpPr>
            <a:spLocks noTextEdit="1"/>
          </p:cNvSpPr>
          <p:nvPr userDrawn="1"/>
        </p:nvSpPr>
        <p:spPr>
          <a:xfrm>
            <a:off x="1968500" y="252413"/>
            <a:ext cx="25939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990000"/>
                    </a:gs>
                    <a:gs pos="100000">
                      <a:srgbClr val="FF9933"/>
                    </a:gs>
                  </a:gsLst>
                  <a:path path="rect">
                    <a:fillToRect t="100000" r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思想品德</a:t>
            </a:r>
            <a:endParaRPr lang="zh-CN" altLang="en-US" sz="3600">
              <a:gradFill rotWithShape="1">
                <a:gsLst>
                  <a:gs pos="0">
                    <a:srgbClr val="990000"/>
                  </a:gs>
                  <a:gs pos="100000">
                    <a:srgbClr val="FF9933"/>
                  </a:gs>
                </a:gsLst>
                <a:path path="rect">
                  <a:fillToRect t="100000" r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Group 163"/>
          <p:cNvGrpSpPr/>
          <p:nvPr userDrawn="1"/>
        </p:nvGrpSpPr>
        <p:grpSpPr>
          <a:xfrm>
            <a:off x="6578600" y="-53975"/>
            <a:ext cx="768350" cy="603250"/>
            <a:chOff x="4785" y="663"/>
            <a:chExt cx="363" cy="380"/>
          </a:xfrm>
        </p:grpSpPr>
        <p:sp>
          <p:nvSpPr>
            <p:cNvPr id="10404" name="Oval 164"/>
            <p:cNvSpPr>
              <a:spLocks noChangeArrowheads="1"/>
            </p:cNvSpPr>
            <p:nvPr/>
          </p:nvSpPr>
          <p:spPr bwMode="auto">
            <a:xfrm>
              <a:off x="4785" y="663"/>
              <a:ext cx="363" cy="363"/>
            </a:xfrm>
            <a:prstGeom prst="ellipse">
              <a:avLst/>
            </a:prstGeom>
            <a:gradFill rotWithShape="1">
              <a:gsLst>
                <a:gs pos="0">
                  <a:srgbClr val="F0F0F0">
                    <a:gamma/>
                    <a:shade val="46275"/>
                    <a:invGamma/>
                    <a:alpha val="0"/>
                  </a:srgbClr>
                </a:gs>
                <a:gs pos="100000">
                  <a:srgbClr val="F0F0F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5" name="AutoShape 165"/>
            <p:cNvSpPr>
              <a:spLocks noChangeArrowheads="1"/>
            </p:cNvSpPr>
            <p:nvPr/>
          </p:nvSpPr>
          <p:spPr bwMode="auto">
            <a:xfrm rot="902056">
              <a:off x="4798" y="679"/>
              <a:ext cx="92" cy="251"/>
            </a:xfrm>
            <a:prstGeom prst="moon">
              <a:avLst>
                <a:gd name="adj" fmla="val 28949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6" name="AutoShape 166"/>
            <p:cNvSpPr>
              <a:spLocks noChangeArrowheads="1"/>
            </p:cNvSpPr>
            <p:nvPr/>
          </p:nvSpPr>
          <p:spPr bwMode="auto">
            <a:xfrm rot="1532980" flipH="1">
              <a:off x="5046" y="769"/>
              <a:ext cx="91" cy="274"/>
            </a:xfrm>
            <a:prstGeom prst="moon">
              <a:avLst>
                <a:gd name="adj" fmla="val 2579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7" name="Oval 167"/>
            <p:cNvSpPr>
              <a:spLocks noChangeArrowheads="1"/>
            </p:cNvSpPr>
            <p:nvPr/>
          </p:nvSpPr>
          <p:spPr bwMode="auto">
            <a:xfrm rot="902056">
              <a:off x="4789" y="746"/>
              <a:ext cx="137" cy="13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Group 276"/>
          <p:cNvGrpSpPr/>
          <p:nvPr userDrawn="1"/>
        </p:nvGrpSpPr>
        <p:grpSpPr>
          <a:xfrm>
            <a:off x="239713" y="1125538"/>
            <a:ext cx="1008062" cy="755650"/>
            <a:chOff x="2" y="2"/>
            <a:chExt cx="476" cy="476"/>
          </a:xfrm>
        </p:grpSpPr>
        <p:sp>
          <p:nvSpPr>
            <p:cNvPr id="10517" name="AutoShape 277"/>
            <p:cNvSpPr>
              <a:spLocks noChangeArrowheads="1"/>
            </p:cNvSpPr>
            <p:nvPr/>
          </p:nvSpPr>
          <p:spPr bwMode="auto">
            <a:xfrm>
              <a:off x="2" y="2"/>
              <a:ext cx="476" cy="47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2" name="AutoShape 278"/>
            <p:cNvSpPr>
              <a:spLocks noChangeAspect="1"/>
            </p:cNvSpPr>
            <p:nvPr/>
          </p:nvSpPr>
          <p:spPr>
            <a:xfrm rot="2700000">
              <a:off x="98" y="98"/>
              <a:ext cx="286" cy="28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19" name="Oval 279"/>
            <p:cNvSpPr>
              <a:spLocks noChangeArrowheads="1"/>
            </p:cNvSpPr>
            <p:nvPr/>
          </p:nvSpPr>
          <p:spPr bwMode="auto">
            <a:xfrm>
              <a:off x="149" y="149"/>
              <a:ext cx="182" cy="18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188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  <p:pic>
        <p:nvPicPr>
          <p:cNvPr id="2" name="Picture 5" descr="教育社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10850" y="333375"/>
            <a:ext cx="1055688" cy="593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8" name="Group 31"/>
          <p:cNvGrpSpPr/>
          <p:nvPr userDrawn="1"/>
        </p:nvGrpSpPr>
        <p:grpSpPr>
          <a:xfrm>
            <a:off x="3697288" y="0"/>
            <a:ext cx="768350" cy="576263"/>
            <a:chOff x="1584" y="2429"/>
            <a:chExt cx="409" cy="409"/>
          </a:xfrm>
        </p:grpSpPr>
        <p:grpSp>
          <p:nvGrpSpPr>
            <p:cNvPr id="3079" name="Group 32"/>
            <p:cNvGrpSpPr/>
            <p:nvPr/>
          </p:nvGrpSpPr>
          <p:grpSpPr>
            <a:xfrm>
              <a:off x="1584" y="2429"/>
              <a:ext cx="408" cy="408"/>
              <a:chOff x="1474" y="2319"/>
              <a:chExt cx="408" cy="408"/>
            </a:xfrm>
          </p:grpSpPr>
          <p:sp>
            <p:nvSpPr>
              <p:cNvPr id="1057" name="AutoShape 33"/>
              <p:cNvSpPr>
                <a:spLocks noChangeArrowheads="1"/>
              </p:cNvSpPr>
              <p:nvPr/>
            </p:nvSpPr>
            <p:spPr bwMode="auto">
              <a:xfrm>
                <a:off x="1474" y="2477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8" name="AutoShape 34"/>
              <p:cNvSpPr>
                <a:spLocks noChangeArrowheads="1"/>
              </p:cNvSpPr>
              <p:nvPr/>
            </p:nvSpPr>
            <p:spPr bwMode="auto">
              <a:xfrm rot="-5400000">
                <a:off x="1471" y="2474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2" name="Group 35"/>
            <p:cNvGrpSpPr/>
            <p:nvPr/>
          </p:nvGrpSpPr>
          <p:grpSpPr>
            <a:xfrm rot="2700000">
              <a:off x="1585" y="2430"/>
              <a:ext cx="408" cy="408"/>
              <a:chOff x="1474" y="2319"/>
              <a:chExt cx="408" cy="408"/>
            </a:xfrm>
          </p:grpSpPr>
          <p:sp>
            <p:nvSpPr>
              <p:cNvPr id="3083" name="AutoShape 36"/>
              <p:cNvSpPr/>
              <p:nvPr/>
            </p:nvSpPr>
            <p:spPr>
              <a:xfrm>
                <a:off x="1471" y="2480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AutoShape 37"/>
              <p:cNvSpPr>
                <a:spLocks noChangeArrowheads="1"/>
              </p:cNvSpPr>
              <p:nvPr/>
            </p:nvSpPr>
            <p:spPr bwMode="auto">
              <a:xfrm rot="-5400000">
                <a:off x="1470" y="2474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5" name="Group 38"/>
            <p:cNvGrpSpPr/>
            <p:nvPr/>
          </p:nvGrpSpPr>
          <p:grpSpPr>
            <a:xfrm>
              <a:off x="1722" y="2565"/>
              <a:ext cx="133" cy="136"/>
              <a:chOff x="1383" y="2172"/>
              <a:chExt cx="211" cy="215"/>
            </a:xfrm>
          </p:grpSpPr>
          <p:sp>
            <p:nvSpPr>
              <p:cNvPr id="12" name="Oval 39" descr="球体"/>
              <p:cNvSpPr>
                <a:spLocks noChangeArrowheads="1"/>
              </p:cNvSpPr>
              <p:nvPr/>
            </p:nvSpPr>
            <p:spPr bwMode="auto">
              <a:xfrm>
                <a:off x="1379" y="2176"/>
                <a:ext cx="220" cy="207"/>
              </a:xfrm>
              <a:prstGeom prst="ellipse">
                <a:avLst/>
              </a:prstGeom>
              <a:pattFill prst="sphere">
                <a:fgClr>
                  <a:schemeClr val="folHlink"/>
                </a:fgClr>
                <a:bgClr>
                  <a:srgbClr val="FFFF00"/>
                </a:bgClr>
              </a:pattFill>
              <a:ln w="9525">
                <a:noFill/>
                <a:round/>
              </a:ln>
              <a:effectLst>
                <a:outerShdw dist="28398" dir="3806097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4" name="Oval 40"/>
              <p:cNvSpPr>
                <a:spLocks noChangeArrowheads="1"/>
              </p:cNvSpPr>
              <p:nvPr/>
            </p:nvSpPr>
            <p:spPr bwMode="auto">
              <a:xfrm>
                <a:off x="1379" y="2174"/>
                <a:ext cx="220" cy="207"/>
              </a:xfrm>
              <a:prstGeom prst="ellipse">
                <a:avLst/>
              </a:prstGeom>
              <a:gradFill rotWithShape="0">
                <a:gsLst>
                  <a:gs pos="0">
                    <a:schemeClr val="folHlink">
                      <a:alpha val="70000"/>
                    </a:schemeClr>
                  </a:gs>
                  <a:gs pos="100000">
                    <a:srgbClr val="FFFF00">
                      <a:alpha val="70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088" name="WordArt 16"/>
          <p:cNvSpPr>
            <a:spLocks noTextEdit="1"/>
          </p:cNvSpPr>
          <p:nvPr userDrawn="1"/>
        </p:nvSpPr>
        <p:spPr>
          <a:xfrm>
            <a:off x="1968500" y="252413"/>
            <a:ext cx="25939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990000"/>
                    </a:gs>
                    <a:gs pos="100000">
                      <a:srgbClr val="FF9933"/>
                    </a:gs>
                  </a:gsLst>
                  <a:path path="rect">
                    <a:fillToRect t="100000" r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思想品德</a:t>
            </a:r>
            <a:endParaRPr lang="zh-CN" altLang="en-US" sz="3600">
              <a:gradFill rotWithShape="1">
                <a:gsLst>
                  <a:gs pos="0">
                    <a:srgbClr val="990000"/>
                  </a:gs>
                  <a:gs pos="100000">
                    <a:srgbClr val="FF9933"/>
                  </a:gs>
                </a:gsLst>
                <a:path path="rect">
                  <a:fillToRect t="100000" r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Group 163"/>
          <p:cNvGrpSpPr/>
          <p:nvPr userDrawn="1"/>
        </p:nvGrpSpPr>
        <p:grpSpPr>
          <a:xfrm>
            <a:off x="6578600" y="-53975"/>
            <a:ext cx="768350" cy="603250"/>
            <a:chOff x="4785" y="663"/>
            <a:chExt cx="363" cy="380"/>
          </a:xfrm>
        </p:grpSpPr>
        <p:sp>
          <p:nvSpPr>
            <p:cNvPr id="10404" name="Oval 164"/>
            <p:cNvSpPr>
              <a:spLocks noChangeArrowheads="1"/>
            </p:cNvSpPr>
            <p:nvPr/>
          </p:nvSpPr>
          <p:spPr bwMode="auto">
            <a:xfrm>
              <a:off x="4785" y="663"/>
              <a:ext cx="363" cy="363"/>
            </a:xfrm>
            <a:prstGeom prst="ellipse">
              <a:avLst/>
            </a:prstGeom>
            <a:gradFill rotWithShape="1">
              <a:gsLst>
                <a:gs pos="0">
                  <a:srgbClr val="F0F0F0">
                    <a:gamma/>
                    <a:shade val="46275"/>
                    <a:invGamma/>
                    <a:alpha val="0"/>
                  </a:srgbClr>
                </a:gs>
                <a:gs pos="100000">
                  <a:srgbClr val="F0F0F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5" name="AutoShape 165"/>
            <p:cNvSpPr>
              <a:spLocks noChangeArrowheads="1"/>
            </p:cNvSpPr>
            <p:nvPr/>
          </p:nvSpPr>
          <p:spPr bwMode="auto">
            <a:xfrm rot="902056">
              <a:off x="4798" y="679"/>
              <a:ext cx="92" cy="251"/>
            </a:xfrm>
            <a:prstGeom prst="moon">
              <a:avLst>
                <a:gd name="adj" fmla="val 28949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6" name="AutoShape 166"/>
            <p:cNvSpPr>
              <a:spLocks noChangeArrowheads="1"/>
            </p:cNvSpPr>
            <p:nvPr/>
          </p:nvSpPr>
          <p:spPr bwMode="auto">
            <a:xfrm rot="1532980" flipH="1">
              <a:off x="5046" y="769"/>
              <a:ext cx="91" cy="274"/>
            </a:xfrm>
            <a:prstGeom prst="moon">
              <a:avLst>
                <a:gd name="adj" fmla="val 2579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7" name="Oval 167"/>
            <p:cNvSpPr>
              <a:spLocks noChangeArrowheads="1"/>
            </p:cNvSpPr>
            <p:nvPr/>
          </p:nvSpPr>
          <p:spPr bwMode="auto">
            <a:xfrm rot="902056">
              <a:off x="4789" y="746"/>
              <a:ext cx="137" cy="13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Group 276"/>
          <p:cNvGrpSpPr/>
          <p:nvPr userDrawn="1"/>
        </p:nvGrpSpPr>
        <p:grpSpPr>
          <a:xfrm>
            <a:off x="239713" y="1125538"/>
            <a:ext cx="1008062" cy="755650"/>
            <a:chOff x="2" y="2"/>
            <a:chExt cx="476" cy="476"/>
          </a:xfrm>
        </p:grpSpPr>
        <p:sp>
          <p:nvSpPr>
            <p:cNvPr id="10517" name="AutoShape 277"/>
            <p:cNvSpPr>
              <a:spLocks noChangeArrowheads="1"/>
            </p:cNvSpPr>
            <p:nvPr/>
          </p:nvSpPr>
          <p:spPr bwMode="auto">
            <a:xfrm>
              <a:off x="2" y="2"/>
              <a:ext cx="476" cy="47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6" name="AutoShape 278"/>
            <p:cNvSpPr>
              <a:spLocks noChangeAspect="1"/>
            </p:cNvSpPr>
            <p:nvPr/>
          </p:nvSpPr>
          <p:spPr>
            <a:xfrm rot="2700000">
              <a:off x="98" y="98"/>
              <a:ext cx="286" cy="28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19" name="Oval 279"/>
            <p:cNvSpPr>
              <a:spLocks noChangeArrowheads="1"/>
            </p:cNvSpPr>
            <p:nvPr/>
          </p:nvSpPr>
          <p:spPr bwMode="auto">
            <a:xfrm>
              <a:off x="149" y="149"/>
              <a:ext cx="182" cy="18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188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  <p:pic>
        <p:nvPicPr>
          <p:cNvPr id="2" name="Picture 5" descr="教育社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10850" y="333375"/>
            <a:ext cx="1055688" cy="593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2" name="Group 31"/>
          <p:cNvGrpSpPr/>
          <p:nvPr userDrawn="1"/>
        </p:nvGrpSpPr>
        <p:grpSpPr>
          <a:xfrm>
            <a:off x="3697288" y="0"/>
            <a:ext cx="768350" cy="576263"/>
            <a:chOff x="1584" y="2429"/>
            <a:chExt cx="409" cy="409"/>
          </a:xfrm>
        </p:grpSpPr>
        <p:grpSp>
          <p:nvGrpSpPr>
            <p:cNvPr id="4103" name="Group 32"/>
            <p:cNvGrpSpPr/>
            <p:nvPr/>
          </p:nvGrpSpPr>
          <p:grpSpPr>
            <a:xfrm>
              <a:off x="1584" y="2429"/>
              <a:ext cx="408" cy="408"/>
              <a:chOff x="1474" y="2319"/>
              <a:chExt cx="408" cy="408"/>
            </a:xfrm>
          </p:grpSpPr>
          <p:sp>
            <p:nvSpPr>
              <p:cNvPr id="1057" name="AutoShape 33"/>
              <p:cNvSpPr>
                <a:spLocks noChangeArrowheads="1"/>
              </p:cNvSpPr>
              <p:nvPr/>
            </p:nvSpPr>
            <p:spPr bwMode="auto">
              <a:xfrm>
                <a:off x="1474" y="2477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8" name="AutoShape 34"/>
              <p:cNvSpPr>
                <a:spLocks noChangeArrowheads="1"/>
              </p:cNvSpPr>
              <p:nvPr/>
            </p:nvSpPr>
            <p:spPr bwMode="auto">
              <a:xfrm rot="-5400000">
                <a:off x="1471" y="2474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106" name="Group 35"/>
            <p:cNvGrpSpPr/>
            <p:nvPr/>
          </p:nvGrpSpPr>
          <p:grpSpPr>
            <a:xfrm rot="2700000">
              <a:off x="1585" y="2430"/>
              <a:ext cx="408" cy="408"/>
              <a:chOff x="1474" y="2319"/>
              <a:chExt cx="408" cy="408"/>
            </a:xfrm>
          </p:grpSpPr>
          <p:sp>
            <p:nvSpPr>
              <p:cNvPr id="4107" name="AutoShape 36"/>
              <p:cNvSpPr/>
              <p:nvPr/>
            </p:nvSpPr>
            <p:spPr>
              <a:xfrm>
                <a:off x="1471" y="2480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AutoShape 37"/>
              <p:cNvSpPr>
                <a:spLocks noChangeArrowheads="1"/>
              </p:cNvSpPr>
              <p:nvPr/>
            </p:nvSpPr>
            <p:spPr bwMode="auto">
              <a:xfrm rot="-5400000">
                <a:off x="1470" y="2474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109" name="Group 38"/>
            <p:cNvGrpSpPr/>
            <p:nvPr/>
          </p:nvGrpSpPr>
          <p:grpSpPr>
            <a:xfrm>
              <a:off x="1722" y="2565"/>
              <a:ext cx="133" cy="136"/>
              <a:chOff x="1383" y="2172"/>
              <a:chExt cx="211" cy="215"/>
            </a:xfrm>
          </p:grpSpPr>
          <p:sp>
            <p:nvSpPr>
              <p:cNvPr id="12" name="Oval 39" descr="球体"/>
              <p:cNvSpPr>
                <a:spLocks noChangeArrowheads="1"/>
              </p:cNvSpPr>
              <p:nvPr/>
            </p:nvSpPr>
            <p:spPr bwMode="auto">
              <a:xfrm>
                <a:off x="1379" y="2176"/>
                <a:ext cx="220" cy="207"/>
              </a:xfrm>
              <a:prstGeom prst="ellipse">
                <a:avLst/>
              </a:prstGeom>
              <a:pattFill prst="sphere">
                <a:fgClr>
                  <a:schemeClr val="folHlink"/>
                </a:fgClr>
                <a:bgClr>
                  <a:srgbClr val="FFFF00"/>
                </a:bgClr>
              </a:pattFill>
              <a:ln w="9525">
                <a:noFill/>
                <a:round/>
              </a:ln>
              <a:effectLst>
                <a:outerShdw dist="28398" dir="3806097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4" name="Oval 40"/>
              <p:cNvSpPr>
                <a:spLocks noChangeArrowheads="1"/>
              </p:cNvSpPr>
              <p:nvPr/>
            </p:nvSpPr>
            <p:spPr bwMode="auto">
              <a:xfrm>
                <a:off x="1379" y="2174"/>
                <a:ext cx="220" cy="207"/>
              </a:xfrm>
              <a:prstGeom prst="ellipse">
                <a:avLst/>
              </a:prstGeom>
              <a:gradFill rotWithShape="0">
                <a:gsLst>
                  <a:gs pos="0">
                    <a:schemeClr val="folHlink">
                      <a:alpha val="70000"/>
                    </a:schemeClr>
                  </a:gs>
                  <a:gs pos="100000">
                    <a:srgbClr val="FFFF00">
                      <a:alpha val="70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4112" name="WordArt 16"/>
          <p:cNvSpPr>
            <a:spLocks noTextEdit="1"/>
          </p:cNvSpPr>
          <p:nvPr userDrawn="1"/>
        </p:nvSpPr>
        <p:spPr>
          <a:xfrm>
            <a:off x="1968500" y="252413"/>
            <a:ext cx="25939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990000"/>
                    </a:gs>
                    <a:gs pos="100000">
                      <a:srgbClr val="FF9933"/>
                    </a:gs>
                  </a:gsLst>
                  <a:path path="rect">
                    <a:fillToRect t="100000" r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思想品德</a:t>
            </a:r>
            <a:endParaRPr lang="zh-CN" altLang="en-US" sz="3600">
              <a:gradFill rotWithShape="1">
                <a:gsLst>
                  <a:gs pos="0">
                    <a:srgbClr val="990000"/>
                  </a:gs>
                  <a:gs pos="100000">
                    <a:srgbClr val="FF9933"/>
                  </a:gs>
                </a:gsLst>
                <a:path path="rect">
                  <a:fillToRect t="100000" r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Group 163"/>
          <p:cNvGrpSpPr/>
          <p:nvPr userDrawn="1"/>
        </p:nvGrpSpPr>
        <p:grpSpPr>
          <a:xfrm>
            <a:off x="6578600" y="-53975"/>
            <a:ext cx="768350" cy="603250"/>
            <a:chOff x="4785" y="663"/>
            <a:chExt cx="363" cy="380"/>
          </a:xfrm>
        </p:grpSpPr>
        <p:sp>
          <p:nvSpPr>
            <p:cNvPr id="10404" name="Oval 164"/>
            <p:cNvSpPr>
              <a:spLocks noChangeArrowheads="1"/>
            </p:cNvSpPr>
            <p:nvPr/>
          </p:nvSpPr>
          <p:spPr bwMode="auto">
            <a:xfrm>
              <a:off x="4785" y="663"/>
              <a:ext cx="363" cy="363"/>
            </a:xfrm>
            <a:prstGeom prst="ellipse">
              <a:avLst/>
            </a:prstGeom>
            <a:gradFill rotWithShape="1">
              <a:gsLst>
                <a:gs pos="0">
                  <a:srgbClr val="F0F0F0">
                    <a:gamma/>
                    <a:shade val="46275"/>
                    <a:invGamma/>
                    <a:alpha val="0"/>
                  </a:srgbClr>
                </a:gs>
                <a:gs pos="100000">
                  <a:srgbClr val="F0F0F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5" name="AutoShape 165"/>
            <p:cNvSpPr>
              <a:spLocks noChangeArrowheads="1"/>
            </p:cNvSpPr>
            <p:nvPr/>
          </p:nvSpPr>
          <p:spPr bwMode="auto">
            <a:xfrm rot="902056">
              <a:off x="4798" y="679"/>
              <a:ext cx="92" cy="251"/>
            </a:xfrm>
            <a:prstGeom prst="moon">
              <a:avLst>
                <a:gd name="adj" fmla="val 28949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6" name="AutoShape 166"/>
            <p:cNvSpPr>
              <a:spLocks noChangeArrowheads="1"/>
            </p:cNvSpPr>
            <p:nvPr/>
          </p:nvSpPr>
          <p:spPr bwMode="auto">
            <a:xfrm rot="1532980" flipH="1">
              <a:off x="5046" y="769"/>
              <a:ext cx="91" cy="274"/>
            </a:xfrm>
            <a:prstGeom prst="moon">
              <a:avLst>
                <a:gd name="adj" fmla="val 2579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7" name="Oval 167"/>
            <p:cNvSpPr>
              <a:spLocks noChangeArrowheads="1"/>
            </p:cNvSpPr>
            <p:nvPr/>
          </p:nvSpPr>
          <p:spPr bwMode="auto">
            <a:xfrm rot="902056">
              <a:off x="4789" y="746"/>
              <a:ext cx="137" cy="13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Group 276"/>
          <p:cNvGrpSpPr/>
          <p:nvPr userDrawn="1"/>
        </p:nvGrpSpPr>
        <p:grpSpPr>
          <a:xfrm>
            <a:off x="239713" y="1125538"/>
            <a:ext cx="1008062" cy="755650"/>
            <a:chOff x="2" y="2"/>
            <a:chExt cx="476" cy="476"/>
          </a:xfrm>
        </p:grpSpPr>
        <p:sp>
          <p:nvSpPr>
            <p:cNvPr id="10517" name="AutoShape 277"/>
            <p:cNvSpPr>
              <a:spLocks noChangeArrowheads="1"/>
            </p:cNvSpPr>
            <p:nvPr/>
          </p:nvSpPr>
          <p:spPr bwMode="auto">
            <a:xfrm>
              <a:off x="2" y="2"/>
              <a:ext cx="476" cy="47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0" name="AutoShape 278"/>
            <p:cNvSpPr>
              <a:spLocks noChangeAspect="1"/>
            </p:cNvSpPr>
            <p:nvPr/>
          </p:nvSpPr>
          <p:spPr>
            <a:xfrm rot="2700000">
              <a:off x="98" y="98"/>
              <a:ext cx="286" cy="28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19" name="Oval 279"/>
            <p:cNvSpPr>
              <a:spLocks noChangeArrowheads="1"/>
            </p:cNvSpPr>
            <p:nvPr/>
          </p:nvSpPr>
          <p:spPr bwMode="auto">
            <a:xfrm>
              <a:off x="149" y="149"/>
              <a:ext cx="182" cy="18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188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  <p:pic>
        <p:nvPicPr>
          <p:cNvPr id="2" name="Picture 5" descr="教育社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10850" y="333375"/>
            <a:ext cx="1055688" cy="593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6" name="Group 31"/>
          <p:cNvGrpSpPr/>
          <p:nvPr userDrawn="1"/>
        </p:nvGrpSpPr>
        <p:grpSpPr>
          <a:xfrm>
            <a:off x="3697288" y="0"/>
            <a:ext cx="768350" cy="576263"/>
            <a:chOff x="1584" y="2429"/>
            <a:chExt cx="409" cy="409"/>
          </a:xfrm>
        </p:grpSpPr>
        <p:grpSp>
          <p:nvGrpSpPr>
            <p:cNvPr id="5127" name="Group 32"/>
            <p:cNvGrpSpPr/>
            <p:nvPr/>
          </p:nvGrpSpPr>
          <p:grpSpPr>
            <a:xfrm>
              <a:off x="1584" y="2429"/>
              <a:ext cx="408" cy="408"/>
              <a:chOff x="1474" y="2319"/>
              <a:chExt cx="408" cy="408"/>
            </a:xfrm>
          </p:grpSpPr>
          <p:sp>
            <p:nvSpPr>
              <p:cNvPr id="1057" name="AutoShape 33"/>
              <p:cNvSpPr>
                <a:spLocks noChangeArrowheads="1"/>
              </p:cNvSpPr>
              <p:nvPr/>
            </p:nvSpPr>
            <p:spPr bwMode="auto">
              <a:xfrm>
                <a:off x="1474" y="2477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8" name="AutoShape 34"/>
              <p:cNvSpPr>
                <a:spLocks noChangeArrowheads="1"/>
              </p:cNvSpPr>
              <p:nvPr/>
            </p:nvSpPr>
            <p:spPr bwMode="auto">
              <a:xfrm rot="-5400000">
                <a:off x="1471" y="2474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130" name="Group 35"/>
            <p:cNvGrpSpPr/>
            <p:nvPr/>
          </p:nvGrpSpPr>
          <p:grpSpPr>
            <a:xfrm rot="2700000">
              <a:off x="1585" y="2430"/>
              <a:ext cx="408" cy="408"/>
              <a:chOff x="1474" y="2319"/>
              <a:chExt cx="408" cy="408"/>
            </a:xfrm>
          </p:grpSpPr>
          <p:sp>
            <p:nvSpPr>
              <p:cNvPr id="5131" name="AutoShape 36"/>
              <p:cNvSpPr/>
              <p:nvPr/>
            </p:nvSpPr>
            <p:spPr>
              <a:xfrm>
                <a:off x="1471" y="2480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AutoShape 37"/>
              <p:cNvSpPr>
                <a:spLocks noChangeArrowheads="1"/>
              </p:cNvSpPr>
              <p:nvPr/>
            </p:nvSpPr>
            <p:spPr bwMode="auto">
              <a:xfrm rot="-5400000">
                <a:off x="1470" y="2474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133" name="Group 38"/>
            <p:cNvGrpSpPr/>
            <p:nvPr/>
          </p:nvGrpSpPr>
          <p:grpSpPr>
            <a:xfrm>
              <a:off x="1722" y="2565"/>
              <a:ext cx="133" cy="136"/>
              <a:chOff x="1383" y="2172"/>
              <a:chExt cx="211" cy="215"/>
            </a:xfrm>
          </p:grpSpPr>
          <p:sp>
            <p:nvSpPr>
              <p:cNvPr id="12" name="Oval 39" descr="球体"/>
              <p:cNvSpPr>
                <a:spLocks noChangeArrowheads="1"/>
              </p:cNvSpPr>
              <p:nvPr/>
            </p:nvSpPr>
            <p:spPr bwMode="auto">
              <a:xfrm>
                <a:off x="1379" y="2176"/>
                <a:ext cx="220" cy="207"/>
              </a:xfrm>
              <a:prstGeom prst="ellipse">
                <a:avLst/>
              </a:prstGeom>
              <a:pattFill prst="sphere">
                <a:fgClr>
                  <a:schemeClr val="folHlink"/>
                </a:fgClr>
                <a:bgClr>
                  <a:srgbClr val="FFFF00"/>
                </a:bgClr>
              </a:pattFill>
              <a:ln w="9525">
                <a:noFill/>
                <a:round/>
              </a:ln>
              <a:effectLst>
                <a:outerShdw dist="28398" dir="3806097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4" name="Oval 40"/>
              <p:cNvSpPr>
                <a:spLocks noChangeArrowheads="1"/>
              </p:cNvSpPr>
              <p:nvPr/>
            </p:nvSpPr>
            <p:spPr bwMode="auto">
              <a:xfrm>
                <a:off x="1379" y="2174"/>
                <a:ext cx="220" cy="207"/>
              </a:xfrm>
              <a:prstGeom prst="ellipse">
                <a:avLst/>
              </a:prstGeom>
              <a:gradFill rotWithShape="0">
                <a:gsLst>
                  <a:gs pos="0">
                    <a:schemeClr val="folHlink">
                      <a:alpha val="70000"/>
                    </a:schemeClr>
                  </a:gs>
                  <a:gs pos="100000">
                    <a:srgbClr val="FFFF00">
                      <a:alpha val="70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136" name="WordArt 16"/>
          <p:cNvSpPr>
            <a:spLocks noTextEdit="1"/>
          </p:cNvSpPr>
          <p:nvPr userDrawn="1"/>
        </p:nvSpPr>
        <p:spPr>
          <a:xfrm>
            <a:off x="1968500" y="252413"/>
            <a:ext cx="25939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990000"/>
                    </a:gs>
                    <a:gs pos="100000">
                      <a:srgbClr val="FF9933"/>
                    </a:gs>
                  </a:gsLst>
                  <a:path path="rect">
                    <a:fillToRect t="100000" r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思想品德</a:t>
            </a:r>
            <a:endParaRPr lang="zh-CN" altLang="en-US" sz="3600">
              <a:gradFill rotWithShape="1">
                <a:gsLst>
                  <a:gs pos="0">
                    <a:srgbClr val="990000"/>
                  </a:gs>
                  <a:gs pos="100000">
                    <a:srgbClr val="FF9933"/>
                  </a:gs>
                </a:gsLst>
                <a:path path="rect">
                  <a:fillToRect t="100000" r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Group 163"/>
          <p:cNvGrpSpPr/>
          <p:nvPr userDrawn="1"/>
        </p:nvGrpSpPr>
        <p:grpSpPr>
          <a:xfrm>
            <a:off x="6578600" y="-53975"/>
            <a:ext cx="768350" cy="603250"/>
            <a:chOff x="4785" y="663"/>
            <a:chExt cx="363" cy="380"/>
          </a:xfrm>
        </p:grpSpPr>
        <p:sp>
          <p:nvSpPr>
            <p:cNvPr id="10404" name="Oval 164"/>
            <p:cNvSpPr>
              <a:spLocks noChangeArrowheads="1"/>
            </p:cNvSpPr>
            <p:nvPr/>
          </p:nvSpPr>
          <p:spPr bwMode="auto">
            <a:xfrm>
              <a:off x="4785" y="663"/>
              <a:ext cx="363" cy="363"/>
            </a:xfrm>
            <a:prstGeom prst="ellipse">
              <a:avLst/>
            </a:prstGeom>
            <a:gradFill rotWithShape="1">
              <a:gsLst>
                <a:gs pos="0">
                  <a:srgbClr val="F0F0F0">
                    <a:gamma/>
                    <a:shade val="46275"/>
                    <a:invGamma/>
                    <a:alpha val="0"/>
                  </a:srgbClr>
                </a:gs>
                <a:gs pos="100000">
                  <a:srgbClr val="F0F0F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5" name="AutoShape 165"/>
            <p:cNvSpPr>
              <a:spLocks noChangeArrowheads="1"/>
            </p:cNvSpPr>
            <p:nvPr/>
          </p:nvSpPr>
          <p:spPr bwMode="auto">
            <a:xfrm rot="902056">
              <a:off x="4798" y="679"/>
              <a:ext cx="92" cy="251"/>
            </a:xfrm>
            <a:prstGeom prst="moon">
              <a:avLst>
                <a:gd name="adj" fmla="val 28949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6" name="AutoShape 166"/>
            <p:cNvSpPr>
              <a:spLocks noChangeArrowheads="1"/>
            </p:cNvSpPr>
            <p:nvPr/>
          </p:nvSpPr>
          <p:spPr bwMode="auto">
            <a:xfrm rot="1532980" flipH="1">
              <a:off x="5046" y="769"/>
              <a:ext cx="91" cy="274"/>
            </a:xfrm>
            <a:prstGeom prst="moon">
              <a:avLst>
                <a:gd name="adj" fmla="val 2579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7" name="Oval 167"/>
            <p:cNvSpPr>
              <a:spLocks noChangeArrowheads="1"/>
            </p:cNvSpPr>
            <p:nvPr/>
          </p:nvSpPr>
          <p:spPr bwMode="auto">
            <a:xfrm rot="902056">
              <a:off x="4789" y="746"/>
              <a:ext cx="137" cy="13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Group 276"/>
          <p:cNvGrpSpPr/>
          <p:nvPr userDrawn="1"/>
        </p:nvGrpSpPr>
        <p:grpSpPr>
          <a:xfrm>
            <a:off x="239713" y="1125538"/>
            <a:ext cx="1008062" cy="755650"/>
            <a:chOff x="2" y="2"/>
            <a:chExt cx="476" cy="476"/>
          </a:xfrm>
        </p:grpSpPr>
        <p:sp>
          <p:nvSpPr>
            <p:cNvPr id="10517" name="AutoShape 277"/>
            <p:cNvSpPr>
              <a:spLocks noChangeArrowheads="1"/>
            </p:cNvSpPr>
            <p:nvPr/>
          </p:nvSpPr>
          <p:spPr bwMode="auto">
            <a:xfrm>
              <a:off x="2" y="2"/>
              <a:ext cx="476" cy="47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4" name="AutoShape 278"/>
            <p:cNvSpPr>
              <a:spLocks noChangeAspect="1"/>
            </p:cNvSpPr>
            <p:nvPr/>
          </p:nvSpPr>
          <p:spPr>
            <a:xfrm rot="2700000">
              <a:off x="98" y="98"/>
              <a:ext cx="286" cy="28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19" name="Oval 279"/>
            <p:cNvSpPr>
              <a:spLocks noChangeArrowheads="1"/>
            </p:cNvSpPr>
            <p:nvPr/>
          </p:nvSpPr>
          <p:spPr bwMode="auto">
            <a:xfrm>
              <a:off x="149" y="149"/>
              <a:ext cx="182" cy="18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188" y="6245225"/>
            <a:ext cx="284638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  <p:pic>
        <p:nvPicPr>
          <p:cNvPr id="2" name="Picture 5" descr="教育社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10850" y="333375"/>
            <a:ext cx="1055688" cy="593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50" name="Group 31"/>
          <p:cNvGrpSpPr/>
          <p:nvPr userDrawn="1"/>
        </p:nvGrpSpPr>
        <p:grpSpPr>
          <a:xfrm>
            <a:off x="3697288" y="0"/>
            <a:ext cx="768350" cy="576263"/>
            <a:chOff x="1584" y="2429"/>
            <a:chExt cx="409" cy="409"/>
          </a:xfrm>
        </p:grpSpPr>
        <p:grpSp>
          <p:nvGrpSpPr>
            <p:cNvPr id="6151" name="Group 32"/>
            <p:cNvGrpSpPr/>
            <p:nvPr/>
          </p:nvGrpSpPr>
          <p:grpSpPr>
            <a:xfrm>
              <a:off x="1584" y="2429"/>
              <a:ext cx="408" cy="408"/>
              <a:chOff x="1474" y="2319"/>
              <a:chExt cx="408" cy="408"/>
            </a:xfrm>
          </p:grpSpPr>
          <p:sp>
            <p:nvSpPr>
              <p:cNvPr id="1057" name="AutoShape 33"/>
              <p:cNvSpPr>
                <a:spLocks noChangeArrowheads="1"/>
              </p:cNvSpPr>
              <p:nvPr/>
            </p:nvSpPr>
            <p:spPr bwMode="auto">
              <a:xfrm>
                <a:off x="1474" y="2477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8" name="AutoShape 34"/>
              <p:cNvSpPr>
                <a:spLocks noChangeArrowheads="1"/>
              </p:cNvSpPr>
              <p:nvPr/>
            </p:nvSpPr>
            <p:spPr bwMode="auto">
              <a:xfrm rot="-5400000">
                <a:off x="1471" y="2474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154" name="Group 35"/>
            <p:cNvGrpSpPr/>
            <p:nvPr/>
          </p:nvGrpSpPr>
          <p:grpSpPr>
            <a:xfrm rot="2700000">
              <a:off x="1585" y="2430"/>
              <a:ext cx="408" cy="408"/>
              <a:chOff x="1474" y="2319"/>
              <a:chExt cx="408" cy="408"/>
            </a:xfrm>
          </p:grpSpPr>
          <p:sp>
            <p:nvSpPr>
              <p:cNvPr id="6155" name="AutoShape 36"/>
              <p:cNvSpPr/>
              <p:nvPr/>
            </p:nvSpPr>
            <p:spPr>
              <a:xfrm>
                <a:off x="1471" y="2480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AutoShape 37"/>
              <p:cNvSpPr>
                <a:spLocks noChangeArrowheads="1"/>
              </p:cNvSpPr>
              <p:nvPr/>
            </p:nvSpPr>
            <p:spPr bwMode="auto">
              <a:xfrm rot="-5400000">
                <a:off x="1470" y="2474"/>
                <a:ext cx="408" cy="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157" name="Group 38"/>
            <p:cNvGrpSpPr/>
            <p:nvPr/>
          </p:nvGrpSpPr>
          <p:grpSpPr>
            <a:xfrm>
              <a:off x="1722" y="2565"/>
              <a:ext cx="133" cy="136"/>
              <a:chOff x="1383" y="2172"/>
              <a:chExt cx="211" cy="215"/>
            </a:xfrm>
          </p:grpSpPr>
          <p:sp>
            <p:nvSpPr>
              <p:cNvPr id="12" name="Oval 39" descr="球体"/>
              <p:cNvSpPr>
                <a:spLocks noChangeArrowheads="1"/>
              </p:cNvSpPr>
              <p:nvPr/>
            </p:nvSpPr>
            <p:spPr bwMode="auto">
              <a:xfrm>
                <a:off x="1379" y="2176"/>
                <a:ext cx="220" cy="207"/>
              </a:xfrm>
              <a:prstGeom prst="ellipse">
                <a:avLst/>
              </a:prstGeom>
              <a:pattFill prst="sphere">
                <a:fgClr>
                  <a:schemeClr val="folHlink"/>
                </a:fgClr>
                <a:bgClr>
                  <a:srgbClr val="FFFF00"/>
                </a:bgClr>
              </a:pattFill>
              <a:ln w="9525">
                <a:noFill/>
                <a:round/>
              </a:ln>
              <a:effectLst>
                <a:outerShdw dist="28398" dir="3806097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4" name="Oval 40"/>
              <p:cNvSpPr>
                <a:spLocks noChangeArrowheads="1"/>
              </p:cNvSpPr>
              <p:nvPr/>
            </p:nvSpPr>
            <p:spPr bwMode="auto">
              <a:xfrm>
                <a:off x="1379" y="2174"/>
                <a:ext cx="220" cy="207"/>
              </a:xfrm>
              <a:prstGeom prst="ellipse">
                <a:avLst/>
              </a:prstGeom>
              <a:gradFill rotWithShape="0">
                <a:gsLst>
                  <a:gs pos="0">
                    <a:schemeClr val="folHlink">
                      <a:alpha val="70000"/>
                    </a:schemeClr>
                  </a:gs>
                  <a:gs pos="100000">
                    <a:srgbClr val="FFFF00">
                      <a:alpha val="70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6160" name="WordArt 16"/>
          <p:cNvSpPr>
            <a:spLocks noTextEdit="1"/>
          </p:cNvSpPr>
          <p:nvPr userDrawn="1"/>
        </p:nvSpPr>
        <p:spPr>
          <a:xfrm>
            <a:off x="1968500" y="252413"/>
            <a:ext cx="25939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990000"/>
                    </a:gs>
                    <a:gs pos="100000">
                      <a:srgbClr val="FF9933"/>
                    </a:gs>
                  </a:gsLst>
                  <a:path path="rect">
                    <a:fillToRect t="100000" r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思想品德</a:t>
            </a:r>
            <a:endParaRPr lang="zh-CN" altLang="en-US" sz="3600">
              <a:gradFill rotWithShape="1">
                <a:gsLst>
                  <a:gs pos="0">
                    <a:srgbClr val="990000"/>
                  </a:gs>
                  <a:gs pos="100000">
                    <a:srgbClr val="FF9933"/>
                  </a:gs>
                </a:gsLst>
                <a:path path="rect">
                  <a:fillToRect t="100000" r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Group 163"/>
          <p:cNvGrpSpPr/>
          <p:nvPr userDrawn="1"/>
        </p:nvGrpSpPr>
        <p:grpSpPr>
          <a:xfrm>
            <a:off x="6578600" y="-53975"/>
            <a:ext cx="768350" cy="603250"/>
            <a:chOff x="4785" y="663"/>
            <a:chExt cx="363" cy="380"/>
          </a:xfrm>
        </p:grpSpPr>
        <p:sp>
          <p:nvSpPr>
            <p:cNvPr id="10404" name="Oval 164"/>
            <p:cNvSpPr>
              <a:spLocks noChangeArrowheads="1"/>
            </p:cNvSpPr>
            <p:nvPr/>
          </p:nvSpPr>
          <p:spPr bwMode="auto">
            <a:xfrm>
              <a:off x="4785" y="663"/>
              <a:ext cx="363" cy="363"/>
            </a:xfrm>
            <a:prstGeom prst="ellipse">
              <a:avLst/>
            </a:prstGeom>
            <a:gradFill rotWithShape="1">
              <a:gsLst>
                <a:gs pos="0">
                  <a:srgbClr val="F0F0F0">
                    <a:gamma/>
                    <a:shade val="46275"/>
                    <a:invGamma/>
                    <a:alpha val="0"/>
                  </a:srgbClr>
                </a:gs>
                <a:gs pos="100000">
                  <a:srgbClr val="F0F0F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5" name="AutoShape 165"/>
            <p:cNvSpPr>
              <a:spLocks noChangeArrowheads="1"/>
            </p:cNvSpPr>
            <p:nvPr/>
          </p:nvSpPr>
          <p:spPr bwMode="auto">
            <a:xfrm rot="902056">
              <a:off x="4798" y="679"/>
              <a:ext cx="92" cy="251"/>
            </a:xfrm>
            <a:prstGeom prst="moon">
              <a:avLst>
                <a:gd name="adj" fmla="val 28949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6" name="AutoShape 166"/>
            <p:cNvSpPr>
              <a:spLocks noChangeArrowheads="1"/>
            </p:cNvSpPr>
            <p:nvPr/>
          </p:nvSpPr>
          <p:spPr bwMode="auto">
            <a:xfrm rot="1532980" flipH="1">
              <a:off x="5046" y="769"/>
              <a:ext cx="91" cy="274"/>
            </a:xfrm>
            <a:prstGeom prst="moon">
              <a:avLst>
                <a:gd name="adj" fmla="val 2579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7" name="Oval 167"/>
            <p:cNvSpPr>
              <a:spLocks noChangeArrowheads="1"/>
            </p:cNvSpPr>
            <p:nvPr/>
          </p:nvSpPr>
          <p:spPr bwMode="auto">
            <a:xfrm rot="902056">
              <a:off x="4789" y="746"/>
              <a:ext cx="137" cy="13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Group 276"/>
          <p:cNvGrpSpPr/>
          <p:nvPr userDrawn="1"/>
        </p:nvGrpSpPr>
        <p:grpSpPr>
          <a:xfrm>
            <a:off x="239713" y="1125538"/>
            <a:ext cx="1008062" cy="755650"/>
            <a:chOff x="2" y="2"/>
            <a:chExt cx="476" cy="476"/>
          </a:xfrm>
        </p:grpSpPr>
        <p:sp>
          <p:nvSpPr>
            <p:cNvPr id="10517" name="AutoShape 277"/>
            <p:cNvSpPr>
              <a:spLocks noChangeArrowheads="1"/>
            </p:cNvSpPr>
            <p:nvPr/>
          </p:nvSpPr>
          <p:spPr bwMode="auto">
            <a:xfrm>
              <a:off x="2" y="2"/>
              <a:ext cx="476" cy="47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8" name="AutoShape 278"/>
            <p:cNvSpPr>
              <a:spLocks noChangeAspect="1"/>
            </p:cNvSpPr>
            <p:nvPr/>
          </p:nvSpPr>
          <p:spPr>
            <a:xfrm rot="2700000">
              <a:off x="98" y="98"/>
              <a:ext cx="286" cy="28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19" name="Oval 279"/>
            <p:cNvSpPr>
              <a:spLocks noChangeArrowheads="1"/>
            </p:cNvSpPr>
            <p:nvPr/>
          </p:nvSpPr>
          <p:spPr bwMode="auto">
            <a:xfrm>
              <a:off x="149" y="149"/>
              <a:ext cx="182" cy="18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8775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8775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6695"/>
            <a:r>
              <a:rPr lang="zh-CN" altLang="en-US"/>
              <a:t>第四级</a:t>
            </a:r>
            <a:endParaRPr lang="zh-CN" altLang="en-US"/>
          </a:p>
          <a:p>
            <a:pPr lvl="4" indent="-226695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4018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8775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5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8775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6695"/>
            <a:r>
              <a:rPr lang="zh-CN" altLang="en-US"/>
              <a:t>第四级</a:t>
            </a:r>
            <a:endParaRPr lang="zh-CN" altLang="en-US"/>
          </a:p>
          <a:p>
            <a:pPr lvl="4" indent="-226695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4018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8775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21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8775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6695"/>
            <a:r>
              <a:rPr lang="zh-CN" altLang="en-US"/>
              <a:t>第四级</a:t>
            </a:r>
            <a:endParaRPr lang="zh-CN" altLang="en-US"/>
          </a:p>
          <a:p>
            <a:pPr lvl="4" indent="-226695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 smtClean="0"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4018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3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8.xml"/><Relationship Id="rId2" Type="http://schemas.openxmlformats.org/officeDocument/2006/relationships/image" Target="../media/image21.png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5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3.xml"/><Relationship Id="rId1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内容占位符 1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p>
            <a:pPr indent="-226695"/>
            <a:endParaRPr lang="zh-CN" altLang="en-US"/>
          </a:p>
        </p:txBody>
      </p:sp>
      <p:sp>
        <p:nvSpPr>
          <p:cNvPr id="10247" name="文本框 10246"/>
          <p:cNvSpPr txBox="1"/>
          <p:nvPr/>
        </p:nvSpPr>
        <p:spPr>
          <a:xfrm>
            <a:off x="1199198" y="4788535"/>
            <a:ext cx="7677150" cy="100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r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主题词：责任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90467" name="标题 190466"/>
          <p:cNvSpPr/>
          <p:nvPr>
            <p:ph type="title"/>
          </p:nvPr>
        </p:nvSpPr>
        <p:spPr>
          <a:xfrm>
            <a:off x="838200" y="3096895"/>
            <a:ext cx="10518775" cy="1323975"/>
          </a:xfrm>
          <a:ln>
            <a:miter/>
          </a:ln>
        </p:spPr>
        <p:txBody>
          <a:bodyPr wrap="square" lIns="91440" tIns="45720" rIns="91440" bIns="45720" anchor="ctr"/>
          <a:p>
            <a:pPr algn="ctr" fontAlgn="base"/>
            <a:r>
              <a:rPr lang="zh-CN" altLang="en-US" sz="6600" b="1" strike="noStrike" noProof="1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第二课时</a:t>
            </a:r>
            <a:endParaRPr lang="zh-CN" altLang="en-US" sz="6600" b="1" strike="noStrike" noProof="1" dirty="0">
              <a:solidFill>
                <a:srgbClr val="990033"/>
              </a:solidFill>
              <a:effectLst>
                <a:outerShdw blurRad="38100" dist="38100" dir="2700000">
                  <a:srgbClr val="000000"/>
                </a:outerShdw>
              </a:effectLst>
              <a:ea typeface="华文新魏" panose="02010800040101010101" pitchFamily="2" charset="-122"/>
            </a:endParaRPr>
          </a:p>
        </p:txBody>
      </p:sp>
      <p:sp>
        <p:nvSpPr>
          <p:cNvPr id="191491" name="矩形 72718"/>
          <p:cNvSpPr>
            <a:spLocks noTextEdit="1"/>
          </p:cNvSpPr>
          <p:nvPr/>
        </p:nvSpPr>
        <p:spPr>
          <a:xfrm>
            <a:off x="2287588" y="1144588"/>
            <a:ext cx="9467850" cy="1733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en-US" altLang="zh-CN" sz="44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8</a:t>
            </a:r>
            <a:r>
              <a:rPr lang="zh-CN" altLang="en-US" sz="44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.1  法律保护我们</a:t>
            </a:r>
            <a:endParaRPr lang="zh-CN" altLang="en-US" sz="44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5"/>
          <p:cNvSpPr/>
          <p:nvPr/>
        </p:nvSpPr>
        <p:spPr>
          <a:xfrm>
            <a:off x="0" y="0"/>
            <a:ext cx="12195175" cy="63817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3554" name="Picture 2" descr="check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13" y="0"/>
            <a:ext cx="3032125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3" descr="check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7813" y="4221163"/>
            <a:ext cx="4271962" cy="260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Rectangle 4"/>
          <p:cNvSpPr/>
          <p:nvPr/>
        </p:nvSpPr>
        <p:spPr>
          <a:xfrm>
            <a:off x="2136775" y="1825625"/>
            <a:ext cx="9701213" cy="30178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适宜的环境反对家长对未成年子女过分溺爱或管教过严。同时也反对家长对未成年子女只养不教，放任自流。</a:t>
            </a:r>
            <a:r>
              <a:rPr lang="zh-CN" altLang="en-US" sz="4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5"/>
          <p:cNvSpPr/>
          <p:nvPr/>
        </p:nvSpPr>
        <p:spPr>
          <a:xfrm>
            <a:off x="0" y="0"/>
            <a:ext cx="12195175" cy="63817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1968500" y="0"/>
            <a:ext cx="7778750" cy="823913"/>
          </a:xfrm>
          <a:prstGeom prst="rect">
            <a:avLst/>
          </a:prstGeom>
          <a:noFill/>
          <a:ln w="1587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这样的教育有效吗？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3012" name="Picture 4" descr="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375" y="836613"/>
            <a:ext cx="10510838" cy="5973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1970" name="图片 211969"/>
          <p:cNvPicPr>
            <a:picLocks noChangeAspect="1"/>
          </p:cNvPicPr>
          <p:nvPr/>
        </p:nvPicPr>
        <p:blipFill>
          <a:blip r:embed="rId1">
            <a:lum bright="-16000" contrast="48000"/>
          </a:blip>
          <a:stretch>
            <a:fillRect/>
          </a:stretch>
        </p:blipFill>
        <p:spPr>
          <a:xfrm>
            <a:off x="0" y="0"/>
            <a:ext cx="12253913" cy="6205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72" name="Picture 2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75" y="117475"/>
            <a:ext cx="11741150" cy="664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73" name="图片 211972" descr="6-2劣父教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0"/>
            <a:ext cx="12195175" cy="683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1974" name="文本框 211973"/>
          <p:cNvSpPr txBox="1"/>
          <p:nvPr/>
        </p:nvSpPr>
        <p:spPr>
          <a:xfrm>
            <a:off x="336550" y="333375"/>
            <a:ext cx="1139825" cy="3810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劣 父 教 子</a:t>
            </a:r>
            <a:endParaRPr lang="zh-CN" altLang="en-US" sz="4400" b="1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1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1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1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endParaRPr lang="zh-CN" altLang="en-US"/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p>
            <a:pPr indent="-226695"/>
            <a:endParaRPr lang="zh-CN" altLang="en-US"/>
          </a:p>
        </p:txBody>
      </p:sp>
      <p:pic>
        <p:nvPicPr>
          <p:cNvPr id="26627" name="图片 212993" descr="f3d9762ff1b6bc4d4fc226d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矩形 212994"/>
          <p:cNvSpPr/>
          <p:nvPr/>
        </p:nvSpPr>
        <p:spPr>
          <a:xfrm>
            <a:off x="2352675" y="1123950"/>
            <a:ext cx="7724775" cy="5029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父母或其他监护人应当以</a:t>
            </a: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健康的思想、品行和适当的方法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教育未成年人，引导未成年人进行有益于身心健康的活动。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文本框 222210"/>
          <p:cNvSpPr txBox="1"/>
          <p:nvPr/>
        </p:nvSpPr>
        <p:spPr>
          <a:xfrm>
            <a:off x="1417638" y="188913"/>
            <a:ext cx="985837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800" b="1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家庭保护的禁止性要求有哪些？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文本框 1"/>
          <p:cNvSpPr txBox="1"/>
          <p:nvPr/>
        </p:nvSpPr>
        <p:spPr>
          <a:xfrm>
            <a:off x="552450" y="1196975"/>
            <a:ext cx="11285538" cy="5211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4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、不得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虐待、遗弃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未成年人；不得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歧视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女性未成年人和残疾未成年人；</a:t>
            </a:r>
            <a:r>
              <a:rPr lang="zh-CN" altLang="en-US" sz="4800" b="1" dirty="0">
                <a:solidFill>
                  <a:srgbClr val="000066"/>
                </a:solidFill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（履行监护职责、抚养义务）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zh-CN" altLang="en-US" sz="4800" b="1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4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、不得使在校接受义务教育的未成年人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辍学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en-US" sz="4800" b="1" dirty="0">
                <a:solidFill>
                  <a:srgbClr val="000066"/>
                </a:solidFill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（尊重、教育和引导未成年人）</a:t>
            </a:r>
            <a:endParaRPr lang="zh-CN" altLang="en-US" sz="4800" b="1" dirty="0">
              <a:solidFill>
                <a:srgbClr val="000066"/>
              </a:solidFill>
              <a:latin typeface="Times New Roman" panose="02020603050405020304" pitchFamily="18" charset="0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4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、不得允许或者迫使未成年人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结婚和订婚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4800" b="1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32769" descr="花边花纹第二组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文本框 32770"/>
          <p:cNvSpPr txBox="1"/>
          <p:nvPr/>
        </p:nvSpPr>
        <p:spPr>
          <a:xfrm>
            <a:off x="3576638" y="1339850"/>
            <a:ext cx="7519987" cy="420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5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最后，希望同学们能够通过正确理解家庭保护的内容，懂得正确维护自身的合法权益，使自己健康的成长</a:t>
            </a:r>
            <a:endParaRPr lang="zh-CN" altLang="en-US" sz="5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527050" y="188913"/>
            <a:ext cx="11668125" cy="1325562"/>
          </a:xfrm>
        </p:spPr>
        <p:txBody>
          <a:bodyPr lIns="91440" tIns="45720" rIns="91440" bIns="45720" anchor="ctr"/>
          <a:p>
            <a:r>
              <a:rPr lang="zh-CN" altLang="en-US" sz="5400" b="1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什么是学校保护？它有什么重要性？</a:t>
            </a:r>
            <a:endParaRPr lang="zh-CN" altLang="en-US" sz="5400" b="1">
              <a:solidFill>
                <a:srgbClr val="3333FF"/>
              </a:solidFill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768350" y="1412875"/>
            <a:ext cx="10864850" cy="4351338"/>
          </a:xfrm>
        </p:spPr>
        <p:txBody>
          <a:bodyPr lIns="91440" tIns="45720" rIns="91440" bIns="45720" anchor="t"/>
          <a:p>
            <a:pPr marL="1905" indent="0">
              <a:buNone/>
            </a:pPr>
            <a:r>
              <a:rPr lang="zh-CN" altLang="en-US" sz="5400" b="1"/>
              <a:t>        学校作为对未成年人实施教育的机构，对未成年人的培养教育负有重大的责任。</a:t>
            </a:r>
            <a:endParaRPr lang="zh-CN" altLang="en-US" sz="5400" b="1"/>
          </a:p>
          <a:p>
            <a:pPr marL="1905" indent="0">
              <a:buNone/>
            </a:pPr>
            <a:r>
              <a:rPr lang="zh-CN" altLang="en-US" sz="5400" b="1"/>
              <a:t>         学校保护在整个未成年人的保护中举足轻重，是我国对未成年人保护的重要方面。</a:t>
            </a:r>
            <a:endParaRPr lang="zh-CN" altLang="en-US" sz="5400" b="1"/>
          </a:p>
        </p:txBody>
      </p:sp>
      <p:pic>
        <p:nvPicPr>
          <p:cNvPr id="31747" name="图片 230403" descr="图片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6738" y="5229225"/>
            <a:ext cx="4100512" cy="1720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69" name="文本框 209921"/>
          <p:cNvSpPr txBox="1"/>
          <p:nvPr/>
        </p:nvSpPr>
        <p:spPr>
          <a:xfrm>
            <a:off x="985838" y="260350"/>
            <a:ext cx="10709275" cy="1006475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学校保护的基本内容有哪些？</a:t>
            </a:r>
            <a:endParaRPr lang="zh-CN" altLang="en-US" sz="6000" b="1">
              <a:solidFill>
                <a:srgbClr val="3333FF"/>
              </a:solidFill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770" name="文本框 1"/>
          <p:cNvSpPr txBox="1"/>
          <p:nvPr/>
        </p:nvSpPr>
        <p:spPr>
          <a:xfrm>
            <a:off x="265113" y="1341438"/>
            <a:ext cx="11668125" cy="5120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1、学校应当尊重学生的受教育权利，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不得随意开除学生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2、学校的教职员工应当尊重未成年人的人格尊严。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3、学校应当采取措施保障未成年人的人身安全</a:t>
            </a:r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6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38913" descr="b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5175" cy="6948488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7650" name="文本框 38914"/>
          <p:cNvSpPr txBox="1"/>
          <p:nvPr/>
        </p:nvSpPr>
        <p:spPr>
          <a:xfrm>
            <a:off x="625475" y="260350"/>
            <a:ext cx="11285538" cy="914400"/>
          </a:xfrm>
          <a:prstGeom prst="rect">
            <a:avLst/>
          </a:prstGeom>
          <a:gradFill rotWithShape="1">
            <a:gsLst>
              <a:gs pos="0">
                <a:srgbClr val="CCECFF">
                  <a:alpha val="0"/>
                </a:srgbClr>
              </a:gs>
              <a:gs pos="100000">
                <a:srgbClr val="5E6D76">
                  <a:alpha val="7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什么是社会保护？它有什么重要性？</a:t>
            </a:r>
            <a:endParaRPr lang="en-US" altLang="x-none" sz="3600" b="1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1013" y="1341438"/>
            <a:ext cx="11210925" cy="6015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120000"/>
              </a:lnSpc>
            </a:pPr>
            <a:r>
              <a:rPr lang="zh-CN" altLang="en-US" sz="54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社会保护</a:t>
            </a:r>
            <a:r>
              <a:rPr lang="zh-CN" altLang="en-US" sz="5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是指在</a:t>
            </a:r>
            <a:r>
              <a:rPr lang="zh-CN" altLang="en-US" sz="54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社会生活环境中</a:t>
            </a:r>
            <a:r>
              <a:rPr lang="zh-CN" altLang="en-US" sz="5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对未成年人实施的保护。</a:t>
            </a:r>
            <a:endParaRPr lang="zh-CN" altLang="en-US" sz="54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重要性：社会环境对未成年人的成长与发展产生潜移默化的影响。（有积极影响也有消极影响）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43714"/>
          <p:cNvSpPr txBox="1"/>
          <p:nvPr/>
        </p:nvSpPr>
        <p:spPr>
          <a:xfrm>
            <a:off x="1097915" y="298450"/>
            <a:ext cx="1087437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5400" b="1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社会保护的主要内容有哪些？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860" y="1602740"/>
            <a:ext cx="11712575" cy="4480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6000" b="1"/>
              <a:t>1.各级人民政府应当保障未成年人受教育的权利。</a:t>
            </a:r>
            <a:endParaRPr lang="zh-CN" altLang="en-US" sz="6000" b="1"/>
          </a:p>
          <a:p>
            <a:pPr>
              <a:lnSpc>
                <a:spcPct val="120000"/>
              </a:lnSpc>
            </a:pPr>
            <a:r>
              <a:rPr lang="zh-CN" altLang="en-US" sz="6000" b="1"/>
              <a:t>2.保护未成年人身体的安全与健康；</a:t>
            </a:r>
            <a:endParaRPr lang="zh-CN" altLang="en-US" sz="6000" b="1"/>
          </a:p>
          <a:p>
            <a:pPr>
              <a:lnSpc>
                <a:spcPct val="120000"/>
              </a:lnSpc>
            </a:pPr>
            <a:r>
              <a:rPr lang="zh-CN" altLang="en-US" sz="6000" b="1"/>
              <a:t>3.保护未成年人的思想和心灵健康。</a:t>
            </a:r>
            <a:endParaRPr lang="zh-CN" altLang="en-US" sz="6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4000"/>
          </a:blip>
          <a:stretch>
            <a:fillRect l="-14000" t="-4000" r="-13000" b="-10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1537970" y="186055"/>
            <a:ext cx="10518775" cy="1325563"/>
          </a:xfrm>
        </p:spPr>
        <p:txBody>
          <a:bodyPr lIns="91440" tIns="45720" rIns="91440" bIns="45720" anchor="ctr"/>
          <a:p>
            <a:r>
              <a:rPr lang="zh-CN" altLang="en-US" sz="8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学习目标（做笔记）</a:t>
            </a:r>
            <a:endParaRPr lang="zh-CN" altLang="en-US" sz="88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580" name="文本框 63494"/>
          <p:cNvSpPr txBox="1"/>
          <p:nvPr/>
        </p:nvSpPr>
        <p:spPr>
          <a:xfrm>
            <a:off x="551498" y="1380490"/>
            <a:ext cx="11091862" cy="5045710"/>
          </a:xfrm>
          <a:prstGeom prst="rect">
            <a:avLst/>
          </a:prstGeom>
          <a:noFill/>
          <a:ln w="9525">
            <a:noFill/>
          </a:ln>
        </p:spPr>
        <p:txBody>
          <a:bodyPr wrap="square" lIns="108847" tIns="54423" rIns="108847" bIns="54423" anchor="t">
            <a:spAutoFit/>
          </a:bodyPr>
          <a:p>
            <a:pPr lvl="0" defTabSz="1089025"/>
            <a:r>
              <a:rPr lang="en-US" altLang="zh-CN" sz="54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54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、知道家庭保护的含义、家庭保护的基本内容、家庭保护的要求。 </a:t>
            </a:r>
            <a:endParaRPr lang="zh-CN" altLang="en-US" sz="5400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defTabSz="1089025"/>
            <a:r>
              <a:rPr lang="en-US" altLang="zh-CN" sz="54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54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、知道学校保护的含义、基本内容</a:t>
            </a:r>
            <a:r>
              <a:rPr lang="zh-CN" altLang="en-US" sz="54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en-US" altLang="zh-CN" sz="54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54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、知道社会保护的含义、重要性、基本内容。 </a:t>
            </a:r>
            <a:endParaRPr lang="zh-CN" altLang="en-US" sz="5400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defTabSz="1089025"/>
            <a:r>
              <a:rPr lang="en-US" altLang="zh-CN" sz="54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54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、知道司法保护的含义、基本内容</a:t>
            </a:r>
            <a:r>
              <a:rPr lang="zh-CN" altLang="en-US" sz="54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48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800" b="1" dirty="0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1871663" y="549275"/>
            <a:ext cx="8637587" cy="12001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为什么任何组织和个人不得招用未满16周岁的未成年人？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8" name="文本框 40962"/>
          <p:cNvSpPr txBox="1"/>
          <p:nvPr/>
        </p:nvSpPr>
        <p:spPr>
          <a:xfrm>
            <a:off x="1016000" y="1981200"/>
            <a:ext cx="96551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406400" y="1981200"/>
            <a:ext cx="11280775" cy="578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一是损害未成年人的身体。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二是使未成年人失去在校学习的机会，容易产生思想和品德的扭曲。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总之，不利于未成年人身心的健康成长。</a:t>
            </a: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9700" name="文本框 40964"/>
          <p:cNvSpPr txBox="1"/>
          <p:nvPr/>
        </p:nvSpPr>
        <p:spPr>
          <a:xfrm>
            <a:off x="1016000" y="1905000"/>
            <a:ext cx="762158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1" name="标题 40965"/>
          <p:cNvSpPr>
            <a:spLocks noGrp="1" noRot="1"/>
          </p:cNvSpPr>
          <p:nvPr>
            <p:ph type="title"/>
          </p:nvPr>
        </p:nvSpPr>
        <p:spPr>
          <a:xfrm>
            <a:off x="401638" y="685800"/>
            <a:ext cx="1020762" cy="1143000"/>
          </a:xfrm>
        </p:spPr>
        <p:txBody>
          <a:bodyPr anchor="ctr"/>
          <a:p>
            <a:pPr lvl="0"/>
            <a:r>
              <a:rPr lang="zh-CN" altLang="en-US" sz="800"/>
              <a:t>童工</a:t>
            </a:r>
            <a:endParaRPr lang="zh-CN" altLang="en-US" sz="800"/>
          </a:p>
        </p:txBody>
      </p:sp>
      <p:sp>
        <p:nvSpPr>
          <p:cNvPr id="29702" name="日期占位符 1"/>
          <p:cNvSpPr/>
          <p:nvPr>
            <p:ph type="dt" sz="half" idx="10"/>
          </p:nvPr>
        </p:nvSpPr>
        <p:spPr/>
        <p:txBody>
          <a:bodyPr anchor="t"/>
          <a:p>
            <a:pPr>
              <a:buFont typeface="Arial" panose="020B0604020202020204" pitchFamily="34" charset="0"/>
              <a:buChar char="•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ldLvl="0" animBg="1"/>
      <p:bldP spid="409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46081"/>
          <p:cNvSpPr>
            <a:spLocks noGrp="1" noRot="1"/>
          </p:cNvSpPr>
          <p:nvPr>
            <p:ph type="title"/>
          </p:nvPr>
        </p:nvSpPr>
        <p:spPr>
          <a:xfrm>
            <a:off x="768350" y="1844675"/>
            <a:ext cx="10975975" cy="3421063"/>
          </a:xfrm>
        </p:spPr>
        <p:txBody>
          <a:bodyPr anchor="ctr"/>
          <a:p>
            <a:pPr algn="l"/>
            <a:br>
              <a:rPr lang="en-US" altLang="zh-CN" sz="4000" b="1">
                <a:solidFill>
                  <a:srgbClr val="000099"/>
                </a:solidFill>
              </a:rPr>
            </a:br>
            <a:r>
              <a:rPr lang="zh-CN" altLang="en-US" sz="6600" b="1">
                <a:solidFill>
                  <a:srgbClr val="000099"/>
                </a:solidFill>
              </a:rPr>
              <a:t>政府、国家机关、社会团体、企事业组织、其他社会力量、全社会成年公民（除父母、老师外）</a:t>
            </a:r>
            <a:r>
              <a:rPr lang="zh-CN" altLang="en-US" sz="4000" b="1">
                <a:solidFill>
                  <a:srgbClr val="000099"/>
                </a:solidFill>
              </a:rPr>
              <a:t>。</a:t>
            </a:r>
            <a:endParaRPr lang="zh-CN" altLang="en-US" sz="4000" b="1">
              <a:solidFill>
                <a:srgbClr val="000099"/>
              </a:solidFill>
            </a:endParaRPr>
          </a:p>
        </p:txBody>
      </p:sp>
      <p:sp>
        <p:nvSpPr>
          <p:cNvPr id="33794" name="矩形 46082"/>
          <p:cNvSpPr/>
          <p:nvPr/>
        </p:nvSpPr>
        <p:spPr>
          <a:xfrm>
            <a:off x="768350" y="549275"/>
            <a:ext cx="70739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400" b="1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社会保护实施的主体：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5" name="日期占位符 1"/>
          <p:cNvSpPr/>
          <p:nvPr>
            <p:ph type="dt" sz="half" idx="10"/>
          </p:nvPr>
        </p:nvSpPr>
        <p:spPr/>
        <p:txBody>
          <a:bodyPr anchor="t"/>
          <a:p>
            <a:pPr>
              <a:buFont typeface="Arial" panose="020B0604020202020204" pitchFamily="34" charset="0"/>
              <a:buChar char="•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270337"/>
          <p:cNvSpPr txBox="1"/>
          <p:nvPr/>
        </p:nvSpPr>
        <p:spPr>
          <a:xfrm>
            <a:off x="1057275" y="547688"/>
            <a:ext cx="9747250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 什么是司法保护（含义）？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14" name="图片 270338" descr="图片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176963"/>
            <a:ext cx="6819900" cy="681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270339" descr="图片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1038" y="6213475"/>
            <a:ext cx="6434137" cy="64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文本框 1"/>
          <p:cNvSpPr txBox="1"/>
          <p:nvPr/>
        </p:nvSpPr>
        <p:spPr>
          <a:xfrm>
            <a:off x="649288" y="1484313"/>
            <a:ext cx="1097915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lang="en-US" altLang="zh-CN" sz="6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司法保护是指公安机关、人民检察院、人民法院等国家机关依法履行职责，在司法活动中对</a:t>
            </a:r>
            <a:r>
              <a:rPr lang="zh-CN" altLang="en-US" sz="6000" b="1" dirty="0">
                <a:solidFill>
                  <a:srgbClr val="0000FF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未成年人</a:t>
            </a:r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合法权益的保护。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49153"/>
          <p:cNvSpPr txBox="1"/>
          <p:nvPr/>
        </p:nvSpPr>
        <p:spPr>
          <a:xfrm>
            <a:off x="625475" y="692150"/>
            <a:ext cx="10853738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司法保护，是</a:t>
            </a:r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一种专门保护措施。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5" name="圆角矩形标注 49154"/>
          <p:cNvSpPr/>
          <p:nvPr/>
        </p:nvSpPr>
        <p:spPr>
          <a:xfrm>
            <a:off x="431800" y="2652713"/>
            <a:ext cx="6242050" cy="3949700"/>
          </a:xfrm>
          <a:prstGeom prst="wedgeRoundRectCallout">
            <a:avLst>
              <a:gd name="adj1" fmla="val -25644"/>
              <a:gd name="adj2" fmla="val -78569"/>
              <a:gd name="adj3" fmla="val 16667"/>
            </a:avLst>
          </a:prstGeom>
          <a:solidFill>
            <a:schemeClr val="accent1">
              <a:alpha val="40999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>
              <a:lnSpc>
                <a:spcPct val="90000"/>
              </a:lnSpc>
            </a:pPr>
            <a:r>
              <a:rPr lang="zh-CN" altLang="en-US" sz="4400" b="1" dirty="0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主要指特殊的司法保护，即司法机关对有违法犯罪行为的未成年人所采取的维护其合法权益、促使其早日改过自新的保护措施。</a:t>
            </a:r>
            <a:endParaRPr lang="zh-CN" altLang="en-US" sz="4400" b="1" dirty="0">
              <a:solidFill>
                <a:srgbClr val="9900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6" name="圆角矩形标注 49155"/>
          <p:cNvSpPr/>
          <p:nvPr/>
        </p:nvSpPr>
        <p:spPr>
          <a:xfrm>
            <a:off x="6794500" y="2636838"/>
            <a:ext cx="5087938" cy="3944937"/>
          </a:xfrm>
          <a:prstGeom prst="wedgeRoundRectCallout">
            <a:avLst>
              <a:gd name="adj1" fmla="val -65356"/>
              <a:gd name="adj2" fmla="val -80069"/>
              <a:gd name="adj3" fmla="val 16667"/>
            </a:avLst>
          </a:prstGeom>
          <a:solidFill>
            <a:schemeClr val="accent1">
              <a:alpha val="40999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>
              <a:lnSpc>
                <a:spcPct val="90000"/>
              </a:lnSpc>
            </a:pPr>
            <a:r>
              <a:rPr lang="zh-CN" altLang="en-US" sz="4400" b="1" dirty="0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是指有别于家庭保护、学校保护、社会保护、由国家司法机关按照一定程序进行的保护措施</a:t>
            </a:r>
            <a:r>
              <a:rPr lang="zh-CN" altLang="en-US" sz="4400" b="1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0" name="标题 49157"/>
          <p:cNvSpPr>
            <a:spLocks noGrp="1" noRot="1"/>
          </p:cNvSpPr>
          <p:nvPr>
            <p:ph type="title"/>
          </p:nvPr>
        </p:nvSpPr>
        <p:spPr>
          <a:xfrm>
            <a:off x="401638" y="685800"/>
            <a:ext cx="411162" cy="1143000"/>
          </a:xfrm>
        </p:spPr>
        <p:txBody>
          <a:bodyPr anchor="ctr"/>
          <a:p>
            <a:pPr lvl="0"/>
            <a:r>
              <a:rPr lang="zh-CN" altLang="en-US" sz="800"/>
              <a:t>概念</a:t>
            </a:r>
            <a:endParaRPr lang="zh-CN" altLang="en-US" sz="800"/>
          </a:p>
        </p:txBody>
      </p:sp>
      <p:sp>
        <p:nvSpPr>
          <p:cNvPr id="39941" name="日期占位符 1"/>
          <p:cNvSpPr/>
          <p:nvPr>
            <p:ph type="dt" sz="half" idx="10"/>
          </p:nvPr>
        </p:nvSpPr>
        <p:spPr/>
        <p:txBody>
          <a:bodyPr anchor="t"/>
          <a:p>
            <a:pPr>
              <a:buFont typeface="Arial" panose="020B0604020202020204" pitchFamily="34" charset="0"/>
              <a:buChar char="•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 bldLvl="0" animBg="1"/>
      <p:bldP spid="4915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51201"/>
          <p:cNvSpPr txBox="1"/>
          <p:nvPr/>
        </p:nvSpPr>
        <p:spPr>
          <a:xfrm>
            <a:off x="519113" y="965200"/>
            <a:ext cx="9572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2" name="文本框 51202"/>
          <p:cNvSpPr txBox="1"/>
          <p:nvPr/>
        </p:nvSpPr>
        <p:spPr>
          <a:xfrm>
            <a:off x="406400" y="2819400"/>
            <a:ext cx="11604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3" name="标题 51205"/>
          <p:cNvSpPr>
            <a:spLocks noGrp="1" noRot="1"/>
          </p:cNvSpPr>
          <p:nvPr>
            <p:ph type="title"/>
          </p:nvPr>
        </p:nvSpPr>
        <p:spPr>
          <a:xfrm>
            <a:off x="401638" y="1447800"/>
            <a:ext cx="106362" cy="381000"/>
          </a:xfrm>
        </p:spPr>
        <p:txBody>
          <a:bodyPr anchor="ctr"/>
          <a:p>
            <a:pPr lvl="0"/>
            <a:r>
              <a:rPr lang="zh-CN" altLang="en-US" sz="800"/>
              <a:t>第一条补充图</a:t>
            </a:r>
            <a:endParaRPr lang="zh-CN" altLang="en-US" sz="800"/>
          </a:p>
        </p:txBody>
      </p:sp>
      <p:sp>
        <p:nvSpPr>
          <p:cNvPr id="40964" name="日期占位符 1"/>
          <p:cNvSpPr/>
          <p:nvPr>
            <p:ph type="dt" sz="half" idx="10"/>
          </p:nvPr>
        </p:nvSpPr>
        <p:spPr/>
        <p:txBody>
          <a:bodyPr anchor="t"/>
          <a:p>
            <a:pPr>
              <a:buFont typeface="Arial" panose="020B0604020202020204" pitchFamily="34" charset="0"/>
              <a:buChar char="•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2225" y="0"/>
            <a:ext cx="12195175" cy="7340600"/>
          </a:xfrm>
          <a:prstGeom prst="rect">
            <a:avLst/>
          </a:prstGeom>
          <a:gradFill>
            <a:gsLst>
              <a:gs pos="0">
                <a:schemeClr val="accent1">
                  <a:lumMod val="8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 rtlCol="0" anchor="t">
            <a:spAutoFit/>
          </a:bodyPr>
          <a:p>
            <a:pPr fontAlgn="base">
              <a:lnSpc>
                <a:spcPct val="90000"/>
              </a:lnSpc>
            </a:pPr>
            <a:r>
              <a:rPr lang="zh-CN" altLang="en-US" sz="44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执法检查互动：我国少年法庭健康发展</a:t>
            </a:r>
            <a:endParaRPr lang="zh-CN" altLang="en-US" sz="44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en-US" sz="44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  本报讯　目前，全国法院共建立2500余个少年法庭。基本做到所有未成年人刑事案件均由少年法庭审理。少年法庭从最初主要设置在基层和中级人民法院，逐步发展到部分高级人民法院（如黑龙江、福建、河南、北京、江苏、浙江等地方高院）。各级人民法院十分重视少年法庭法官队伍建设，选派精通审判业务、有爱心，热心教育、感化失足未成年人工作的审判人员充实少年法庭，目前全国大约有7500余名法官在从事未成年人案件审判工作。</a:t>
            </a:r>
            <a:endParaRPr lang="zh-CN" altLang="en-US" sz="4400" b="1" strike="noStrike" noProof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90000"/>
              </a:lnSpc>
            </a:pPr>
            <a:endParaRPr lang="zh-CN" altLang="en-US" sz="44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65788" y="6021388"/>
            <a:ext cx="5795963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base"/>
            <a:r>
              <a:rPr lang="zh-CN" altLang="en-US" sz="4400" b="1" strike="noStrike" noProof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anose="02010601030101010101" pitchFamily="2" charset="-122"/>
                <a:ea typeface="幼圆" panose="02010509060101010101" pitchFamily="49" charset="-122"/>
                <a:cs typeface="+mn-ea"/>
                <a:sym typeface="+mn-ea"/>
              </a:rPr>
              <a:t>上述材料说明了什么？</a:t>
            </a:r>
            <a:endParaRPr lang="zh-CN" altLang="en-US" strike="noStrike" noProof="1"/>
          </a:p>
        </p:txBody>
      </p:sp>
      <p:sp>
        <p:nvSpPr>
          <p:cNvPr id="51205" name="矩形 51204"/>
          <p:cNvSpPr/>
          <p:nvPr/>
        </p:nvSpPr>
        <p:spPr>
          <a:xfrm>
            <a:off x="43180" y="4469765"/>
            <a:ext cx="11993245" cy="2773680"/>
          </a:xfrm>
          <a:prstGeom prst="rect">
            <a:avLst/>
          </a:prstGeom>
          <a:solidFill>
            <a:schemeClr val="bg1"/>
          </a:solidFill>
          <a:ln w="9525">
            <a:noFill/>
            <a:miter/>
          </a:ln>
        </p:spPr>
        <p:txBody>
          <a:bodyPr wrap="square" anchor="t">
            <a:spAutoFit/>
          </a:bodyPr>
          <a:p>
            <a:pPr lvl="0" algn="l" fontAlgn="base">
              <a:spcBef>
                <a:spcPct val="50000"/>
              </a:spcBef>
            </a:pPr>
            <a:r>
              <a:rPr lang="zh-CN" altLang="en-US" sz="4400" b="1" strike="noStrike" noProof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国家机关办理涉及未成年人的法律案件，应当照顾未成年人身心发展特点，应当依法保护未成年人的名誉，尊重他们的人格尊严，根据需要设立专门机构或者指定专人办理。</a:t>
            </a:r>
            <a:r>
              <a:rPr lang="zh-CN" altLang="en-US" sz="3600" b="1" strike="noStrike" noProof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</a:t>
            </a:r>
            <a:endParaRPr lang="zh-CN" altLang="en-US" sz="3600" strike="noStrike" noProof="1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bldLvl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3" name="矩形 116742"/>
          <p:cNvSpPr/>
          <p:nvPr/>
        </p:nvSpPr>
        <p:spPr>
          <a:xfrm>
            <a:off x="177800" y="44450"/>
            <a:ext cx="11845925" cy="6680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 fontAlgn="base">
              <a:lnSpc>
                <a:spcPct val="90000"/>
              </a:lnSpc>
            </a:pPr>
            <a:r>
              <a:rPr lang="zh-CN" altLang="en-US" sz="4400" b="1" strike="noStrike" noProof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　　</a:t>
            </a:r>
            <a:r>
              <a:rPr lang="zh-CN" altLang="en-US" sz="4800" b="1" strike="noStrike" noProof="1" dirty="0">
                <a:solidFill>
                  <a:schemeClr val="accent5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我国法律规定，人民法院在审理法定继承案件中，依法对未成年继承份额给予适当照顾。在遗嘱继承案件中，如发现一注重未成年人应当继承的遗产份额被剥夺，应当</a:t>
            </a:r>
            <a:r>
              <a:rPr lang="zh-CN" altLang="en-US" sz="4800" b="1" i="1" u="sng" strike="noStrike" noProof="1" dirty="0">
                <a:solidFill>
                  <a:schemeClr val="accent5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宣布遗嘱无效或部分无效</a:t>
            </a:r>
            <a:r>
              <a:rPr lang="zh-CN" altLang="en-US" sz="4800" b="1" strike="noStrike" noProof="1" dirty="0">
                <a:solidFill>
                  <a:schemeClr val="accent5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人民法院在审理离婚案件中，对离婚双方抚养未成年子女发生争执不能达成协议的，应当依法处理，是未成年人的受抚养权得到切实的保障，不允许父母任何一方借口夫妻离婚而推卸抚养子女的责任。</a:t>
            </a:r>
            <a:endParaRPr lang="zh-CN" altLang="en-US" sz="4800" b="1" i="1" u="sng" strike="noStrike" noProof="1" dirty="0">
              <a:solidFill>
                <a:schemeClr val="accent5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3010" name="矩形 116744"/>
          <p:cNvSpPr/>
          <p:nvPr/>
        </p:nvSpPr>
        <p:spPr>
          <a:xfrm>
            <a:off x="334963" y="3644900"/>
            <a:ext cx="1142841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3200" b="1" dirty="0">
              <a:solidFill>
                <a:srgbClr val="8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65788" y="5949950"/>
            <a:ext cx="5795963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base"/>
            <a:r>
              <a:rPr lang="zh-CN" altLang="en-US" sz="4400" b="1" strike="noStrike" noProof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anose="02010601030101010101" pitchFamily="2" charset="-122"/>
                <a:ea typeface="幼圆" panose="02010509060101010101" pitchFamily="49" charset="-122"/>
                <a:cs typeface="+mn-ea"/>
                <a:sym typeface="+mn-ea"/>
              </a:rPr>
              <a:t>上述材料说明了什么？</a:t>
            </a:r>
            <a:endParaRPr lang="zh-CN" altLang="en-US" strike="noStrike" noProof="1"/>
          </a:p>
        </p:txBody>
      </p:sp>
      <p:sp>
        <p:nvSpPr>
          <p:cNvPr id="43012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3427095"/>
            <a:ext cx="11987530" cy="3383280"/>
          </a:xfrm>
          <a:prstGeom prst="rect">
            <a:avLst/>
          </a:prstGeom>
          <a:solidFill>
            <a:srgbClr val="00CCFF">
              <a:alpha val="98997"/>
            </a:srgbClr>
          </a:solidFill>
          <a:ln w="9525">
            <a:noFill/>
          </a:ln>
        </p:spPr>
        <p:txBody>
          <a:bodyPr wrap="square" anchor="t">
            <a:spAutoFit/>
          </a:bodyPr>
          <a:p>
            <a:pPr lvl="0" algn="l"/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人民法院审理继承案件，应当依法保护未成年人的继承权和受遗赠权。审理离婚案件，涉及未成年子女抚养问题的，应当听取子女的意见。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114692"/>
          <p:cNvSpPr/>
          <p:nvPr/>
        </p:nvSpPr>
        <p:spPr>
          <a:xfrm>
            <a:off x="0" y="1703388"/>
            <a:ext cx="117633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6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文本框 1"/>
          <p:cNvSpPr txBox="1"/>
          <p:nvPr/>
        </p:nvSpPr>
        <p:spPr>
          <a:xfrm>
            <a:off x="193675" y="117475"/>
            <a:ext cx="11464925" cy="6489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ctr">
              <a:lnSpc>
                <a:spcPct val="8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城厢法院四年帮扶四少年犯考上大学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2003年８月２８日，一名被判缓刑的少年犯，手持集美大学录取通知书来到了福建省莆田市城厢区法院，向少年法庭的法官报喜，并表示一定要刻苦学习，以回报法院的悉心帮教和社会的关爱。至此，城厢区法院自２０００年以来，已帮教４名少年犯在缓刑期内考上了大学。 城厢区法院曾被共青团福建省委、福建省高级人民法院联合授予“优秀青少年维权岗”荣誉称号。他们在实践中探索出了“以社区为未成年缓刑罪犯监管改造载体、以结对帮教带动多方分责帮教为主要手段、以促进失足未成年犯获得新生为目的”管教少年犯的方法，得到各界的好评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65788" y="5949950"/>
            <a:ext cx="5795963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base"/>
            <a:r>
              <a:rPr lang="zh-CN" altLang="en-US" sz="4400" b="1" strike="noStrike" noProof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anose="02010601030101010101" pitchFamily="2" charset="-122"/>
                <a:ea typeface="幼圆" panose="02010509060101010101" pitchFamily="49" charset="-122"/>
                <a:cs typeface="+mn-ea"/>
                <a:sym typeface="+mn-ea"/>
              </a:rPr>
              <a:t>上述材料说明了什么？</a:t>
            </a:r>
            <a:endParaRPr lang="zh-CN" altLang="en-US" strike="noStrike" noProof="1"/>
          </a:p>
        </p:txBody>
      </p:sp>
      <p:sp>
        <p:nvSpPr>
          <p:cNvPr id="55299" name="矩形 114693"/>
          <p:cNvSpPr/>
          <p:nvPr/>
        </p:nvSpPr>
        <p:spPr>
          <a:xfrm>
            <a:off x="306388" y="5300663"/>
            <a:ext cx="11525250" cy="1433512"/>
          </a:xfrm>
          <a:prstGeom prst="rect">
            <a:avLst/>
          </a:prstGeom>
          <a:solidFill>
            <a:srgbClr val="009900">
              <a:alpha val="98997"/>
            </a:srgbClr>
          </a:solidFill>
          <a:ln w="9525">
            <a:noFill/>
          </a:ln>
        </p:spPr>
        <p:txBody>
          <a:bodyPr wrap="square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对违法犯罪的未成年人实行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教育</a:t>
            </a:r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感化</a:t>
            </a:r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挽救</a:t>
            </a:r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的方针，坚持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教育为主</a:t>
            </a:r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惩罚为辅</a:t>
            </a:r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的原则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529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3"/>
          <p:cNvSpPr/>
          <p:nvPr/>
        </p:nvSpPr>
        <p:spPr>
          <a:xfrm>
            <a:off x="0" y="0"/>
            <a:ext cx="12195175" cy="63817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4" name="文本框 1"/>
          <p:cNvSpPr txBox="1"/>
          <p:nvPr/>
        </p:nvSpPr>
        <p:spPr>
          <a:xfrm>
            <a:off x="1920875" y="0"/>
            <a:ext cx="9139238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400" b="1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司法保护的主要内容有哪些？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50" y="836613"/>
            <a:ext cx="11977688" cy="6126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100000"/>
              </a:lnSpc>
            </a:pP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①国家机关办理涉及未成年人的法律案件，应当照顾未成年人身心发展特点，应当依法保护未成年人的名誉，尊重他们的人格尊严，根据需要设立专门机构或者指定专人办理。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00000"/>
              </a:lnSpc>
            </a:pP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②人民法院审理继承案件，应当依法保护未成年人的继承权和受遗赠权。审理离婚案件，涉及未成年子女抚养问题的，应当听取子女的意见。 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00000"/>
              </a:lnSpc>
            </a:pP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③对违法犯罪的未成年人实行教育、感化、挽救的方针，坚持教育为主、惩罚为辅的原则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文本框 3"/>
          <p:cNvSpPr txBox="1"/>
          <p:nvPr/>
        </p:nvSpPr>
        <p:spPr>
          <a:xfrm>
            <a:off x="0" y="-26987"/>
            <a:ext cx="2271713" cy="10969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66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总结</a:t>
            </a:r>
            <a:endParaRPr lang="zh-CN" altLang="en-US" sz="66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矩形 54273"/>
          <p:cNvSpPr/>
          <p:nvPr/>
        </p:nvSpPr>
        <p:spPr>
          <a:xfrm>
            <a:off x="1390650" y="1143000"/>
            <a:ext cx="9891713" cy="512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sz="5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4.</a:t>
            </a:r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对人民法院免除刑事处罚，或者宣告缓刑以及被解除收容教养，或者服刑期满释放的未成年人，应做好安置工作，复学、升学、就业不受歧视。</a:t>
            </a:r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000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58" name="文本框 54274"/>
          <p:cNvSpPr txBox="1"/>
          <p:nvPr/>
        </p:nvSpPr>
        <p:spPr>
          <a:xfrm>
            <a:off x="1016000" y="381000"/>
            <a:ext cx="2786063" cy="7715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400" b="1" dirty="0">
                <a:solidFill>
                  <a:schemeClr val="hlink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补充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9" name="标题 54275"/>
          <p:cNvSpPr>
            <a:spLocks noGrp="1" noRot="1"/>
          </p:cNvSpPr>
          <p:nvPr>
            <p:ph type="title"/>
          </p:nvPr>
        </p:nvSpPr>
        <p:spPr>
          <a:xfrm>
            <a:off x="401638" y="685800"/>
            <a:ext cx="207962" cy="1143000"/>
          </a:xfrm>
        </p:spPr>
        <p:txBody>
          <a:bodyPr anchor="ctr"/>
          <a:p>
            <a:pPr lvl="0"/>
            <a:r>
              <a:rPr lang="zh-CN" altLang="en-US" sz="800"/>
              <a:t>补充第四条</a:t>
            </a:r>
            <a:endParaRPr lang="zh-CN" altLang="en-US" sz="800"/>
          </a:p>
        </p:txBody>
      </p:sp>
      <p:sp>
        <p:nvSpPr>
          <p:cNvPr id="45060" name="日期占位符 1"/>
          <p:cNvSpPr/>
          <p:nvPr>
            <p:ph type="dt" sz="half" idx="10"/>
          </p:nvPr>
        </p:nvSpPr>
        <p:spPr/>
        <p:txBody>
          <a:bodyPr anchor="t"/>
          <a:p>
            <a:pPr>
              <a:buFont typeface="Arial" panose="020B0604020202020204" pitchFamily="34" charset="0"/>
              <a:buChar char="•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55297"/>
          <p:cNvSpPr txBox="1"/>
          <p:nvPr/>
        </p:nvSpPr>
        <p:spPr>
          <a:xfrm>
            <a:off x="1489075" y="549275"/>
            <a:ext cx="9074150" cy="1006475"/>
          </a:xfrm>
          <a:prstGeom prst="rect">
            <a:avLst/>
          </a:prstGeom>
          <a:solidFill>
            <a:srgbClr val="0000CC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i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比较社会保护和司法保护</a:t>
            </a:r>
            <a:endParaRPr lang="zh-CN" altLang="en-US" sz="6000" b="1" i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9" name="文本框 55298"/>
          <p:cNvSpPr txBox="1"/>
          <p:nvPr/>
        </p:nvSpPr>
        <p:spPr>
          <a:xfrm>
            <a:off x="407988" y="1700213"/>
            <a:ext cx="10661650" cy="64277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主要是实施保护的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主体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不同：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1D2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社会保护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：各单位、组织、机构（公共图书馆、电影院、青少年宫、博物馆、纪念馆、企业、行政机关</a:t>
            </a:r>
            <a:r>
              <a:rPr lang="en-US" altLang="x-none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······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1D2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司法保护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：司法机关（公安机关、人民检察院、人民法院）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lvl="0">
              <a:spcBef>
                <a:spcPct val="50000"/>
              </a:spcBef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x-none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日期占位符 1"/>
          <p:cNvSpPr/>
          <p:nvPr>
            <p:ph type="dt" sz="half" idx="10"/>
          </p:nvPr>
        </p:nvSpPr>
        <p:spPr/>
        <p:txBody>
          <a:bodyPr anchor="t"/>
          <a:p>
            <a:pPr>
              <a:buFont typeface="Arial" panose="020B0604020202020204" pitchFamily="34" charset="0"/>
              <a:buChar char="•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4000"/>
          </a:blip>
          <a:stretch>
            <a:fillRect l="-14000" t="-4000" r="-13000" b="-10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40" name="矩形 63492"/>
          <p:cNvSpPr/>
          <p:nvPr/>
        </p:nvSpPr>
        <p:spPr>
          <a:xfrm>
            <a:off x="1528763" y="230188"/>
            <a:ext cx="5948362" cy="12890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endParaRPr lang="zh-CN" altLang="en-US" sz="5400" b="1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文本框 3"/>
          <p:cNvSpPr txBox="1"/>
          <p:nvPr/>
        </p:nvSpPr>
        <p:spPr>
          <a:xfrm>
            <a:off x="844550" y="2148840"/>
            <a:ext cx="10229850" cy="3108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/>
            <a:r>
              <a:rPr lang="en-US" altLang="zh-CN" sz="6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</a:t>
            </a:r>
            <a:r>
              <a:rPr lang="zh-CN" altLang="en-US" sz="6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未成年人在成长过程中，</a:t>
            </a:r>
            <a:endParaRPr lang="zh-CN" altLang="en-US" sz="6600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lvl="0" algn="l"/>
            <a:r>
              <a:rPr lang="zh-CN" altLang="en-US" sz="6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享有家庭保护、学校保护、</a:t>
            </a:r>
            <a:endParaRPr lang="zh-CN" altLang="en-US" sz="6600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lvl="0" algn="l"/>
            <a:r>
              <a:rPr lang="zh-CN" altLang="en-US" sz="6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社会保护、司法保护。</a:t>
            </a:r>
            <a:endParaRPr lang="zh-CN" altLang="en-US" sz="6600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4343" name="矩形 17412"/>
          <p:cNvSpPr/>
          <p:nvPr/>
        </p:nvSpPr>
        <p:spPr>
          <a:xfrm>
            <a:off x="276225" y="230505"/>
            <a:ext cx="5417820" cy="163385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4042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FF00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重、难点：</a:t>
            </a:r>
            <a:endParaRPr lang="zh-CN" altLang="en-US" sz="3600">
              <a:solidFill>
                <a:srgbClr val="FF0000"/>
              </a:solidFill>
              <a:effectLst>
                <a:outerShdw dist="53882" dir="2699999" algn="ctr" rotWithShape="0">
                  <a:srgbClr val="C0C0C0">
                    <a:alpha val="79999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1"/>
          <p:cNvSpPr txBox="1"/>
          <p:nvPr/>
        </p:nvSpPr>
        <p:spPr>
          <a:xfrm>
            <a:off x="193675" y="44450"/>
            <a:ext cx="11957050" cy="55387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80000"/>
              </a:lnSpc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某中学附近不到100米的马路上，先后开了2间电子游戏室，在门口的显眼处，都写着“非节假日，禁止中小学生进入”。但实际上是来者不拒，甚至允许学生欠账打游戏机。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         年纪才15岁的初二学生小刘，经常逃学去打游戏机。经学校多次教育都不改，学习成绩一落千丈。学校干脆宣布开除小刘的学籍。小刘的父母也同意他辍学，并把小刘送到附近的的水泥厂打工，小刘的父母为了实现早日抱孙子的愿望，还为小刘订婚。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8175" y="5300663"/>
            <a:ext cx="11107738" cy="1585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90000"/>
              </a:lnSpc>
            </a:pPr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请根据未成年人保护有关知识分析这个案例，并说明理由。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259073"/>
          <p:cNvSpPr txBox="1"/>
          <p:nvPr/>
        </p:nvSpPr>
        <p:spPr>
          <a:xfrm>
            <a:off x="0" y="228600"/>
            <a:ext cx="12195175" cy="6308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答：</a:t>
            </a:r>
            <a:r>
              <a:rPr lang="en-US" altLang="zh-CN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①“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电子游戏室老板把游戏机室开在离学校不</a:t>
            </a:r>
            <a:r>
              <a:rPr lang="en-US" altLang="zh-CN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米的马路上，并让学生在非节假日进入打游戏机”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违反了社会保护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因为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未成年人保护法规定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营业性游戏机室、台球室，除法定节假日外，不能向中小学生开放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4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②“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学校开除小刘学籍”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违反了学校保护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因为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未成年人保护法规定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学校不能随意开除实施义务教育的未成年学生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4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4" name="直接连接符 259074"/>
          <p:cNvSpPr/>
          <p:nvPr/>
        </p:nvSpPr>
        <p:spPr>
          <a:xfrm flipV="1">
            <a:off x="1273175" y="908050"/>
            <a:ext cx="10571163" cy="31750"/>
          </a:xfrm>
          <a:prstGeom prst="line">
            <a:avLst/>
          </a:prstGeom>
          <a:ln w="4445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5" name="直接连接符 259075"/>
          <p:cNvSpPr/>
          <p:nvPr/>
        </p:nvSpPr>
        <p:spPr>
          <a:xfrm>
            <a:off x="193675" y="1701800"/>
            <a:ext cx="11788775" cy="0"/>
          </a:xfrm>
          <a:prstGeom prst="line">
            <a:avLst/>
          </a:prstGeom>
          <a:ln w="4445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直接连接符 259076"/>
          <p:cNvSpPr/>
          <p:nvPr/>
        </p:nvSpPr>
        <p:spPr>
          <a:xfrm>
            <a:off x="49213" y="2360613"/>
            <a:ext cx="3065462" cy="15875"/>
          </a:xfrm>
          <a:prstGeom prst="line">
            <a:avLst/>
          </a:prstGeom>
          <a:ln w="4445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7" name="直接连接符 259077"/>
          <p:cNvSpPr/>
          <p:nvPr/>
        </p:nvSpPr>
        <p:spPr>
          <a:xfrm>
            <a:off x="1417638" y="5013325"/>
            <a:ext cx="5589587" cy="0"/>
          </a:xfrm>
          <a:prstGeom prst="line">
            <a:avLst/>
          </a:prstGeom>
          <a:ln w="4445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261121"/>
          <p:cNvSpPr txBox="1"/>
          <p:nvPr/>
        </p:nvSpPr>
        <p:spPr>
          <a:xfrm>
            <a:off x="0" y="115888"/>
            <a:ext cx="12195175" cy="6651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③“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小刘父母同意小刘辍学，并送他去打工，为他订婚”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违反了家庭保护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因为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未成年人保护法规定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父母应尊重未成年人受教育的权利。必须让适龄未成年人按照规定接受义务教育，不得使在校接受义务教育的未成年人辍学。不得允许或迫使未成年人结婚，不得为未成年人订立婚约。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④“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水泥厂的老板招收童工行为”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违反了社会保护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因为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未成年人保护法规定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任何组织和个人不得招用未满</a:t>
            </a:r>
            <a:r>
              <a:rPr lang="en-US" altLang="zh-CN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周岁的未成年人，国家另有规定的除外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2" name="直接连接符 261122"/>
          <p:cNvSpPr/>
          <p:nvPr/>
        </p:nvSpPr>
        <p:spPr>
          <a:xfrm flipV="1">
            <a:off x="336550" y="622300"/>
            <a:ext cx="11706225" cy="25400"/>
          </a:xfrm>
          <a:prstGeom prst="line">
            <a:avLst/>
          </a:prstGeom>
          <a:ln w="4445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3" name="直接连接符 261124"/>
          <p:cNvSpPr/>
          <p:nvPr/>
        </p:nvSpPr>
        <p:spPr>
          <a:xfrm>
            <a:off x="265113" y="4941888"/>
            <a:ext cx="7673975" cy="0"/>
          </a:xfrm>
          <a:prstGeom prst="line">
            <a:avLst/>
          </a:prstGeom>
          <a:ln w="4445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4" name="直接连接符 261124"/>
          <p:cNvSpPr/>
          <p:nvPr/>
        </p:nvSpPr>
        <p:spPr>
          <a:xfrm flipV="1">
            <a:off x="0" y="1123950"/>
            <a:ext cx="2197100" cy="9525"/>
          </a:xfrm>
          <a:prstGeom prst="line">
            <a:avLst/>
          </a:prstGeom>
          <a:ln w="4445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"/>
          <p:cNvSpPr txBox="1"/>
          <p:nvPr/>
        </p:nvSpPr>
        <p:spPr>
          <a:xfrm>
            <a:off x="193675" y="908050"/>
            <a:ext cx="11658600" cy="4919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贵州省仁怀市</a:t>
            </a:r>
            <a:r>
              <a:rPr lang="en-US" altLang="zh-CN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9</a:t>
            </a: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岁小女孩惨遭其母残酷虐待，公安局对其恶母进行刑事拘留，等待他的将是法律公正的制裁。这位母亲没有很好地尽到 </a:t>
            </a: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    ）</a:t>
            </a: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的责任。</a:t>
            </a:r>
            <a:endParaRPr lang="zh-CN" altLang="en-US" sz="4800" b="1" dirty="0"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en-US" altLang="x-none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A.</a:t>
            </a: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社会保护        </a:t>
            </a:r>
            <a:r>
              <a:rPr lang="en-US" altLang="x-none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B.</a:t>
            </a: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家庭保护    </a:t>
            </a:r>
            <a:endParaRPr lang="zh-CN" altLang="en-US" sz="4800" b="1" dirty="0"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</a:t>
            </a:r>
            <a:r>
              <a:rPr lang="en-US" altLang="x-none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C.</a:t>
            </a: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司法保护        </a:t>
            </a:r>
            <a:r>
              <a:rPr lang="en-US" altLang="x-none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D.</a:t>
            </a: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学校保护</a:t>
            </a:r>
            <a:endParaRPr lang="zh-CN" altLang="en-US" sz="4800" b="1" dirty="0"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8914" name="矩形 61441"/>
          <p:cNvSpPr/>
          <p:nvPr/>
        </p:nvSpPr>
        <p:spPr>
          <a:xfrm>
            <a:off x="120650" y="-26987"/>
            <a:ext cx="3457575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当堂训练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9842500" y="3717925"/>
            <a:ext cx="1304925" cy="1158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007" name="日期占位符 1"/>
          <p:cNvSpPr/>
          <p:nvPr>
            <p:ph type="dt" sz="half" idx="10"/>
          </p:nvPr>
        </p:nvSpPr>
        <p:spPr>
          <a:noFill/>
          <a:ln>
            <a:noFill/>
            <a:miter/>
          </a:ln>
        </p:spPr>
        <p:txBody>
          <a:bodyPr vert="horz" lIns="91440" tIns="45720" rIns="91440" bIns="45720" rtlCol="0" anchor="b"/>
          <a:p>
            <a:pPr fontAlgn="base">
              <a:buFont typeface="Arial" panose="020B0604020202020204" pitchFamily="34" charset="0"/>
              <a:buChar char="•"/>
            </a:pP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"/>
          <p:cNvSpPr txBox="1"/>
          <p:nvPr/>
        </p:nvSpPr>
        <p:spPr>
          <a:xfrm>
            <a:off x="193675" y="908050"/>
            <a:ext cx="11658600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dirty="0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endParaRPr lang="en-US" altLang="zh-CN" sz="4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7034213" y="836613"/>
            <a:ext cx="1304925" cy="1158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007" name="日期占位符 1"/>
          <p:cNvSpPr/>
          <p:nvPr>
            <p:ph type="dt" sz="half" idx="10"/>
          </p:nvPr>
        </p:nvSpPr>
        <p:spPr>
          <a:noFill/>
          <a:ln>
            <a:noFill/>
            <a:miter/>
          </a:ln>
        </p:spPr>
        <p:txBody>
          <a:bodyPr vert="horz" lIns="91440" tIns="45720" rIns="91440" bIns="45720" rtlCol="0" anchor="b"/>
          <a:p>
            <a:pPr fontAlgn="base">
              <a:buFont typeface="Arial" panose="020B0604020202020204" pitchFamily="34" charset="0"/>
              <a:buChar char="•"/>
            </a:pP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0" name="文本框 1"/>
          <p:cNvSpPr txBox="1"/>
          <p:nvPr/>
        </p:nvSpPr>
        <p:spPr>
          <a:xfrm>
            <a:off x="841375" y="188913"/>
            <a:ext cx="10834688" cy="6675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．家庭保护是未成年人保护的基础，父母或者其他监护人(           )。    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A．应当预防和制止未成年人吸烟、酗酒、流浪以及聚赌、吸毒、卖淫等    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B．可以为未成年人订立婚约    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C．可以对有不良行为的未成年人辱骂、捆绑和殴打     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D．有权决定是否让适龄未成年人接受义务教育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1"/>
          <p:cNvSpPr txBox="1"/>
          <p:nvPr/>
        </p:nvSpPr>
        <p:spPr>
          <a:xfrm>
            <a:off x="696913" y="549275"/>
            <a:ext cx="11164887" cy="5851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．某私营业主在当地招收童工，这一做法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(    )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。    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．有利于缓解就业压力，应当提倡     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．有利于困难户脱贫，应当鼓励     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．侵犯了未成年人的受教育权，应当制止     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．增加了未成年人的就业机会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2" name="文本框 1"/>
          <p:cNvSpPr txBox="1"/>
          <p:nvPr/>
        </p:nvSpPr>
        <p:spPr>
          <a:xfrm>
            <a:off x="193675" y="908050"/>
            <a:ext cx="11658600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dirty="0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endParaRPr lang="en-US" altLang="zh-CN" sz="4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3289300" y="1341438"/>
            <a:ext cx="1304925" cy="1158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007" name="日期占位符 1"/>
          <p:cNvSpPr/>
          <p:nvPr>
            <p:ph type="dt" sz="half" idx="10"/>
          </p:nvPr>
        </p:nvSpPr>
        <p:spPr>
          <a:noFill/>
          <a:ln>
            <a:noFill/>
            <a:miter/>
          </a:ln>
        </p:spPr>
        <p:txBody>
          <a:bodyPr vert="horz" lIns="91440" tIns="45720" rIns="91440" bIns="45720" rtlCol="0" anchor="b"/>
          <a:p>
            <a:pPr fontAlgn="base">
              <a:buFont typeface="Arial" panose="020B0604020202020204" pitchFamily="34" charset="0"/>
              <a:buChar char="•"/>
            </a:pP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3"/>
          <p:cNvSpPr txBox="1"/>
          <p:nvPr/>
        </p:nvSpPr>
        <p:spPr>
          <a:xfrm>
            <a:off x="409575" y="981075"/>
            <a:ext cx="7642225" cy="5610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A．在履行对儿子的教育义务                          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B．并不违法，因为家长打自己的孩子是天经地义的事              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C．有利于儿子提高学习成绩，将来成才  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D．是违法行为，违反了我国未成年人保护法 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1986" name="文本框 1"/>
          <p:cNvSpPr txBox="1"/>
          <p:nvPr/>
        </p:nvSpPr>
        <p:spPr>
          <a:xfrm>
            <a:off x="193675" y="908050"/>
            <a:ext cx="8061325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endParaRPr lang="en-US" altLang="zh-CN" sz="4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8545513" y="188913"/>
            <a:ext cx="1304925" cy="1158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007" name="日期占位符 1"/>
          <p:cNvSpPr/>
          <p:nvPr>
            <p:ph type="dt" sz="half" idx="10"/>
          </p:nvPr>
        </p:nvSpPr>
        <p:spPr>
          <a:noFill/>
          <a:ln>
            <a:noFill/>
            <a:miter/>
          </a:ln>
        </p:spPr>
        <p:txBody>
          <a:bodyPr vert="horz" lIns="91440" tIns="45720" rIns="91440" bIns="45720" rtlCol="0" anchor="b"/>
          <a:p>
            <a:pPr fontAlgn="base">
              <a:buFont typeface="Arial" panose="020B0604020202020204" pitchFamily="34" charset="0"/>
              <a:buChar char="•"/>
            </a:pP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9" name="文本框 1"/>
          <p:cNvSpPr txBox="1"/>
          <p:nvPr/>
        </p:nvSpPr>
        <p:spPr>
          <a:xfrm>
            <a:off x="625475" y="182563"/>
            <a:ext cx="11220450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4．右图漫画中父亲的行为(       )。      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99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1775" y="2565400"/>
            <a:ext cx="4343400" cy="3233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1"/>
          <p:cNvSpPr txBox="1"/>
          <p:nvPr/>
        </p:nvSpPr>
        <p:spPr>
          <a:xfrm>
            <a:off x="841375" y="188913"/>
            <a:ext cx="11071225" cy="6180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 5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．某学校按学生考试成绩安排座位，分数高的同学坐前排，分数低的同学坐后排，伤害了一部分同学的自尊心。这种做法违背了未成年人保护法对未成年人的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(    )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。     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．家庭保护    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．社会保护     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．自我保护    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．学校保护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0" name="文本框 1"/>
          <p:cNvSpPr txBox="1"/>
          <p:nvPr/>
        </p:nvSpPr>
        <p:spPr>
          <a:xfrm>
            <a:off x="193675" y="908050"/>
            <a:ext cx="11658600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dirty="0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endParaRPr lang="en-US" altLang="zh-CN" sz="4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8329613" y="3429000"/>
            <a:ext cx="1304925" cy="1158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007" name="日期占位符 1"/>
          <p:cNvSpPr/>
          <p:nvPr>
            <p:ph type="dt" sz="half" idx="10"/>
          </p:nvPr>
        </p:nvSpPr>
        <p:spPr>
          <a:noFill/>
          <a:ln>
            <a:noFill/>
            <a:miter/>
          </a:ln>
        </p:spPr>
        <p:txBody>
          <a:bodyPr vert="horz" lIns="91440" tIns="45720" rIns="91440" bIns="45720" rtlCol="0" anchor="b"/>
          <a:p>
            <a:pPr fontAlgn="base">
              <a:buFont typeface="Arial" panose="020B0604020202020204" pitchFamily="34" charset="0"/>
              <a:buChar char="•"/>
            </a:pP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1"/>
          <p:cNvSpPr txBox="1"/>
          <p:nvPr/>
        </p:nvSpPr>
        <p:spPr>
          <a:xfrm>
            <a:off x="257175" y="188913"/>
            <a:ext cx="11796713" cy="6675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．学校在未成年人的成长过程中起着重要的作用。你认为学校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的下列做法正确的是（         ）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体罚学生，但没有伤害其身体  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组织学生勤工俭学，适当参加一些体力劳动 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将美术、音乐课改上语文、数学课以提高升学率 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定期召开家长会，向家长通报学生在学校的情况    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①②  B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②④  C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①③  D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③④    </a:t>
            </a:r>
            <a:endParaRPr lang="en-US" altLang="zh-CN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7250113" y="1268413"/>
            <a:ext cx="1304925" cy="1158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007" name="日期占位符 1"/>
          <p:cNvSpPr/>
          <p:nvPr>
            <p:ph type="dt" sz="half" idx="10"/>
          </p:nvPr>
        </p:nvSpPr>
        <p:spPr>
          <a:noFill/>
          <a:ln>
            <a:noFill/>
            <a:miter/>
          </a:ln>
        </p:spPr>
        <p:txBody>
          <a:bodyPr vert="horz" lIns="91440" tIns="45720" rIns="91440" bIns="45720" rtlCol="0" anchor="b"/>
          <a:p>
            <a:pPr fontAlgn="base">
              <a:buFont typeface="Arial" panose="020B0604020202020204" pitchFamily="34" charset="0"/>
              <a:buChar char="•"/>
            </a:pP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4210" y="386080"/>
            <a:ext cx="11062970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/>
              <a:t>课后作业：</a:t>
            </a:r>
            <a:endParaRPr lang="zh-CN" altLang="en-US" sz="7200" b="1"/>
          </a:p>
          <a:p>
            <a:r>
              <a:rPr lang="zh-CN" altLang="en-US" sz="9600" b="1"/>
              <a:t>练习册</a:t>
            </a:r>
            <a:r>
              <a:rPr lang="en-US" altLang="zh-CN" sz="9600" b="1"/>
              <a:t>61——63</a:t>
            </a:r>
            <a:r>
              <a:rPr lang="zh-CN" altLang="en-US" sz="9600" b="1"/>
              <a:t>页</a:t>
            </a:r>
            <a:r>
              <a:rPr lang="zh-CN" altLang="en-US" sz="9600" b="1">
                <a:solidFill>
                  <a:srgbClr val="FF0000"/>
                </a:solidFill>
              </a:rPr>
              <a:t>（下午</a:t>
            </a:r>
            <a:r>
              <a:rPr lang="en-US" altLang="zh-CN" sz="9600" b="1">
                <a:solidFill>
                  <a:srgbClr val="FF0000"/>
                </a:solidFill>
              </a:rPr>
              <a:t>4</a:t>
            </a:r>
            <a:r>
              <a:rPr lang="zh-CN" altLang="en-US" sz="9600" b="1">
                <a:solidFill>
                  <a:srgbClr val="FF0000"/>
                </a:solidFill>
              </a:rPr>
              <a:t>点</a:t>
            </a:r>
            <a:r>
              <a:rPr lang="en-US" altLang="zh-CN" sz="9600" b="1">
                <a:solidFill>
                  <a:srgbClr val="FF0000"/>
                </a:solidFill>
              </a:rPr>
              <a:t>45</a:t>
            </a:r>
            <a:r>
              <a:rPr lang="zh-CN" altLang="en-US" sz="9600" b="1">
                <a:solidFill>
                  <a:srgbClr val="FF0000"/>
                </a:solidFill>
              </a:rPr>
              <a:t>分交）</a:t>
            </a:r>
            <a:endParaRPr lang="zh-CN" altLang="en-US" sz="9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7409" descr="00123f37932507c85375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50363" cy="688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矩形 17410"/>
          <p:cNvSpPr/>
          <p:nvPr/>
        </p:nvSpPr>
        <p:spPr>
          <a:xfrm>
            <a:off x="9410065" y="260350"/>
            <a:ext cx="2599055" cy="652335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810"/>
              </a:avLst>
            </a:prstTxWarp>
            <a:normAutofit/>
          </a:bodyPr>
          <a:p>
            <a:pPr algn="ctr" fontAlgn="base"/>
            <a:r>
              <a:rPr lang="zh-CN" altLang="en-US" sz="3600" b="0" strike="noStrike" noProof="1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CC"/>
                </a:soli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生存权</a:t>
            </a:r>
            <a:endParaRPr lang="zh-CN" altLang="en-US" sz="3600" b="0" strike="noStrike" noProof="1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CC"/>
              </a:soli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600" b="0" strike="noStrike" noProof="1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CC"/>
                </a:soli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参与权</a:t>
            </a:r>
            <a:endParaRPr lang="zh-CN" altLang="en-US" sz="3600" b="0" strike="noStrike" noProof="1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CC"/>
              </a:soli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600" b="0" strike="noStrike" noProof="1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CC"/>
                </a:soli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发展权</a:t>
            </a:r>
            <a:endParaRPr lang="zh-CN" altLang="en-US" sz="3600" b="0" strike="noStrike" noProof="1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CC"/>
              </a:soli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600" b="0" strike="noStrike" noProof="1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CC"/>
                </a:soli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受保护权</a:t>
            </a:r>
            <a:endParaRPr lang="zh-CN" altLang="en-US" sz="3600" b="0" strike="noStrike" noProof="1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CC"/>
              </a:soli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600" b="0" strike="noStrike" noProof="1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CC"/>
                </a:soli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受教育权</a:t>
            </a:r>
            <a:endParaRPr lang="zh-CN" altLang="en-US" sz="3600" b="0" strike="noStrike" noProof="1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CC"/>
              </a:soli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9" name="日期占位符 1"/>
          <p:cNvSpPr/>
          <p:nvPr>
            <p:ph type="dt" sz="half" idx="10"/>
          </p:nvPr>
        </p:nvSpPr>
        <p:spPr>
          <a:noFill/>
          <a:ln>
            <a:noFill/>
            <a:miter/>
          </a:ln>
        </p:spPr>
        <p:txBody>
          <a:bodyPr vert="horz" lIns="91440" tIns="45720" rIns="91440" bIns="45720" rtlCol="0" anchor="b"/>
          <a:p>
            <a:pPr fontAlgn="base">
              <a:buFont typeface="Arial" panose="020B0604020202020204" pitchFamily="34" charset="0"/>
              <a:buChar char="•"/>
            </a:pP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8433" descr="边框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9587" y="0"/>
            <a:ext cx="71977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矩形 18434"/>
          <p:cNvSpPr/>
          <p:nvPr/>
        </p:nvSpPr>
        <p:spPr>
          <a:xfrm>
            <a:off x="3659188" y="0"/>
            <a:ext cx="34544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7" name="图片 18435" descr="边框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7868" y="0"/>
            <a:ext cx="71135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矩形 18436"/>
          <p:cNvSpPr/>
          <p:nvPr/>
        </p:nvSpPr>
        <p:spPr>
          <a:xfrm>
            <a:off x="2709545" y="0"/>
            <a:ext cx="693166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18437"/>
          <p:cNvSpPr txBox="1"/>
          <p:nvPr/>
        </p:nvSpPr>
        <p:spPr>
          <a:xfrm>
            <a:off x="1822133" y="319088"/>
            <a:ext cx="8502650" cy="100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4800">
                <a:latin typeface="Impact" panose="020B0806030902050204" pitchFamily="34" charset="0"/>
                <a:ea typeface="宋体" panose="02010600030101010101" pitchFamily="2" charset="-122"/>
              </a:rPr>
              <a:t>《</a:t>
            </a:r>
            <a:r>
              <a:rPr lang="en-US" altLang="zh-CN" sz="4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6000" b="1">
                <a:latin typeface="Times New Roman" panose="02020603050405020304" pitchFamily="18" charset="0"/>
                <a:ea typeface="华文隶书" panose="02010800040101010101" pitchFamily="2" charset="-122"/>
              </a:rPr>
              <a:t>未</a:t>
            </a:r>
            <a:r>
              <a:rPr lang="zh-CN" altLang="en-US" sz="6000" b="1">
                <a:latin typeface="华文行楷" panose="02010800040101010101" pitchFamily="2" charset="-122"/>
                <a:ea typeface="华文行楷" panose="02010800040101010101" pitchFamily="2" charset="-122"/>
              </a:rPr>
              <a:t>成年人保护法</a:t>
            </a:r>
            <a:r>
              <a:rPr lang="en-US" altLang="zh-CN" sz="600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77770" y="2621915"/>
            <a:ext cx="7395210" cy="3887470"/>
            <a:chOff x="3855" y="2225"/>
            <a:chExt cx="11646" cy="6122"/>
          </a:xfrm>
        </p:grpSpPr>
        <p:sp>
          <p:nvSpPr>
            <p:cNvPr id="190468" name="动作按钮: 自定义 190467">
              <a:hlinkClick r:id="" action="ppaction://noaction"/>
            </p:cNvPr>
            <p:cNvSpPr/>
            <p:nvPr/>
          </p:nvSpPr>
          <p:spPr>
            <a:xfrm>
              <a:off x="3855" y="3245"/>
              <a:ext cx="2118" cy="5103"/>
            </a:xfrm>
            <a:prstGeom prst="actionButtonBlank">
              <a:avLst/>
            </a:prstGeom>
            <a:solidFill>
              <a:srgbClr val="FFCC99"/>
            </a:solidFill>
            <a:ln w="9525">
              <a:noFill/>
              <a:miter/>
            </a:ln>
          </p:spPr>
          <p:txBody>
            <a:bodyPr wrap="none" anchor="ctr"/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家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庭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保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护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7413" name="下箭头 190468"/>
            <p:cNvSpPr/>
            <p:nvPr/>
          </p:nvSpPr>
          <p:spPr>
            <a:xfrm>
              <a:off x="4158" y="2225"/>
              <a:ext cx="1360" cy="90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ACACA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4" name="下箭头 190469"/>
            <p:cNvSpPr/>
            <p:nvPr/>
          </p:nvSpPr>
          <p:spPr>
            <a:xfrm>
              <a:off x="7183" y="2225"/>
              <a:ext cx="1360" cy="90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ACACA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下箭头 190470"/>
            <p:cNvSpPr/>
            <p:nvPr/>
          </p:nvSpPr>
          <p:spPr>
            <a:xfrm>
              <a:off x="10360" y="2225"/>
              <a:ext cx="1360" cy="90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ACACA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下箭头 190471"/>
            <p:cNvSpPr/>
            <p:nvPr/>
          </p:nvSpPr>
          <p:spPr>
            <a:xfrm>
              <a:off x="13533" y="2225"/>
              <a:ext cx="1362" cy="90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ACACA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0473" name="动作按钮: 自定义 190472">
              <a:hlinkClick r:id="" action="ppaction://noaction"/>
            </p:cNvPr>
            <p:cNvSpPr/>
            <p:nvPr/>
          </p:nvSpPr>
          <p:spPr>
            <a:xfrm>
              <a:off x="6883" y="3245"/>
              <a:ext cx="2118" cy="5103"/>
            </a:xfrm>
            <a:prstGeom prst="actionButtonBlank">
              <a:avLst/>
            </a:prstGeom>
            <a:solidFill>
              <a:srgbClr val="FFCC99"/>
            </a:solidFill>
            <a:ln w="9525">
              <a:noFill/>
              <a:miter/>
            </a:ln>
          </p:spPr>
          <p:txBody>
            <a:bodyPr wrap="none" anchor="ctr"/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学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校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保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护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90474" name="动作按钮: 自定义 190473">
              <a:hlinkClick r:id="" action="ppaction://noaction"/>
            </p:cNvPr>
            <p:cNvSpPr/>
            <p:nvPr/>
          </p:nvSpPr>
          <p:spPr>
            <a:xfrm>
              <a:off x="10055" y="3245"/>
              <a:ext cx="2118" cy="5103"/>
            </a:xfrm>
            <a:prstGeom prst="actionButtonBlank">
              <a:avLst/>
            </a:prstGeom>
            <a:solidFill>
              <a:srgbClr val="FFCC99"/>
            </a:solidFill>
            <a:ln w="9525">
              <a:noFill/>
              <a:miter/>
            </a:ln>
          </p:spPr>
          <p:txBody>
            <a:bodyPr wrap="none" anchor="ctr"/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社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会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保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护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90475" name="动作按钮: 自定义 190474">
              <a:hlinkClick r:id="" action="ppaction://noaction"/>
            </p:cNvPr>
            <p:cNvSpPr/>
            <p:nvPr/>
          </p:nvSpPr>
          <p:spPr>
            <a:xfrm>
              <a:off x="13383" y="3245"/>
              <a:ext cx="2118" cy="5103"/>
            </a:xfrm>
            <a:prstGeom prst="actionButtonBlank">
              <a:avLst/>
            </a:prstGeom>
            <a:solidFill>
              <a:srgbClr val="FFCC99"/>
            </a:solidFill>
            <a:ln w="9525">
              <a:noFill/>
              <a:miter/>
            </a:ln>
          </p:spPr>
          <p:txBody>
            <a:bodyPr wrap="none" anchor="ctr"/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司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法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保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 fontAlgn="base">
                <a:buClr>
                  <a:srgbClr val="000000"/>
                </a:buClr>
              </a:pPr>
              <a:r>
                <a:rPr lang="zh-CN" altLang="en-US" sz="5500" b="1" strike="noStrike" noProof="1" dirty="0">
                  <a:solidFill>
                    <a:srgbClr val="33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护</a:t>
              </a:r>
              <a:endParaRPr lang="zh-CN" altLang="en-US" sz="5500" b="1" strike="noStrike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90467" name="标题 190466"/>
          <p:cNvSpPr/>
          <p:nvPr/>
        </p:nvSpPr>
        <p:spPr>
          <a:xfrm>
            <a:off x="1664970" y="1450975"/>
            <a:ext cx="7444105" cy="104584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/>
          </a:ln>
        </p:spPr>
        <p:txBody>
          <a:bodyPr wrap="square" lIns="91440" tIns="45720" rIns="91440" bIns="4572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z="6000" b="1" strike="noStrike" noProof="1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未成年人得到的保护</a:t>
            </a:r>
            <a:endParaRPr lang="zh-CN" altLang="en-US" sz="6000" b="1" strike="noStrike" noProof="1" dirty="0">
              <a:solidFill>
                <a:srgbClr val="990033"/>
              </a:solidFill>
              <a:effectLst>
                <a:outerShdw blurRad="38100" dist="38100" dir="2700000">
                  <a:srgbClr val="000000"/>
                </a:outerShdw>
              </a:effectLst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endParaRPr lang="zh-CN" altLang="en-US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p>
            <a:pPr indent="-226695"/>
            <a:endParaRPr lang="zh-CN" altLang="en-US"/>
          </a:p>
        </p:txBody>
      </p:sp>
      <p:pic>
        <p:nvPicPr>
          <p:cNvPr id="18435" name="图片 192513" descr="0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WordArt 4"/>
          <p:cNvSpPr>
            <a:spLocks noTextEdit="1"/>
          </p:cNvSpPr>
          <p:nvPr/>
        </p:nvSpPr>
        <p:spPr>
          <a:xfrm rot="480284">
            <a:off x="1266190" y="1664335"/>
            <a:ext cx="10144125" cy="2587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48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6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保护未成年人是全社会的责任</a:t>
            </a:r>
            <a:endParaRPr lang="zh-CN" altLang="en-US" sz="48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486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11"/>
          <p:cNvSpPr/>
          <p:nvPr/>
        </p:nvSpPr>
        <p:spPr>
          <a:xfrm>
            <a:off x="0" y="0"/>
            <a:ext cx="12195175" cy="63817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1" name="Rectangle 3"/>
          <p:cNvSpPr/>
          <p:nvPr/>
        </p:nvSpPr>
        <p:spPr>
          <a:xfrm>
            <a:off x="552450" y="1339850"/>
            <a:ext cx="11372850" cy="50292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</a:rPr>
              <a:t>家庭是未成年人健康成长的摇篮。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</a:rPr>
              <a:t>家庭保护是未成年人保护的基础；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</a:rPr>
              <a:t>    家庭保护的作用是使未成年人的合法权益免受来自家庭方面的侵害，为未成年人的健康成长提供适宜的家庭环境。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Text Box 4"/>
          <p:cNvSpPr txBox="1"/>
          <p:nvPr/>
        </p:nvSpPr>
        <p:spPr>
          <a:xfrm>
            <a:off x="60325" y="188913"/>
            <a:ext cx="12871450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5400" b="1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什么是家庭保护？它的作用有哪些？</a:t>
            </a:r>
            <a:endParaRPr lang="zh-CN" altLang="en-US" sz="5400" b="1">
              <a:solidFill>
                <a:srgbClr val="3333FF"/>
              </a:solidFill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3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1">
                                            <p:txEl>
                                              <p:charRg st="3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1">
                                            <p:txEl>
                                              <p:charRg st="3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5"/>
          <p:cNvSpPr/>
          <p:nvPr/>
        </p:nvSpPr>
        <p:spPr>
          <a:xfrm>
            <a:off x="0" y="0"/>
            <a:ext cx="12195175" cy="63817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18" name="Rectangle 3"/>
          <p:cNvSpPr/>
          <p:nvPr/>
        </p:nvSpPr>
        <p:spPr>
          <a:xfrm>
            <a:off x="1057275" y="1557338"/>
            <a:ext cx="10002838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266700"/>
            <a:r>
              <a:rPr lang="zh-CN" altLang="en-US" sz="6600" b="1">
                <a:latin typeface="Arial" panose="020B0604020202020204" pitchFamily="34" charset="0"/>
                <a:ea typeface="宋体" panose="02010600030101010101" pitchFamily="2" charset="-122"/>
              </a:rPr>
              <a:t>一是家长要履行对未成年人的</a:t>
            </a:r>
            <a:r>
              <a:rPr lang="zh-CN" altLang="en-US" sz="6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监护</a:t>
            </a:r>
            <a:r>
              <a:rPr lang="zh-CN" altLang="en-US" sz="6600" b="1">
                <a:latin typeface="Arial" panose="020B0604020202020204" pitchFamily="34" charset="0"/>
                <a:ea typeface="宋体" panose="02010600030101010101" pitchFamily="2" charset="-122"/>
              </a:rPr>
              <a:t>职责和</a:t>
            </a:r>
            <a:r>
              <a:rPr lang="zh-CN" altLang="en-US" sz="6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抚养</a:t>
            </a:r>
            <a:r>
              <a:rPr lang="zh-CN" altLang="en-US" sz="6600" b="1">
                <a:latin typeface="Arial" panose="020B0604020202020204" pitchFamily="34" charset="0"/>
                <a:ea typeface="宋体" panose="02010600030101010101" pitchFamily="2" charset="-122"/>
              </a:rPr>
              <a:t>义务；</a:t>
            </a:r>
            <a:endParaRPr lang="zh-CN" altLang="en-US" sz="6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66700"/>
            <a:r>
              <a:rPr lang="zh-CN" altLang="en-US" sz="6600" b="1">
                <a:latin typeface="Arial" panose="020B0604020202020204" pitchFamily="34" charset="0"/>
                <a:ea typeface="宋体" panose="02010600030101010101" pitchFamily="2" charset="-122"/>
              </a:rPr>
              <a:t>二是关心、尊重、</a:t>
            </a:r>
            <a:r>
              <a:rPr lang="zh-CN" altLang="en-US" sz="6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教育</a:t>
            </a:r>
            <a:r>
              <a:rPr lang="zh-CN" altLang="en-US" sz="6600" b="1">
                <a:latin typeface="Arial" panose="020B0604020202020204" pitchFamily="34" charset="0"/>
                <a:ea typeface="宋体" panose="02010600030101010101" pitchFamily="2" charset="-122"/>
              </a:rPr>
              <a:t>未成年人。</a:t>
            </a:r>
            <a:endParaRPr lang="zh-CN" altLang="en-US" sz="6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Text Box 4"/>
          <p:cNvSpPr txBox="1"/>
          <p:nvPr/>
        </p:nvSpPr>
        <p:spPr>
          <a:xfrm>
            <a:off x="984250" y="260350"/>
            <a:ext cx="93662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家庭保护</a:t>
            </a:r>
            <a:r>
              <a:rPr lang="zh-CN" altLang="en-US" sz="6000" b="1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基本内容有哪些？</a:t>
            </a:r>
            <a:endParaRPr lang="zh-CN" altLang="en-US" sz="6000" b="1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文本框 29699"/>
          <p:cNvSpPr txBox="1"/>
          <p:nvPr/>
        </p:nvSpPr>
        <p:spPr>
          <a:xfrm>
            <a:off x="49213" y="188913"/>
            <a:ext cx="12038012" cy="6623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监护</a:t>
            </a:r>
            <a:r>
              <a:rPr lang="zh-CN" altLang="en-US" sz="5400" b="1" dirty="0">
                <a:solidFill>
                  <a:srgbClr val="020202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，</a:t>
            </a:r>
            <a:r>
              <a:rPr lang="zh-CN" altLang="en-US" sz="5400" dirty="0">
                <a:solidFill>
                  <a:srgbClr val="020202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是指对未成年人的人身，财产以及其他合法权益的监督和保护。承担这种监护任务的人叫监护人。</a:t>
            </a:r>
            <a:endParaRPr lang="zh-CN" altLang="en-US" sz="5400" dirty="0">
              <a:solidFill>
                <a:srgbClr val="020202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抚养</a:t>
            </a:r>
            <a:r>
              <a:rPr lang="zh-CN" altLang="en-US" sz="5400" b="1" dirty="0">
                <a:solidFill>
                  <a:srgbClr val="020202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，</a:t>
            </a:r>
            <a:r>
              <a:rPr lang="zh-CN" altLang="en-US" sz="5400" dirty="0">
                <a:solidFill>
                  <a:srgbClr val="020202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是指父母（包括其他法定监护人）从物质上对未成年人的养育和照料。</a:t>
            </a:r>
            <a:endParaRPr lang="zh-CN" altLang="en-US" sz="5400" dirty="0">
              <a:solidFill>
                <a:srgbClr val="020202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教育</a:t>
            </a:r>
            <a:r>
              <a:rPr lang="zh-CN" altLang="en-US" sz="5400" b="1" dirty="0">
                <a:solidFill>
                  <a:srgbClr val="020202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，</a:t>
            </a:r>
            <a:r>
              <a:rPr lang="zh-CN" altLang="en-US" sz="5400" dirty="0">
                <a:solidFill>
                  <a:srgbClr val="020202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一是要尊重未成年人受教育的权利。二是在思想上、品德上对未成年人的关怀和帮助。</a:t>
            </a:r>
            <a:endParaRPr lang="zh-CN" altLang="en-US" sz="5400" dirty="0">
              <a:solidFill>
                <a:srgbClr val="020202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75785" name="日期占位符 1"/>
          <p:cNvSpPr/>
          <p:nvPr>
            <p:ph type="dt" sz="half" idx="10"/>
          </p:nvPr>
        </p:nvSpPr>
        <p:spPr>
          <a:noFill/>
          <a:ln>
            <a:noFill/>
            <a:miter/>
          </a:ln>
        </p:spPr>
        <p:txBody>
          <a:bodyPr vert="horz" lIns="91440" tIns="45720" rIns="91440" bIns="45720" rtlCol="0" anchor="b"/>
          <a:p>
            <a:pPr fontAlgn="base">
              <a:buFont typeface="Arial" panose="020B0604020202020204" pitchFamily="34" charset="0"/>
              <a:buChar char="•"/>
            </a:pP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模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</Template>
  <TotalTime>0</TotalTime>
  <Words>4187</Words>
  <Application>WPS 演示</Application>
  <PresentationFormat>自定义</PresentationFormat>
  <Paragraphs>259</Paragraphs>
  <Slides>39</Slides>
  <Notes>11</Notes>
  <HiddenSlides>0</HiddenSlides>
  <MMClips>6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39</vt:i4>
      </vt:variant>
    </vt:vector>
  </HeadingPairs>
  <TitlesOfParts>
    <vt:vector size="72" baseType="lpstr">
      <vt:lpstr>Arial</vt:lpstr>
      <vt:lpstr>宋体</vt:lpstr>
      <vt:lpstr>Wingdings</vt:lpstr>
      <vt:lpstr>华文隶书</vt:lpstr>
      <vt:lpstr>Times New Roman</vt:lpstr>
      <vt:lpstr>华文新魏</vt:lpstr>
      <vt:lpstr>华文行楷</vt:lpstr>
      <vt:lpstr>黑体</vt:lpstr>
      <vt:lpstr>Impact</vt:lpstr>
      <vt:lpstr>楷体_GB2312</vt:lpstr>
      <vt:lpstr>华康布丁体W12(P)</vt:lpstr>
      <vt:lpstr>Calibri</vt:lpstr>
      <vt:lpstr>Calibri Light</vt:lpstr>
      <vt:lpstr>微软雅黑</vt:lpstr>
      <vt:lpstr>隶书</vt:lpstr>
      <vt:lpstr>方正舒体</vt:lpstr>
      <vt:lpstr>幼圆</vt:lpstr>
      <vt:lpstr>新宋体</vt:lpstr>
      <vt:lpstr>默认设计模板</vt:lpstr>
      <vt:lpstr>4_默认设计模板</vt:lpstr>
      <vt:lpstr>5_默认设计模板</vt:lpstr>
      <vt:lpstr>6_默认设计模板</vt:lpstr>
      <vt:lpstr>7_默认设计模板</vt:lpstr>
      <vt:lpstr>8_默认设计模板</vt:lpstr>
      <vt:lpstr>2_空白设计模板</vt:lpstr>
      <vt:lpstr>1_空白设计模板</vt:lpstr>
      <vt:lpstr>3_空白设计模板</vt:lpstr>
      <vt:lpstr>4_空白设计模板</vt:lpstr>
      <vt:lpstr>5_空白设计模板</vt:lpstr>
      <vt:lpstr>模板1</vt:lpstr>
      <vt:lpstr>古瓶荷花</vt:lpstr>
      <vt:lpstr>1_默认设计模板</vt:lpstr>
      <vt:lpstr>2_默认设计模板</vt:lpstr>
      <vt:lpstr>第二课时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什么是学校保护？它有什么重要性？</vt:lpstr>
      <vt:lpstr>PowerPoint 演示文稿</vt:lpstr>
      <vt:lpstr>PowerPoint 演示文稿</vt:lpstr>
      <vt:lpstr>PowerPoint 演示文稿</vt:lpstr>
      <vt:lpstr>童工</vt:lpstr>
      <vt:lpstr> 政府、国家机关、社会团体、企事业组织、其他社会力量、全社会成年公民（除父母、老师外）。</vt:lpstr>
      <vt:lpstr>PowerPoint 演示文稿</vt:lpstr>
      <vt:lpstr>概念</vt:lpstr>
      <vt:lpstr>第一条补充图</vt:lpstr>
      <vt:lpstr>PowerPoint 演示文稿</vt:lpstr>
      <vt:lpstr>PowerPoint 演示文稿</vt:lpstr>
      <vt:lpstr>PowerPoint 演示文稿</vt:lpstr>
      <vt:lpstr>补充第四条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0</Company>
  <LinksUpToDate>false</LinksUpToDate>
  <SharedDoc>false</SharedDoc>
  <HyperlinksChanged>false</HyperlinksChanged>
  <AppVersion>14.0000</AppVersion>
  <Manager>0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</dc:title>
  <dc:creator>0</dc:creator>
  <cp:keywords>0</cp:keywords>
  <dc:description>0</dc:description>
  <dc:subject>0</dc:subject>
  <cp:category>0</cp:category>
  <cp:lastModifiedBy>Administrator</cp:lastModifiedBy>
  <cp:revision>192</cp:revision>
  <dcterms:created xsi:type="dcterms:W3CDTF">2013-09-22T07:55:00Z</dcterms:created>
  <dcterms:modified xsi:type="dcterms:W3CDTF">2017-05-31T14:25:38Z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