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728" r:id="rId2"/>
    <p:sldId id="779" r:id="rId3"/>
    <p:sldId id="781" r:id="rId4"/>
    <p:sldId id="756" r:id="rId5"/>
    <p:sldId id="794" r:id="rId6"/>
    <p:sldId id="783" r:id="rId7"/>
    <p:sldId id="806" r:id="rId8"/>
    <p:sldId id="804" r:id="rId9"/>
    <p:sldId id="807" r:id="rId10"/>
    <p:sldId id="805" r:id="rId11"/>
    <p:sldId id="808" r:id="rId12"/>
    <p:sldId id="824" r:id="rId13"/>
    <p:sldId id="825" r:id="rId14"/>
    <p:sldId id="820" r:id="rId15"/>
    <p:sldId id="819" r:id="rId16"/>
    <p:sldId id="823" r:id="rId17"/>
    <p:sldId id="821" r:id="rId18"/>
    <p:sldId id="822" r:id="rId19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000"/>
    <a:srgbClr val="0000CC"/>
    <a:srgbClr val="8BCD43"/>
    <a:srgbClr val="1481DC"/>
    <a:srgbClr val="FF9933"/>
    <a:srgbClr val="148BDC"/>
    <a:srgbClr val="558ED5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611" autoAdjust="0"/>
    <p:restoredTop sz="94660" autoAdjust="0"/>
  </p:normalViewPr>
  <p:slideViewPr>
    <p:cSldViewPr>
      <p:cViewPr varScale="1">
        <p:scale>
          <a:sx n="90" d="100"/>
          <a:sy n="90" d="100"/>
        </p:scale>
        <p:origin x="69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100" d="100"/>
        <a:sy n="100" d="100"/>
      </p:scale>
      <p:origin x="0" y="0"/>
    </p:cViewPr>
  </p:sorterViewPr>
  <p:gridSpacing cx="72005" cy="72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buFont typeface="Arial" panose="020B0604020202020204" pitchFamily="34" charset="0"/>
              <a:buNone/>
              <a:defRPr sz="1200" noProof="1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buFont typeface="Arial" panose="020B0604020202020204" pitchFamily="34" charset="0"/>
              <a:buNone/>
              <a:defRPr sz="1200" noProof="1">
                <a:latin typeface="+mn-lt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buFont typeface="Arial" panose="020B0604020202020204" pitchFamily="34" charset="0"/>
              <a:buNone/>
              <a:defRPr sz="1200" noProof="1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>
                <a:cs typeface="+mn-ea"/>
              </a:defRPr>
            </a:lvl1pPr>
          </a:lstStyle>
          <a:p>
            <a:pPr>
              <a:defRPr/>
            </a:pPr>
            <a:fld id="{E55E3296-1D2A-46F6-B10D-CD82C3E3666D}" type="slidenum">
              <a:rPr lang="en-US" altLang="en-US"/>
              <a:pPr>
                <a:defRPr/>
              </a:pPr>
              <a:t>‹#›</a:t>
            </a:fld>
            <a:endParaRPr lang="en-US" altLang="en-US"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buFont typeface="Arial" panose="020B0604020202020204" pitchFamily="34" charset="0"/>
              <a:buNone/>
              <a:defRPr sz="1200" noProof="1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buFont typeface="Arial" panose="020B0604020202020204" pitchFamily="34" charset="0"/>
              <a:buNone/>
              <a:defRPr sz="1200" noProof="1">
                <a:latin typeface="+mn-lt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221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  <a:endParaRPr lang="en-US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buFont typeface="Arial" panose="020B0604020202020204" pitchFamily="34" charset="0"/>
              <a:buNone/>
              <a:defRPr sz="1200" noProof="1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>
                <a:cs typeface="+mn-ea"/>
              </a:defRPr>
            </a:lvl1pPr>
          </a:lstStyle>
          <a:p>
            <a:pPr>
              <a:defRPr/>
            </a:pPr>
            <a:fld id="{1CDF9B30-4B8F-4D2D-8412-B5DAD2DBAECB}" type="slidenum">
              <a:rPr lang="en-US" altLang="en-US"/>
              <a:pPr>
                <a:defRPr/>
              </a:pPr>
              <a:t>‹#›</a:t>
            </a:fld>
            <a:endParaRPr lang="en-US" altLang="en-US"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首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980115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bg bwMode="auto">
      <p:bgPr>
        <a:solidFill>
          <a:srgbClr val="148BD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1" descr="树5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075" y="1123950"/>
            <a:ext cx="3963988" cy="4551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388938" y="319088"/>
            <a:ext cx="11414125" cy="6219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buFont typeface="Arial" panose="020B0604020202020204" pitchFamily="34" charset="0"/>
              <a:buNone/>
              <a:defRPr/>
            </a:pPr>
            <a:endParaRPr lang="zh-CN" altLang="en-US" noProof="1"/>
          </a:p>
        </p:txBody>
      </p:sp>
      <p:pic>
        <p:nvPicPr>
          <p:cNvPr id="4" name="Picture 7" descr="草地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938" y="5143500"/>
            <a:ext cx="11414125" cy="1381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15"/>
          <p:cNvSpPr txBox="1">
            <a:spLocks noChangeArrowheads="1"/>
          </p:cNvSpPr>
          <p:nvPr/>
        </p:nvSpPr>
        <p:spPr bwMode="auto">
          <a:xfrm>
            <a:off x="5664200" y="6524625"/>
            <a:ext cx="982663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zh-CN" sz="1600">
                <a:solidFill>
                  <a:schemeClr val="bg1"/>
                </a:solidFill>
              </a:rPr>
              <a:t>—  </a:t>
            </a:r>
            <a:fld id="{0254D450-A245-4711-B3EF-A503D77E3772}" type="slidenum">
              <a:rPr lang="zh-CN" altLang="en-US" sz="1600" smtClean="0">
                <a:solidFill>
                  <a:schemeClr val="bg1"/>
                </a:solidFill>
              </a:rPr>
              <a:pPr eaLnBrk="1" hangingPunct="1">
                <a:buFont typeface="Arial" panose="020B0604020202020204" pitchFamily="34" charset="0"/>
                <a:buNone/>
                <a:defRPr/>
              </a:pPr>
              <a:t>‹#›</a:t>
            </a:fld>
            <a:r>
              <a:rPr lang="zh-CN" altLang="en-US" sz="1600">
                <a:solidFill>
                  <a:schemeClr val="bg1"/>
                </a:solidFill>
              </a:rPr>
              <a:t> </a:t>
            </a:r>
            <a:r>
              <a:rPr lang="en-US" altLang="zh-CN" sz="1600">
                <a:solidFill>
                  <a:schemeClr val="bg1"/>
                </a:solidFill>
              </a:rPr>
              <a:t>—</a:t>
            </a:r>
            <a:r>
              <a:rPr lang="zh-CN" altLang="en-US" sz="1600">
                <a:solidFill>
                  <a:schemeClr val="bg1"/>
                </a:solidFill>
              </a:rPr>
              <a:t> </a:t>
            </a:r>
            <a:endParaRPr lang="zh-CN" altLang="en-US" sz="1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50330556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目录页">
    <p:bg bwMode="auto">
      <p:bgPr>
        <a:solidFill>
          <a:srgbClr val="148BD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5"/>
          <p:cNvSpPr txBox="1">
            <a:spLocks noChangeArrowheads="1"/>
          </p:cNvSpPr>
          <p:nvPr/>
        </p:nvSpPr>
        <p:spPr bwMode="auto">
          <a:xfrm>
            <a:off x="625475" y="1001713"/>
            <a:ext cx="129540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sz="1600">
                <a:solidFill>
                  <a:srgbClr val="FFFFFF"/>
                </a:solidFill>
                <a:latin typeface="Agency FB" panose="020B0503020202020204" pitchFamily="34" charset="0"/>
                <a:ea typeface="Adobe 宋体 Std L" pitchFamily="18" charset="-122"/>
              </a:rPr>
              <a:t>Contents Page</a:t>
            </a:r>
            <a:endParaRPr lang="zh-CN" altLang="en-US" sz="1600">
              <a:solidFill>
                <a:srgbClr val="FFFFFF"/>
              </a:solidFill>
              <a:latin typeface="Agency FB" panose="020B0503020202020204" pitchFamily="34" charset="0"/>
              <a:ea typeface="Adobe 宋体 Std L" pitchFamily="18" charset="-122"/>
            </a:endParaRPr>
          </a:p>
        </p:txBody>
      </p:sp>
      <p:sp>
        <p:nvSpPr>
          <p:cNvPr id="3" name="文本框 24"/>
          <p:cNvSpPr txBox="1">
            <a:spLocks noChangeArrowheads="1"/>
          </p:cNvSpPr>
          <p:nvPr/>
        </p:nvSpPr>
        <p:spPr bwMode="auto">
          <a:xfrm>
            <a:off x="625475" y="561975"/>
            <a:ext cx="12954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2400">
                <a:solidFill>
                  <a:srgbClr val="FFFFFF"/>
                </a:solidFill>
                <a:ea typeface="微软雅黑" panose="020B0503020204020204" pitchFamily="34" charset="-122"/>
              </a:rPr>
              <a:t>目录页</a:t>
            </a:r>
          </a:p>
        </p:txBody>
      </p:sp>
      <p:sp>
        <p:nvSpPr>
          <p:cNvPr id="4" name="矩形 3"/>
          <p:cNvSpPr/>
          <p:nvPr/>
        </p:nvSpPr>
        <p:spPr>
          <a:xfrm>
            <a:off x="388938" y="319088"/>
            <a:ext cx="11414125" cy="6219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buFont typeface="Arial" panose="020B0604020202020204" pitchFamily="34" charset="0"/>
              <a:buNone/>
              <a:defRPr/>
            </a:pPr>
            <a:endParaRPr lang="zh-CN" altLang="en-US" noProof="1"/>
          </a:p>
        </p:txBody>
      </p:sp>
      <p:sp>
        <p:nvSpPr>
          <p:cNvPr id="5" name="TextBox 15"/>
          <p:cNvSpPr txBox="1">
            <a:spLocks noChangeArrowheads="1"/>
          </p:cNvSpPr>
          <p:nvPr/>
        </p:nvSpPr>
        <p:spPr bwMode="auto">
          <a:xfrm>
            <a:off x="5592763" y="6524625"/>
            <a:ext cx="982662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zh-CN" sz="1600">
                <a:solidFill>
                  <a:schemeClr val="bg1"/>
                </a:solidFill>
              </a:rPr>
              <a:t>—  </a:t>
            </a:r>
            <a:fld id="{190C1FD4-C89A-4DB2-AF5C-7620A0E3F3C5}" type="slidenum">
              <a:rPr lang="zh-CN" altLang="en-US" sz="1600" smtClean="0">
                <a:solidFill>
                  <a:schemeClr val="bg1"/>
                </a:solidFill>
              </a:rPr>
              <a:pPr eaLnBrk="1" hangingPunct="1">
                <a:buFont typeface="Arial" panose="020B0604020202020204" pitchFamily="34" charset="0"/>
                <a:buNone/>
                <a:defRPr/>
              </a:pPr>
              <a:t>‹#›</a:t>
            </a:fld>
            <a:r>
              <a:rPr lang="zh-CN" altLang="en-US" sz="1600">
                <a:solidFill>
                  <a:schemeClr val="bg1"/>
                </a:solidFill>
              </a:rPr>
              <a:t> </a:t>
            </a:r>
            <a:r>
              <a:rPr lang="en-US" altLang="zh-CN" sz="1600">
                <a:solidFill>
                  <a:schemeClr val="bg1"/>
                </a:solidFill>
              </a:rPr>
              <a:t>—</a:t>
            </a:r>
            <a:r>
              <a:rPr lang="zh-CN" altLang="en-US" sz="1600">
                <a:solidFill>
                  <a:schemeClr val="bg1"/>
                </a:solidFill>
              </a:rPr>
              <a:t> </a:t>
            </a:r>
            <a:endParaRPr lang="zh-CN" altLang="en-US" sz="1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Picture 7" descr="草地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938" y="5143500"/>
            <a:ext cx="11414125" cy="1381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34750258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页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81919461"/>
      </p:ext>
    </p:extLst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过渡页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66968711"/>
      </p:ext>
    </p:extLst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60352" y="228600"/>
            <a:ext cx="10687049" cy="9144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12800" y="1600200"/>
            <a:ext cx="10566400" cy="44196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248400"/>
            <a:ext cx="2844800" cy="457200"/>
          </a:xfrm>
          <a:prstGeom prst="rect">
            <a:avLst/>
          </a:prstGeom>
        </p:spPr>
        <p:txBody>
          <a:bodyPr/>
          <a:lstStyle>
            <a:lvl1pPr eaLnBrk="1" fontAlgn="auto" hangingPunct="1">
              <a:buFont typeface="Arial" panose="020B0604020202020204" pitchFamily="34" charset="0"/>
              <a:buNone/>
              <a:defRPr noProof="1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248400"/>
            <a:ext cx="3860800" cy="457200"/>
          </a:xfrm>
          <a:prstGeom prst="rect">
            <a:avLst/>
          </a:prstGeom>
        </p:spPr>
        <p:txBody>
          <a:bodyPr/>
          <a:lstStyle>
            <a:lvl1pPr eaLnBrk="1" fontAlgn="auto" hangingPunct="1">
              <a:buFont typeface="Arial" panose="020B0604020202020204" pitchFamily="34" charset="0"/>
              <a:buNone/>
              <a:defRPr noProof="1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248400"/>
            <a:ext cx="2844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buFont typeface="Arial" panose="020B0604020202020204" pitchFamily="34" charset="0"/>
              <a:buNone/>
              <a:defRPr noProof="1">
                <a:cs typeface="+mn-ea"/>
              </a:defRPr>
            </a:lvl1pPr>
          </a:lstStyle>
          <a:p>
            <a:pPr>
              <a:defRPr/>
            </a:pPr>
            <a:fld id="{F126B364-5D66-4EE3-8587-BA828D7324DF}" type="slidenum">
              <a:rPr lang="en-US" altLang="zh-CN"/>
              <a:pPr>
                <a:defRPr/>
              </a:pPr>
              <a:t>‹#›</a:t>
            </a:fld>
            <a:endParaRPr lang="en-US" altLang="zh-CN"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2896483"/>
      </p:ext>
    </p:extLst>
  </p:cSld>
  <p:clrMapOvr>
    <a:masterClrMapping/>
  </p:clrMapOvr>
  <p:transition>
    <p:push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istrator\Desktop\高分突破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12300" y="47625"/>
            <a:ext cx="2584450" cy="51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Date Placeholder 1"/>
          <p:cNvSpPr>
            <a:spLocks noGrp="1"/>
          </p:cNvSpPr>
          <p:nvPr>
            <p:ph type="dt" sz="half" idx="10"/>
          </p:nvPr>
        </p:nvSpPr>
        <p:spPr>
          <a:xfrm>
            <a:off x="0" y="0"/>
            <a:ext cx="0" cy="0"/>
          </a:xfrm>
        </p:spPr>
        <p:txBody>
          <a:bodyPr/>
          <a:lstStyle>
            <a:lvl1pPr eaLnBrk="1" hangingPunct="1"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6764A102-654C-462C-8DF0-3FDAB7CE9C1D}" type="datetimeFigureOut">
              <a:rPr lang="zh-CN" altLang="en-US"/>
              <a:pPr>
                <a:defRPr/>
              </a:pPr>
              <a:t>2017/5/31/Wed</a:t>
            </a:fld>
            <a:endParaRPr lang="zh-CN" altLang="en-US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0" y="0"/>
            <a:ext cx="0" cy="0"/>
          </a:xfrm>
        </p:spPr>
        <p:txBody>
          <a:bodyPr/>
          <a:lstStyle>
            <a:lvl1pPr eaLnBrk="1" hangingPunct="1"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0"/>
            <a:ext cx="0" cy="0"/>
          </a:xfrm>
        </p:spPr>
        <p:txBody>
          <a:bodyPr/>
          <a:lstStyle>
            <a:lvl1pPr eaLnBrk="1" hangingPunct="1"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CEBF7AAF-2151-49F9-AE01-28F96B60B98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8772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2" r:id="rId2"/>
    <p:sldLayoutId id="2147483703" r:id="rId3"/>
    <p:sldLayoutId id="2147483700" r:id="rId4"/>
    <p:sldLayoutId id="2147483701" r:id="rId5"/>
    <p:sldLayoutId id="2147483704" r:id="rId6"/>
    <p:sldLayoutId id="2147483705" r:id="rId7"/>
  </p:sldLayoutIdLst>
  <p:transition spd="slow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hyperlink" Target="../../../xrf123/&#26700;&#38754;/08&#31185;&#23398;&#25658;&#25163;&#34892;&#21160;&#35838;&#20214;/hailang.mp3" TargetMode="Externa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7.jpeg"/><Relationship Id="rId4" Type="http://schemas.openxmlformats.org/officeDocument/2006/relationships/image" Target="../media/image10.gi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hyperlink" Target="../../../xrf123/&#26700;&#38754;/08&#31185;&#23398;&#25658;&#25163;&#34892;&#21160;&#35838;&#20214;/hailang.mp3" TargetMode="Externa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.gi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hyperlink" Target="../../../xrf123/&#26700;&#38754;/08&#31185;&#23398;&#25658;&#25163;&#34892;&#21160;&#35838;&#20214;/hailang.mp3" TargetMode="Externa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.gi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hyperlink" Target="../../../xrf123/&#26700;&#38754;/08&#31185;&#23398;&#25658;&#25163;&#34892;&#21160;&#35838;&#20214;/hailang.mp3" TargetMode="Externa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.gi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图片 18" descr="timg (2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414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Box 3"/>
          <p:cNvSpPr txBox="1">
            <a:spLocks noChangeArrowheads="1"/>
          </p:cNvSpPr>
          <p:nvPr/>
        </p:nvSpPr>
        <p:spPr bwMode="auto">
          <a:xfrm>
            <a:off x="881063" y="4872038"/>
            <a:ext cx="10429875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72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法律保护我们  第二课时</a:t>
            </a:r>
          </a:p>
        </p:txBody>
      </p:sp>
      <p:sp>
        <p:nvSpPr>
          <p:cNvPr id="14" name="TextBox 11"/>
          <p:cNvSpPr txBox="1">
            <a:spLocks noChangeArrowheads="1"/>
          </p:cNvSpPr>
          <p:nvPr/>
        </p:nvSpPr>
        <p:spPr bwMode="auto">
          <a:xfrm>
            <a:off x="4808538" y="4365625"/>
            <a:ext cx="25749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200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第八单元  与法同行</a:t>
            </a:r>
          </a:p>
        </p:txBody>
      </p:sp>
      <p:cxnSp>
        <p:nvCxnSpPr>
          <p:cNvPr id="16" name="直接连接符 15"/>
          <p:cNvCxnSpPr/>
          <p:nvPr/>
        </p:nvCxnSpPr>
        <p:spPr>
          <a:xfrm>
            <a:off x="3363913" y="4565650"/>
            <a:ext cx="1466850" cy="0"/>
          </a:xfrm>
          <a:prstGeom prst="line">
            <a:avLst/>
          </a:prstGeom>
          <a:ln>
            <a:solidFill>
              <a:srgbClr val="FF6600"/>
            </a:solidFill>
            <a:tailEnd type="oval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7361238" y="4565650"/>
            <a:ext cx="1466850" cy="0"/>
          </a:xfrm>
          <a:prstGeom prst="line">
            <a:avLst/>
          </a:prstGeom>
          <a:ln>
            <a:solidFill>
              <a:srgbClr val="FF6600"/>
            </a:solidFill>
            <a:headEnd type="oval"/>
            <a:tailEnd type="non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2" name="矩形 1"/>
          <p:cNvSpPr/>
          <p:nvPr/>
        </p:nvSpPr>
        <p:spPr>
          <a:xfrm>
            <a:off x="-1588" y="6669088"/>
            <a:ext cx="12193588" cy="188912"/>
          </a:xfrm>
          <a:prstGeom prst="rect">
            <a:avLst/>
          </a:prstGeom>
          <a:solidFill>
            <a:srgbClr val="148B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buFont typeface="Arial" panose="020B0604020202020204" pitchFamily="34" charset="0"/>
              <a:buNone/>
              <a:defRPr/>
            </a:pPr>
            <a:endParaRPr lang="zh-CN" altLang="en-US" noProof="1"/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62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8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8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925"/>
                            </p:stCondLst>
                            <p:childTnLst>
                              <p:par>
                                <p:cTn id="1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425"/>
                            </p:stCondLst>
                            <p:childTnLst>
                              <p:par>
                                <p:cTn id="21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2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215813" cy="68849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buFont typeface="Arial" panose="020B0604020202020204" pitchFamily="34" charset="0"/>
              <a:buNone/>
              <a:defRPr/>
            </a:pPr>
            <a:endParaRPr lang="zh-CN" altLang="en-US" noProof="1"/>
          </a:p>
        </p:txBody>
      </p:sp>
      <p:sp>
        <p:nvSpPr>
          <p:cNvPr id="16387" name="Rectangle 4"/>
          <p:cNvSpPr>
            <a:spLocks noChangeArrowheads="1"/>
          </p:cNvSpPr>
          <p:nvPr/>
        </p:nvSpPr>
        <p:spPr bwMode="auto">
          <a:xfrm>
            <a:off x="215900" y="215900"/>
            <a:ext cx="11801475" cy="638175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159758" name="Text Box 14"/>
          <p:cNvSpPr txBox="1">
            <a:spLocks noChangeArrowheads="1"/>
          </p:cNvSpPr>
          <p:nvPr/>
        </p:nvSpPr>
        <p:spPr bwMode="auto">
          <a:xfrm>
            <a:off x="730250" y="2098675"/>
            <a:ext cx="6230938" cy="2011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最终，小亮跟社会青年混到了一起，他们沉迷于网络游戏，还抢劫、盗窃甚至杀人</a:t>
            </a:r>
            <a:r>
              <a:rPr lang="en-US" altLang="zh-CN" sz="280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……</a:t>
            </a:r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pic>
        <p:nvPicPr>
          <p:cNvPr id="16389" name="Picture 50" descr="hr_072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713" y="908050"/>
            <a:ext cx="11376025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Group 25"/>
          <p:cNvGrpSpPr>
            <a:grpSpLocks/>
          </p:cNvGrpSpPr>
          <p:nvPr/>
        </p:nvGrpSpPr>
        <p:grpSpPr bwMode="auto">
          <a:xfrm>
            <a:off x="239713" y="4986338"/>
            <a:ext cx="11233150" cy="1471612"/>
            <a:chOff x="249" y="2976"/>
            <a:chExt cx="4854" cy="927"/>
          </a:xfrm>
        </p:grpSpPr>
        <p:pic>
          <p:nvPicPr>
            <p:cNvPr id="16393" name="Picture 20" descr="0000707_090_090_907147731D49478ED7FD6C97DB9DB6F4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9" y="2976"/>
              <a:ext cx="726" cy="6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394" name="Text Box 23"/>
            <p:cNvSpPr txBox="1">
              <a:spLocks noChangeArrowheads="1"/>
            </p:cNvSpPr>
            <p:nvPr/>
          </p:nvSpPr>
          <p:spPr bwMode="auto">
            <a:xfrm>
              <a:off x="975" y="3039"/>
              <a:ext cx="4128" cy="864"/>
            </a:xfrm>
            <a:prstGeom prst="rect">
              <a:avLst/>
            </a:prstGeom>
            <a:noFill/>
            <a:ln w="9525">
              <a:solidFill>
                <a:srgbClr val="008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zh-CN" altLang="en-US" sz="2800">
                  <a:solidFill>
                    <a:srgbClr val="3333FF"/>
                  </a:solidFill>
                  <a:ea typeface="黑体" panose="02010609060101010101" pitchFamily="49" charset="-122"/>
                </a:rPr>
                <a:t>火眼金睛：公安机关在逮捕小亮时采用不鸣笛等方式。审理案件时采用圆桌审理。人民法院公开案件时</a:t>
              </a:r>
              <a:r>
                <a:rPr lang="zh-CN" altLang="en-US" sz="2800">
                  <a:solidFill>
                    <a:srgbClr val="3333FF"/>
                  </a:solidFill>
                  <a:ea typeface="黑体" panose="02010609060101010101" pitchFamily="49" charset="-122"/>
                  <a:sym typeface="宋体" panose="02010600030101010101" pitchFamily="2" charset="-122"/>
                </a:rPr>
                <a:t>全貌没有曝光，并使用了化名。</a:t>
              </a:r>
              <a:r>
                <a:rPr lang="zh-CN" altLang="en-US" sz="2800">
                  <a:solidFill>
                    <a:srgbClr val="0000FF"/>
                  </a:solidFill>
                  <a:ea typeface="黑体" panose="02010609060101010101" pitchFamily="49" charset="-122"/>
                  <a:sym typeface="宋体" panose="02010600030101010101" pitchFamily="2" charset="-122"/>
                </a:rPr>
                <a:t>他得到了什么保护？</a:t>
              </a:r>
              <a:endParaRPr lang="zh-CN" altLang="en-US" sz="2800">
                <a:solidFill>
                  <a:srgbClr val="0000FF"/>
                </a:solidFill>
                <a:ea typeface="黑体" panose="02010609060101010101" pitchFamily="49" charset="-122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581025" y="228600"/>
            <a:ext cx="4743450" cy="6794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buFont typeface="Arial" panose="020B0604020202020204" pitchFamily="34" charset="0"/>
              <a:buNone/>
              <a:defRPr/>
            </a:pPr>
            <a:r>
              <a:rPr lang="zh-CN" altLang="en-US" sz="3600" b="1" noProof="1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案件回放 </a:t>
            </a:r>
            <a:r>
              <a:rPr lang="zh-CN" altLang="en-US" sz="3600" b="1" noProof="1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 第四幕</a:t>
            </a:r>
          </a:p>
        </p:txBody>
      </p:sp>
      <p:pic>
        <p:nvPicPr>
          <p:cNvPr id="164888" name="Picture 24" descr="未命名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0900" y="1870075"/>
            <a:ext cx="4416425" cy="2468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597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7" dur="2000"/>
                                        <p:tgtEl>
                                          <p:spTgt spid="1648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975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661988" y="361950"/>
            <a:ext cx="2405062" cy="6778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buFont typeface="Arial" panose="020B0604020202020204" pitchFamily="34" charset="0"/>
              <a:buNone/>
              <a:defRPr/>
            </a:pPr>
            <a:r>
              <a:rPr lang="zh-CN" altLang="en-US" sz="3600" b="1" noProof="1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司法保护</a:t>
            </a:r>
          </a:p>
        </p:txBody>
      </p:sp>
      <p:sp>
        <p:nvSpPr>
          <p:cNvPr id="5" name="矩形 4"/>
          <p:cNvSpPr/>
          <p:nvPr/>
        </p:nvSpPr>
        <p:spPr>
          <a:xfrm>
            <a:off x="550863" y="1196975"/>
            <a:ext cx="2376487" cy="74613"/>
          </a:xfrm>
          <a:prstGeom prst="rect">
            <a:avLst/>
          </a:prstGeom>
          <a:solidFill>
            <a:schemeClr val="accent1"/>
          </a:solidFill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buFont typeface="Arial" panose="020B0604020202020204" pitchFamily="34" charset="0"/>
              <a:buNone/>
              <a:defRPr/>
            </a:pPr>
            <a:endParaRPr lang="zh-CN" altLang="en-US" noProof="1">
              <a:solidFill>
                <a:schemeClr val="accent5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50863" y="1895475"/>
            <a:ext cx="8285162" cy="40624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含义：</a:t>
            </a:r>
            <a:r>
              <a:rPr lang="zh-CN" altLang="en-US" sz="2400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司法保护是指</a:t>
            </a:r>
            <a:r>
              <a:rPr lang="zh-CN" altLang="en-US" sz="2400" b="1" noProof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公安机关、人民检察院、人民法院</a:t>
            </a:r>
            <a:r>
              <a:rPr lang="zh-CN" altLang="en-US" sz="2400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等国家机关依法履行职责，在司法活动中对未成年人合法权益的保护。</a:t>
            </a:r>
          </a:p>
          <a:p>
            <a:pPr eaLnBrk="1" fontAlgn="auto" hangingPunct="1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2400" b="1" noProof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基本内容：</a:t>
            </a:r>
            <a:r>
              <a:rPr lang="zh-CN" altLang="en-US" sz="2400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①设立专门机构或指定专人办理；②保护未成年人的继承权和受遗赠权；</a:t>
            </a:r>
            <a:r>
              <a:rPr lang="zh-CN" altLang="en-US" sz="2400" noProof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③</a:t>
            </a:r>
            <a:r>
              <a:rPr lang="zh-CN" altLang="en-US" sz="2400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对于离婚案件中的子女抚养问题应当听取子女意见；</a:t>
            </a:r>
            <a:r>
              <a:rPr lang="zh-CN" altLang="en-US" sz="2400" noProof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④</a:t>
            </a:r>
            <a:r>
              <a:rPr lang="zh-CN" altLang="en-US" sz="2400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实行</a:t>
            </a:r>
            <a:r>
              <a:rPr lang="zh-CN" altLang="en-US" sz="2400" noProof="1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教育、感化、挽救</a:t>
            </a:r>
            <a:r>
              <a:rPr lang="zh-CN" altLang="en-US" sz="2400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的方针，坚持</a:t>
            </a:r>
            <a:r>
              <a:rPr lang="zh-CN" altLang="en-US" sz="2400" noProof="1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教育为主、惩罚为辅</a:t>
            </a:r>
            <a:r>
              <a:rPr lang="zh-CN" altLang="en-US" sz="2400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的原则。</a:t>
            </a:r>
          </a:p>
        </p:txBody>
      </p:sp>
      <p:pic>
        <p:nvPicPr>
          <p:cNvPr id="17413" name="图片 7" descr="u=1859157277,2613725750&amp;fm=23&amp;gp=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936"/>
          <a:stretch>
            <a:fillRect/>
          </a:stretch>
        </p:blipFill>
        <p:spPr bwMode="auto">
          <a:xfrm>
            <a:off x="8836025" y="2144713"/>
            <a:ext cx="2959100" cy="343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9" name="直接连接符 8"/>
          <p:cNvCxnSpPr/>
          <p:nvPr/>
        </p:nvCxnSpPr>
        <p:spPr>
          <a:xfrm flipV="1">
            <a:off x="581025" y="5851525"/>
            <a:ext cx="11202988" cy="2540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V="1">
            <a:off x="590550" y="1778000"/>
            <a:ext cx="11204575" cy="2540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push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矩形 5121"/>
          <p:cNvSpPr>
            <a:spLocks noChangeArrowheads="1"/>
          </p:cNvSpPr>
          <p:nvPr/>
        </p:nvSpPr>
        <p:spPr bwMode="auto">
          <a:xfrm>
            <a:off x="1524000" y="836613"/>
            <a:ext cx="9144000" cy="144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FF9933"/>
                    </a:gs>
                    <a:gs pos="100000">
                      <a:schemeClr val="bg1"/>
                    </a:gs>
                  </a:gsLst>
                  <a:lin ang="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endParaRPr lang="zh-CN" altLang="zh-CN" sz="2800"/>
          </a:p>
        </p:txBody>
      </p:sp>
      <p:sp>
        <p:nvSpPr>
          <p:cNvPr id="18435" name="文本框 5122"/>
          <p:cNvSpPr txBox="1">
            <a:spLocks noChangeArrowheads="1"/>
          </p:cNvSpPr>
          <p:nvPr/>
        </p:nvSpPr>
        <p:spPr bwMode="auto">
          <a:xfrm>
            <a:off x="1631950" y="188913"/>
            <a:ext cx="2808288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 b="1">
                <a:ea typeface="幼圆" panose="02010509060101010101" pitchFamily="49" charset="-122"/>
              </a:rPr>
              <a:t>难点详解</a:t>
            </a:r>
          </a:p>
        </p:txBody>
      </p:sp>
      <p:sp>
        <p:nvSpPr>
          <p:cNvPr id="18436" name="Text Box 5"/>
          <p:cNvSpPr txBox="1">
            <a:spLocks noChangeArrowheads="1"/>
          </p:cNvSpPr>
          <p:nvPr/>
        </p:nvSpPr>
        <p:spPr bwMode="auto">
          <a:xfrm>
            <a:off x="803275" y="1341438"/>
            <a:ext cx="10585450" cy="431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40000"/>
              </a:lnSpc>
            </a:pPr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分清四种保护的区别：</a:t>
            </a:r>
          </a:p>
          <a:p>
            <a:pPr>
              <a:lnSpc>
                <a:spcPct val="140000"/>
              </a:lnSpc>
            </a:pP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家庭保护是未成年人在家里受父母或其他监护人的抚养、监护、教育，特点是与家里的父母有关。学校保护是未成年人在学校学习期间受到的保护，特点是与学校、老师、学习有关。社会保护是未成年人在除了家庭、学校以外的社会环境里受到的保护，包括政府部门对未成年人的保护。就是全社会（包括公、检、法在内的所有机关、单位）为未成年人健康成长提供良好的社会环境。</a:t>
            </a:r>
          </a:p>
        </p:txBody>
      </p:sp>
    </p:spTree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矩形 5121"/>
          <p:cNvSpPr>
            <a:spLocks noChangeArrowheads="1"/>
          </p:cNvSpPr>
          <p:nvPr/>
        </p:nvSpPr>
        <p:spPr bwMode="auto">
          <a:xfrm>
            <a:off x="1524000" y="836613"/>
            <a:ext cx="9144000" cy="144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FF9933"/>
                    </a:gs>
                    <a:gs pos="100000">
                      <a:schemeClr val="bg1"/>
                    </a:gs>
                  </a:gsLst>
                  <a:lin ang="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endParaRPr lang="zh-CN" altLang="zh-CN" sz="2800"/>
          </a:p>
        </p:txBody>
      </p:sp>
      <p:sp>
        <p:nvSpPr>
          <p:cNvPr id="19459" name="文本框 5122"/>
          <p:cNvSpPr txBox="1">
            <a:spLocks noChangeArrowheads="1"/>
          </p:cNvSpPr>
          <p:nvPr/>
        </p:nvSpPr>
        <p:spPr bwMode="auto">
          <a:xfrm>
            <a:off x="1631950" y="188913"/>
            <a:ext cx="2808288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 b="1">
                <a:ea typeface="幼圆" panose="02010509060101010101" pitchFamily="49" charset="-122"/>
              </a:rPr>
              <a:t>难点详解</a:t>
            </a:r>
          </a:p>
        </p:txBody>
      </p:sp>
      <p:sp>
        <p:nvSpPr>
          <p:cNvPr id="19460" name="Text Box 5"/>
          <p:cNvSpPr txBox="1">
            <a:spLocks noChangeArrowheads="1"/>
          </p:cNvSpPr>
          <p:nvPr/>
        </p:nvSpPr>
        <p:spPr bwMode="auto">
          <a:xfrm>
            <a:off x="876300" y="1196975"/>
            <a:ext cx="10439400" cy="422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60000"/>
              </a:lnSpc>
            </a:pPr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国家、政府部门（包括公、检、法部门）颁布、实施的有关未成年人的法律法规、政策、措施，一般都属于社会保护。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司法保护是公安机关、检察院、法院、司法行政部门在履行职责的过程中对未成年人的保护，对象主要是违法犯罪的未成年人。也包括法院在审判案件时依法保护未成年人的继承权、受抚养权等。</a:t>
            </a:r>
          </a:p>
          <a:p>
            <a:pPr>
              <a:lnSpc>
                <a:spcPct val="160000"/>
              </a:lnSpc>
            </a:pP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辨别四种保护，关键是看材料的内容是强调谁的行为，主语是谁</a:t>
            </a:r>
          </a:p>
        </p:txBody>
      </p:sp>
    </p:spTree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buFont typeface="Arial" panose="020B0604020202020204" pitchFamily="34" charset="0"/>
              <a:buNone/>
              <a:defRPr/>
            </a:pPr>
            <a:endParaRPr lang="zh-CN" altLang="en-US" noProof="1"/>
          </a:p>
        </p:txBody>
      </p:sp>
      <p:sp>
        <p:nvSpPr>
          <p:cNvPr id="5" name="矩形 4"/>
          <p:cNvSpPr/>
          <p:nvPr/>
        </p:nvSpPr>
        <p:spPr>
          <a:xfrm>
            <a:off x="263525" y="241300"/>
            <a:ext cx="11664950" cy="63738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buFont typeface="Arial" panose="020B0604020202020204" pitchFamily="34" charset="0"/>
              <a:buNone/>
              <a:defRPr/>
            </a:pPr>
            <a:endParaRPr lang="zh-CN" altLang="en-US" noProof="1"/>
          </a:p>
        </p:txBody>
      </p:sp>
      <p:sp>
        <p:nvSpPr>
          <p:cNvPr id="20484" name="文本框 1"/>
          <p:cNvSpPr txBox="1">
            <a:spLocks noChangeArrowheads="1"/>
          </p:cNvSpPr>
          <p:nvPr/>
        </p:nvSpPr>
        <p:spPr bwMode="auto">
          <a:xfrm>
            <a:off x="487363" y="368300"/>
            <a:ext cx="1968500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当堂训练</a:t>
            </a:r>
          </a:p>
        </p:txBody>
      </p:sp>
      <p:sp>
        <p:nvSpPr>
          <p:cNvPr id="20485" name="文本框 2"/>
          <p:cNvSpPr txBox="1">
            <a:spLocks noChangeArrowheads="1"/>
          </p:cNvSpPr>
          <p:nvPr/>
        </p:nvSpPr>
        <p:spPr bwMode="auto">
          <a:xfrm>
            <a:off x="630238" y="1773238"/>
            <a:ext cx="10966450" cy="3729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ts val="3575"/>
              </a:lnSpc>
              <a:buFont typeface="Arial" panose="020B0604020202020204" pitchFamily="34" charset="0"/>
              <a:buNone/>
            </a:pPr>
            <a:r>
              <a:rPr lang="en-US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、某县教育局下发通知，要求各级各类学校切实采取措施，保障学生安全。这体现了我国法律对未成年人的 （     ）</a:t>
            </a:r>
          </a:p>
          <a:p>
            <a:pPr eaLnBrk="1" hangingPunct="1">
              <a:lnSpc>
                <a:spcPts val="3575"/>
              </a:lnSpc>
              <a:buFont typeface="Arial" panose="020B0604020202020204" pitchFamily="34" charset="0"/>
              <a:buNone/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A．家庭保护                         B．学校保护    </a:t>
            </a:r>
          </a:p>
          <a:p>
            <a:pPr eaLnBrk="1" hangingPunct="1">
              <a:lnSpc>
                <a:spcPts val="3575"/>
              </a:lnSpc>
              <a:buFont typeface="Arial" panose="020B0604020202020204" pitchFamily="34" charset="0"/>
              <a:buNone/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C．社会保护                         D．司法保护</a:t>
            </a:r>
          </a:p>
          <a:p>
            <a:pPr eaLnBrk="1" hangingPunct="1">
              <a:lnSpc>
                <a:spcPts val="3575"/>
              </a:lnSpc>
              <a:buFont typeface="Arial" panose="020B0604020202020204" pitchFamily="34" charset="0"/>
              <a:buNone/>
            </a:pPr>
            <a:r>
              <a:rPr lang="en-US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、某学校按照县教育局下发通知的要求，切实采取措施，保障学生安全。这体现了我国法律对未成年人的（     ） </a:t>
            </a:r>
          </a:p>
          <a:p>
            <a:pPr eaLnBrk="1" hangingPunct="1">
              <a:lnSpc>
                <a:spcPts val="3575"/>
              </a:lnSpc>
              <a:buFont typeface="Arial" panose="020B0604020202020204" pitchFamily="34" charset="0"/>
              <a:buNone/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A．家庭保护                         B．学校保护    </a:t>
            </a:r>
          </a:p>
          <a:p>
            <a:pPr eaLnBrk="1" hangingPunct="1">
              <a:lnSpc>
                <a:spcPts val="3575"/>
              </a:lnSpc>
              <a:buFont typeface="Arial" panose="020B0604020202020204" pitchFamily="34" charset="0"/>
              <a:buNone/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C．社会保护                         D．司法保护</a:t>
            </a:r>
          </a:p>
        </p:txBody>
      </p:sp>
      <p:sp>
        <p:nvSpPr>
          <p:cNvPr id="6" name="矩形 5"/>
          <p:cNvSpPr/>
          <p:nvPr/>
        </p:nvSpPr>
        <p:spPr>
          <a:xfrm>
            <a:off x="263525" y="1054100"/>
            <a:ext cx="11664950" cy="762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buFont typeface="Arial" panose="020B0604020202020204" pitchFamily="34" charset="0"/>
              <a:buNone/>
              <a:defRPr/>
            </a:pPr>
            <a:endParaRPr lang="zh-CN" altLang="en-US" noProof="1"/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5038725" y="1971675"/>
            <a:ext cx="498475" cy="1012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600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4648200" y="3843338"/>
            <a:ext cx="498475" cy="1014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6000">
                <a:solidFill>
                  <a:srgbClr val="FF0000"/>
                </a:solidFill>
              </a:rPr>
              <a:t>B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buFont typeface="Arial" panose="020B0604020202020204" pitchFamily="34" charset="0"/>
              <a:buNone/>
              <a:defRPr/>
            </a:pPr>
            <a:endParaRPr lang="zh-CN" altLang="en-US" noProof="1"/>
          </a:p>
        </p:txBody>
      </p:sp>
      <p:sp>
        <p:nvSpPr>
          <p:cNvPr id="5" name="矩形 4"/>
          <p:cNvSpPr/>
          <p:nvPr/>
        </p:nvSpPr>
        <p:spPr>
          <a:xfrm>
            <a:off x="263525" y="242888"/>
            <a:ext cx="11664950" cy="63738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buFont typeface="Arial" panose="020B0604020202020204" pitchFamily="34" charset="0"/>
              <a:buNone/>
              <a:defRPr/>
            </a:pPr>
            <a:endParaRPr lang="zh-CN" altLang="en-US" noProof="1"/>
          </a:p>
        </p:txBody>
      </p:sp>
      <p:sp>
        <p:nvSpPr>
          <p:cNvPr id="21508" name="文本框 2"/>
          <p:cNvSpPr txBox="1">
            <a:spLocks noChangeArrowheads="1"/>
          </p:cNvSpPr>
          <p:nvPr/>
        </p:nvSpPr>
        <p:spPr bwMode="auto">
          <a:xfrm>
            <a:off x="449263" y="1230313"/>
            <a:ext cx="11293475" cy="395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ts val="4275"/>
              </a:lnSpc>
              <a:buFont typeface="Arial" panose="020B0604020202020204" pitchFamily="34" charset="0"/>
              <a:buNone/>
            </a:pPr>
            <a:r>
              <a:rPr lang="en-US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、14岁的小东到表哥家玩，偷拿了表哥家500元钱。表哥向派出所报了案，公安人员很快查出是小东所为。但考虑到小东是未成年人没有对他进行严厉处罚。公安机关的做法是在对小东实行（     ）</a:t>
            </a:r>
          </a:p>
          <a:p>
            <a:pPr eaLnBrk="1" hangingPunct="1">
              <a:lnSpc>
                <a:spcPts val="4275"/>
              </a:lnSpc>
              <a:buFont typeface="Arial" panose="020B0604020202020204" pitchFamily="34" charset="0"/>
              <a:buNone/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 A．家庭保护        B．学校保护       C．社会保护       D．司法保护</a:t>
            </a:r>
          </a:p>
          <a:p>
            <a:pPr eaLnBrk="1" hangingPunct="1">
              <a:lnSpc>
                <a:spcPts val="4275"/>
              </a:lnSpc>
              <a:buFont typeface="Arial" panose="020B0604020202020204" pitchFamily="34" charset="0"/>
              <a:buNone/>
            </a:pP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、今年“两会”期间，有人大代表提议，我国应该专项立法救助乞讨儿童。专项立法救助乞讨儿童体现了对未成年人实施（     ）</a:t>
            </a:r>
          </a:p>
          <a:p>
            <a:pPr eaLnBrk="1" hangingPunct="1">
              <a:lnSpc>
                <a:spcPts val="4275"/>
              </a:lnSpc>
              <a:buFont typeface="Arial" panose="020B0604020202020204" pitchFamily="34" charset="0"/>
              <a:buNone/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 A．家庭保护        B．学校保护       C．社会保护       D．司法保护</a:t>
            </a:r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4483100" y="2192338"/>
            <a:ext cx="498475" cy="1014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6000">
                <a:solidFill>
                  <a:srgbClr val="FF0000"/>
                </a:solidFill>
              </a:rPr>
              <a:t>D</a:t>
            </a:r>
          </a:p>
        </p:txBody>
      </p: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6292850" y="3716338"/>
            <a:ext cx="498475" cy="1014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6000">
                <a:solidFill>
                  <a:srgbClr val="FF0000"/>
                </a:solidFill>
              </a:rPr>
              <a:t>C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矩形 30"/>
          <p:cNvSpPr>
            <a:spLocks noChangeArrowheads="1"/>
          </p:cNvSpPr>
          <p:nvPr/>
        </p:nvSpPr>
        <p:spPr bwMode="auto">
          <a:xfrm>
            <a:off x="1776413" y="990600"/>
            <a:ext cx="8618537" cy="550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zh-CN" sz="3200" b="1">
                <a:latin typeface="黑体" panose="02010609060101010101" pitchFamily="49" charset="-122"/>
                <a:ea typeface="黑体" panose="02010609060101010101" pitchFamily="49" charset="-122"/>
                <a:cs typeface="方正兰亭黑简体"/>
              </a:rPr>
              <a:t>三、分析题</a:t>
            </a:r>
            <a:endParaRPr lang="zh-CN" altLang="zh-CN" sz="3200">
              <a:latin typeface="黑体" panose="02010609060101010101" pitchFamily="49" charset="-122"/>
              <a:ea typeface="黑体" panose="02010609060101010101" pitchFamily="49" charset="-122"/>
              <a:cs typeface="方正兰亭黑简体"/>
            </a:endParaRPr>
          </a:p>
          <a:p>
            <a:pPr eaLnBrk="1" fontAlgn="ctr" hangingPunct="1">
              <a:buFont typeface="Arial" panose="020B0604020202020204" pitchFamily="34" charset="0"/>
              <a:buNone/>
            </a:pPr>
            <a:r>
              <a:rPr lang="zh-CN" altLang="zh-CN" sz="3200">
                <a:latin typeface="黑体" panose="02010609060101010101" pitchFamily="49" charset="-122"/>
                <a:ea typeface="黑体" panose="02010609060101010101" pitchFamily="49" charset="-122"/>
                <a:cs typeface="方正兰亭黑简体"/>
              </a:rPr>
              <a:t>阅读材料并回答问题。</a:t>
            </a:r>
          </a:p>
          <a:p>
            <a:pPr eaLnBrk="1" fontAlgn="ctr" hangingPunct="1">
              <a:buFont typeface="Arial" panose="020B0604020202020204" pitchFamily="34" charset="0"/>
              <a:buNone/>
            </a:pPr>
            <a:r>
              <a:rPr lang="en-US" altLang="zh-CN" sz="3200">
                <a:latin typeface="黑体" panose="02010609060101010101" pitchFamily="49" charset="-122"/>
                <a:ea typeface="黑体" panose="02010609060101010101" pitchFamily="49" charset="-122"/>
                <a:cs typeface="方正兰亭黑简体"/>
              </a:rPr>
              <a:t>   </a:t>
            </a:r>
            <a:r>
              <a:rPr lang="zh-CN" altLang="zh-CN" sz="3200">
                <a:latin typeface="黑体" panose="02010609060101010101" pitchFamily="49" charset="-122"/>
                <a:ea typeface="黑体" panose="02010609060101010101" pitchFamily="49" charset="-122"/>
                <a:cs typeface="方正兰亭黑简体"/>
              </a:rPr>
              <a:t>留守儿童是指父母离乡外出打工，未成年子女留守在家乡原籍，日常生活学习主要由年迈的祖父母或外祖父母监护的少年儿童。留守儿童属于弱势群体，他们的各项权利亟待有效保障。</a:t>
            </a:r>
            <a:r>
              <a:rPr lang="en-US" altLang="zh-CN" sz="3200">
                <a:latin typeface="黑体" panose="02010609060101010101" pitchFamily="49" charset="-122"/>
                <a:ea typeface="黑体" panose="02010609060101010101" pitchFamily="49" charset="-122"/>
                <a:cs typeface="方正兰亭黑简体"/>
              </a:rPr>
              <a:t>2016</a:t>
            </a:r>
            <a:r>
              <a:rPr lang="zh-CN" altLang="zh-CN" sz="3200">
                <a:latin typeface="黑体" panose="02010609060101010101" pitchFamily="49" charset="-122"/>
                <a:ea typeface="黑体" panose="02010609060101010101" pitchFamily="49" charset="-122"/>
                <a:cs typeface="方正兰亭黑简体"/>
              </a:rPr>
              <a:t>年国务院印发《关于加强农村留守儿童关爱保护工作的意见》，提出加强农村留守儿童关爱保护工作，维护未成年人合法权益是各级政府的重要职责，也是家庭、学校和全社会的共同责任。</a:t>
            </a:r>
          </a:p>
        </p:txBody>
      </p:sp>
      <p:grpSp>
        <p:nvGrpSpPr>
          <p:cNvPr id="22531" name="组合 135"/>
          <p:cNvGrpSpPr>
            <a:grpSpLocks/>
          </p:cNvGrpSpPr>
          <p:nvPr/>
        </p:nvGrpSpPr>
        <p:grpSpPr bwMode="auto">
          <a:xfrm>
            <a:off x="1524000" y="6596063"/>
            <a:ext cx="9147175" cy="268287"/>
            <a:chOff x="-23530" y="2881356"/>
            <a:chExt cx="3348000" cy="931705"/>
          </a:xfrm>
        </p:grpSpPr>
        <p:sp>
          <p:nvSpPr>
            <p:cNvPr id="140" name="矩形 139"/>
            <p:cNvSpPr/>
            <p:nvPr/>
          </p:nvSpPr>
          <p:spPr>
            <a:xfrm>
              <a:off x="-23530" y="2881356"/>
              <a:ext cx="3348000" cy="21500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None/>
                <a:defRPr/>
              </a:pPr>
              <a:endParaRPr lang="zh-CN" altLang="en-US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41" name="矩形 140"/>
            <p:cNvSpPr/>
            <p:nvPr/>
          </p:nvSpPr>
          <p:spPr>
            <a:xfrm>
              <a:off x="-23530" y="3118416"/>
              <a:ext cx="3348000" cy="21501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None/>
                <a:defRPr/>
              </a:pPr>
              <a:endParaRPr lang="zh-CN" altLang="en-US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42" name="矩形 141"/>
            <p:cNvSpPr/>
            <p:nvPr/>
          </p:nvSpPr>
          <p:spPr>
            <a:xfrm>
              <a:off x="-23530" y="3360990"/>
              <a:ext cx="3348000" cy="215011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None/>
                <a:defRPr/>
              </a:pPr>
              <a:endParaRPr lang="zh-CN" altLang="en-US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43" name="矩形 142"/>
            <p:cNvSpPr/>
            <p:nvPr/>
          </p:nvSpPr>
          <p:spPr>
            <a:xfrm>
              <a:off x="-23530" y="3598053"/>
              <a:ext cx="3348000" cy="215008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None/>
                <a:defRPr/>
              </a:pPr>
              <a:endParaRPr lang="zh-CN" altLang="en-US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32" name="矩形 131"/>
          <p:cNvSpPr/>
          <p:nvPr/>
        </p:nvSpPr>
        <p:spPr>
          <a:xfrm>
            <a:off x="2160588" y="0"/>
            <a:ext cx="3092450" cy="912813"/>
          </a:xfrm>
          <a:prstGeom prst="rect">
            <a:avLst/>
          </a:prstGeom>
          <a:solidFill>
            <a:srgbClr val="FFFFFF">
              <a:alpha val="85098"/>
            </a:srgbClr>
          </a:solidFill>
          <a:ln w="3175" cap="flat" cmpd="sng" algn="ctr">
            <a:noFill/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en-US" b="1" ker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2533" name="组合 32"/>
          <p:cNvGrpSpPr>
            <a:grpSpLocks/>
          </p:cNvGrpSpPr>
          <p:nvPr/>
        </p:nvGrpSpPr>
        <p:grpSpPr bwMode="auto">
          <a:xfrm>
            <a:off x="1524000" y="161925"/>
            <a:ext cx="611188" cy="669925"/>
            <a:chOff x="-23530" y="2881356"/>
            <a:chExt cx="3348000" cy="931705"/>
          </a:xfrm>
        </p:grpSpPr>
        <p:sp>
          <p:nvSpPr>
            <p:cNvPr id="34" name="矩形 33"/>
            <p:cNvSpPr/>
            <p:nvPr/>
          </p:nvSpPr>
          <p:spPr>
            <a:xfrm>
              <a:off x="-23530" y="2881356"/>
              <a:ext cx="3348000" cy="21636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None/>
                <a:defRPr/>
              </a:pPr>
              <a:endParaRPr lang="zh-CN" altLang="en-US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-23530" y="3119802"/>
              <a:ext cx="3348000" cy="21636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None/>
                <a:defRPr/>
              </a:pPr>
              <a:endParaRPr lang="zh-CN" altLang="en-US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-23530" y="3358248"/>
              <a:ext cx="3348000" cy="216368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None/>
                <a:defRPr/>
              </a:pPr>
              <a:endParaRPr lang="zh-CN" altLang="en-US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-23530" y="3596693"/>
              <a:ext cx="3348000" cy="216368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None/>
                <a:defRPr/>
              </a:pPr>
              <a:endParaRPr lang="zh-CN" altLang="en-US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2534" name="文本框 37"/>
          <p:cNvSpPr txBox="1">
            <a:spLocks noChangeArrowheads="1"/>
          </p:cNvSpPr>
          <p:nvPr/>
        </p:nvSpPr>
        <p:spPr bwMode="auto">
          <a:xfrm>
            <a:off x="2103438" y="55563"/>
            <a:ext cx="3198812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  <a:cs typeface="方正兰亭黑简体"/>
              </a:rPr>
              <a:t>课后训练</a:t>
            </a:r>
          </a:p>
        </p:txBody>
      </p:sp>
      <p:sp>
        <p:nvSpPr>
          <p:cNvPr id="22535" name="文本框 38"/>
          <p:cNvSpPr txBox="1">
            <a:spLocks noChangeArrowheads="1"/>
          </p:cNvSpPr>
          <p:nvPr/>
        </p:nvSpPr>
        <p:spPr bwMode="auto">
          <a:xfrm>
            <a:off x="2562225" y="508000"/>
            <a:ext cx="26828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>
                <a:latin typeface="黑体" panose="02010609060101010101" pitchFamily="49" charset="-122"/>
                <a:ea typeface="黑体" panose="02010609060101010101" pitchFamily="49" charset="-122"/>
                <a:cs typeface="方正兰亭黑简体"/>
              </a:rPr>
              <a:t>     Work seriously</a:t>
            </a:r>
            <a:endParaRPr lang="zh-CN" altLang="en-US">
              <a:latin typeface="黑体" panose="02010609060101010101" pitchFamily="49" charset="-122"/>
              <a:ea typeface="黑体" panose="02010609060101010101" pitchFamily="49" charset="-122"/>
              <a:cs typeface="方正兰亭黑简体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5253038" y="568325"/>
            <a:ext cx="5418137" cy="44450"/>
          </a:xfrm>
          <a:prstGeom prst="rect">
            <a:avLst/>
          </a:prstGeom>
          <a:gradFill flip="none" rotWithShape="1">
            <a:gsLst>
              <a:gs pos="25000">
                <a:srgbClr val="EDAC5D"/>
              </a:gs>
              <a:gs pos="0">
                <a:schemeClr val="accent3"/>
              </a:gs>
              <a:gs pos="25000">
                <a:schemeClr val="accent2"/>
              </a:gs>
              <a:gs pos="50000">
                <a:schemeClr val="accent2"/>
              </a:gs>
              <a:gs pos="100000">
                <a:schemeClr val="accent4"/>
              </a:gs>
              <a:gs pos="75000">
                <a:schemeClr val="accent4"/>
              </a:gs>
              <a:gs pos="74000">
                <a:schemeClr val="accent1"/>
              </a:gs>
              <a:gs pos="50000">
                <a:schemeClr val="accent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en-US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2537" name="组合 13"/>
          <p:cNvGrpSpPr>
            <a:grpSpLocks/>
          </p:cNvGrpSpPr>
          <p:nvPr/>
        </p:nvGrpSpPr>
        <p:grpSpPr bwMode="auto">
          <a:xfrm>
            <a:off x="2144713" y="4763"/>
            <a:ext cx="3117850" cy="922337"/>
            <a:chOff x="846231" y="2191"/>
            <a:chExt cx="3069063" cy="1019110"/>
          </a:xfrm>
        </p:grpSpPr>
        <p:cxnSp>
          <p:nvCxnSpPr>
            <p:cNvPr id="129" name="直接连接符 128"/>
            <p:cNvCxnSpPr/>
            <p:nvPr/>
          </p:nvCxnSpPr>
          <p:spPr>
            <a:xfrm>
              <a:off x="846231" y="1019547"/>
              <a:ext cx="3069063" cy="1754"/>
            </a:xfrm>
            <a:prstGeom prst="line">
              <a:avLst/>
            </a:prstGeom>
            <a:ln>
              <a:solidFill>
                <a:srgbClr val="FF66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0" name="直接连接符 129"/>
            <p:cNvCxnSpPr/>
            <p:nvPr/>
          </p:nvCxnSpPr>
          <p:spPr>
            <a:xfrm flipV="1">
              <a:off x="846231" y="7453"/>
              <a:ext cx="0" cy="1013848"/>
            </a:xfrm>
            <a:prstGeom prst="line">
              <a:avLst/>
            </a:prstGeom>
            <a:ln>
              <a:solidFill>
                <a:srgbClr val="FF66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1" name="直接连接符 130"/>
            <p:cNvCxnSpPr/>
            <p:nvPr/>
          </p:nvCxnSpPr>
          <p:spPr>
            <a:xfrm flipV="1">
              <a:off x="3905918" y="2191"/>
              <a:ext cx="0" cy="1017356"/>
            </a:xfrm>
            <a:prstGeom prst="line">
              <a:avLst/>
            </a:prstGeom>
            <a:ln>
              <a:solidFill>
                <a:srgbClr val="FF66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med">
    <p:push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矩形 30"/>
          <p:cNvSpPr>
            <a:spLocks noChangeArrowheads="1"/>
          </p:cNvSpPr>
          <p:nvPr/>
        </p:nvSpPr>
        <p:spPr bwMode="auto">
          <a:xfrm>
            <a:off x="1776413" y="990600"/>
            <a:ext cx="8618537" cy="304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fontAlgn="ctr" hangingPunct="1">
              <a:buFont typeface="Arial" panose="020B0604020202020204" pitchFamily="34" charset="0"/>
              <a:buNone/>
            </a:pPr>
            <a:r>
              <a:rPr lang="zh-CN" altLang="zh-CN" sz="3200">
                <a:latin typeface="黑体" panose="02010609060101010101" pitchFamily="49" charset="-122"/>
                <a:ea typeface="黑体" panose="02010609060101010101" pitchFamily="49" charset="-122"/>
                <a:cs typeface="方正兰亭黑简体"/>
              </a:rPr>
              <a:t>（</a:t>
            </a:r>
            <a:r>
              <a:rPr lang="en-US" altLang="zh-CN" sz="3200">
                <a:latin typeface="黑体" panose="02010609060101010101" pitchFamily="49" charset="-122"/>
                <a:ea typeface="黑体" panose="02010609060101010101" pitchFamily="49" charset="-122"/>
                <a:cs typeface="方正兰亭黑简体"/>
              </a:rPr>
              <a:t>1</a:t>
            </a:r>
            <a:r>
              <a:rPr lang="zh-CN" altLang="zh-CN" sz="3200">
                <a:latin typeface="黑体" panose="02010609060101010101" pitchFamily="49" charset="-122"/>
                <a:ea typeface="黑体" panose="02010609060101010101" pitchFamily="49" charset="-122"/>
                <a:cs typeface="方正兰亭黑简体"/>
              </a:rPr>
              <a:t>）请结合材料说明，我国对未成年人主要采取了哪些方面的特殊保护？</a:t>
            </a:r>
          </a:p>
          <a:p>
            <a:pPr eaLnBrk="1" fontAlgn="ctr" hangingPunct="1">
              <a:buFont typeface="Arial" panose="020B0604020202020204" pitchFamily="34" charset="0"/>
              <a:buNone/>
            </a:pPr>
            <a:r>
              <a:rPr lang="zh-CN" altLang="zh-CN" sz="3200">
                <a:latin typeface="黑体" panose="02010609060101010101" pitchFamily="49" charset="-122"/>
                <a:ea typeface="黑体" panose="02010609060101010101" pitchFamily="49" charset="-122"/>
                <a:cs typeface="方正兰亭黑简体"/>
              </a:rPr>
              <a:t>（</a:t>
            </a:r>
            <a:r>
              <a:rPr lang="en-US" altLang="zh-CN" sz="3200">
                <a:latin typeface="黑体" panose="02010609060101010101" pitchFamily="49" charset="-122"/>
                <a:ea typeface="黑体" panose="02010609060101010101" pitchFamily="49" charset="-122"/>
                <a:cs typeface="方正兰亭黑简体"/>
              </a:rPr>
              <a:t>2</a:t>
            </a:r>
            <a:r>
              <a:rPr lang="zh-CN" altLang="zh-CN" sz="3200">
                <a:latin typeface="黑体" panose="02010609060101010101" pitchFamily="49" charset="-122"/>
                <a:ea typeface="黑体" panose="02010609060101010101" pitchFamily="49" charset="-122"/>
                <a:cs typeface="方正兰亭黑简体"/>
              </a:rPr>
              <a:t>）国家对留守儿童合法权益最重要、最有效的保障是什么？</a:t>
            </a:r>
          </a:p>
          <a:p>
            <a:pPr eaLnBrk="1" fontAlgn="ctr" hangingPunct="1">
              <a:buFont typeface="Arial" panose="020B0604020202020204" pitchFamily="34" charset="0"/>
              <a:buNone/>
            </a:pPr>
            <a:r>
              <a:rPr lang="zh-CN" altLang="zh-CN" sz="3200">
                <a:latin typeface="黑体" panose="02010609060101010101" pitchFamily="49" charset="-122"/>
                <a:ea typeface="黑体" panose="02010609060101010101" pitchFamily="49" charset="-122"/>
                <a:cs typeface="方正兰亭黑简体"/>
              </a:rPr>
              <a:t>（</a:t>
            </a:r>
            <a:r>
              <a:rPr lang="en-US" altLang="zh-CN" sz="3200">
                <a:latin typeface="黑体" panose="02010609060101010101" pitchFamily="49" charset="-122"/>
                <a:ea typeface="黑体" panose="02010609060101010101" pitchFamily="49" charset="-122"/>
                <a:cs typeface="方正兰亭黑简体"/>
              </a:rPr>
              <a:t>3</a:t>
            </a:r>
            <a:r>
              <a:rPr lang="zh-CN" altLang="zh-CN" sz="3200">
                <a:latin typeface="黑体" panose="02010609060101010101" pitchFamily="49" charset="-122"/>
                <a:ea typeface="黑体" panose="02010609060101010101" pitchFamily="49" charset="-122"/>
                <a:cs typeface="方正兰亭黑简体"/>
              </a:rPr>
              <a:t>）面对父母的远离，在校读书的留守儿童自身应该怎么办？</a:t>
            </a:r>
          </a:p>
        </p:txBody>
      </p:sp>
      <p:grpSp>
        <p:nvGrpSpPr>
          <p:cNvPr id="23555" name="组合 135"/>
          <p:cNvGrpSpPr>
            <a:grpSpLocks/>
          </p:cNvGrpSpPr>
          <p:nvPr/>
        </p:nvGrpSpPr>
        <p:grpSpPr bwMode="auto">
          <a:xfrm>
            <a:off x="1524000" y="6596063"/>
            <a:ext cx="9147175" cy="268287"/>
            <a:chOff x="-23530" y="2881356"/>
            <a:chExt cx="3348000" cy="931705"/>
          </a:xfrm>
        </p:grpSpPr>
        <p:sp>
          <p:nvSpPr>
            <p:cNvPr id="140" name="矩形 139"/>
            <p:cNvSpPr/>
            <p:nvPr/>
          </p:nvSpPr>
          <p:spPr>
            <a:xfrm>
              <a:off x="-23530" y="2881356"/>
              <a:ext cx="3348000" cy="21500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None/>
                <a:defRPr/>
              </a:pPr>
              <a:endParaRPr lang="zh-CN" altLang="en-US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41" name="矩形 140"/>
            <p:cNvSpPr/>
            <p:nvPr/>
          </p:nvSpPr>
          <p:spPr>
            <a:xfrm>
              <a:off x="-23530" y="3118416"/>
              <a:ext cx="3348000" cy="21501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None/>
                <a:defRPr/>
              </a:pPr>
              <a:endParaRPr lang="zh-CN" altLang="en-US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42" name="矩形 141"/>
            <p:cNvSpPr/>
            <p:nvPr/>
          </p:nvSpPr>
          <p:spPr>
            <a:xfrm>
              <a:off x="-23530" y="3360990"/>
              <a:ext cx="3348000" cy="215011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None/>
                <a:defRPr/>
              </a:pPr>
              <a:endParaRPr lang="zh-CN" altLang="en-US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43" name="矩形 142"/>
            <p:cNvSpPr/>
            <p:nvPr/>
          </p:nvSpPr>
          <p:spPr>
            <a:xfrm>
              <a:off x="-23530" y="3598053"/>
              <a:ext cx="3348000" cy="215008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None/>
                <a:defRPr/>
              </a:pPr>
              <a:endParaRPr lang="zh-CN" altLang="en-US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32" name="矩形 131"/>
          <p:cNvSpPr/>
          <p:nvPr/>
        </p:nvSpPr>
        <p:spPr>
          <a:xfrm>
            <a:off x="2160588" y="0"/>
            <a:ext cx="3092450" cy="912813"/>
          </a:xfrm>
          <a:prstGeom prst="rect">
            <a:avLst/>
          </a:prstGeom>
          <a:solidFill>
            <a:srgbClr val="FFFFFF">
              <a:alpha val="85098"/>
            </a:srgbClr>
          </a:solidFill>
          <a:ln w="3175" cap="flat" cmpd="sng" algn="ctr">
            <a:noFill/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en-US" b="1" ker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3557" name="组合 32"/>
          <p:cNvGrpSpPr>
            <a:grpSpLocks/>
          </p:cNvGrpSpPr>
          <p:nvPr/>
        </p:nvGrpSpPr>
        <p:grpSpPr bwMode="auto">
          <a:xfrm>
            <a:off x="1524000" y="161925"/>
            <a:ext cx="611188" cy="669925"/>
            <a:chOff x="-23530" y="2881356"/>
            <a:chExt cx="3348000" cy="931705"/>
          </a:xfrm>
        </p:grpSpPr>
        <p:sp>
          <p:nvSpPr>
            <p:cNvPr id="34" name="矩形 33"/>
            <p:cNvSpPr/>
            <p:nvPr/>
          </p:nvSpPr>
          <p:spPr>
            <a:xfrm>
              <a:off x="-23530" y="2881356"/>
              <a:ext cx="3348000" cy="21636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None/>
                <a:defRPr/>
              </a:pPr>
              <a:endParaRPr lang="zh-CN" altLang="en-US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-23530" y="3119802"/>
              <a:ext cx="3348000" cy="21636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None/>
                <a:defRPr/>
              </a:pPr>
              <a:endParaRPr lang="zh-CN" altLang="en-US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-23530" y="3358248"/>
              <a:ext cx="3348000" cy="216368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None/>
                <a:defRPr/>
              </a:pPr>
              <a:endParaRPr lang="zh-CN" altLang="en-US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-23530" y="3596693"/>
              <a:ext cx="3348000" cy="216368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None/>
                <a:defRPr/>
              </a:pPr>
              <a:endParaRPr lang="zh-CN" altLang="en-US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3558" name="文本框 37"/>
          <p:cNvSpPr txBox="1">
            <a:spLocks noChangeArrowheads="1"/>
          </p:cNvSpPr>
          <p:nvPr/>
        </p:nvSpPr>
        <p:spPr bwMode="auto">
          <a:xfrm>
            <a:off x="2103438" y="55563"/>
            <a:ext cx="3198812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  <a:cs typeface="方正兰亭黑简体"/>
              </a:rPr>
              <a:t>课后训练</a:t>
            </a:r>
          </a:p>
        </p:txBody>
      </p:sp>
      <p:sp>
        <p:nvSpPr>
          <p:cNvPr id="23559" name="文本框 38"/>
          <p:cNvSpPr txBox="1">
            <a:spLocks noChangeArrowheads="1"/>
          </p:cNvSpPr>
          <p:nvPr/>
        </p:nvSpPr>
        <p:spPr bwMode="auto">
          <a:xfrm>
            <a:off x="2562225" y="508000"/>
            <a:ext cx="26828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>
                <a:latin typeface="黑体" panose="02010609060101010101" pitchFamily="49" charset="-122"/>
                <a:ea typeface="黑体" panose="02010609060101010101" pitchFamily="49" charset="-122"/>
                <a:cs typeface="方正兰亭黑简体"/>
              </a:rPr>
              <a:t>     Work seriously</a:t>
            </a:r>
            <a:endParaRPr lang="zh-CN" altLang="en-US">
              <a:latin typeface="黑体" panose="02010609060101010101" pitchFamily="49" charset="-122"/>
              <a:ea typeface="黑体" panose="02010609060101010101" pitchFamily="49" charset="-122"/>
              <a:cs typeface="方正兰亭黑简体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5253038" y="568325"/>
            <a:ext cx="5418137" cy="44450"/>
          </a:xfrm>
          <a:prstGeom prst="rect">
            <a:avLst/>
          </a:prstGeom>
          <a:gradFill flip="none" rotWithShape="1">
            <a:gsLst>
              <a:gs pos="25000">
                <a:srgbClr val="EDAC5D"/>
              </a:gs>
              <a:gs pos="0">
                <a:schemeClr val="accent3"/>
              </a:gs>
              <a:gs pos="25000">
                <a:schemeClr val="accent2"/>
              </a:gs>
              <a:gs pos="50000">
                <a:schemeClr val="accent2"/>
              </a:gs>
              <a:gs pos="100000">
                <a:schemeClr val="accent4"/>
              </a:gs>
              <a:gs pos="75000">
                <a:schemeClr val="accent4"/>
              </a:gs>
              <a:gs pos="74000">
                <a:schemeClr val="accent1"/>
              </a:gs>
              <a:gs pos="50000">
                <a:schemeClr val="accent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en-US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3561" name="组合 13"/>
          <p:cNvGrpSpPr>
            <a:grpSpLocks/>
          </p:cNvGrpSpPr>
          <p:nvPr/>
        </p:nvGrpSpPr>
        <p:grpSpPr bwMode="auto">
          <a:xfrm>
            <a:off x="2144713" y="4763"/>
            <a:ext cx="3117850" cy="922337"/>
            <a:chOff x="846231" y="2191"/>
            <a:chExt cx="3069063" cy="1019110"/>
          </a:xfrm>
        </p:grpSpPr>
        <p:cxnSp>
          <p:nvCxnSpPr>
            <p:cNvPr id="129" name="直接连接符 128"/>
            <p:cNvCxnSpPr/>
            <p:nvPr/>
          </p:nvCxnSpPr>
          <p:spPr>
            <a:xfrm>
              <a:off x="846231" y="1019547"/>
              <a:ext cx="3069063" cy="1754"/>
            </a:xfrm>
            <a:prstGeom prst="line">
              <a:avLst/>
            </a:prstGeom>
            <a:ln>
              <a:solidFill>
                <a:srgbClr val="FF66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0" name="直接连接符 129"/>
            <p:cNvCxnSpPr/>
            <p:nvPr/>
          </p:nvCxnSpPr>
          <p:spPr>
            <a:xfrm flipV="1">
              <a:off x="846231" y="7453"/>
              <a:ext cx="0" cy="1013848"/>
            </a:xfrm>
            <a:prstGeom prst="line">
              <a:avLst/>
            </a:prstGeom>
            <a:ln>
              <a:solidFill>
                <a:srgbClr val="FF66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1" name="直接连接符 130"/>
            <p:cNvCxnSpPr/>
            <p:nvPr/>
          </p:nvCxnSpPr>
          <p:spPr>
            <a:xfrm flipV="1">
              <a:off x="3905918" y="2191"/>
              <a:ext cx="0" cy="1017356"/>
            </a:xfrm>
            <a:prstGeom prst="line">
              <a:avLst/>
            </a:prstGeom>
            <a:ln>
              <a:solidFill>
                <a:srgbClr val="FF66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med">
    <p:push dir="r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578" name="组合 135"/>
          <p:cNvGrpSpPr>
            <a:grpSpLocks/>
          </p:cNvGrpSpPr>
          <p:nvPr/>
        </p:nvGrpSpPr>
        <p:grpSpPr bwMode="auto">
          <a:xfrm>
            <a:off x="1524000" y="6596063"/>
            <a:ext cx="9147175" cy="268287"/>
            <a:chOff x="-23530" y="2881356"/>
            <a:chExt cx="3348000" cy="931705"/>
          </a:xfrm>
        </p:grpSpPr>
        <p:sp>
          <p:nvSpPr>
            <p:cNvPr id="140" name="矩形 139"/>
            <p:cNvSpPr/>
            <p:nvPr/>
          </p:nvSpPr>
          <p:spPr>
            <a:xfrm>
              <a:off x="-23530" y="2881356"/>
              <a:ext cx="3348000" cy="21500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None/>
                <a:defRPr/>
              </a:pPr>
              <a:endParaRPr lang="zh-CN" altLang="en-US"/>
            </a:p>
          </p:txBody>
        </p:sp>
        <p:sp>
          <p:nvSpPr>
            <p:cNvPr id="141" name="矩形 140"/>
            <p:cNvSpPr/>
            <p:nvPr/>
          </p:nvSpPr>
          <p:spPr>
            <a:xfrm>
              <a:off x="-23530" y="3118416"/>
              <a:ext cx="3348000" cy="21501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None/>
                <a:defRPr/>
              </a:pPr>
              <a:endParaRPr lang="zh-CN" altLang="en-US"/>
            </a:p>
          </p:txBody>
        </p:sp>
        <p:sp>
          <p:nvSpPr>
            <p:cNvPr id="142" name="矩形 141"/>
            <p:cNvSpPr/>
            <p:nvPr/>
          </p:nvSpPr>
          <p:spPr>
            <a:xfrm>
              <a:off x="-23530" y="3360990"/>
              <a:ext cx="3348000" cy="215011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None/>
                <a:defRPr/>
              </a:pPr>
              <a:endParaRPr lang="zh-CN" altLang="en-US"/>
            </a:p>
          </p:txBody>
        </p:sp>
        <p:sp>
          <p:nvSpPr>
            <p:cNvPr id="143" name="矩形 142"/>
            <p:cNvSpPr/>
            <p:nvPr/>
          </p:nvSpPr>
          <p:spPr>
            <a:xfrm>
              <a:off x="-23530" y="3598053"/>
              <a:ext cx="3348000" cy="215008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None/>
                <a:defRPr/>
              </a:pPr>
              <a:endParaRPr lang="zh-CN" altLang="en-US"/>
            </a:p>
          </p:txBody>
        </p:sp>
      </p:grpSp>
      <p:sp>
        <p:nvSpPr>
          <p:cNvPr id="117772" name="TextBox 29"/>
          <p:cNvSpPr txBox="1">
            <a:spLocks noChangeArrowheads="1"/>
          </p:cNvSpPr>
          <p:nvPr/>
        </p:nvSpPr>
        <p:spPr bwMode="auto">
          <a:xfrm>
            <a:off x="1868488" y="1128713"/>
            <a:ext cx="8391525" cy="206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zh-CN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方正兰亭黑简体"/>
              </a:rPr>
              <a:t>（</a:t>
            </a:r>
            <a:r>
              <a:rPr lang="en-US" altLang="zh-CN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方正兰亭黑简体"/>
              </a:rPr>
              <a:t>1</a:t>
            </a:r>
            <a:r>
              <a:rPr lang="zh-CN" altLang="zh-CN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方正兰亭黑简体"/>
              </a:rPr>
              <a:t>）家庭保护、学校保护、社会保护；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zh-CN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方正兰亭黑简体"/>
              </a:rPr>
              <a:t>（</a:t>
            </a:r>
            <a:r>
              <a:rPr lang="en-US" altLang="zh-CN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方正兰亭黑简体"/>
              </a:rPr>
              <a:t>2</a:t>
            </a:r>
            <a:r>
              <a:rPr lang="zh-CN" altLang="zh-CN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方正兰亭黑简体"/>
              </a:rPr>
              <a:t>）法律保障；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zh-CN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方正兰亭黑简体"/>
              </a:rPr>
              <a:t>（</a:t>
            </a:r>
            <a:r>
              <a:rPr lang="en-US" altLang="zh-CN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方正兰亭黑简体"/>
              </a:rPr>
              <a:t>3</a:t>
            </a:r>
            <a:r>
              <a:rPr lang="zh-CN" altLang="zh-CN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方正兰亭黑简体"/>
              </a:rPr>
              <a:t>）学会对自己负责、加强自我保护、珍爱生命、遵纪守法等。</a:t>
            </a:r>
          </a:p>
        </p:txBody>
      </p:sp>
      <p:sp>
        <p:nvSpPr>
          <p:cNvPr id="132" name="矩形 131"/>
          <p:cNvSpPr/>
          <p:nvPr/>
        </p:nvSpPr>
        <p:spPr>
          <a:xfrm>
            <a:off x="2160588" y="0"/>
            <a:ext cx="3092450" cy="912813"/>
          </a:xfrm>
          <a:prstGeom prst="rect">
            <a:avLst/>
          </a:prstGeom>
          <a:solidFill>
            <a:srgbClr val="FFFFFF">
              <a:alpha val="85098"/>
            </a:srgbClr>
          </a:solidFill>
          <a:ln w="3175" cap="flat" cmpd="sng" algn="ctr">
            <a:noFill/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en-US" b="1" ker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4581" name="组合 32"/>
          <p:cNvGrpSpPr>
            <a:grpSpLocks/>
          </p:cNvGrpSpPr>
          <p:nvPr/>
        </p:nvGrpSpPr>
        <p:grpSpPr bwMode="auto">
          <a:xfrm>
            <a:off x="1524000" y="161925"/>
            <a:ext cx="611188" cy="669925"/>
            <a:chOff x="-23530" y="2881356"/>
            <a:chExt cx="3348000" cy="931705"/>
          </a:xfrm>
        </p:grpSpPr>
        <p:sp>
          <p:nvSpPr>
            <p:cNvPr id="34" name="矩形 33"/>
            <p:cNvSpPr/>
            <p:nvPr/>
          </p:nvSpPr>
          <p:spPr>
            <a:xfrm>
              <a:off x="-23530" y="2881356"/>
              <a:ext cx="3348000" cy="21636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None/>
                <a:defRPr/>
              </a:pPr>
              <a:endParaRPr lang="zh-CN" altLang="en-US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-23530" y="3119802"/>
              <a:ext cx="3348000" cy="21636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None/>
                <a:defRPr/>
              </a:pPr>
              <a:endParaRPr lang="zh-CN" altLang="en-US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-23530" y="3358248"/>
              <a:ext cx="3348000" cy="216368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None/>
                <a:defRPr/>
              </a:pPr>
              <a:endParaRPr lang="zh-CN" altLang="en-US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-23530" y="3596693"/>
              <a:ext cx="3348000" cy="216368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None/>
                <a:defRPr/>
              </a:pPr>
              <a:endParaRPr lang="zh-CN" altLang="en-US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4582" name="文本框 37"/>
          <p:cNvSpPr txBox="1">
            <a:spLocks noChangeArrowheads="1"/>
          </p:cNvSpPr>
          <p:nvPr/>
        </p:nvSpPr>
        <p:spPr bwMode="auto">
          <a:xfrm>
            <a:off x="2103438" y="55563"/>
            <a:ext cx="3198812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  <a:cs typeface="方正兰亭黑简体"/>
              </a:rPr>
              <a:t>课后训练</a:t>
            </a:r>
          </a:p>
        </p:txBody>
      </p:sp>
      <p:sp>
        <p:nvSpPr>
          <p:cNvPr id="24583" name="文本框 38"/>
          <p:cNvSpPr txBox="1">
            <a:spLocks noChangeArrowheads="1"/>
          </p:cNvSpPr>
          <p:nvPr/>
        </p:nvSpPr>
        <p:spPr bwMode="auto">
          <a:xfrm>
            <a:off x="2562225" y="508000"/>
            <a:ext cx="26828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>
                <a:latin typeface="黑体" panose="02010609060101010101" pitchFamily="49" charset="-122"/>
                <a:ea typeface="黑体" panose="02010609060101010101" pitchFamily="49" charset="-122"/>
                <a:cs typeface="方正兰亭黑简体"/>
              </a:rPr>
              <a:t>     Work seriously</a:t>
            </a:r>
            <a:endParaRPr lang="zh-CN" altLang="en-US">
              <a:latin typeface="黑体" panose="02010609060101010101" pitchFamily="49" charset="-122"/>
              <a:ea typeface="黑体" panose="02010609060101010101" pitchFamily="49" charset="-122"/>
              <a:cs typeface="方正兰亭黑简体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5253038" y="568325"/>
            <a:ext cx="5418137" cy="44450"/>
          </a:xfrm>
          <a:prstGeom prst="rect">
            <a:avLst/>
          </a:prstGeom>
          <a:gradFill flip="none" rotWithShape="1">
            <a:gsLst>
              <a:gs pos="25000">
                <a:srgbClr val="EDAC5D"/>
              </a:gs>
              <a:gs pos="0">
                <a:schemeClr val="accent3"/>
              </a:gs>
              <a:gs pos="25000">
                <a:schemeClr val="accent2"/>
              </a:gs>
              <a:gs pos="50000">
                <a:schemeClr val="accent2"/>
              </a:gs>
              <a:gs pos="100000">
                <a:schemeClr val="accent4"/>
              </a:gs>
              <a:gs pos="75000">
                <a:schemeClr val="accent4"/>
              </a:gs>
              <a:gs pos="74000">
                <a:schemeClr val="accent1"/>
              </a:gs>
              <a:gs pos="50000">
                <a:schemeClr val="accent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en-US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4585" name="组合 13"/>
          <p:cNvGrpSpPr>
            <a:grpSpLocks/>
          </p:cNvGrpSpPr>
          <p:nvPr/>
        </p:nvGrpSpPr>
        <p:grpSpPr bwMode="auto">
          <a:xfrm>
            <a:off x="2144713" y="4763"/>
            <a:ext cx="3117850" cy="922337"/>
            <a:chOff x="846231" y="2191"/>
            <a:chExt cx="3069063" cy="1019110"/>
          </a:xfrm>
        </p:grpSpPr>
        <p:cxnSp>
          <p:nvCxnSpPr>
            <p:cNvPr id="129" name="直接连接符 128"/>
            <p:cNvCxnSpPr/>
            <p:nvPr/>
          </p:nvCxnSpPr>
          <p:spPr>
            <a:xfrm>
              <a:off x="846231" y="1019547"/>
              <a:ext cx="3069063" cy="1754"/>
            </a:xfrm>
            <a:prstGeom prst="line">
              <a:avLst/>
            </a:prstGeom>
            <a:ln>
              <a:solidFill>
                <a:srgbClr val="FF66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0" name="直接连接符 129"/>
            <p:cNvCxnSpPr/>
            <p:nvPr/>
          </p:nvCxnSpPr>
          <p:spPr>
            <a:xfrm flipV="1">
              <a:off x="846231" y="7453"/>
              <a:ext cx="0" cy="1013848"/>
            </a:xfrm>
            <a:prstGeom prst="line">
              <a:avLst/>
            </a:prstGeom>
            <a:ln>
              <a:solidFill>
                <a:srgbClr val="FF66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1" name="直接连接符 130"/>
            <p:cNvCxnSpPr/>
            <p:nvPr/>
          </p:nvCxnSpPr>
          <p:spPr>
            <a:xfrm flipV="1">
              <a:off x="3905918" y="2191"/>
              <a:ext cx="0" cy="1017356"/>
            </a:xfrm>
            <a:prstGeom prst="line">
              <a:avLst/>
            </a:prstGeom>
            <a:ln>
              <a:solidFill>
                <a:srgbClr val="FF66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med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77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77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77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06400" y="4654550"/>
            <a:ext cx="11233150" cy="1439863"/>
          </a:xfrm>
          <a:prstGeom prst="rect">
            <a:avLst/>
          </a:prstGeom>
          <a:solidFill>
            <a:schemeClr val="accent3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buFont typeface="Arial" panose="020B0604020202020204" pitchFamily="34" charset="0"/>
              <a:buNone/>
              <a:defRPr/>
            </a:pPr>
            <a:endParaRPr lang="zh-CN" altLang="en-US" noProof="1"/>
          </a:p>
        </p:txBody>
      </p:sp>
      <p:pic>
        <p:nvPicPr>
          <p:cNvPr id="8195" name="图片 1" descr="timg (16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5038" y="1054100"/>
            <a:ext cx="4341812" cy="2628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6" name="文本框 2"/>
          <p:cNvSpPr txBox="1">
            <a:spLocks noChangeArrowheads="1"/>
          </p:cNvSpPr>
          <p:nvPr/>
        </p:nvSpPr>
        <p:spPr bwMode="auto">
          <a:xfrm>
            <a:off x="628650" y="1190625"/>
            <a:ext cx="6283325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通过上节课的学习，你感受到家庭、学校、社会的保护了吗？具体的保护内容写在哪一部专门法律里？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pic>
        <p:nvPicPr>
          <p:cNvPr id="8197" name="图片 3" descr="timg (18)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922" t="21597" r="26578" b="26738"/>
          <a:stretch>
            <a:fillRect/>
          </a:stretch>
        </p:blipFill>
        <p:spPr bwMode="auto">
          <a:xfrm>
            <a:off x="406400" y="3422650"/>
            <a:ext cx="1062038" cy="123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628650" y="4773613"/>
            <a:ext cx="10950575" cy="1173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ts val="4263"/>
              </a:lnSpc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未成年人保护法明文规定了社会各方面对保护未成年人的责任，包括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家庭保护、学校保护、社会保护和司法保护</a:t>
            </a:r>
            <a:r>
              <a:rPr lang="zh-CN" altLang="en-US"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buFont typeface="Arial" panose="020B0604020202020204" pitchFamily="34" charset="0"/>
              <a:buNone/>
              <a:defRPr/>
            </a:pPr>
            <a:endParaRPr lang="zh-CN" altLang="en-US" noProof="1"/>
          </a:p>
        </p:txBody>
      </p:sp>
      <p:sp>
        <p:nvSpPr>
          <p:cNvPr id="5" name="矩形 4"/>
          <p:cNvSpPr/>
          <p:nvPr/>
        </p:nvSpPr>
        <p:spPr>
          <a:xfrm>
            <a:off x="263525" y="242888"/>
            <a:ext cx="11664950" cy="63738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buFont typeface="Arial" panose="020B0604020202020204" pitchFamily="34" charset="0"/>
              <a:buNone/>
              <a:defRPr/>
            </a:pPr>
            <a:endParaRPr lang="zh-CN" altLang="en-US" noProof="1"/>
          </a:p>
        </p:txBody>
      </p:sp>
      <p:sp>
        <p:nvSpPr>
          <p:cNvPr id="9220" name="文本框 1"/>
          <p:cNvSpPr txBox="1">
            <a:spLocks noChangeArrowheads="1"/>
          </p:cNvSpPr>
          <p:nvPr/>
        </p:nvSpPr>
        <p:spPr bwMode="auto">
          <a:xfrm>
            <a:off x="487363" y="511175"/>
            <a:ext cx="10829925" cy="614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案例聚焦：《新</a:t>
            </a:r>
            <a:r>
              <a:rPr lang="en-US" altLang="zh-CN" sz="320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三毛流浪记</a:t>
            </a:r>
            <a:r>
              <a:rPr lang="en-US" altLang="zh-CN" sz="320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</a:p>
        </p:txBody>
      </p:sp>
      <p:sp>
        <p:nvSpPr>
          <p:cNvPr id="9221" name="文本框 2"/>
          <p:cNvSpPr txBox="1">
            <a:spLocks noChangeArrowheads="1"/>
          </p:cNvSpPr>
          <p:nvPr/>
        </p:nvSpPr>
        <p:spPr bwMode="auto">
          <a:xfrm>
            <a:off x="776288" y="2436813"/>
            <a:ext cx="5253037" cy="324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人物简介</a:t>
            </a: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名字：小亮            </a:t>
            </a:r>
            <a:endParaRPr lang="en-US" altLang="zh-CN" sz="280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年龄：</a:t>
            </a:r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1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６岁   </a:t>
            </a: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家庭地址：黑龙江省海林市的偏远农村</a:t>
            </a:r>
          </a:p>
        </p:txBody>
      </p:sp>
      <p:sp>
        <p:nvSpPr>
          <p:cNvPr id="6" name="矩形 5"/>
          <p:cNvSpPr/>
          <p:nvPr/>
        </p:nvSpPr>
        <p:spPr>
          <a:xfrm>
            <a:off x="263525" y="1341438"/>
            <a:ext cx="11664950" cy="7461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buFont typeface="Arial" panose="020B0604020202020204" pitchFamily="34" charset="0"/>
              <a:buNone/>
              <a:defRPr/>
            </a:pPr>
            <a:endParaRPr lang="zh-CN" altLang="en-US" noProof="1"/>
          </a:p>
        </p:txBody>
      </p:sp>
      <p:pic>
        <p:nvPicPr>
          <p:cNvPr id="217092" name="Picture 4" descr="未命名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7963" y="1824038"/>
            <a:ext cx="5183187" cy="223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7095" name="Picture 7" descr="未命名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7963" y="4127500"/>
            <a:ext cx="5186362" cy="208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7"/>
          <p:cNvSpPr/>
          <p:nvPr/>
        </p:nvSpPr>
        <p:spPr>
          <a:xfrm>
            <a:off x="487363" y="1822450"/>
            <a:ext cx="5832475" cy="4394200"/>
          </a:xfrm>
          <a:prstGeom prst="rect">
            <a:avLst/>
          </a:prstGeom>
          <a:noFill/>
          <a:ln>
            <a:solidFill>
              <a:schemeClr val="accent3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buFont typeface="Arial" panose="020B0604020202020204" pitchFamily="34" charset="0"/>
              <a:buNone/>
              <a:defRPr/>
            </a:pPr>
            <a:endParaRPr lang="zh-CN" altLang="en-US" noProof="1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2000"/>
                                        <p:tgtEl>
                                          <p:spTgt spid="2170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170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215813" cy="68849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buFont typeface="Arial" panose="020B0604020202020204" pitchFamily="34" charset="0"/>
              <a:buNone/>
              <a:defRPr/>
            </a:pPr>
            <a:endParaRPr lang="zh-CN" altLang="en-US" noProof="1"/>
          </a:p>
        </p:txBody>
      </p:sp>
      <p:sp>
        <p:nvSpPr>
          <p:cNvPr id="10243" name="Rectangle 4"/>
          <p:cNvSpPr>
            <a:spLocks noChangeArrowheads="1"/>
          </p:cNvSpPr>
          <p:nvPr/>
        </p:nvSpPr>
        <p:spPr bwMode="auto">
          <a:xfrm>
            <a:off x="215900" y="215900"/>
            <a:ext cx="11801475" cy="638175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159758" name="Text Box 14"/>
          <p:cNvSpPr txBox="1">
            <a:spLocks noChangeArrowheads="1"/>
          </p:cNvSpPr>
          <p:nvPr/>
        </p:nvSpPr>
        <p:spPr bwMode="auto">
          <a:xfrm>
            <a:off x="452438" y="1462088"/>
            <a:ext cx="11328400" cy="3338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ts val="4263"/>
              </a:lnSpc>
              <a:buFont typeface="Arial" panose="020B0604020202020204" pitchFamily="34" charset="0"/>
              <a:buNone/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小亮：同学们，你们的生活一定很幸福吧？可老天为什么对我这么不公平？爸爸整天喝酒，还说“能喝酒的男人才是真正的男人”，劝我跟他一起喝。有时候喝醉了就胡乱骂人，甚至对我和妈妈拳打脚踢，我身上的新伤旧伤加在一起，数也数不清啊。最后，忍无可忍的妈妈选择了和爸爸离婚，可他们谁也不要我。我先去找妈妈，妈妈说：“别来找我，找你爸去！”我只能又战战兢兢地去找爸爸，爸爸说：“别来烦我，找你妈去！” 我多想有个家，一个温暖的家啊！</a:t>
            </a:r>
          </a:p>
        </p:txBody>
      </p:sp>
      <p:pic>
        <p:nvPicPr>
          <p:cNvPr id="10245" name="Picture 50" descr="hr_072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713" y="908050"/>
            <a:ext cx="11376025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Group 25"/>
          <p:cNvGrpSpPr>
            <a:grpSpLocks/>
          </p:cNvGrpSpPr>
          <p:nvPr/>
        </p:nvGrpSpPr>
        <p:grpSpPr bwMode="auto">
          <a:xfrm>
            <a:off x="239713" y="4906963"/>
            <a:ext cx="11233150" cy="1077912"/>
            <a:chOff x="249" y="2976"/>
            <a:chExt cx="4854" cy="679"/>
          </a:xfrm>
        </p:grpSpPr>
        <p:pic>
          <p:nvPicPr>
            <p:cNvPr id="10250" name="Picture 20" descr="0000707_090_090_907147731D49478ED7FD6C97DB9DB6F4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9" y="2976"/>
              <a:ext cx="726" cy="6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251" name="Text Box 23"/>
            <p:cNvSpPr txBox="1">
              <a:spLocks noChangeArrowheads="1"/>
            </p:cNvSpPr>
            <p:nvPr/>
          </p:nvSpPr>
          <p:spPr bwMode="auto">
            <a:xfrm>
              <a:off x="975" y="3053"/>
              <a:ext cx="4128" cy="601"/>
            </a:xfrm>
            <a:prstGeom prst="rect">
              <a:avLst/>
            </a:prstGeom>
            <a:noFill/>
            <a:ln w="9525">
              <a:solidFill>
                <a:srgbClr val="008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zh-CN" altLang="en-US" sz="2800">
                  <a:ea typeface="黑体" panose="02010609060101010101" pitchFamily="49" charset="-122"/>
                </a:rPr>
                <a:t>火眼金睛：</a:t>
              </a:r>
              <a:r>
                <a:rPr lang="zh-CN" altLang="en-US" sz="2800">
                  <a:solidFill>
                    <a:srgbClr val="0000FF"/>
                  </a:solidFill>
                  <a:ea typeface="黑体" panose="02010609060101010101" pitchFamily="49" charset="-122"/>
                </a:rPr>
                <a:t>小亮的父母没有尽到哪一保护的职责？你是从他们的哪些言行看出来的？</a:t>
              </a:r>
              <a:r>
                <a:rPr lang="zh-CN" altLang="en-US" sz="2800">
                  <a:solidFill>
                    <a:srgbClr val="0000CC"/>
                  </a:solidFill>
                  <a:ea typeface="黑体" panose="02010609060101010101" pitchFamily="49" charset="-122"/>
                </a:rPr>
                <a:t>法律对该保护职责是如何规定的？</a:t>
              </a: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581025" y="228600"/>
            <a:ext cx="4743450" cy="6794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buFont typeface="Arial" panose="020B0604020202020204" pitchFamily="34" charset="0"/>
              <a:buNone/>
              <a:defRPr/>
            </a:pPr>
            <a:r>
              <a:rPr lang="zh-CN" altLang="en-US" sz="3600" b="1" noProof="1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案件回放 </a:t>
            </a:r>
            <a:r>
              <a:rPr lang="zh-CN" altLang="en-US" sz="3600" b="1" noProof="1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 第一幕</a:t>
            </a:r>
          </a:p>
        </p:txBody>
      </p:sp>
      <p:cxnSp>
        <p:nvCxnSpPr>
          <p:cNvPr id="6" name="直接连接符 5"/>
          <p:cNvCxnSpPr/>
          <p:nvPr/>
        </p:nvCxnSpPr>
        <p:spPr>
          <a:xfrm>
            <a:off x="4414838" y="3148013"/>
            <a:ext cx="132080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6035675" y="3644900"/>
            <a:ext cx="3300413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597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975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661988" y="361950"/>
            <a:ext cx="2405062" cy="6778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buFont typeface="Arial" panose="020B0604020202020204" pitchFamily="34" charset="0"/>
              <a:buNone/>
              <a:defRPr/>
            </a:pPr>
            <a:r>
              <a:rPr lang="zh-CN" altLang="en-US" sz="3600" b="1" noProof="1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家庭保护</a:t>
            </a:r>
          </a:p>
        </p:txBody>
      </p:sp>
      <p:sp>
        <p:nvSpPr>
          <p:cNvPr id="5" name="矩形 4"/>
          <p:cNvSpPr/>
          <p:nvPr/>
        </p:nvSpPr>
        <p:spPr>
          <a:xfrm>
            <a:off x="550863" y="1196975"/>
            <a:ext cx="2376487" cy="74613"/>
          </a:xfrm>
          <a:prstGeom prst="rect">
            <a:avLst/>
          </a:prstGeom>
          <a:solidFill>
            <a:schemeClr val="accent1"/>
          </a:solidFill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buFont typeface="Arial" panose="020B0604020202020204" pitchFamily="34" charset="0"/>
              <a:buNone/>
              <a:defRPr/>
            </a:pPr>
            <a:endParaRPr lang="zh-CN" altLang="en-US" noProof="1">
              <a:solidFill>
                <a:schemeClr val="accent5"/>
              </a:solidFill>
            </a:endParaRPr>
          </a:p>
        </p:txBody>
      </p:sp>
      <p:sp>
        <p:nvSpPr>
          <p:cNvPr id="11268" name="文本框 5"/>
          <p:cNvSpPr txBox="1">
            <a:spLocks noChangeArrowheads="1"/>
          </p:cNvSpPr>
          <p:nvPr/>
        </p:nvSpPr>
        <p:spPr bwMode="auto">
          <a:xfrm>
            <a:off x="550863" y="1895475"/>
            <a:ext cx="8285162" cy="3970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基本内容：①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父母或者监护人要依法履行对未成年人的监护职责和抚养义务，要关心、尊重和教育未成年人，</a:t>
            </a:r>
            <a:r>
              <a:rPr lang="zh-CN" altLang="en-US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②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不得虐待、遗弃未成年人，</a:t>
            </a:r>
            <a:r>
              <a:rPr lang="zh-CN" altLang="en-US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③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不得歧视女性未成年人和有残疾的未成年人，</a:t>
            </a:r>
            <a:r>
              <a:rPr lang="zh-CN" altLang="en-US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④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不得使在校接受义务教育的未成年人辍学，</a:t>
            </a:r>
            <a:r>
              <a:rPr lang="zh-CN" altLang="en-US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⑤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不得允许或者迫使未成年人结婚或订婚等。</a:t>
            </a:r>
          </a:p>
        </p:txBody>
      </p:sp>
      <p:pic>
        <p:nvPicPr>
          <p:cNvPr id="11269" name="图片 7" descr="u=1859157277,2613725750&amp;fm=23&amp;gp=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936"/>
          <a:stretch>
            <a:fillRect/>
          </a:stretch>
        </p:blipFill>
        <p:spPr bwMode="auto">
          <a:xfrm>
            <a:off x="8836025" y="2144713"/>
            <a:ext cx="2959100" cy="343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9" name="直接连接符 8"/>
          <p:cNvCxnSpPr/>
          <p:nvPr/>
        </p:nvCxnSpPr>
        <p:spPr>
          <a:xfrm flipV="1">
            <a:off x="581025" y="5876925"/>
            <a:ext cx="11202988" cy="2540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V="1">
            <a:off x="590550" y="1778000"/>
            <a:ext cx="11204575" cy="2540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272" name="TextBox 1"/>
          <p:cNvSpPr txBox="1">
            <a:spLocks noChangeArrowheads="1"/>
          </p:cNvSpPr>
          <p:nvPr/>
        </p:nvSpPr>
        <p:spPr bwMode="auto">
          <a:xfrm>
            <a:off x="3430588" y="517525"/>
            <a:ext cx="835342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重要性：是未成年人健康成长的</a:t>
            </a:r>
            <a:r>
              <a:rPr lang="zh-CN" altLang="en-US" sz="2800" u="sng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摇篮（基础）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</a:p>
        </p:txBody>
      </p:sp>
    </p:spTree>
  </p:cSld>
  <p:clrMapOvr>
    <a:masterClrMapping/>
  </p:clrMapOvr>
  <p:transition>
    <p:push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215813" cy="68849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buFont typeface="Arial" panose="020B0604020202020204" pitchFamily="34" charset="0"/>
              <a:buNone/>
              <a:defRPr/>
            </a:pPr>
            <a:endParaRPr lang="zh-CN" altLang="en-US" noProof="1"/>
          </a:p>
        </p:txBody>
      </p:sp>
      <p:sp>
        <p:nvSpPr>
          <p:cNvPr id="12291" name="Rectangle 4"/>
          <p:cNvSpPr>
            <a:spLocks noChangeArrowheads="1"/>
          </p:cNvSpPr>
          <p:nvPr/>
        </p:nvSpPr>
        <p:spPr bwMode="auto">
          <a:xfrm>
            <a:off x="215900" y="215900"/>
            <a:ext cx="11801475" cy="638175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159758" name="Text Box 14"/>
          <p:cNvSpPr txBox="1">
            <a:spLocks noChangeArrowheads="1"/>
          </p:cNvSpPr>
          <p:nvPr/>
        </p:nvSpPr>
        <p:spPr bwMode="auto">
          <a:xfrm>
            <a:off x="444500" y="1647825"/>
            <a:ext cx="11328400" cy="3338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ts val="4263"/>
              </a:lnSpc>
              <a:buFont typeface="Arial" panose="020B0604020202020204" pitchFamily="34" charset="0"/>
              <a:buNone/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小亮：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我经常穿着脏兮兮的衣服去学校，同学说我是臭蛋，还讥笑我是没人要的野孩子，我就拿拳头砸他们，老师竟然不批评他们，反而当着同学的面批评我，说我是班级的蛀虫，迟早是要蹲牢房的。一气之下，我就开始迟到、早退、不交作业，甚至旷课、逃学，老师便常罚我在寒风中绕着操场跑，还警告我再不好好读书，就要开除我。看来，学校我也呆不下去了，干脆辍学去流浪吧！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ts val="4263"/>
              </a:lnSpc>
              <a:buFont typeface="Arial" panose="020B0604020202020204" pitchFamily="34" charset="0"/>
              <a:buNone/>
            </a:pP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2293" name="Picture 50" descr="hr_072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713" y="908050"/>
            <a:ext cx="11376025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Group 25"/>
          <p:cNvGrpSpPr>
            <a:grpSpLocks/>
          </p:cNvGrpSpPr>
          <p:nvPr/>
        </p:nvGrpSpPr>
        <p:grpSpPr bwMode="auto">
          <a:xfrm>
            <a:off x="239713" y="4894263"/>
            <a:ext cx="11233150" cy="1169987"/>
            <a:chOff x="249" y="2918"/>
            <a:chExt cx="4854" cy="737"/>
          </a:xfrm>
        </p:grpSpPr>
        <p:pic>
          <p:nvPicPr>
            <p:cNvPr id="12302" name="Picture 20" descr="0000707_090_090_907147731D49478ED7FD6C97DB9DB6F4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9" y="2976"/>
              <a:ext cx="726" cy="6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303" name="Text Box 23"/>
            <p:cNvSpPr txBox="1">
              <a:spLocks noChangeArrowheads="1"/>
            </p:cNvSpPr>
            <p:nvPr/>
          </p:nvSpPr>
          <p:spPr bwMode="auto">
            <a:xfrm>
              <a:off x="975" y="2918"/>
              <a:ext cx="4128" cy="595"/>
            </a:xfrm>
            <a:prstGeom prst="rect">
              <a:avLst/>
            </a:prstGeom>
            <a:noFill/>
            <a:ln w="9525">
              <a:solidFill>
                <a:srgbClr val="008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zh-CN" altLang="en-US" sz="2800">
                  <a:ea typeface="黑体" panose="02010609060101010101" pitchFamily="49" charset="-122"/>
                </a:rPr>
                <a:t>火眼金睛：</a:t>
              </a:r>
              <a:r>
                <a:rPr lang="zh-CN" altLang="en-US" sz="2800">
                  <a:solidFill>
                    <a:srgbClr val="0000FF"/>
                  </a:solidFill>
                  <a:ea typeface="黑体" panose="02010609060101010101" pitchFamily="49" charset="-122"/>
                  <a:sym typeface="宋体" panose="02010600030101010101" pitchFamily="2" charset="-122"/>
                </a:rPr>
                <a:t>老师在哪些方面没有尽到学校保护的职责？</a:t>
              </a:r>
              <a:r>
                <a:rPr lang="zh-CN" altLang="en-US" sz="2800">
                  <a:solidFill>
                    <a:srgbClr val="0000FF"/>
                  </a:solidFill>
                  <a:ea typeface="黑体" panose="02010609060101010101" pitchFamily="49" charset="-122"/>
                </a:rPr>
                <a:t>法律对该保护职责是如何规定的？</a:t>
              </a: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581025" y="228600"/>
            <a:ext cx="4743450" cy="6794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buFont typeface="Arial" panose="020B0604020202020204" pitchFamily="34" charset="0"/>
              <a:buNone/>
              <a:defRPr/>
            </a:pPr>
            <a:r>
              <a:rPr lang="zh-CN" altLang="en-US" sz="3600" b="1" noProof="1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案件回放 </a:t>
            </a:r>
            <a:r>
              <a:rPr lang="zh-CN" altLang="en-US" sz="3600" b="1" noProof="1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 第二幕</a:t>
            </a:r>
          </a:p>
        </p:txBody>
      </p:sp>
      <p:cxnSp>
        <p:nvCxnSpPr>
          <p:cNvPr id="10" name="直接连接符 9"/>
          <p:cNvCxnSpPr/>
          <p:nvPr/>
        </p:nvCxnSpPr>
        <p:spPr>
          <a:xfrm>
            <a:off x="5927725" y="2205038"/>
            <a:ext cx="5545138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444500" y="2708275"/>
            <a:ext cx="63500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7896225" y="2752725"/>
            <a:ext cx="3300413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444500" y="3316288"/>
            <a:ext cx="457200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3879850" y="3860800"/>
            <a:ext cx="7593013" cy="0"/>
          </a:xfrm>
          <a:prstGeom prst="line">
            <a:avLst/>
          </a:prstGeom>
          <a:ln w="38100">
            <a:solidFill>
              <a:srgbClr val="008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444500" y="4365625"/>
            <a:ext cx="1331913" cy="0"/>
          </a:xfrm>
          <a:prstGeom prst="line">
            <a:avLst/>
          </a:prstGeom>
          <a:ln w="38100">
            <a:solidFill>
              <a:srgbClr val="008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597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975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661988" y="361950"/>
            <a:ext cx="2405062" cy="6778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buFont typeface="Arial" panose="020B0604020202020204" pitchFamily="34" charset="0"/>
              <a:buNone/>
              <a:defRPr/>
            </a:pPr>
            <a:r>
              <a:rPr lang="zh-CN" altLang="en-US" sz="3600" b="1" noProof="1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学校保护</a:t>
            </a:r>
          </a:p>
        </p:txBody>
      </p:sp>
      <p:sp>
        <p:nvSpPr>
          <p:cNvPr id="5" name="矩形 4"/>
          <p:cNvSpPr/>
          <p:nvPr/>
        </p:nvSpPr>
        <p:spPr>
          <a:xfrm>
            <a:off x="550863" y="1196975"/>
            <a:ext cx="2376487" cy="74613"/>
          </a:xfrm>
          <a:prstGeom prst="rect">
            <a:avLst/>
          </a:prstGeom>
          <a:solidFill>
            <a:schemeClr val="accent1"/>
          </a:solidFill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buFont typeface="Arial" panose="020B0604020202020204" pitchFamily="34" charset="0"/>
              <a:buNone/>
              <a:defRPr/>
            </a:pPr>
            <a:endParaRPr lang="zh-CN" altLang="en-US" noProof="1">
              <a:solidFill>
                <a:schemeClr val="accent5"/>
              </a:solidFill>
            </a:endParaRPr>
          </a:p>
        </p:txBody>
      </p:sp>
      <p:sp>
        <p:nvSpPr>
          <p:cNvPr id="13316" name="文本框 5"/>
          <p:cNvSpPr txBox="1">
            <a:spLocks noChangeArrowheads="1"/>
          </p:cNvSpPr>
          <p:nvPr/>
        </p:nvSpPr>
        <p:spPr bwMode="auto">
          <a:xfrm>
            <a:off x="590550" y="2276475"/>
            <a:ext cx="8026400" cy="203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基本内容：①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学校应当尊重学生的</a:t>
            </a:r>
            <a:r>
              <a:rPr lang="zh-CN" altLang="en-US" sz="2800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受教育权利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②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学校的教职员工应当尊重未成年人的</a:t>
            </a:r>
            <a:r>
              <a:rPr lang="zh-CN" altLang="en-US" sz="2800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人格尊严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③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学校应当采取措施保障未成年人的</a:t>
            </a:r>
            <a:r>
              <a:rPr lang="zh-CN" altLang="en-US" sz="2800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人身安全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pic>
        <p:nvPicPr>
          <p:cNvPr id="13317" name="图片 7" descr="C:\Users\lenovo\Desktop\下载 (1).jpg下载 (1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7263" y="2084388"/>
            <a:ext cx="3206750" cy="360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9" name="直接连接符 8"/>
          <p:cNvCxnSpPr/>
          <p:nvPr/>
        </p:nvCxnSpPr>
        <p:spPr>
          <a:xfrm flipV="1">
            <a:off x="581025" y="5876925"/>
            <a:ext cx="11202988" cy="2540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V="1">
            <a:off x="590550" y="1778000"/>
            <a:ext cx="11204575" cy="2540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320" name="TextBox 7"/>
          <p:cNvSpPr txBox="1">
            <a:spLocks noChangeArrowheads="1"/>
          </p:cNvSpPr>
          <p:nvPr/>
        </p:nvSpPr>
        <p:spPr bwMode="auto">
          <a:xfrm>
            <a:off x="3430588" y="515938"/>
            <a:ext cx="835342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重要性：是对未成年人实施保护的</a:t>
            </a:r>
            <a:r>
              <a:rPr lang="zh-CN" altLang="en-US" sz="2800" u="sng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重要方面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</a:p>
        </p:txBody>
      </p:sp>
    </p:spTree>
  </p:cSld>
  <p:clrMapOvr>
    <a:masterClrMapping/>
  </p:clrMapOvr>
  <p:transition>
    <p:push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215813" cy="68849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buFont typeface="Arial" panose="020B0604020202020204" pitchFamily="34" charset="0"/>
              <a:buNone/>
              <a:defRPr/>
            </a:pPr>
            <a:endParaRPr lang="zh-CN" altLang="en-US" noProof="1"/>
          </a:p>
        </p:txBody>
      </p:sp>
      <p:sp>
        <p:nvSpPr>
          <p:cNvPr id="14339" name="Rectangle 4"/>
          <p:cNvSpPr>
            <a:spLocks noChangeArrowheads="1"/>
          </p:cNvSpPr>
          <p:nvPr/>
        </p:nvSpPr>
        <p:spPr bwMode="auto">
          <a:xfrm>
            <a:off x="215900" y="215900"/>
            <a:ext cx="11801475" cy="638175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159758" name="Text Box 14"/>
          <p:cNvSpPr txBox="1">
            <a:spLocks noChangeArrowheads="1"/>
          </p:cNvSpPr>
          <p:nvPr/>
        </p:nvSpPr>
        <p:spPr bwMode="auto">
          <a:xfrm>
            <a:off x="444500" y="1504950"/>
            <a:ext cx="11328400" cy="3336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ts val="4263"/>
              </a:lnSpc>
              <a:buFont typeface="Arial" panose="020B0604020202020204" pitchFamily="34" charset="0"/>
              <a:buNone/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小亮流浪到社会后，先是到一家火锅店打工，可不到一个月，便在搬汤锅时摔倒，火热的汤倒在他身上，小亮被严重烫伤了。火锅店老板把小亮送进医院后就逃之夭夭了，小亮没有伤愈，只能继续流浪。他已经两天没吃饭了，摇摇晃晃地在街上走着。这时，一群社会青年看见小亮，便走过去，揪住他的衣领说：小子，把兜里的钱拿出来！小亮胆怯怯地说：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“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我，我没钱。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”“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没钱？我看你欠揍！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”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小亮遭到了他们的围殴。</a:t>
            </a:r>
          </a:p>
        </p:txBody>
      </p:sp>
      <p:pic>
        <p:nvPicPr>
          <p:cNvPr id="14341" name="Picture 50" descr="hr_072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713" y="908050"/>
            <a:ext cx="11376025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Group 25"/>
          <p:cNvGrpSpPr>
            <a:grpSpLocks/>
          </p:cNvGrpSpPr>
          <p:nvPr/>
        </p:nvGrpSpPr>
        <p:grpSpPr bwMode="auto">
          <a:xfrm>
            <a:off x="239713" y="4986338"/>
            <a:ext cx="11233150" cy="1077912"/>
            <a:chOff x="249" y="2976"/>
            <a:chExt cx="4854" cy="679"/>
          </a:xfrm>
        </p:grpSpPr>
        <p:pic>
          <p:nvPicPr>
            <p:cNvPr id="14350" name="Picture 20" descr="0000707_090_090_907147731D49478ED7FD6C97DB9DB6F4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9" y="2976"/>
              <a:ext cx="726" cy="6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351" name="Text Box 23"/>
            <p:cNvSpPr txBox="1">
              <a:spLocks noChangeArrowheads="1"/>
            </p:cNvSpPr>
            <p:nvPr/>
          </p:nvSpPr>
          <p:spPr bwMode="auto">
            <a:xfrm>
              <a:off x="975" y="3053"/>
              <a:ext cx="4128" cy="595"/>
            </a:xfrm>
            <a:prstGeom prst="rect">
              <a:avLst/>
            </a:prstGeom>
            <a:noFill/>
            <a:ln w="9525">
              <a:solidFill>
                <a:srgbClr val="008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zh-CN" altLang="en-US" sz="2800">
                  <a:ea typeface="黑体" panose="02010609060101010101" pitchFamily="49" charset="-122"/>
                </a:rPr>
                <a:t>火眼金睛：</a:t>
              </a:r>
              <a:r>
                <a:rPr lang="zh-CN" altLang="en-US" sz="2800">
                  <a:solidFill>
                    <a:srgbClr val="0000FF"/>
                  </a:solidFill>
                  <a:ea typeface="黑体" panose="02010609060101010101" pitchFamily="49" charset="-122"/>
                  <a:sym typeface="宋体" panose="02010600030101010101" pitchFamily="2" charset="-122"/>
                </a:rPr>
                <a:t>哪些人的做法影响了小亮的健康成长？他没有得到哪方面的保护？</a:t>
              </a:r>
              <a:endParaRPr lang="zh-CN" altLang="en-US" sz="2800">
                <a:solidFill>
                  <a:srgbClr val="0000FF"/>
                </a:solidFill>
                <a:ea typeface="黑体" panose="02010609060101010101" pitchFamily="49" charset="-122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581025" y="228600"/>
            <a:ext cx="4743450" cy="6794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buFont typeface="Arial" panose="020B0604020202020204" pitchFamily="34" charset="0"/>
              <a:buNone/>
              <a:defRPr/>
            </a:pPr>
            <a:r>
              <a:rPr lang="zh-CN" altLang="en-US" sz="3600" b="1" noProof="1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案件回放 </a:t>
            </a:r>
            <a:r>
              <a:rPr lang="zh-CN" altLang="en-US" sz="3600" b="1" noProof="1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 第三幕</a:t>
            </a:r>
          </a:p>
        </p:txBody>
      </p:sp>
      <p:cxnSp>
        <p:nvCxnSpPr>
          <p:cNvPr id="10" name="直接连接符 9"/>
          <p:cNvCxnSpPr/>
          <p:nvPr/>
        </p:nvCxnSpPr>
        <p:spPr>
          <a:xfrm>
            <a:off x="4344988" y="2565400"/>
            <a:ext cx="1246187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8759825" y="2565400"/>
            <a:ext cx="2713038" cy="4445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444500" y="3173413"/>
            <a:ext cx="63500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2033588" y="3716338"/>
            <a:ext cx="1192212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444500" y="4221163"/>
            <a:ext cx="118745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1576388" y="4841875"/>
            <a:ext cx="77470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597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975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661988" y="361950"/>
            <a:ext cx="2405062" cy="6778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buFont typeface="Arial" panose="020B0604020202020204" pitchFamily="34" charset="0"/>
              <a:buNone/>
              <a:defRPr/>
            </a:pPr>
            <a:r>
              <a:rPr lang="zh-CN" altLang="en-US" sz="3600" b="1" noProof="1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社会保护</a:t>
            </a:r>
          </a:p>
        </p:txBody>
      </p:sp>
      <p:sp>
        <p:nvSpPr>
          <p:cNvPr id="5" name="矩形 4"/>
          <p:cNvSpPr/>
          <p:nvPr/>
        </p:nvSpPr>
        <p:spPr>
          <a:xfrm>
            <a:off x="550863" y="1196975"/>
            <a:ext cx="2376487" cy="74613"/>
          </a:xfrm>
          <a:prstGeom prst="rect">
            <a:avLst/>
          </a:prstGeom>
          <a:solidFill>
            <a:schemeClr val="accent1"/>
          </a:solidFill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buFont typeface="Arial" panose="020B0604020202020204" pitchFamily="34" charset="0"/>
              <a:buNone/>
              <a:defRPr/>
            </a:pPr>
            <a:endParaRPr lang="zh-CN" altLang="en-US" noProof="1">
              <a:solidFill>
                <a:schemeClr val="accent5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50863" y="1895475"/>
            <a:ext cx="8285162" cy="46164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2800" noProof="1">
                <a:latin typeface="微软雅黑" panose="020B0503020204020204" pitchFamily="34" charset="-122"/>
                <a:ea typeface="微软雅黑" panose="020B0503020204020204" pitchFamily="34" charset="-122"/>
                <a:sym typeface="Wingdings" charset="0"/>
              </a:rPr>
              <a:t>基本内容：</a:t>
            </a:r>
            <a:endParaRPr lang="en-US" altLang="zh-CN" sz="2800" noProof="1">
              <a:latin typeface="微软雅黑" panose="020B0503020204020204" pitchFamily="34" charset="-122"/>
              <a:ea typeface="微软雅黑" panose="020B0503020204020204" pitchFamily="34" charset="-122"/>
              <a:sym typeface="Wingdings" charset="0"/>
            </a:endParaRPr>
          </a:p>
          <a:p>
            <a:pPr eaLnBrk="1" fontAlgn="auto" hangingPunct="1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2800" b="1" noProof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Wingdings" charset="0"/>
              </a:rPr>
              <a:t></a:t>
            </a:r>
            <a:r>
              <a:rPr lang="zh-CN" altLang="en-US" sz="2800" noProof="1">
                <a:latin typeface="微软雅黑" panose="020B0503020204020204" pitchFamily="34" charset="-122"/>
                <a:ea typeface="微软雅黑" panose="020B0503020204020204" pitchFamily="34" charset="-122"/>
                <a:sym typeface="Wingdings" charset="0"/>
              </a:rPr>
              <a:t>各级人民政府应当保障未成年人受教育的权；</a:t>
            </a:r>
          </a:p>
          <a:p>
            <a:pPr eaLnBrk="1" fontAlgn="auto" hangingPunct="1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2800" b="1" noProof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Wingdings" charset="0"/>
              </a:rPr>
              <a:t></a:t>
            </a:r>
            <a:r>
              <a:rPr lang="zh-CN" altLang="en-US" sz="2800" noProof="1">
                <a:latin typeface="微软雅黑" panose="020B0503020204020204" pitchFamily="34" charset="-122"/>
                <a:ea typeface="微软雅黑" panose="020B0503020204020204" pitchFamily="34" charset="-122"/>
                <a:sym typeface="Wingdings" charset="0"/>
              </a:rPr>
              <a:t>社会要保障未成年人的人身安全和身体健康；</a:t>
            </a:r>
          </a:p>
          <a:p>
            <a:pPr eaLnBrk="1" fontAlgn="auto" hangingPunct="1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2800" noProof="1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Wingdings" charset="0"/>
              </a:rPr>
              <a:t>（一</a:t>
            </a:r>
            <a:r>
              <a:rPr lang="en-US" altLang="zh-CN" sz="2800" noProof="1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Wingdings" charset="0"/>
              </a:rPr>
              <a:t>“</a:t>
            </a:r>
            <a:r>
              <a:rPr lang="zh-CN" altLang="en-US" sz="2800" noProof="1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Wingdings" charset="0"/>
              </a:rPr>
              <a:t>不得</a:t>
            </a:r>
            <a:r>
              <a:rPr lang="en-US" altLang="zh-CN" sz="2800" noProof="1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Wingdings" charset="0"/>
              </a:rPr>
              <a:t>”</a:t>
            </a:r>
            <a:r>
              <a:rPr lang="zh-CN" altLang="en-US" sz="2800" noProof="1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Wingdings" charset="0"/>
              </a:rPr>
              <a:t>，五禁止）</a:t>
            </a:r>
          </a:p>
          <a:p>
            <a:pPr eaLnBrk="1" fontAlgn="auto" hangingPunct="1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2800" b="1" noProof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Wingdings" charset="0"/>
              </a:rPr>
              <a:t></a:t>
            </a:r>
            <a:r>
              <a:rPr lang="zh-CN" altLang="en-US" sz="2800" noProof="1">
                <a:latin typeface="微软雅黑" panose="020B0503020204020204" pitchFamily="34" charset="-122"/>
                <a:ea typeface="微软雅黑" panose="020B0503020204020204" pitchFamily="34" charset="-122"/>
                <a:sym typeface="Wingdings" charset="0"/>
              </a:rPr>
              <a:t>社会要保护未成年人的思想和心灵健康。要建立和改善适合未成年人文化生活需要的活动场所和设施。</a:t>
            </a:r>
          </a:p>
        </p:txBody>
      </p:sp>
      <p:pic>
        <p:nvPicPr>
          <p:cNvPr id="15365" name="图片 7" descr="u=1859157277,2613725750&amp;fm=23&amp;gp=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936"/>
          <a:stretch>
            <a:fillRect/>
          </a:stretch>
        </p:blipFill>
        <p:spPr bwMode="auto">
          <a:xfrm>
            <a:off x="8836025" y="2144713"/>
            <a:ext cx="2959100" cy="343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9" name="直接连接符 8"/>
          <p:cNvCxnSpPr/>
          <p:nvPr/>
        </p:nvCxnSpPr>
        <p:spPr>
          <a:xfrm flipV="1">
            <a:off x="581025" y="5876925"/>
            <a:ext cx="11202988" cy="2540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V="1">
            <a:off x="590550" y="1778000"/>
            <a:ext cx="11204575" cy="2540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push dir="r"/>
  </p:transition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</TotalTime>
  <Pages>0</Pages>
  <Words>1579</Words>
  <Characters>0</Characters>
  <Application>Microsoft Office PowerPoint</Application>
  <DocSecurity>0</DocSecurity>
  <PresentationFormat>宽屏</PresentationFormat>
  <Lines>0</Lines>
  <Paragraphs>74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30" baseType="lpstr">
      <vt:lpstr>Calibri</vt:lpstr>
      <vt:lpstr>宋体</vt:lpstr>
      <vt:lpstr>Arial</vt:lpstr>
      <vt:lpstr>微软雅黑</vt:lpstr>
      <vt:lpstr>Agency FB</vt:lpstr>
      <vt:lpstr>Adobe 宋体 Std L</vt:lpstr>
      <vt:lpstr>黑体</vt:lpstr>
      <vt:lpstr>Wingdings</vt:lpstr>
      <vt:lpstr>+mn-ea</vt:lpstr>
      <vt:lpstr>幼圆</vt:lpstr>
      <vt:lpstr>方正兰亭黑简体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CharactersWithSpaces>0</CharactersWithSpaces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subject/>
  <cp:keywords/>
  <dc:description/>
  <cp:lastModifiedBy>zjyisong</cp:lastModifiedBy>
  <cp:revision>4588</cp:revision>
  <dcterms:created xsi:type="dcterms:W3CDTF">2012-10-07T00:28:00Z</dcterms:created>
  <dcterms:modified xsi:type="dcterms:W3CDTF">2017-05-31T09:04:09Z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2052-10.1.0.6156</vt:lpwstr>
  </property>
</Properties>
</file>