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27"/>
  </p:notesMasterIdLst>
  <p:sldIdLst>
    <p:sldId id="407" r:id="rId2"/>
    <p:sldId id="408" r:id="rId3"/>
    <p:sldId id="409" r:id="rId4"/>
    <p:sldId id="386" r:id="rId5"/>
    <p:sldId id="388" r:id="rId6"/>
    <p:sldId id="410" r:id="rId7"/>
    <p:sldId id="374" r:id="rId8"/>
    <p:sldId id="412" r:id="rId9"/>
    <p:sldId id="413" r:id="rId10"/>
    <p:sldId id="411" r:id="rId11"/>
    <p:sldId id="416" r:id="rId12"/>
    <p:sldId id="375" r:id="rId13"/>
    <p:sldId id="415" r:id="rId14"/>
    <p:sldId id="370" r:id="rId15"/>
    <p:sldId id="406" r:id="rId16"/>
    <p:sldId id="417" r:id="rId17"/>
    <p:sldId id="377" r:id="rId18"/>
    <p:sldId id="393" r:id="rId19"/>
    <p:sldId id="394" r:id="rId20"/>
    <p:sldId id="372" r:id="rId21"/>
    <p:sldId id="368" r:id="rId22"/>
    <p:sldId id="369" r:id="rId23"/>
    <p:sldId id="384" r:id="rId24"/>
    <p:sldId id="418" r:id="rId25"/>
    <p:sldId id="419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774" y="96"/>
      </p:cViewPr>
      <p:guideLst>
        <p:guide orient="horz" pos="15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C9FC85B-31A1-4133-8009-303B2C3A4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D32A8-AA2E-4002-8107-22A223A9B605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7FAE3-3FC9-495B-A458-EB5D9932AA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1769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A27A1-6400-4D9A-81F6-643B0B16313C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018D-08A5-4D0A-90F6-5E8398648F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962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BDFF2-F67E-456D-BEC4-B2556822EDE7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10AB0-691C-4EA3-B013-5686CC7BD5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78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E9EEF-40F6-4692-AA3A-53CAD6002C55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02671-81CD-4478-9E39-A720F707B3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3604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12318-8B73-45F1-8F04-315D8DB25421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E97DC-6C4E-4B41-9A25-993E5C5693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715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56D2E-F7DE-4FD0-AABE-1800DA5840A1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E7674-4046-48FB-B8F5-90FAA3B53D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7600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9DEFC-9EC9-4822-B541-DEA2DF839D5D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72178-2E2E-49FA-88E3-F48F2EB5E5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100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82E5E-F2B2-4F1D-8224-77C7B5590609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F312B-E11C-45A7-87DF-48087752AA6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786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8B699-1C2F-47F0-9A32-FB94654B60BA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184CB-0AAA-49B0-91DA-FFE4BBC745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2220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35AC0-4831-4152-80E0-69184B9C73A0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490A8-F171-4761-9847-41207194802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075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50C9A-48C5-430F-B41F-41E39B612139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CCFF-025F-4056-82A7-1D3DE07C4EF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2247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2B380821-E3D9-40C2-93B0-9A0CDEBE9538}" type="datetimeFigureOut">
              <a:rPr lang="zh-CN" altLang="en-US"/>
              <a:pPr>
                <a:defRPr/>
              </a:pPr>
              <a:t>2017/6/8/Thu</a:t>
            </a:fld>
            <a:endParaRPr lang="en-US" altLang="zh-CN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2064E5AA-7CB2-4E2A-B095-711688BC56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WordArt 1037"/>
          <p:cNvSpPr>
            <a:spLocks noChangeArrowheads="1" noChangeShapeType="1" noTextEdit="1"/>
          </p:cNvSpPr>
          <p:nvPr/>
        </p:nvSpPr>
        <p:spPr bwMode="auto">
          <a:xfrm>
            <a:off x="1547814" y="789385"/>
            <a:ext cx="5976937" cy="7012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8.2.1</a:t>
            </a:r>
            <a:r>
              <a:rPr lang="zh-CN" altLang="en-US" sz="4000" b="1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控制不良诱惑，预防违法犯罪</a:t>
            </a:r>
          </a:p>
        </p:txBody>
      </p:sp>
      <p:pic>
        <p:nvPicPr>
          <p:cNvPr id="3075" name="图片 72717" descr="13405275_1858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8025"/>
            <a:ext cx="91440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3" y="871538"/>
            <a:ext cx="2387600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660400"/>
            <a:ext cx="23669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06375" y="262889"/>
            <a:ext cx="11188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学习新知</a:t>
            </a:r>
          </a:p>
        </p:txBody>
      </p:sp>
      <p:sp>
        <p:nvSpPr>
          <p:cNvPr id="17414" name="文本框 8"/>
          <p:cNvSpPr txBox="1">
            <a:spLocks noChangeArrowheads="1"/>
          </p:cNvSpPr>
          <p:nvPr/>
        </p:nvSpPr>
        <p:spPr bwMode="auto">
          <a:xfrm>
            <a:off x="4962525" y="2100263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70C0"/>
                </a:solidFill>
              </a:rPr>
              <a:t>毒品</a:t>
            </a:r>
            <a:endParaRPr lang="zh-CN" altLang="en-US" sz="1800"/>
          </a:p>
        </p:txBody>
      </p:sp>
      <p:sp>
        <p:nvSpPr>
          <p:cNvPr id="17415" name="文本框 9"/>
          <p:cNvSpPr txBox="1">
            <a:spLocks noChangeArrowheads="1"/>
          </p:cNvSpPr>
          <p:nvPr/>
        </p:nvSpPr>
        <p:spPr bwMode="auto">
          <a:xfrm>
            <a:off x="1671638" y="2183607"/>
            <a:ext cx="227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</a:rPr>
              <a:t>媒体上不健康的信息</a:t>
            </a:r>
            <a:endParaRPr lang="zh-CN" altLang="en-US" sz="1800" dirty="0"/>
          </a:p>
        </p:txBody>
      </p:sp>
      <p:pic>
        <p:nvPicPr>
          <p:cNvPr id="17416" name="图片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48" y="2450292"/>
            <a:ext cx="3349625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2" y="2679700"/>
            <a:ext cx="250825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7838" y="3976232"/>
            <a:ext cx="1811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</a:rPr>
              <a:t>过度的物质享乐</a:t>
            </a:r>
            <a:endParaRPr lang="zh-CN" altLang="en-US" sz="1800" dirty="0"/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062" y="1089745"/>
            <a:ext cx="2662237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92280" y="2451820"/>
            <a:ext cx="64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</a:rPr>
              <a:t>赌博</a:t>
            </a:r>
            <a:endParaRPr lang="zh-CN" altLang="en-US" sz="1800" dirty="0"/>
          </a:p>
        </p:txBody>
      </p:sp>
      <p:sp>
        <p:nvSpPr>
          <p:cNvPr id="12300" name="文本框 9"/>
          <p:cNvSpPr txBox="1">
            <a:spLocks noChangeArrowheads="1"/>
          </p:cNvSpPr>
          <p:nvPr/>
        </p:nvSpPr>
        <p:spPr bwMode="auto">
          <a:xfrm>
            <a:off x="2560312" y="4465442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生活中要警惕的不良诱惑</a:t>
            </a:r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25" y="2979738"/>
            <a:ext cx="216058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6041209" y="4570719"/>
            <a:ext cx="2973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</a:rPr>
              <a:t>宣扬色情和暴力的网络游戏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3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924050"/>
            <a:ext cx="333375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7950" y="555625"/>
            <a:ext cx="5256213" cy="403225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千里之堤，溃于蚁穴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u="sng">
                <a:latin typeface="黑体" panose="02010609060101010101" pitchFamily="49" charset="-122"/>
                <a:ea typeface="黑体" panose="02010609060101010101" pitchFamily="49" charset="-122"/>
              </a:rPr>
              <a:t>违法犯罪往往都是从一些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小事</a:t>
            </a:r>
            <a:r>
              <a:rPr lang="zh-CN" altLang="en-US" b="1" u="sng">
                <a:latin typeface="黑体" panose="02010609060101010101" pitchFamily="49" charset="-122"/>
                <a:ea typeface="黑体" panose="02010609060101010101" pitchFamily="49" charset="-122"/>
              </a:rPr>
              <a:t>开始的。作为未成年人，我们要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留意</a:t>
            </a:r>
            <a:r>
              <a:rPr lang="zh-CN" altLang="en-US" b="1" u="sng">
                <a:latin typeface="黑体" panose="02010609060101010101" pitchFamily="49" charset="-122"/>
                <a:ea typeface="黑体" panose="02010609060101010101" pitchFamily="49" charset="-122"/>
              </a:rPr>
              <a:t>自己日常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生活的环境和行为习惯的细节</a:t>
            </a:r>
            <a:r>
              <a:rPr lang="zh-CN" altLang="en-US" b="1" u="sng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对不良诱惑坚决说不</a:t>
            </a:r>
            <a:r>
              <a:rPr lang="zh-CN" altLang="en-US" b="1" u="sng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遵守法律的规定和道德的要求，让自己远离不良行为。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1520" y="296078"/>
            <a:ext cx="133328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探究与分享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44575" y="1143000"/>
            <a:ext cx="7002463" cy="1200150"/>
          </a:xfrm>
          <a:prstGeom prst="rect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70C0"/>
                </a:solidFill>
              </a:rPr>
              <a:t>     </a:t>
            </a:r>
            <a:r>
              <a:rPr lang="zh-CN" altLang="en-US" sz="2400" b="1">
                <a:solidFill>
                  <a:srgbClr val="FF0000"/>
                </a:solidFill>
              </a:rPr>
              <a:t>不良行为</a:t>
            </a:r>
            <a:r>
              <a:rPr lang="zh-CN" altLang="en-US" sz="2400" b="1">
                <a:solidFill>
                  <a:srgbClr val="0070C0"/>
                </a:solidFill>
              </a:rPr>
              <a:t>是指严重违反纪律，严重违背社会公德， 对他人和社会有一定危害性，尚不够行政处罚的行为。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44575" y="2620963"/>
            <a:ext cx="7002463" cy="830262"/>
          </a:xfrm>
          <a:prstGeom prst="rect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</a:rPr>
              <a:t>严重不良行为</a:t>
            </a:r>
            <a:r>
              <a:rPr lang="zh-CN" altLang="en-US" sz="2400" b="1" dirty="0">
                <a:solidFill>
                  <a:srgbClr val="0070C0"/>
                </a:solidFill>
              </a:rPr>
              <a:t>是指严重危害社会，尚不够刑事处罚的违法行为。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66825" y="3810000"/>
            <a:ext cx="6689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2060"/>
                </a:solidFill>
              </a:rPr>
              <a:t>    </a:t>
            </a:r>
            <a:r>
              <a:rPr lang="zh-CN" altLang="en-US" sz="2400" b="1">
                <a:solidFill>
                  <a:srgbClr val="002060"/>
                </a:solidFill>
              </a:rPr>
              <a:t>与不良行为相比，严重不良行为在程度上更严重，对 社会和他人的危害更大。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96445" y="280412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三、不良行为和严重不良行为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577893"/>
              </p:ext>
            </p:extLst>
          </p:nvPr>
        </p:nvGraphicFramePr>
        <p:xfrm>
          <a:off x="179513" y="114300"/>
          <a:ext cx="8888288" cy="4959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6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89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rgbClr val="3333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不良行为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rgbClr val="3333C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严重不良行为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29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旷课、夜不归宿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29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携带管制刀具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携带管制刀具，</a:t>
                      </a:r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屡教不改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29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打架斗殴、辱骂他人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纠集他人结伙滋事，</a:t>
                      </a:r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扰乱</a:t>
                      </a:r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治安；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7310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强行向他人索要财物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多次</a:t>
                      </a:r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拦截殴打他人或者强行索要他人财物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6030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观看、收听色情、淫秽的音像制品、读物等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1" hangingPunct="1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传播</a:t>
                      </a:r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淫秽的读物或者音像制品等；进行淫乱或者色情、卖淫；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29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偷窃、故意毁坏财物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多次</a:t>
                      </a:r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偷窃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298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参与赌博或者变相赌博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参与赌博，</a:t>
                      </a:r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屡教不改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7310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进入法律、法规规定未成年人不适宜进入营业性歌舞厅等场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吸食、注射</a:t>
                      </a:r>
                      <a:r>
                        <a:rPr lang="zh-CN" altLang="en-US" sz="1800" b="1" noProof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毒品</a:t>
                      </a:r>
                      <a:r>
                        <a:rPr lang="zh-CN" altLang="en-US" sz="1800" b="1" noProof="1">
                          <a:latin typeface="黑体" panose="02010609060101010101" pitchFamily="49" charset="-122"/>
                          <a:ea typeface="黑体" panose="02010609060101010101" pitchFamily="49" charset="-122"/>
                          <a:cs typeface="+mn-ea"/>
                          <a:sym typeface="Arial" panose="020B0604020202020204" pitchFamily="34" charset="0"/>
                        </a:rPr>
                        <a:t>；</a:t>
                      </a:r>
                      <a:endParaRPr lang="zh-CN" altLang="en-US" sz="1800" b="1" noProof="1">
                        <a:latin typeface="黑体" panose="02010609060101010101" pitchFamily="49" charset="-122"/>
                        <a:ea typeface="黑体" panose="02010609060101010101" pitchFamily="49" charset="-122"/>
                        <a:sym typeface="Arial" panose="020B0604020202020204" pitchFamily="34" charset="0"/>
                      </a:endParaRPr>
                    </a:p>
                    <a:p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7310"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其他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严重违背社会公德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的不良行为</a:t>
                      </a: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其他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严重危害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Arial" panose="020B0604020202020204" pitchFamily="34" charset="0"/>
                        </a:rPr>
                        <a:t>社会的不良行为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2" marR="68582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385" y="330994"/>
            <a:ext cx="11188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学习新知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613" y="1031875"/>
            <a:ext cx="401955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文本框 2"/>
          <p:cNvSpPr txBox="1">
            <a:spLocks noChangeArrowheads="1"/>
          </p:cNvSpPr>
          <p:nvPr/>
        </p:nvSpPr>
        <p:spPr bwMode="auto">
          <a:xfrm>
            <a:off x="755576" y="1497012"/>
            <a:ext cx="2880320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2060"/>
                </a:solidFill>
              </a:rPr>
              <a:t>     </a:t>
            </a:r>
            <a:r>
              <a:rPr lang="zh-CN" altLang="en-US" sz="2800" b="1" u="sng" dirty="0">
                <a:solidFill>
                  <a:srgbClr val="002060"/>
                </a:solidFill>
              </a:rPr>
              <a:t>未成年人一旦有了</a:t>
            </a:r>
            <a:r>
              <a:rPr lang="zh-CN" altLang="en-US" sz="2800" b="1" u="sng" dirty="0">
                <a:solidFill>
                  <a:srgbClr val="FF0000"/>
                </a:solidFill>
              </a:rPr>
              <a:t>严重不良行为就已经是违法</a:t>
            </a:r>
            <a:r>
              <a:rPr lang="zh-CN" altLang="en-US" sz="2800" b="1" u="sng" dirty="0">
                <a:solidFill>
                  <a:srgbClr val="002060"/>
                </a:solidFill>
              </a:rPr>
              <a:t>，需要及时给予教</a:t>
            </a:r>
            <a:r>
              <a:rPr lang="zh-CN" altLang="en-US" sz="2400" b="1" u="sng" dirty="0">
                <a:solidFill>
                  <a:srgbClr val="002060"/>
                </a:solidFill>
              </a:rPr>
              <a:t>育和矫治。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0" y="0"/>
            <a:ext cx="7345363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/>
              <a:t>      </a:t>
            </a:r>
            <a:r>
              <a:rPr lang="zh-CN" altLang="en-US" sz="2000" b="1"/>
              <a:t>十六七岁的少年，本是生命绽放得最美的时候。但对于这小伙子而言，生活中被抹上了浓浓的一笔黑色。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/>
              <a:t>　　近日，衢州柯山花园派出所民警在网吧检查时抓获了一名未成年吸毒男孩。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/>
              <a:t>     据了解小王，17周岁，浙江台州人，由于父母都在外地经商，无人看管，初中没读完就辍学，跟着些狐朋狗友混，经常出入娱乐场所。很快，他在KTV里面认识了一些朋友，这些朋友有的就在吸食冰毒。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/>
              <a:t>　　他回忆说，前段时间，他看到他们吸食冰毒，觉得非常好奇，于是就吸上了一口。“当时产生了幻觉。”他说，“我看到一个女鬼穿着红衣服向我走过来。”后来，他又吸食了几次毒品。问及吸毒的原因，他回答说，吸毒就是好奇，想尝试下吸毒的感觉。民警对小王进行了深刻地教育和劝导，小王流下了后悔的泪水，并保证以后不再碰毒品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/>
              <a:t>　　12月9日，柯山分局发布通报称，对小王处以行政拘留3日的处罚。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2949575"/>
            <a:ext cx="203835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98b1OOOPIC9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775" y="990600"/>
            <a:ext cx="2981325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云形标注 2"/>
          <p:cNvSpPr>
            <a:spLocks noChangeArrowheads="1"/>
          </p:cNvSpPr>
          <p:nvPr/>
        </p:nvSpPr>
        <p:spPr bwMode="auto">
          <a:xfrm>
            <a:off x="2795588" y="900113"/>
            <a:ext cx="5232796" cy="1836737"/>
          </a:xfrm>
          <a:prstGeom prst="cloudCallout">
            <a:avLst>
              <a:gd name="adj1" fmla="val -48481"/>
              <a:gd name="adj2" fmla="val 4408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ea typeface="黑体" panose="02010609060101010101" pitchFamily="49" charset="-122"/>
            </a:endParaRPr>
          </a:p>
        </p:txBody>
      </p:sp>
      <p:sp>
        <p:nvSpPr>
          <p:cNvPr id="20484" name="文本框 1"/>
          <p:cNvSpPr txBox="1">
            <a:spLocks noChangeArrowheads="1"/>
          </p:cNvSpPr>
          <p:nvPr/>
        </p:nvSpPr>
        <p:spPr bwMode="auto">
          <a:xfrm>
            <a:off x="3271838" y="1509713"/>
            <a:ext cx="4275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</a:rPr>
              <a:t>你有什么好方法抵制不良诱惑吗？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1520" y="296078"/>
            <a:ext cx="133328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探究与分享</a:t>
            </a:r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520" y="296078"/>
            <a:ext cx="133328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探究与分享</a:t>
            </a:r>
          </a:p>
        </p:txBody>
      </p:sp>
      <p:sp>
        <p:nvSpPr>
          <p:cNvPr id="21507" name="文本框 1"/>
          <p:cNvSpPr txBox="1">
            <a:spLocks noChangeArrowheads="1"/>
          </p:cNvSpPr>
          <p:nvPr/>
        </p:nvSpPr>
        <p:spPr bwMode="auto">
          <a:xfrm>
            <a:off x="2051720" y="665410"/>
            <a:ext cx="3759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四、抵制诱惑的小方法：</a:t>
            </a:r>
          </a:p>
        </p:txBody>
      </p:sp>
      <p:sp>
        <p:nvSpPr>
          <p:cNvPr id="21508" name="文本框 1"/>
          <p:cNvSpPr txBox="1">
            <a:spLocks noChangeArrowheads="1"/>
          </p:cNvSpPr>
          <p:nvPr/>
        </p:nvSpPr>
        <p:spPr bwMode="auto">
          <a:xfrm>
            <a:off x="481013" y="2028825"/>
            <a:ext cx="25765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u="sng">
                <a:solidFill>
                  <a:srgbClr val="FF0000"/>
                </a:solidFill>
              </a:rPr>
              <a:t>1.良好兴趣替代法：</a:t>
            </a:r>
            <a:r>
              <a:rPr lang="zh-CN" altLang="en-US" sz="2400" b="1">
                <a:solidFill>
                  <a:srgbClr val="0070C0"/>
                </a:solidFill>
              </a:rPr>
              <a:t>培养良好的兴趣爱好，使自己不再空虚、无聊，追求更健康的乐趣。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825" y="1293813"/>
            <a:ext cx="2947988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1020763"/>
            <a:ext cx="305435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2312988"/>
            <a:ext cx="2066925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 txBox="1">
            <a:spLocks noChangeArrowheads="1"/>
          </p:cNvSpPr>
          <p:nvPr/>
        </p:nvSpPr>
        <p:spPr bwMode="auto">
          <a:xfrm>
            <a:off x="826294" y="614496"/>
            <a:ext cx="273208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u="sng" dirty="0">
                <a:solidFill>
                  <a:srgbClr val="FF0000"/>
                </a:solidFill>
                <a:sym typeface="黑体" panose="02010609060101010101" pitchFamily="49" charset="-122"/>
              </a:rPr>
              <a:t>   </a:t>
            </a:r>
            <a:r>
              <a:rPr lang="zh-CN" altLang="en-US" sz="2400" b="1" u="sng" dirty="0">
                <a:solidFill>
                  <a:srgbClr val="FF0000"/>
                </a:solidFill>
                <a:sym typeface="黑体" panose="02010609060101010101" pitchFamily="49" charset="-122"/>
              </a:rPr>
              <a:t>2.专时专用法：</a:t>
            </a:r>
            <a:r>
              <a:rPr lang="zh-CN" altLang="en-US" sz="2400" b="1" dirty="0">
                <a:solidFill>
                  <a:srgbClr val="0070C0"/>
                </a:solidFill>
                <a:sym typeface="黑体" panose="02010609060101010101" pitchFamily="49" charset="-122"/>
              </a:rPr>
              <a:t>安排好自己的学习、娱乐、和休息时间，专时专用，使生活充实、有序。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25" y="636588"/>
            <a:ext cx="3535363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2625725"/>
            <a:ext cx="2732087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1189038" y="1217613"/>
            <a:ext cx="67643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u="sng">
                <a:solidFill>
                  <a:srgbClr val="FF0000"/>
                </a:solidFill>
                <a:sym typeface="黑体" panose="02010609060101010101" pitchFamily="49" charset="-122"/>
              </a:rPr>
              <a:t>     </a:t>
            </a:r>
            <a:r>
              <a:rPr lang="zh-CN" altLang="en-US" sz="2400" b="1" u="sng">
                <a:solidFill>
                  <a:srgbClr val="FF0000"/>
                </a:solidFill>
                <a:sym typeface="黑体" panose="02010609060101010101" pitchFamily="49" charset="-122"/>
              </a:rPr>
              <a:t>3.请人监督法：</a:t>
            </a:r>
            <a:r>
              <a:rPr lang="zh-CN" altLang="en-US" sz="2400" b="1">
                <a:solidFill>
                  <a:srgbClr val="0070C0"/>
                </a:solidFill>
                <a:sym typeface="黑体" panose="02010609060101010101" pitchFamily="49" charset="-122"/>
              </a:rPr>
              <a:t>请身边的人监督自己的行动，同时做好记录。</a:t>
            </a:r>
          </a:p>
        </p:txBody>
      </p:sp>
      <p:pic>
        <p:nvPicPr>
          <p:cNvPr id="23555" name="图片 1" descr="015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2411413"/>
            <a:ext cx="37814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文本框 190465"/>
          <p:cNvSpPr txBox="1">
            <a:spLocks noChangeArrowheads="1"/>
          </p:cNvSpPr>
          <p:nvPr/>
        </p:nvSpPr>
        <p:spPr bwMode="auto">
          <a:xfrm>
            <a:off x="533400" y="2085975"/>
            <a:ext cx="8610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6000" b="1">
                <a:latin typeface="Tahoma" panose="020B0604030504040204" pitchFamily="34" charset="0"/>
                <a:ea typeface="楷体_GB2312" pitchFamily="49" charset="-122"/>
              </a:rPr>
              <a:t>我们的身边有哪些诱惑？</a:t>
            </a:r>
            <a:endParaRPr lang="zh-CN" altLang="en-US" sz="6000">
              <a:latin typeface="Tahoma" panose="020B0604030504040204" pitchFamily="34" charset="0"/>
              <a:ea typeface="楷体_GB2312" pitchFamily="49" charset="-122"/>
            </a:endParaRPr>
          </a:p>
        </p:txBody>
      </p:sp>
      <p:grpSp>
        <p:nvGrpSpPr>
          <p:cNvPr id="4099" name="组合 190466"/>
          <p:cNvGrpSpPr>
            <a:grpSpLocks/>
          </p:cNvGrpSpPr>
          <p:nvPr/>
        </p:nvGrpSpPr>
        <p:grpSpPr bwMode="auto">
          <a:xfrm>
            <a:off x="0" y="4306888"/>
            <a:ext cx="9144000" cy="836612"/>
            <a:chOff x="0" y="3850"/>
            <a:chExt cx="5760" cy="470"/>
          </a:xfrm>
        </p:grpSpPr>
        <p:pic>
          <p:nvPicPr>
            <p:cNvPr id="4101" name="图片 190467" descr="baby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920"/>
              <a:ext cx="3969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图片 190468" descr="houselin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50"/>
              <a:ext cx="5760" cy="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矩形 190469"/>
          <p:cNvSpPr>
            <a:spLocks noChangeArrowheads="1" noChangeShapeType="1" noTextEdit="1"/>
          </p:cNvSpPr>
          <p:nvPr/>
        </p:nvSpPr>
        <p:spPr bwMode="auto">
          <a:xfrm>
            <a:off x="971550" y="411163"/>
            <a:ext cx="4267200" cy="10287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各抒己见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98b1OOOPIC9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775" y="990600"/>
            <a:ext cx="2981325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云形标注 2"/>
          <p:cNvSpPr>
            <a:spLocks noChangeArrowheads="1"/>
          </p:cNvSpPr>
          <p:nvPr/>
        </p:nvSpPr>
        <p:spPr bwMode="auto">
          <a:xfrm>
            <a:off x="2795588" y="900113"/>
            <a:ext cx="4968875" cy="1836737"/>
          </a:xfrm>
          <a:prstGeom prst="cloudCallout">
            <a:avLst>
              <a:gd name="adj1" fmla="val -48481"/>
              <a:gd name="adj2" fmla="val 4408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ea typeface="黑体" panose="02010609060101010101" pitchFamily="49" charset="-122"/>
            </a:endParaRPr>
          </a:p>
        </p:txBody>
      </p:sp>
      <p:sp>
        <p:nvSpPr>
          <p:cNvPr id="24580" name="文本框 1"/>
          <p:cNvSpPr txBox="1">
            <a:spLocks noChangeArrowheads="1"/>
          </p:cNvSpPr>
          <p:nvPr/>
        </p:nvSpPr>
        <p:spPr bwMode="auto">
          <a:xfrm>
            <a:off x="3271838" y="1509713"/>
            <a:ext cx="4275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70C0"/>
                </a:solidFill>
              </a:rPr>
              <a:t>除了这些方法，你还有什么其他的好方法吗？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1520" y="296078"/>
            <a:ext cx="133328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探究与分享</a:t>
            </a: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9512" y="0"/>
            <a:ext cx="11188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sp>
        <p:nvSpPr>
          <p:cNvPr id="25603" name="矩形 12289"/>
          <p:cNvSpPr>
            <a:spLocks noChangeArrowheads="1"/>
          </p:cNvSpPr>
          <p:nvPr/>
        </p:nvSpPr>
        <p:spPr bwMode="auto">
          <a:xfrm>
            <a:off x="0" y="630238"/>
            <a:ext cx="91440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zh-CN" altLang="en-US" sz="2800"/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79388" y="411163"/>
            <a:ext cx="8785225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1.（2016常德）面对毒魔，广大青少年应该牢固构筑拒毒防线，提高警惕，坚决说“不”！因为毒品(</a:t>
            </a:r>
            <a:r>
              <a:rPr lang="en-US" altLang="zh-CN" sz="2400" b="1"/>
              <a:t>     </a:t>
            </a:r>
            <a:r>
              <a:rPr lang="zh-CN" altLang="zh-CN" sz="2400" b="1"/>
              <a:t>)</a:t>
            </a:r>
          </a:p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①对青少年有害，对成年人有益    ②腐蚀人的灵魂，破坏家庭幸福    ③极易诱发犯罪，严重危害社会    </a:t>
            </a:r>
            <a:endParaRPr lang="en-US" altLang="zh-CN" sz="2400" b="1"/>
          </a:p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④毒害社会风气，污染社会环境</a:t>
            </a:r>
          </a:p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A.①②③     </a:t>
            </a:r>
            <a:r>
              <a:rPr lang="en-US" altLang="zh-CN" sz="2400" b="1"/>
              <a:t>		</a:t>
            </a:r>
            <a:r>
              <a:rPr lang="zh-CN" altLang="zh-CN" sz="2400" b="1"/>
              <a:t>B.①②④     </a:t>
            </a:r>
            <a:endParaRPr lang="en-US" altLang="zh-CN" sz="2400" b="1"/>
          </a:p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C.①③④     </a:t>
            </a:r>
            <a:r>
              <a:rPr lang="en-US" altLang="zh-CN" sz="2400" b="1"/>
              <a:t>		</a:t>
            </a:r>
            <a:r>
              <a:rPr lang="zh-CN" altLang="zh-CN" sz="2400" b="1"/>
              <a:t>D.②③④</a:t>
            </a:r>
            <a:endParaRPr lang="en-US" altLang="zh-CN" sz="2400" b="1"/>
          </a:p>
        </p:txBody>
      </p:sp>
      <p:sp>
        <p:nvSpPr>
          <p:cNvPr id="12303" name="矩形 12302"/>
          <p:cNvSpPr>
            <a:spLocks noChangeArrowheads="1"/>
          </p:cNvSpPr>
          <p:nvPr/>
        </p:nvSpPr>
        <p:spPr bwMode="auto">
          <a:xfrm>
            <a:off x="5219700" y="1276350"/>
            <a:ext cx="444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6385" y="330994"/>
            <a:ext cx="11188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sp>
        <p:nvSpPr>
          <p:cNvPr id="26627" name="矩形 12289"/>
          <p:cNvSpPr>
            <a:spLocks noChangeArrowheads="1"/>
          </p:cNvSpPr>
          <p:nvPr/>
        </p:nvSpPr>
        <p:spPr bwMode="auto">
          <a:xfrm>
            <a:off x="0" y="630238"/>
            <a:ext cx="91440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zh-CN" altLang="en-US" sz="2800"/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179388" y="771525"/>
            <a:ext cx="8496300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2.（2016贺州）“上网—厌学—逃学—辍学—赌博—偷窃——抢劫”，中学生小林的这一堕落过程警示我们(        )</a:t>
            </a:r>
          </a:p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①可以大错不犯，小错不断    ②要学会防微杜渐，防患于未然    ③勿以恶小而为之    ④自觉抵制生活中的不良行为</a:t>
            </a:r>
          </a:p>
          <a:p>
            <a:pPr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A.①②③     B.①③④     C.①②④     D.②③④</a:t>
            </a:r>
            <a:endParaRPr lang="en-US" altLang="zh-CN" sz="2400" b="1"/>
          </a:p>
        </p:txBody>
      </p:sp>
      <p:sp>
        <p:nvSpPr>
          <p:cNvPr id="12303" name="矩形 12302"/>
          <p:cNvSpPr>
            <a:spLocks noChangeArrowheads="1"/>
          </p:cNvSpPr>
          <p:nvPr/>
        </p:nvSpPr>
        <p:spPr bwMode="auto">
          <a:xfrm>
            <a:off x="6732588" y="1635125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6385" y="330994"/>
            <a:ext cx="11188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当堂检测</a:t>
            </a:r>
          </a:p>
        </p:txBody>
      </p:sp>
      <p:sp>
        <p:nvSpPr>
          <p:cNvPr id="27651" name="矩形 12289"/>
          <p:cNvSpPr>
            <a:spLocks noChangeArrowheads="1"/>
          </p:cNvSpPr>
          <p:nvPr/>
        </p:nvSpPr>
        <p:spPr bwMode="auto">
          <a:xfrm>
            <a:off x="0" y="630238"/>
            <a:ext cx="91440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zh-CN" altLang="en-US" sz="2800"/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323850" y="790575"/>
            <a:ext cx="8496300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3.（2016广州）国家禁毒委的权威发布显示：当前我国234</a:t>
            </a:r>
            <a:r>
              <a:rPr lang="en-US" altLang="zh-CN" sz="2400" b="1"/>
              <a:t>.</a:t>
            </a:r>
            <a:r>
              <a:rPr lang="zh-CN" altLang="zh-CN" sz="2400" b="1"/>
              <a:t>5万名吸毒人员中，不满18岁的有4</a:t>
            </a:r>
            <a:r>
              <a:rPr lang="en-US" altLang="zh-CN" sz="2400" b="1"/>
              <a:t>.</a:t>
            </a:r>
            <a:r>
              <a:rPr lang="zh-CN" altLang="zh-CN" sz="2400" b="1"/>
              <a:t>3万名，吸毒人员呈低龄化特点；贩毒主体以青少年和农民为主。针对未成年人“吸毒、注射毒品”，正确看法是(</a:t>
            </a:r>
            <a:r>
              <a:rPr lang="en-US" altLang="zh-CN" sz="2400" b="1"/>
              <a:t>      </a:t>
            </a:r>
            <a:r>
              <a:rPr lang="zh-CN" altLang="zh-CN" sz="2400" b="1"/>
              <a:t>)</a:t>
            </a:r>
          </a:p>
          <a:p>
            <a:pPr eaLnBrk="1" hangingPunct="1">
              <a:lnSpc>
                <a:spcPct val="145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①吸毒是感染艾滋病的高危行为    ②吸毒违法，永远不要尝试    ③未成年人无法自觉抵制毒品的诱惑    </a:t>
            </a:r>
            <a:endParaRPr lang="en-US" altLang="zh-CN" sz="2400" b="1"/>
          </a:p>
          <a:p>
            <a:pPr eaLnBrk="1" hangingPunct="1">
              <a:lnSpc>
                <a:spcPct val="145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④该行为属预防未成年人犯罪法规定的严重不良行为</a:t>
            </a:r>
          </a:p>
          <a:p>
            <a:pPr eaLnBrk="1" hangingPunct="1">
              <a:lnSpc>
                <a:spcPct val="145000"/>
              </a:lnSpc>
              <a:spcBef>
                <a:spcPct val="0"/>
              </a:spcBef>
              <a:buFontTx/>
              <a:buNone/>
            </a:pPr>
            <a:r>
              <a:rPr lang="zh-CN" altLang="zh-CN" sz="2400" b="1"/>
              <a:t>A.①②③    B.①②④    C.①③④    D.②③④</a:t>
            </a:r>
            <a:endParaRPr lang="en-US" altLang="zh-CN" sz="2400" b="1"/>
          </a:p>
        </p:txBody>
      </p:sp>
      <p:sp>
        <p:nvSpPr>
          <p:cNvPr id="12303" name="矩形 12302"/>
          <p:cNvSpPr>
            <a:spLocks noChangeArrowheads="1"/>
          </p:cNvSpPr>
          <p:nvPr/>
        </p:nvSpPr>
        <p:spPr bwMode="auto">
          <a:xfrm>
            <a:off x="3924300" y="2500313"/>
            <a:ext cx="444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0"/>
          <p:cNvSpPr>
            <a:spLocks noChangeArrowheads="1"/>
          </p:cNvSpPr>
          <p:nvPr/>
        </p:nvSpPr>
        <p:spPr bwMode="auto">
          <a:xfrm>
            <a:off x="827584" y="873919"/>
            <a:ext cx="748883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eaLnBrk="1" hangingPunct="1"/>
            <a:r>
              <a:rPr lang="zh-CN" altLang="zh-CN" sz="2400" b="1" dirty="0"/>
              <a:t>二</a:t>
            </a:r>
            <a:r>
              <a:rPr lang="en-US" altLang="zh-CN" sz="2400" b="1" dirty="0"/>
              <a:t>.</a:t>
            </a:r>
            <a:r>
              <a:rPr lang="zh-CN" altLang="zh-CN" sz="2400" b="1" dirty="0"/>
              <a:t>简答题</a:t>
            </a:r>
            <a:endParaRPr lang="zh-CN" altLang="zh-CN" sz="2400" dirty="0"/>
          </a:p>
          <a:p>
            <a:pPr eaLnBrk="1" fontAlgn="ctr" hangingPunct="1"/>
            <a:r>
              <a:rPr lang="en-US" altLang="zh-CN" sz="2400" b="1" dirty="0"/>
              <a:t>      </a:t>
            </a:r>
            <a:r>
              <a:rPr lang="zh-CN" altLang="zh-CN" sz="2400" dirty="0"/>
              <a:t>李某出生于音乐世家，父母均为著明歌唱家，据媒体报道，李某年少时便经常犯错，却很少受罚，后李某因无证驾驶并打人致伤被收容所教养一年，后又因强奸罪被当地人民法院判处有期徒刑</a:t>
            </a:r>
            <a:r>
              <a:rPr lang="en-US" altLang="zh-CN" sz="2400" dirty="0"/>
              <a:t>10</a:t>
            </a:r>
            <a:r>
              <a:rPr lang="zh-CN" altLang="zh-CN" sz="2400" dirty="0"/>
              <a:t>年．</a:t>
            </a:r>
          </a:p>
          <a:p>
            <a:pPr eaLnBrk="1" fontAlgn="ctr" hangingPunct="1"/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）李某的经历给了我们什么警示？</a:t>
            </a:r>
          </a:p>
          <a:p>
            <a:pPr eaLnBrk="1" hangingPunct="1"/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）针对“抵制不良诱惑、预防违法犯罪”这一主题，某班开展了系列探究活动，如果让你参与其中，你打算采取哪些方式宣传该主题？（至少两种）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grpSp>
        <p:nvGrpSpPr>
          <p:cNvPr id="23555" name="组合 135"/>
          <p:cNvGrpSpPr>
            <a:grpSpLocks/>
          </p:cNvGrpSpPr>
          <p:nvPr/>
        </p:nvGrpSpPr>
        <p:grpSpPr bwMode="auto">
          <a:xfrm>
            <a:off x="1143001" y="4947048"/>
            <a:ext cx="6860381" cy="201215"/>
            <a:chOff x="-23530" y="2881356"/>
            <a:chExt cx="3348000" cy="931705"/>
          </a:xfrm>
        </p:grpSpPr>
        <p:sp>
          <p:nvSpPr>
            <p:cNvPr id="140" name="矩形 139"/>
            <p:cNvSpPr/>
            <p:nvPr/>
          </p:nvSpPr>
          <p:spPr>
            <a:xfrm>
              <a:off x="-23530" y="2881356"/>
              <a:ext cx="3348000" cy="215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-23530" y="3118416"/>
              <a:ext cx="3348000" cy="2150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-23530" y="3360990"/>
              <a:ext cx="3348000" cy="21501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-23530" y="3598053"/>
              <a:ext cx="3348000" cy="215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1620441" y="0"/>
            <a:ext cx="2319338" cy="684610"/>
          </a:xfrm>
          <a:prstGeom prst="rect">
            <a:avLst/>
          </a:prstGeom>
          <a:solidFill>
            <a:srgbClr val="FFFFFF">
              <a:alpha val="85098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b="1" ker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57" name="组合 32"/>
          <p:cNvGrpSpPr>
            <a:grpSpLocks/>
          </p:cNvGrpSpPr>
          <p:nvPr/>
        </p:nvGrpSpPr>
        <p:grpSpPr bwMode="auto">
          <a:xfrm>
            <a:off x="1143000" y="121444"/>
            <a:ext cx="458391" cy="502444"/>
            <a:chOff x="-23530" y="2881356"/>
            <a:chExt cx="3348000" cy="931705"/>
          </a:xfrm>
        </p:grpSpPr>
        <p:sp>
          <p:nvSpPr>
            <p:cNvPr id="34" name="矩形 33"/>
            <p:cNvSpPr/>
            <p:nvPr/>
          </p:nvSpPr>
          <p:spPr>
            <a:xfrm>
              <a:off x="-23530" y="2881356"/>
              <a:ext cx="3348000" cy="2163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23530" y="3119802"/>
              <a:ext cx="3348000" cy="216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23530" y="3358248"/>
              <a:ext cx="3348000" cy="2163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-23530" y="3596693"/>
              <a:ext cx="3348000" cy="2163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23558" name="文本框 37"/>
          <p:cNvSpPr txBox="1">
            <a:spLocks noChangeArrowheads="1"/>
          </p:cNvSpPr>
          <p:nvPr/>
        </p:nvSpPr>
        <p:spPr bwMode="auto">
          <a:xfrm>
            <a:off x="1577579" y="41673"/>
            <a:ext cx="2399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algn="ctr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课后训练</a:t>
            </a:r>
          </a:p>
        </p:txBody>
      </p:sp>
      <p:sp>
        <p:nvSpPr>
          <p:cNvPr id="23559" name="文本框 38"/>
          <p:cNvSpPr txBox="1">
            <a:spLocks noChangeArrowheads="1"/>
          </p:cNvSpPr>
          <p:nvPr/>
        </p:nvSpPr>
        <p:spPr bwMode="auto">
          <a:xfrm>
            <a:off x="1921669" y="381000"/>
            <a:ext cx="201215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eaLnBrk="1" hangingPunct="1"/>
            <a:r>
              <a:rPr lang="en-US" altLang="zh-CN" sz="1350">
                <a:latin typeface="Nexa Bold"/>
                <a:ea typeface="微软雅黑" panose="020B0503020204020204" pitchFamily="34" charset="-122"/>
              </a:rPr>
              <a:t>     Work seriously</a:t>
            </a:r>
            <a:endParaRPr lang="zh-CN" altLang="en-US" sz="1350">
              <a:latin typeface="Nexa Bold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39779" y="426244"/>
            <a:ext cx="4063603" cy="33338"/>
          </a:xfrm>
          <a:prstGeom prst="rect">
            <a:avLst/>
          </a:prstGeom>
          <a:gradFill flip="none" rotWithShape="1">
            <a:gsLst>
              <a:gs pos="25000">
                <a:srgbClr val="EDAC5D"/>
              </a:gs>
              <a:gs pos="0">
                <a:schemeClr val="accent3"/>
              </a:gs>
              <a:gs pos="25000">
                <a:schemeClr val="accent2"/>
              </a:gs>
              <a:gs pos="50000">
                <a:schemeClr val="accent2"/>
              </a:gs>
              <a:gs pos="100000">
                <a:schemeClr val="accent4"/>
              </a:gs>
              <a:gs pos="75000">
                <a:schemeClr val="accent4"/>
              </a:gs>
              <a:gs pos="74000">
                <a:schemeClr val="accent1"/>
              </a:gs>
              <a:gs pos="5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23561" name="组合 13"/>
          <p:cNvGrpSpPr>
            <a:grpSpLocks/>
          </p:cNvGrpSpPr>
          <p:nvPr/>
        </p:nvGrpSpPr>
        <p:grpSpPr bwMode="auto">
          <a:xfrm>
            <a:off x="1608535" y="3573"/>
            <a:ext cx="2338388" cy="691753"/>
            <a:chOff x="846231" y="2191"/>
            <a:chExt cx="3069063" cy="101911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846231" y="1019547"/>
              <a:ext cx="3069063" cy="1754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846231" y="7453"/>
              <a:ext cx="0" cy="1013848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3905918" y="2191"/>
              <a:ext cx="0" cy="101735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0985310"/>
      </p:ext>
    </p:extLst>
  </p:cSld>
  <p:clrMapOvr>
    <a:masterClrMapping/>
  </p:clrMapOvr>
  <p:transition spd="med">
    <p:push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35"/>
          <p:cNvGrpSpPr>
            <a:grpSpLocks/>
          </p:cNvGrpSpPr>
          <p:nvPr/>
        </p:nvGrpSpPr>
        <p:grpSpPr bwMode="auto">
          <a:xfrm>
            <a:off x="1143001" y="4947048"/>
            <a:ext cx="6860381" cy="201215"/>
            <a:chOff x="-23530" y="2881356"/>
            <a:chExt cx="3348000" cy="931705"/>
          </a:xfrm>
        </p:grpSpPr>
        <p:sp>
          <p:nvSpPr>
            <p:cNvPr id="140" name="矩形 139"/>
            <p:cNvSpPr/>
            <p:nvPr/>
          </p:nvSpPr>
          <p:spPr>
            <a:xfrm>
              <a:off x="-23530" y="2881356"/>
              <a:ext cx="3348000" cy="215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-23530" y="3118416"/>
              <a:ext cx="3348000" cy="2150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-23530" y="3360990"/>
              <a:ext cx="3348000" cy="21501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-23530" y="3598053"/>
              <a:ext cx="3348000" cy="215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117772" name="TextBox 29"/>
          <p:cNvSpPr txBox="1">
            <a:spLocks noChangeArrowheads="1"/>
          </p:cNvSpPr>
          <p:nvPr/>
        </p:nvSpPr>
        <p:spPr bwMode="auto">
          <a:xfrm>
            <a:off x="1385887" y="788194"/>
            <a:ext cx="620672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zh-CN" sz="2400" b="1">
                <a:solidFill>
                  <a:srgbClr val="FF0000"/>
                </a:solidFill>
              </a:rPr>
              <a:t>）警示：①一个人走上违法犯罪的道路往往有一个演变的过程，许多违法犯罪行为都是从沾染不良诱惑和犯小错误开始的。②作为未成年人，要重视道德修养，要留意自己日常生 活的环境和行为习惯的细节，对不良诱惑坚决说不，遵守法律的规定和道德的要求，让自己远离不良行为。</a:t>
            </a:r>
          </a:p>
        </p:txBody>
      </p:sp>
      <p:sp>
        <p:nvSpPr>
          <p:cNvPr id="132" name="矩形 131"/>
          <p:cNvSpPr/>
          <p:nvPr/>
        </p:nvSpPr>
        <p:spPr>
          <a:xfrm>
            <a:off x="1620441" y="0"/>
            <a:ext cx="2319338" cy="684610"/>
          </a:xfrm>
          <a:prstGeom prst="rect">
            <a:avLst/>
          </a:prstGeom>
          <a:solidFill>
            <a:srgbClr val="FFFFFF">
              <a:alpha val="85098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b="1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581" name="组合 32"/>
          <p:cNvGrpSpPr>
            <a:grpSpLocks/>
          </p:cNvGrpSpPr>
          <p:nvPr/>
        </p:nvGrpSpPr>
        <p:grpSpPr bwMode="auto">
          <a:xfrm>
            <a:off x="1143000" y="121444"/>
            <a:ext cx="458391" cy="502444"/>
            <a:chOff x="-23530" y="2881356"/>
            <a:chExt cx="3348000" cy="931705"/>
          </a:xfrm>
        </p:grpSpPr>
        <p:sp>
          <p:nvSpPr>
            <p:cNvPr id="34" name="矩形 33"/>
            <p:cNvSpPr/>
            <p:nvPr/>
          </p:nvSpPr>
          <p:spPr>
            <a:xfrm>
              <a:off x="-23530" y="2881356"/>
              <a:ext cx="3348000" cy="2163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35" name="矩形 34"/>
            <p:cNvSpPr/>
            <p:nvPr/>
          </p:nvSpPr>
          <p:spPr>
            <a:xfrm>
              <a:off x="-23530" y="3119802"/>
              <a:ext cx="3348000" cy="216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36" name="矩形 35"/>
            <p:cNvSpPr/>
            <p:nvPr/>
          </p:nvSpPr>
          <p:spPr>
            <a:xfrm>
              <a:off x="-23530" y="3358248"/>
              <a:ext cx="3348000" cy="2163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37" name="矩形 36"/>
            <p:cNvSpPr/>
            <p:nvPr/>
          </p:nvSpPr>
          <p:spPr>
            <a:xfrm>
              <a:off x="-23530" y="3596693"/>
              <a:ext cx="3348000" cy="2163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24582" name="文本框 37"/>
          <p:cNvSpPr txBox="1">
            <a:spLocks noChangeArrowheads="1"/>
          </p:cNvSpPr>
          <p:nvPr/>
        </p:nvSpPr>
        <p:spPr bwMode="auto">
          <a:xfrm>
            <a:off x="1577579" y="41673"/>
            <a:ext cx="2399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课后训练</a:t>
            </a:r>
          </a:p>
        </p:txBody>
      </p:sp>
      <p:sp>
        <p:nvSpPr>
          <p:cNvPr id="24583" name="文本框 38"/>
          <p:cNvSpPr txBox="1">
            <a:spLocks noChangeArrowheads="1"/>
          </p:cNvSpPr>
          <p:nvPr/>
        </p:nvSpPr>
        <p:spPr bwMode="auto">
          <a:xfrm>
            <a:off x="1921669" y="381000"/>
            <a:ext cx="201215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eaLnBrk="1" hangingPunct="1"/>
            <a:r>
              <a:rPr lang="en-US" altLang="zh-CN" sz="1350">
                <a:solidFill>
                  <a:srgbClr val="7F7F7F"/>
                </a:solidFill>
                <a:latin typeface="Nexa Bold"/>
                <a:ea typeface="微软雅黑" panose="020B0503020204020204" pitchFamily="34" charset="-122"/>
              </a:rPr>
              <a:t>     Work seriously</a:t>
            </a:r>
            <a:endParaRPr lang="zh-CN" altLang="en-US" sz="1350">
              <a:solidFill>
                <a:srgbClr val="7F7F7F"/>
              </a:solidFill>
              <a:latin typeface="Nexa Bold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39779" y="426244"/>
            <a:ext cx="4063603" cy="33338"/>
          </a:xfrm>
          <a:prstGeom prst="rect">
            <a:avLst/>
          </a:prstGeom>
          <a:gradFill flip="none" rotWithShape="1">
            <a:gsLst>
              <a:gs pos="25000">
                <a:srgbClr val="EDAC5D"/>
              </a:gs>
              <a:gs pos="0">
                <a:schemeClr val="accent3"/>
              </a:gs>
              <a:gs pos="25000">
                <a:schemeClr val="accent2"/>
              </a:gs>
              <a:gs pos="50000">
                <a:schemeClr val="accent2"/>
              </a:gs>
              <a:gs pos="100000">
                <a:schemeClr val="accent4"/>
              </a:gs>
              <a:gs pos="75000">
                <a:schemeClr val="accent4"/>
              </a:gs>
              <a:gs pos="74000">
                <a:schemeClr val="accent1"/>
              </a:gs>
              <a:gs pos="5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4585" name="组合 13"/>
          <p:cNvGrpSpPr>
            <a:grpSpLocks/>
          </p:cNvGrpSpPr>
          <p:nvPr/>
        </p:nvGrpSpPr>
        <p:grpSpPr bwMode="auto">
          <a:xfrm>
            <a:off x="1608535" y="3573"/>
            <a:ext cx="2338388" cy="691753"/>
            <a:chOff x="846231" y="2191"/>
            <a:chExt cx="3069063" cy="101911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846231" y="1019547"/>
              <a:ext cx="3069063" cy="1754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846231" y="7453"/>
              <a:ext cx="0" cy="1013848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3905918" y="2191"/>
              <a:ext cx="0" cy="101735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9"/>
          <p:cNvSpPr txBox="1">
            <a:spLocks noChangeArrowheads="1"/>
          </p:cNvSpPr>
          <p:nvPr/>
        </p:nvSpPr>
        <p:spPr bwMode="auto">
          <a:xfrm>
            <a:off x="1327548" y="3605213"/>
            <a:ext cx="6293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方正兰亭黑简体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zh-CN" sz="2400" b="1">
                <a:solidFill>
                  <a:srgbClr val="FF0000"/>
                </a:solidFill>
              </a:rPr>
              <a:t>）主题班会、黑板报、作报告等形式．</a:t>
            </a:r>
          </a:p>
        </p:txBody>
      </p:sp>
    </p:spTree>
    <p:extLst>
      <p:ext uri="{BB962C8B-B14F-4D97-AF65-F5344CB8AC3E}">
        <p14:creationId xmlns:p14="http://schemas.microsoft.com/office/powerpoint/2010/main" val="3954820177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2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91489" descr="9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75" y="1868488"/>
            <a:ext cx="18415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2" name="矩形 191491"/>
          <p:cNvSpPr>
            <a:spLocks noChangeArrowheads="1"/>
          </p:cNvSpPr>
          <p:nvPr/>
        </p:nvSpPr>
        <p:spPr bwMode="auto">
          <a:xfrm>
            <a:off x="4953000" y="971550"/>
            <a:ext cx="1943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名牌服装</a:t>
            </a:r>
          </a:p>
        </p:txBody>
      </p:sp>
      <p:sp>
        <p:nvSpPr>
          <p:cNvPr id="191493" name="矩形 191492"/>
          <p:cNvSpPr>
            <a:spLocks noChangeArrowheads="1"/>
          </p:cNvSpPr>
          <p:nvPr/>
        </p:nvSpPr>
        <p:spPr bwMode="auto">
          <a:xfrm>
            <a:off x="6019800" y="1485900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香烟</a:t>
            </a:r>
          </a:p>
        </p:txBody>
      </p:sp>
      <p:sp>
        <p:nvSpPr>
          <p:cNvPr id="191494" name="矩形 191493"/>
          <p:cNvSpPr>
            <a:spLocks noChangeArrowheads="1"/>
          </p:cNvSpPr>
          <p:nvPr/>
        </p:nvSpPr>
        <p:spPr bwMode="auto">
          <a:xfrm>
            <a:off x="2362200" y="914400"/>
            <a:ext cx="1728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网络游戏</a:t>
            </a:r>
          </a:p>
        </p:txBody>
      </p:sp>
      <p:sp>
        <p:nvSpPr>
          <p:cNvPr id="191495" name="矩形 191494"/>
          <p:cNvSpPr>
            <a:spLocks noChangeArrowheads="1"/>
          </p:cNvSpPr>
          <p:nvPr/>
        </p:nvSpPr>
        <p:spPr bwMode="auto">
          <a:xfrm>
            <a:off x="1524000" y="1428750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好成绩</a:t>
            </a:r>
          </a:p>
        </p:txBody>
      </p:sp>
      <p:sp>
        <p:nvSpPr>
          <p:cNvPr id="191496" name="矩形 191495"/>
          <p:cNvSpPr>
            <a:spLocks noChangeArrowheads="1"/>
          </p:cNvSpPr>
          <p:nvPr/>
        </p:nvSpPr>
        <p:spPr bwMode="auto">
          <a:xfrm>
            <a:off x="6629400" y="1943100"/>
            <a:ext cx="898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金钱</a:t>
            </a:r>
          </a:p>
        </p:txBody>
      </p:sp>
      <p:sp>
        <p:nvSpPr>
          <p:cNvPr id="191497" name="矩形 191496"/>
          <p:cNvSpPr>
            <a:spLocks noChangeArrowheads="1"/>
          </p:cNvSpPr>
          <p:nvPr/>
        </p:nvSpPr>
        <p:spPr bwMode="auto">
          <a:xfrm>
            <a:off x="1219200" y="1885950"/>
            <a:ext cx="165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电视</a:t>
            </a:r>
          </a:p>
        </p:txBody>
      </p:sp>
      <p:sp>
        <p:nvSpPr>
          <p:cNvPr id="191498" name="矩形 191497"/>
          <p:cNvSpPr>
            <a:spLocks noChangeArrowheads="1"/>
          </p:cNvSpPr>
          <p:nvPr/>
        </p:nvSpPr>
        <p:spPr bwMode="auto">
          <a:xfrm>
            <a:off x="6629400" y="2457450"/>
            <a:ext cx="2035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漫画书</a:t>
            </a:r>
          </a:p>
        </p:txBody>
      </p:sp>
      <p:sp>
        <p:nvSpPr>
          <p:cNvPr id="191499" name="矩形 191498"/>
          <p:cNvSpPr>
            <a:spLocks noChangeArrowheads="1"/>
          </p:cNvSpPr>
          <p:nvPr/>
        </p:nvSpPr>
        <p:spPr bwMode="auto">
          <a:xfrm>
            <a:off x="1143000" y="2457450"/>
            <a:ext cx="1296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荣誉</a:t>
            </a:r>
          </a:p>
        </p:txBody>
      </p:sp>
      <p:sp>
        <p:nvSpPr>
          <p:cNvPr id="191500" name="矩形 191499"/>
          <p:cNvSpPr>
            <a:spLocks noChangeArrowheads="1"/>
          </p:cNvSpPr>
          <p:nvPr/>
        </p:nvSpPr>
        <p:spPr bwMode="auto">
          <a:xfrm>
            <a:off x="1219200" y="2914650"/>
            <a:ext cx="1008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Comic Sans MS" panose="030F0702030302020204" pitchFamily="66" charset="0"/>
                <a:ea typeface="黑体" panose="02010609060101010101" pitchFamily="49" charset="-122"/>
              </a:rPr>
              <a:t>娱乐</a:t>
            </a:r>
          </a:p>
        </p:txBody>
      </p:sp>
      <p:sp>
        <p:nvSpPr>
          <p:cNvPr id="191501" name="矩形 191500"/>
          <p:cNvSpPr>
            <a:spLocks noChangeArrowheads="1"/>
          </p:cNvSpPr>
          <p:nvPr/>
        </p:nvSpPr>
        <p:spPr bwMode="auto">
          <a:xfrm>
            <a:off x="4724400" y="3886200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Comic Sans MS" panose="030F0702030302020204" pitchFamily="66" charset="0"/>
                <a:ea typeface="黑体" panose="02010609060101010101" pitchFamily="49" charset="-122"/>
              </a:rPr>
              <a:t>……</a:t>
            </a:r>
          </a:p>
        </p:txBody>
      </p:sp>
      <p:sp>
        <p:nvSpPr>
          <p:cNvPr id="191502" name="文本框 191501"/>
          <p:cNvSpPr txBox="1">
            <a:spLocks noChangeArrowheads="1"/>
          </p:cNvSpPr>
          <p:nvPr/>
        </p:nvSpPr>
        <p:spPr bwMode="auto">
          <a:xfrm>
            <a:off x="1447800" y="3371850"/>
            <a:ext cx="172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毒品</a:t>
            </a:r>
          </a:p>
        </p:txBody>
      </p:sp>
      <p:sp>
        <p:nvSpPr>
          <p:cNvPr id="5134" name="文本框 191502"/>
          <p:cNvSpPr txBox="1">
            <a:spLocks noChangeArrowheads="1"/>
          </p:cNvSpPr>
          <p:nvPr/>
        </p:nvSpPr>
        <p:spPr bwMode="auto">
          <a:xfrm>
            <a:off x="4356100" y="844550"/>
            <a:ext cx="215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spcBef>
                <a:spcPct val="50000"/>
              </a:spcBef>
              <a:buFontTx/>
              <a:buNone/>
            </a:pPr>
            <a:endParaRPr lang="zh-CN" altLang="en-US" sz="240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91504" name="文本框 191503"/>
          <p:cNvSpPr txBox="1">
            <a:spLocks noChangeArrowheads="1"/>
          </p:cNvSpPr>
          <p:nvPr/>
        </p:nvSpPr>
        <p:spPr bwMode="auto">
          <a:xfrm>
            <a:off x="6477000" y="3028950"/>
            <a:ext cx="115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旅游</a:t>
            </a:r>
          </a:p>
        </p:txBody>
      </p:sp>
      <p:sp>
        <p:nvSpPr>
          <p:cNvPr id="5136" name="文本框 191504"/>
          <p:cNvSpPr txBox="1">
            <a:spLocks noChangeArrowheads="1"/>
          </p:cNvSpPr>
          <p:nvPr/>
        </p:nvSpPr>
        <p:spPr bwMode="auto">
          <a:xfrm>
            <a:off x="3132138" y="3327400"/>
            <a:ext cx="2376487" cy="461963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rgbClr val="FF33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七嘴八舌话诱惑</a:t>
            </a:r>
          </a:p>
        </p:txBody>
      </p:sp>
      <p:sp>
        <p:nvSpPr>
          <p:cNvPr id="191506" name="文本框 191505"/>
          <p:cNvSpPr txBox="1">
            <a:spLocks noChangeArrowheads="1"/>
          </p:cNvSpPr>
          <p:nvPr/>
        </p:nvSpPr>
        <p:spPr bwMode="auto">
          <a:xfrm>
            <a:off x="6248400" y="3543300"/>
            <a:ext cx="107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美食</a:t>
            </a:r>
          </a:p>
        </p:txBody>
      </p:sp>
      <p:sp>
        <p:nvSpPr>
          <p:cNvPr id="191507" name="文本框 191506"/>
          <p:cNvSpPr txBox="1">
            <a:spLocks noChangeArrowheads="1"/>
          </p:cNvSpPr>
          <p:nvPr/>
        </p:nvSpPr>
        <p:spPr bwMode="auto">
          <a:xfrm>
            <a:off x="1828800" y="3829050"/>
            <a:ext cx="99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赌博</a:t>
            </a:r>
          </a:p>
        </p:txBody>
      </p:sp>
      <p:sp>
        <p:nvSpPr>
          <p:cNvPr id="191508" name="文本框 191507"/>
          <p:cNvSpPr txBox="1">
            <a:spLocks noChangeArrowheads="1"/>
          </p:cNvSpPr>
          <p:nvPr/>
        </p:nvSpPr>
        <p:spPr bwMode="auto">
          <a:xfrm>
            <a:off x="2895600" y="3943350"/>
            <a:ext cx="274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黄色书籍</a:t>
            </a:r>
          </a:p>
        </p:txBody>
      </p:sp>
      <p:sp>
        <p:nvSpPr>
          <p:cNvPr id="2" name="椭圆 1"/>
          <p:cNvSpPr/>
          <p:nvPr/>
        </p:nvSpPr>
        <p:spPr>
          <a:xfrm>
            <a:off x="2227263" y="730250"/>
            <a:ext cx="1865312" cy="755650"/>
          </a:xfrm>
          <a:prstGeom prst="ellipse">
            <a:avLst/>
          </a:prstGeom>
          <a:noFill/>
          <a:ln w="28575" cmpd="sng">
            <a:solidFill>
              <a:srgbClr val="C00000">
                <a:alpha val="8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椭圆 2"/>
          <p:cNvSpPr/>
          <p:nvPr/>
        </p:nvSpPr>
        <p:spPr>
          <a:xfrm>
            <a:off x="5753100" y="1425575"/>
            <a:ext cx="1458913" cy="517525"/>
          </a:xfrm>
          <a:prstGeom prst="ellipse">
            <a:avLst/>
          </a:prstGeom>
          <a:noFill/>
          <a:ln w="28575" cmpd="sng">
            <a:solidFill>
              <a:srgbClr val="C00000">
                <a:alpha val="8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椭圆 3"/>
          <p:cNvSpPr/>
          <p:nvPr/>
        </p:nvSpPr>
        <p:spPr>
          <a:xfrm>
            <a:off x="2895600" y="3846513"/>
            <a:ext cx="1676400" cy="584200"/>
          </a:xfrm>
          <a:prstGeom prst="ellipse">
            <a:avLst/>
          </a:prstGeom>
          <a:noFill/>
          <a:ln w="28575" cmpd="sng">
            <a:solidFill>
              <a:srgbClr val="C00000">
                <a:alpha val="8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椭圆 4"/>
          <p:cNvSpPr/>
          <p:nvPr/>
        </p:nvSpPr>
        <p:spPr>
          <a:xfrm>
            <a:off x="1358900" y="3327400"/>
            <a:ext cx="1081088" cy="474663"/>
          </a:xfrm>
          <a:prstGeom prst="ellipse">
            <a:avLst/>
          </a:prstGeom>
          <a:noFill/>
          <a:ln w="28575" cmpd="sng">
            <a:solidFill>
              <a:srgbClr val="C00000">
                <a:alpha val="8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椭圆 5"/>
          <p:cNvSpPr/>
          <p:nvPr/>
        </p:nvSpPr>
        <p:spPr>
          <a:xfrm>
            <a:off x="1793875" y="3859213"/>
            <a:ext cx="904875" cy="358775"/>
          </a:xfrm>
          <a:prstGeom prst="ellipse">
            <a:avLst/>
          </a:prstGeom>
          <a:noFill/>
          <a:ln w="28575" cmpd="sng">
            <a:solidFill>
              <a:srgbClr val="C00000">
                <a:alpha val="8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1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1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1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15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91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1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91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1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91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1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1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9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/>
      <p:bldP spid="191493" grpId="0"/>
      <p:bldP spid="191494" grpId="0"/>
      <p:bldP spid="191495" grpId="0"/>
      <p:bldP spid="191496" grpId="0"/>
      <p:bldP spid="191497" grpId="0"/>
      <p:bldP spid="191498" grpId="0"/>
      <p:bldP spid="191499" grpId="0"/>
      <p:bldP spid="191500" grpId="0"/>
      <p:bldP spid="191501" grpId="0"/>
      <p:bldP spid="191502" grpId="0"/>
      <p:bldP spid="191504" grpId="0"/>
      <p:bldP spid="191506" grpId="0"/>
      <p:bldP spid="191507" grpId="0"/>
      <p:bldP spid="191508" grpId="0" build="allAtOnce" bldLvl="0"/>
      <p:bldP spid="2" grpId="0" animBg="1"/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71825" y="1384300"/>
            <a:ext cx="5367338" cy="3416300"/>
          </a:xfrm>
          <a:prstGeom prst="rect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70C0"/>
                </a:solidFill>
              </a:rPr>
              <a:t>      </a:t>
            </a:r>
            <a:r>
              <a:rPr lang="zh-CN" altLang="en-US" sz="2800" b="1" dirty="0">
                <a:solidFill>
                  <a:srgbClr val="0070C0"/>
                </a:solidFill>
              </a:rPr>
              <a:t>在社会生活中，</a:t>
            </a:r>
            <a:r>
              <a:rPr lang="en-US" altLang="zh-CN" sz="2800" b="1" u="sng" dirty="0">
                <a:solidFill>
                  <a:srgbClr val="0070C0"/>
                </a:solidFill>
              </a:rPr>
              <a:t>(</a:t>
            </a:r>
            <a:r>
              <a:rPr lang="zh-CN" altLang="en-US" sz="2800" b="1" u="sng" dirty="0">
                <a:solidFill>
                  <a:srgbClr val="FF0000"/>
                </a:solidFill>
              </a:rPr>
              <a:t>过度</a:t>
            </a:r>
            <a:r>
              <a:rPr lang="zh-CN" altLang="en-US" sz="2800" b="1" u="sng" dirty="0">
                <a:solidFill>
                  <a:srgbClr val="0070C0"/>
                </a:solidFill>
              </a:rPr>
              <a:t>的物质享乐、媒体上不健康的信息、毒品、赌博、宣扬色情和暴力的网络游戏，都是青少年要警惕和远离的</a:t>
            </a:r>
            <a:r>
              <a:rPr lang="zh-CN" altLang="en-US" sz="2800" b="1" u="sng" dirty="0">
                <a:solidFill>
                  <a:srgbClr val="FF0000"/>
                </a:solidFill>
              </a:rPr>
              <a:t>不良诱惑</a:t>
            </a:r>
            <a:r>
              <a:rPr lang="zh-CN" altLang="en-US" sz="2800" b="1" u="sng" dirty="0">
                <a:solidFill>
                  <a:srgbClr val="0070C0"/>
                </a:solidFill>
              </a:rPr>
              <a:t>。</a:t>
            </a:r>
            <a:r>
              <a:rPr lang="en-US" altLang="zh-CN" sz="2800" b="1" u="sng" dirty="0">
                <a:solidFill>
                  <a:srgbClr val="0070C0"/>
                </a:solidFill>
              </a:rPr>
              <a:t>)</a:t>
            </a:r>
            <a:r>
              <a:rPr lang="zh-CN" altLang="en-US" sz="2800" b="1" dirty="0">
                <a:solidFill>
                  <a:srgbClr val="0070C0"/>
                </a:solidFill>
              </a:rPr>
              <a:t>他们会像温水一样慢慢腐蚀你。让你慢慢失去了警惕，没有了危机意识。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</a:rPr>
              <a:t>     </a:t>
            </a:r>
          </a:p>
        </p:txBody>
      </p:sp>
      <p:pic>
        <p:nvPicPr>
          <p:cNvPr id="614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16025"/>
            <a:ext cx="302577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46050" y="255746"/>
            <a:ext cx="11188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学习新知</a:t>
            </a: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268538" y="411163"/>
            <a:ext cx="4751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不良诱惑的例子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4382792" y="1131590"/>
            <a:ext cx="4013200" cy="7207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>
                <a:solidFill>
                  <a:srgbClr val="262626"/>
                </a:solidFill>
              </a:rPr>
              <a:t>    </a:t>
            </a:r>
            <a:r>
              <a:rPr lang="zh-CN" altLang="en-US" dirty="0">
                <a:solidFill>
                  <a:srgbClr val="262626"/>
                </a:solidFill>
              </a:rPr>
              <a:t>16岁少年王浩因长期沉迷赌博机，28日将钱输光后在家喝农药自杀了，后经抢救无效死亡。</a:t>
            </a:r>
          </a:p>
        </p:txBody>
      </p:sp>
      <p:pic>
        <p:nvPicPr>
          <p:cNvPr id="717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227138"/>
            <a:ext cx="2876550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文本框 3"/>
          <p:cNvSpPr txBox="1">
            <a:spLocks noChangeArrowheads="1"/>
          </p:cNvSpPr>
          <p:nvPr/>
        </p:nvSpPr>
        <p:spPr bwMode="auto">
          <a:xfrm>
            <a:off x="4441825" y="3670300"/>
            <a:ext cx="3949700" cy="1200150"/>
          </a:xfrm>
          <a:prstGeom prst="rect">
            <a:avLst/>
          </a:prstGeom>
          <a:solidFill>
            <a:srgbClr val="FBFC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不良诱惑吞噬了一个年轻的生命，毁灭了一个幸福的家庭。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93542" descr="A121298600175906_change_W5A14P1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984500"/>
            <a:ext cx="354965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0" name="文本框 193539"/>
          <p:cNvSpPr txBox="1">
            <a:spLocks noChangeArrowheads="1"/>
          </p:cNvSpPr>
          <p:nvPr/>
        </p:nvSpPr>
        <p:spPr bwMode="auto">
          <a:xfrm>
            <a:off x="250825" y="268288"/>
            <a:ext cx="83518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一、不良诱惑对未成年人的危害</a:t>
            </a:r>
          </a:p>
        </p:txBody>
      </p:sp>
      <p:sp>
        <p:nvSpPr>
          <p:cNvPr id="7171" name="文本框 193540"/>
          <p:cNvSpPr txBox="1">
            <a:spLocks noChangeArrowheads="1"/>
          </p:cNvSpPr>
          <p:nvPr/>
        </p:nvSpPr>
        <p:spPr bwMode="auto">
          <a:xfrm>
            <a:off x="107950" y="1419225"/>
            <a:ext cx="5327650" cy="34782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u="sng" dirty="0">
                <a:latin typeface="黑体" pitchFamily="49" charset="-122"/>
                <a:ea typeface="黑体" pitchFamily="49" charset="-122"/>
              </a:rPr>
              <a:t>有可能沦为不良诱惑的俘虏，从而</a:t>
            </a:r>
            <a:r>
              <a:rPr lang="zh-CN" altLang="en-US" sz="44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诱发不良行为</a:t>
            </a:r>
            <a:r>
              <a:rPr lang="zh-CN" altLang="en-US" sz="4400" b="1" u="sng" dirty="0">
                <a:latin typeface="黑体" pitchFamily="49" charset="-122"/>
                <a:ea typeface="黑体" pitchFamily="49" charset="-122"/>
              </a:rPr>
              <a:t>或者</a:t>
            </a:r>
            <a:r>
              <a:rPr lang="zh-CN" altLang="en-US" sz="44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严重不良行为</a:t>
            </a:r>
            <a:r>
              <a:rPr lang="zh-CN" altLang="en-US" sz="4400" b="1" u="sng" dirty="0">
                <a:latin typeface="黑体" pitchFamily="49" charset="-122"/>
                <a:ea typeface="黑体" pitchFamily="49" charset="-122"/>
              </a:rPr>
              <a:t>，甚至</a:t>
            </a:r>
            <a:r>
              <a:rPr lang="zh-CN" altLang="en-US" sz="44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走上了违法犯罪的道路</a:t>
            </a:r>
            <a:r>
              <a:rPr lang="zh-CN" altLang="en-US" sz="4400" b="1" u="sng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9750" y="287278"/>
            <a:ext cx="496835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★二、如何让抵制不良诱惑</a:t>
            </a:r>
          </a:p>
        </p:txBody>
      </p:sp>
      <p:sp>
        <p:nvSpPr>
          <p:cNvPr id="9219" name="文本框 4"/>
          <p:cNvSpPr txBox="1">
            <a:spLocks noChangeArrowheads="1"/>
          </p:cNvSpPr>
          <p:nvPr/>
        </p:nvSpPr>
        <p:spPr bwMode="auto">
          <a:xfrm>
            <a:off x="539750" y="1079902"/>
            <a:ext cx="3481388" cy="3724096"/>
          </a:xfrm>
          <a:prstGeom prst="rect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</a:rPr>
              <a:t>   1</a:t>
            </a:r>
            <a:r>
              <a:rPr lang="zh-CN" altLang="en-US" sz="2400" b="1" dirty="0">
                <a:solidFill>
                  <a:srgbClr val="0070C0"/>
                </a:solidFill>
              </a:rPr>
              <a:t>、</a:t>
            </a:r>
            <a:r>
              <a:rPr lang="en-US" altLang="zh-CN" sz="2400" b="1" dirty="0">
                <a:solidFill>
                  <a:srgbClr val="0070C0"/>
                </a:solidFill>
              </a:rPr>
              <a:t> </a:t>
            </a:r>
            <a:r>
              <a:rPr lang="zh-CN" altLang="en-US" sz="2800" b="1" u="sng" dirty="0">
                <a:solidFill>
                  <a:srgbClr val="0070C0"/>
                </a:solidFill>
              </a:rPr>
              <a:t>抵制不良诱惑，远离不良行为，</a:t>
            </a:r>
            <a:r>
              <a:rPr lang="zh-CN" altLang="en-US" sz="2800" b="1" u="sng" dirty="0">
                <a:solidFill>
                  <a:srgbClr val="FF0000"/>
                </a:solidFill>
              </a:rPr>
              <a:t>不仅要依靠青少年的洁身自好，还需要法律的介入。</a:t>
            </a:r>
            <a:r>
              <a:rPr lang="zh-CN" altLang="en-US" sz="2400" b="1" dirty="0">
                <a:solidFill>
                  <a:srgbClr val="0070C0"/>
                </a:solidFill>
              </a:rPr>
              <a:t>预防未成年人犯罪法规定了未成年人的不良行为和严重不良行为，为未成年 人的行为划定了法律界限。</a:t>
            </a: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97461"/>
            <a:ext cx="35591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1983311"/>
            <a:ext cx="330835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38" y="3016773"/>
            <a:ext cx="3133725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1" descr="方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355036"/>
            <a:ext cx="76358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图片 210945" descr="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276350"/>
            <a:ext cx="4572000" cy="328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947" name="图片 210946" descr="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330325"/>
            <a:ext cx="4724400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948" name="矩形 210947"/>
          <p:cNvSpPr>
            <a:spLocks noRot="1" noChangeArrowheads="1"/>
          </p:cNvSpPr>
          <p:nvPr/>
        </p:nvSpPr>
        <p:spPr bwMode="auto">
          <a:xfrm>
            <a:off x="395288" y="519113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红苹果的溃烂给你什么启示？</a:t>
            </a:r>
          </a:p>
        </p:txBody>
      </p:sp>
      <p:pic>
        <p:nvPicPr>
          <p:cNvPr id="10245" name="图片 210948" descr="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438275"/>
            <a:ext cx="4660900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17089"/>
          <p:cNvSpPr>
            <a:spLocks noChangeArrowheads="1"/>
          </p:cNvSpPr>
          <p:nvPr/>
        </p:nvSpPr>
        <p:spPr bwMode="auto">
          <a:xfrm>
            <a:off x="2133600" y="114300"/>
            <a:ext cx="4525963" cy="7080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b="1">
              <a:solidFill>
                <a:srgbClr val="3003D5"/>
              </a:solidFill>
              <a:ea typeface="黑体" panose="02010609060101010101" pitchFamily="49" charset="-122"/>
            </a:endParaRPr>
          </a:p>
        </p:txBody>
      </p:sp>
      <p:sp>
        <p:nvSpPr>
          <p:cNvPr id="217091" name="矩形 217090"/>
          <p:cNvSpPr>
            <a:spLocks noChangeArrowheads="1"/>
          </p:cNvSpPr>
          <p:nvPr/>
        </p:nvSpPr>
        <p:spPr bwMode="auto">
          <a:xfrm>
            <a:off x="2133600" y="1371600"/>
            <a:ext cx="4525963" cy="708025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3003D5"/>
                </a:solidFill>
                <a:ea typeface="黑体" panose="02010609060101010101" pitchFamily="49" charset="-122"/>
              </a:rPr>
              <a:t>不良行为</a:t>
            </a:r>
          </a:p>
        </p:txBody>
      </p:sp>
      <p:sp>
        <p:nvSpPr>
          <p:cNvPr id="217092" name="矩形 217091"/>
          <p:cNvSpPr>
            <a:spLocks noChangeArrowheads="1"/>
          </p:cNvSpPr>
          <p:nvPr/>
        </p:nvSpPr>
        <p:spPr bwMode="auto">
          <a:xfrm>
            <a:off x="2133599" y="4000500"/>
            <a:ext cx="4525963" cy="7080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3003D5"/>
                </a:solidFill>
                <a:ea typeface="黑体" panose="02010609060101010101" pitchFamily="49" charset="-122"/>
              </a:rPr>
              <a:t>犯 罪 </a:t>
            </a:r>
          </a:p>
        </p:txBody>
      </p:sp>
      <p:sp>
        <p:nvSpPr>
          <p:cNvPr id="217093" name="矩形 217092"/>
          <p:cNvSpPr>
            <a:spLocks noChangeArrowheads="1"/>
          </p:cNvSpPr>
          <p:nvPr/>
        </p:nvSpPr>
        <p:spPr bwMode="auto">
          <a:xfrm>
            <a:off x="2133600" y="2686050"/>
            <a:ext cx="4525962" cy="708025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3003D5"/>
                </a:solidFill>
                <a:ea typeface="黑体" panose="02010609060101010101" pitchFamily="49" charset="-122"/>
              </a:rPr>
              <a:t>严重不良行为</a:t>
            </a:r>
          </a:p>
        </p:txBody>
      </p:sp>
      <p:sp>
        <p:nvSpPr>
          <p:cNvPr id="217094" name="矩形 217093"/>
          <p:cNvSpPr>
            <a:spLocks noChangeArrowheads="1"/>
          </p:cNvSpPr>
          <p:nvPr/>
        </p:nvSpPr>
        <p:spPr bwMode="auto">
          <a:xfrm>
            <a:off x="3351491" y="17145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ea typeface="黑体" panose="02010609060101010101" pitchFamily="49" charset="-122"/>
              </a:rPr>
              <a:t>诱惑</a:t>
            </a:r>
          </a:p>
        </p:txBody>
      </p:sp>
      <p:sp>
        <p:nvSpPr>
          <p:cNvPr id="217095" name="矩形 217094"/>
          <p:cNvSpPr>
            <a:spLocks noChangeArrowheads="1"/>
          </p:cNvSpPr>
          <p:nvPr/>
        </p:nvSpPr>
        <p:spPr bwMode="auto">
          <a:xfrm>
            <a:off x="4191000" y="800100"/>
            <a:ext cx="3505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D60093"/>
                </a:solidFill>
                <a:ea typeface="黑体" panose="02010609060101010101" pitchFamily="49" charset="-122"/>
              </a:rPr>
              <a:t>抵挡不住</a:t>
            </a:r>
          </a:p>
        </p:txBody>
      </p:sp>
      <p:sp>
        <p:nvSpPr>
          <p:cNvPr id="217096" name="下箭头 217095"/>
          <p:cNvSpPr>
            <a:spLocks noChangeArrowheads="1"/>
          </p:cNvSpPr>
          <p:nvPr/>
        </p:nvSpPr>
        <p:spPr bwMode="auto">
          <a:xfrm>
            <a:off x="3581400" y="85725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/>
          </a:p>
        </p:txBody>
      </p:sp>
      <p:sp>
        <p:nvSpPr>
          <p:cNvPr id="217097" name="下箭头 217096"/>
          <p:cNvSpPr>
            <a:spLocks noChangeArrowheads="1"/>
          </p:cNvSpPr>
          <p:nvPr/>
        </p:nvSpPr>
        <p:spPr bwMode="auto">
          <a:xfrm>
            <a:off x="3581400" y="21717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/>
          </a:p>
        </p:txBody>
      </p:sp>
      <p:sp>
        <p:nvSpPr>
          <p:cNvPr id="217098" name="下箭头 217097"/>
          <p:cNvSpPr>
            <a:spLocks noChangeArrowheads="1"/>
          </p:cNvSpPr>
          <p:nvPr/>
        </p:nvSpPr>
        <p:spPr bwMode="auto">
          <a:xfrm>
            <a:off x="3505200" y="348615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/>
          </a:p>
        </p:txBody>
      </p:sp>
      <p:sp>
        <p:nvSpPr>
          <p:cNvPr id="217099" name="矩形 217098"/>
          <p:cNvSpPr>
            <a:spLocks noChangeArrowheads="1"/>
          </p:cNvSpPr>
          <p:nvPr/>
        </p:nvSpPr>
        <p:spPr bwMode="auto">
          <a:xfrm>
            <a:off x="4343400" y="2114550"/>
            <a:ext cx="3810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D60093"/>
                </a:solidFill>
                <a:ea typeface="黑体" panose="02010609060101010101" pitchFamily="49" charset="-122"/>
              </a:rPr>
              <a:t>不加以改正</a:t>
            </a:r>
          </a:p>
        </p:txBody>
      </p:sp>
      <p:sp>
        <p:nvSpPr>
          <p:cNvPr id="217100" name="矩形 217099"/>
          <p:cNvSpPr>
            <a:spLocks noChangeArrowheads="1"/>
          </p:cNvSpPr>
          <p:nvPr/>
        </p:nvSpPr>
        <p:spPr bwMode="auto">
          <a:xfrm>
            <a:off x="4114800" y="3371850"/>
            <a:ext cx="342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D60093"/>
                </a:solidFill>
                <a:ea typeface="黑体" panose="02010609060101010101" pitchFamily="49" charset="-122"/>
              </a:rPr>
              <a:t>不加以改正</a:t>
            </a:r>
          </a:p>
        </p:txBody>
      </p:sp>
      <p:pic>
        <p:nvPicPr>
          <p:cNvPr id="11277" name="图片 217100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0" y="3371850"/>
            <a:ext cx="21590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102" name="图片 217101" descr="bj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4845050"/>
            <a:ext cx="4762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7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17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 bldLvl="0" animBg="1"/>
      <p:bldP spid="217092" grpId="0" bldLvl="0" animBg="1"/>
      <p:bldP spid="217093" grpId="0" bldLvl="0" animBg="1"/>
      <p:bldP spid="217094" grpId="0"/>
      <p:bldP spid="217095" grpId="0"/>
      <p:bldP spid="217099" grpId="0"/>
      <p:bldP spid="21710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Pages>0</Pages>
  <Words>1217</Words>
  <Characters>0</Characters>
  <Application>Microsoft Office PowerPoint</Application>
  <DocSecurity>0</DocSecurity>
  <PresentationFormat>全屏显示(16:9)</PresentationFormat>
  <Lines>0</Lines>
  <Paragraphs>113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Gulim</vt:lpstr>
      <vt:lpstr>Nexa Bold</vt:lpstr>
      <vt:lpstr>方正兰亭黑简体</vt:lpstr>
      <vt:lpstr>黑体</vt:lpstr>
      <vt:lpstr>楷体_GB2312</vt:lpstr>
      <vt:lpstr>隶书</vt:lpstr>
      <vt:lpstr>宋体</vt:lpstr>
      <vt:lpstr>微软雅黑</vt:lpstr>
      <vt:lpstr>Arial</vt:lpstr>
      <vt:lpstr>Calibri</vt:lpstr>
      <vt:lpstr>Comic Sans MS</vt:lpstr>
      <vt:lpstr>Tahoma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10.1 探寻奇妙的生命</dc:title>
  <dc:creator>Administrator</dc:creator>
  <cp:lastModifiedBy>zjyisong</cp:lastModifiedBy>
  <cp:revision>155</cp:revision>
  <dcterms:created xsi:type="dcterms:W3CDTF">2017-01-16T01:11:48Z</dcterms:created>
  <dcterms:modified xsi:type="dcterms:W3CDTF">2017-06-08T01:33:13Z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