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7" r:id="rId5"/>
    <p:sldMasterId id="2147483699" r:id="rId6"/>
    <p:sldMasterId id="2147483710" r:id="rId7"/>
    <p:sldMasterId id="2147483724" r:id="rId8"/>
    <p:sldMasterId id="2147483738" r:id="rId9"/>
  </p:sldMasterIdLst>
  <p:notesMasterIdLst>
    <p:notesMasterId r:id="rId21"/>
  </p:notesMasterIdLst>
  <p:sldIdLst>
    <p:sldId id="262" r:id="rId10"/>
    <p:sldId id="794" r:id="rId11"/>
    <p:sldId id="990" r:id="rId12"/>
    <p:sldId id="898" r:id="rId13"/>
    <p:sldId id="899" r:id="rId14"/>
    <p:sldId id="901" r:id="rId15"/>
    <p:sldId id="972" r:id="rId16"/>
    <p:sldId id="973" r:id="rId17"/>
    <p:sldId id="974" r:id="rId18"/>
    <p:sldId id="975" r:id="rId19"/>
    <p:sldId id="976" r:id="rId20"/>
    <p:sldId id="978" r:id="rId22"/>
    <p:sldId id="989" r:id="rId23"/>
    <p:sldId id="1033" r:id="rId24"/>
    <p:sldId id="1031" r:id="rId25"/>
    <p:sldId id="930" r:id="rId26"/>
    <p:sldId id="931" r:id="rId27"/>
    <p:sldId id="932" r:id="rId28"/>
    <p:sldId id="934" r:id="rId29"/>
    <p:sldId id="936" r:id="rId30"/>
    <p:sldId id="937" r:id="rId31"/>
    <p:sldId id="938" r:id="rId32"/>
    <p:sldId id="939" r:id="rId33"/>
    <p:sldId id="822" r:id="rId34"/>
    <p:sldId id="823" r:id="rId35"/>
  </p:sldIdLst>
  <p:sldSz cx="12195175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h" initials="j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6" y="-78"/>
      </p:cViewPr>
      <p:guideLst>
        <p:guide orient="horz" pos="2198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页眉占位符 327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endParaRPr lang="zh-CN" sz="1200" strike="noStrike" noProof="1"/>
          </a:p>
        </p:txBody>
      </p:sp>
      <p:sp>
        <p:nvSpPr>
          <p:cNvPr id="32771" name="日期占位符 3277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14340" name="幻灯片图像占位符 3277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4341" name="文本占位符 3277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774" name="页脚占位符 327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fontAlgn="base"/>
            <a:endParaRPr lang="zh-CN" sz="1200" strike="noStrike" noProof="1"/>
          </a:p>
        </p:txBody>
      </p:sp>
      <p:sp>
        <p:nvSpPr>
          <p:cNvPr id="32775" name="灯片编号占位符 3277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2058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8" name="文本占位符 205826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2457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32771" name="文本占位符 24578"/>
          <p:cNvSpPr>
            <a:spLocks noGrp="1" noRot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anchor="ctr"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x-none" dirty="0"/>
              <a:t>www.21cnjy.com</a:t>
            </a:r>
            <a:endParaRPr lang="en-US" altLang="x-non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>
                <a:latin typeface="Calibri" panose="020F0502020204030204" pitchFamily="34" charset="0"/>
              </a:rPr>
            </a:fld>
            <a:endParaRPr lang="en-US" altLang="zh-CN" sz="1200" dirty="0">
              <a:latin typeface="Calibri" panose="020F0502020204030204" pitchFamily="34" charset="0"/>
            </a:endParaRPr>
          </a:p>
        </p:txBody>
      </p:sp>
      <p:sp>
        <p:nvSpPr>
          <p:cNvPr id="41986" name="Rectangle 2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41987" name="Rectangle 3"/>
          <p:cNvSpPr>
            <a:spLocks noGrp="1" noRot="1"/>
          </p:cNvSpPr>
          <p:nvPr>
            <p:ph type="body"/>
          </p:nvPr>
        </p:nvSpPr>
        <p:spPr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914638" y="2286000"/>
            <a:ext cx="10365899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432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0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271" y="1600200"/>
            <a:ext cx="559369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0"/>
            <a:ext cx="559369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5" y="273050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0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5246" y="228600"/>
            <a:ext cx="284765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271" y="228600"/>
            <a:ext cx="8339722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271" y="228600"/>
            <a:ext cx="11390632" cy="5870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914638" y="2286000"/>
            <a:ext cx="1036589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8432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0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271" y="1600200"/>
            <a:ext cx="559369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0"/>
            <a:ext cx="559369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5" y="273050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0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5246" y="228600"/>
            <a:ext cx="2847657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271" y="228600"/>
            <a:ext cx="8339722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271" y="228600"/>
            <a:ext cx="11390632" cy="5870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 dir="r"/>
    <p:sndAc>
      <p:stSnd>
        <p:snd r:embed="rId2" name="arrow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8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67" y="4589463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7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365125"/>
            <a:ext cx="10518338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7083" y="1778438"/>
            <a:ext cx="4874843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7083" y="2665379"/>
            <a:ext cx="4874843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8567" y="1778438"/>
            <a:ext cx="489885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8567" y="2665379"/>
            <a:ext cx="489885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4166434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538" y="457201"/>
            <a:ext cx="6173807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4166434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418" y="365125"/>
            <a:ext cx="10518338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8"/>
            <a:ext cx="10518338" cy="2852738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67" y="4589463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7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365125"/>
            <a:ext cx="10518338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7083" y="1778438"/>
            <a:ext cx="4874843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7083" y="2665380"/>
            <a:ext cx="4874843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8567" y="1778438"/>
            <a:ext cx="489885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8567" y="2665380"/>
            <a:ext cx="489885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4166434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538" y="457201"/>
            <a:ext cx="6173807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4166434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418" y="365125"/>
            <a:ext cx="10518338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1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8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556"/>
            <a:ext cx="4032504" cy="452538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556"/>
            <a:ext cx="4032504" cy="452538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80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80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7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81"/>
            <a:ext cx="2057400" cy="585155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81"/>
            <a:ext cx="6052930" cy="585155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381"/>
            <a:ext cx="8229600" cy="585155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1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8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9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556"/>
            <a:ext cx="4032504" cy="452538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556"/>
            <a:ext cx="4032504" cy="452538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0965" indent="0">
              <a:buNone/>
              <a:defRPr sz="1350"/>
            </a:lvl5pPr>
            <a:lvl6pPr marL="1713865" indent="0">
              <a:buNone/>
              <a:defRPr sz="1350"/>
            </a:lvl6pPr>
            <a:lvl7pPr marL="2056765" indent="0">
              <a:buNone/>
              <a:defRPr sz="1350"/>
            </a:lvl7pPr>
            <a:lvl8pPr marL="2399665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80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0965" indent="0">
              <a:buNone/>
              <a:defRPr sz="1350"/>
            </a:lvl5pPr>
            <a:lvl6pPr marL="1713865" indent="0">
              <a:buNone/>
              <a:defRPr sz="1350"/>
            </a:lvl6pPr>
            <a:lvl7pPr marL="2056765" indent="0">
              <a:buNone/>
              <a:defRPr sz="1350"/>
            </a:lvl7pPr>
            <a:lvl8pPr marL="2399665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80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0965" indent="0">
              <a:buNone/>
              <a:defRPr sz="750"/>
            </a:lvl5pPr>
            <a:lvl6pPr marL="1713865" indent="0">
              <a:buNone/>
              <a:defRPr sz="750"/>
            </a:lvl6pPr>
            <a:lvl7pPr marL="2056765" indent="0">
              <a:buNone/>
              <a:defRPr sz="750"/>
            </a:lvl7pPr>
            <a:lvl8pPr marL="2399665" indent="0">
              <a:buNone/>
              <a:defRPr sz="750"/>
            </a:lvl8pPr>
            <a:lvl9pPr marL="274256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0965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7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0965" indent="0">
              <a:buNone/>
              <a:defRPr sz="1050"/>
            </a:lvl5pPr>
            <a:lvl6pPr marL="1713865" indent="0">
              <a:buNone/>
              <a:defRPr sz="1050"/>
            </a:lvl6pPr>
            <a:lvl7pPr marL="2056765" indent="0">
              <a:buNone/>
              <a:defRPr sz="1050"/>
            </a:lvl7pPr>
            <a:lvl8pPr marL="2399665" indent="0">
              <a:buNone/>
              <a:defRPr sz="1050"/>
            </a:lvl8pPr>
            <a:lvl9pPr marL="274256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81"/>
            <a:ext cx="2057400" cy="585155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81"/>
            <a:ext cx="6052930" cy="585155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381"/>
            <a:ext cx="8229600" cy="585155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audio" Target="../media/audio1.wav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5" Type="http://schemas.openxmlformats.org/officeDocument/2006/relationships/theme" Target="../theme/theme3.xml"/><Relationship Id="rId14" Type="http://schemas.openxmlformats.org/officeDocument/2006/relationships/audio" Target="../media/audio1.wav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5" Type="http://schemas.openxmlformats.org/officeDocument/2006/relationships/theme" Target="../theme/theme6.xml"/><Relationship Id="rId14" Type="http://schemas.openxmlformats.org/officeDocument/2006/relationships/image" Target="../media/image3.jpeg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5" Type="http://schemas.openxmlformats.org/officeDocument/2006/relationships/theme" Target="../theme/theme7.xml"/><Relationship Id="rId14" Type="http://schemas.openxmlformats.org/officeDocument/2006/relationships/image" Target="../media/image3.jpeg"/><Relationship Id="rId13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2.xml"/><Relationship Id="rId8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0.xml"/><Relationship Id="rId6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5.xml"/><Relationship Id="rId13" Type="http://schemas.openxmlformats.org/officeDocument/2006/relationships/theme" Target="../theme/theme8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3.xml"/><Relationship Id="rId1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9188" y="6245225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/>
          </p:cNvSpPr>
          <p:nvPr>
            <p:ph type="title"/>
          </p:nvPr>
        </p:nvSpPr>
        <p:spPr>
          <a:xfrm>
            <a:off x="401638" y="228600"/>
            <a:ext cx="113919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Rectangle 3"/>
          <p:cNvSpPr>
            <a:spLocks noGrp="1" noRot="1"/>
          </p:cNvSpPr>
          <p:nvPr>
            <p:ph type="body"/>
          </p:nvPr>
        </p:nvSpPr>
        <p:spPr>
          <a:xfrm>
            <a:off x="401638" y="1600200"/>
            <a:ext cx="113919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1638" y="6245225"/>
            <a:ext cx="30543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3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188" y="6245225"/>
            <a:ext cx="30543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cover dir="r"/>
    <p:sndAc>
      <p:stSnd>
        <p:snd r:embed="rId14" name="arrow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401638" y="228600"/>
            <a:ext cx="113919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19" name="Rectangle 3"/>
          <p:cNvSpPr>
            <a:spLocks noGrp="1" noRot="1"/>
          </p:cNvSpPr>
          <p:nvPr>
            <p:ph type="body"/>
          </p:nvPr>
        </p:nvSpPr>
        <p:spPr>
          <a:xfrm>
            <a:off x="401638" y="1600200"/>
            <a:ext cx="113919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1638" y="6245225"/>
            <a:ext cx="30543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3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188" y="6245225"/>
            <a:ext cx="30543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>
    <p:cover dir="r"/>
    <p:sndAc>
      <p:stSnd>
        <p:snd r:embed="rId14" name="arrow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8775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8435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8775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random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8775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8775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6695"/>
            <a:r>
              <a:rPr lang="zh-CN" altLang="en-US"/>
              <a:t>第四级</a:t>
            </a:r>
            <a:endParaRPr lang="zh-CN" altLang="en-US"/>
          </a:p>
          <a:p>
            <a:pPr lvl="4" indent="-226695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59904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315" name="文本占位符 59904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99044" name="日期占位符 599043"/>
          <p:cNvSpPr>
            <a:spLocks noGrp="1"/>
          </p:cNvSpPr>
          <p:nvPr>
            <p:ph type="dt" sz="half" idx="2"/>
          </p:nvPr>
        </p:nvSpPr>
        <p:spPr>
          <a:xfrm>
            <a:off x="609600" y="6243638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99045" name="页脚占位符 599044"/>
          <p:cNvSpPr>
            <a:spLocks noGrp="1"/>
          </p:cNvSpPr>
          <p:nvPr>
            <p:ph type="ftr" sz="quarter" idx="3"/>
          </p:nvPr>
        </p:nvSpPr>
        <p:spPr>
          <a:xfrm>
            <a:off x="4167188" y="6243638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599046" name="灯片编号占位符 599045"/>
          <p:cNvSpPr>
            <a:spLocks noGrp="1"/>
          </p:cNvSpPr>
          <p:nvPr>
            <p:ph type="sldNum" sz="quarter" idx="4"/>
          </p:nvPr>
        </p:nvSpPr>
        <p:spPr>
          <a:xfrm>
            <a:off x="8739188" y="6243638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9904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19" name="文本占位符 59904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7965"/>
            <a:r>
              <a:rPr lang="zh-CN" altLang="en-US" dirty="0"/>
              <a:t>第四级</a:t>
            </a:r>
            <a:endParaRPr lang="zh-CN" altLang="en-US" dirty="0"/>
          </a:p>
          <a:p>
            <a:pPr lvl="4" indent="-22796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99044" name="日期占位符 599043"/>
          <p:cNvSpPr>
            <a:spLocks noGrp="1"/>
          </p:cNvSpPr>
          <p:nvPr>
            <p:ph type="dt" sz="half" idx="2"/>
          </p:nvPr>
        </p:nvSpPr>
        <p:spPr>
          <a:xfrm>
            <a:off x="609600" y="6243638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99045" name="页脚占位符 599044"/>
          <p:cNvSpPr>
            <a:spLocks noGrp="1"/>
          </p:cNvSpPr>
          <p:nvPr>
            <p:ph type="ftr" sz="quarter" idx="3"/>
          </p:nvPr>
        </p:nvSpPr>
        <p:spPr>
          <a:xfrm>
            <a:off x="4167188" y="6243638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599046" name="灯片编号占位符 599045"/>
          <p:cNvSpPr>
            <a:spLocks noGrp="1"/>
          </p:cNvSpPr>
          <p:nvPr>
            <p:ph type="sldNum" sz="quarter" idx="4"/>
          </p:nvPr>
        </p:nvSpPr>
        <p:spPr>
          <a:xfrm>
            <a:off x="8739188" y="6243638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2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11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99565" lvl="3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6765" lvl="4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3965" lvl="5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165" lvl="6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8365" lvl="7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4930" lvl="8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0965" lvl="3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165" lvl="4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5365" lvl="5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2565" lvl="6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199765" lvl="7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6965" lvl="8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2052"/>
          <p:cNvSpPr>
            <a:spLocks noChangeArrowheads="1"/>
          </p:cNvSpPr>
          <p:nvPr/>
        </p:nvSpPr>
        <p:spPr bwMode="auto">
          <a:xfrm>
            <a:off x="0" y="0"/>
            <a:ext cx="12195175" cy="6858000"/>
          </a:xfrm>
          <a:prstGeom prst="rect">
            <a:avLst/>
          </a:prstGeom>
          <a:gradFill rotWithShape="0">
            <a:gsLst>
              <a:gs pos="0">
                <a:srgbClr val="99CCFF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5.pn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3"/>
          <p:cNvSpPr txBox="1"/>
          <p:nvPr/>
        </p:nvSpPr>
        <p:spPr>
          <a:xfrm>
            <a:off x="3940175" y="3429000"/>
            <a:ext cx="4316413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5400">
                <a:latin typeface="华文行楷" panose="02010800040101010101" pitchFamily="2" charset="-122"/>
                <a:ea typeface="华文行楷" panose="02010800040101010101" pitchFamily="2" charset="-122"/>
              </a:rPr>
              <a:t>第二课时</a:t>
            </a:r>
            <a:endParaRPr lang="zh-CN" altLang="en-US" sz="5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6420" y="4794250"/>
            <a:ext cx="612584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  <a:sym typeface="Arial" panose="020B0604020202020204" pitchFamily="34" charset="0"/>
              </a:rPr>
              <a:t>主题词</a:t>
            </a:r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  <a:sym typeface="Arial" panose="020B0604020202020204" pitchFamily="34" charset="0"/>
              </a:rPr>
              <a:t>:</a:t>
            </a:r>
            <a:r>
              <a:rPr lang="zh-CN" altLang="en-US" sz="5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</a:t>
            </a:r>
            <a:endParaRPr lang="zh-CN" altLang="en-US" sz="5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lvl="0" algn="r"/>
            <a:r>
              <a:rPr lang="zh-CN" altLang="en-US" sz="5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犯  罪、刑  罚     </a:t>
            </a:r>
            <a:endParaRPr lang="zh-CN" altLang="en-US" sz="5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lvl="0" algn="l"/>
            <a:r>
              <a:rPr lang="zh-CN" altLang="en-US" sz="5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</a:t>
            </a:r>
            <a:endParaRPr lang="zh-CN" altLang="en-US" sz="5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030" y="1320165"/>
            <a:ext cx="105340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8.2  明辨是非、远离犯罪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5000"/>
          </a:blip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日期占位符 1"/>
          <p:cNvSpPr>
            <a:spLocks noGrp="1"/>
          </p:cNvSpPr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12291" name="文本框 2"/>
          <p:cNvSpPr txBox="1"/>
          <p:nvPr/>
        </p:nvSpPr>
        <p:spPr>
          <a:xfrm>
            <a:off x="193675" y="692150"/>
            <a:ext cx="11864975" cy="6202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有期徒刑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：期限为</a:t>
            </a:r>
            <a:r>
              <a:rPr lang="en-US" altLang="x-none" sz="4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个月以上</a:t>
            </a:r>
            <a:r>
              <a:rPr lang="en-US" altLang="x-none" sz="4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年以下。由死缓减为有期徒刑、数罪并罚的，最高有期徒刑为</a:t>
            </a:r>
            <a:r>
              <a:rPr lang="en-US" altLang="x-none" sz="4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年。（在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监狱或其他执行场执行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。）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无期徒刑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：是剥夺犯罪分子终身自由的刑罚。（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剥夺自由刑中最严厉的一种，必须附加剥夺政治权利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死刑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：是剥夺犯罪分子生命的刑罚。（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极刑死刑分为死刑并缓期2年执行（死缓），与死刑并立即执行两种死刑判决。　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292" name="文本框 18434"/>
          <p:cNvSpPr txBox="1"/>
          <p:nvPr/>
        </p:nvSpPr>
        <p:spPr>
          <a:xfrm>
            <a:off x="1920875" y="-100012"/>
            <a:ext cx="7491413" cy="1103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6600" b="1" dirty="0">
                <a:solidFill>
                  <a:srgbClr val="0000FF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刑罚之</a:t>
            </a:r>
            <a:r>
              <a:rPr lang="en-US" altLang="x-none" sz="6600" b="1">
                <a:solidFill>
                  <a:srgbClr val="0000FF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6600" b="1" dirty="0">
                <a:solidFill>
                  <a:srgbClr val="FF0000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主刑</a:t>
            </a:r>
            <a:endParaRPr lang="zh-CN" altLang="en-US" sz="6600" b="1" dirty="0">
              <a:solidFill>
                <a:srgbClr val="FF0000"/>
              </a:solidFill>
              <a:latin typeface="Verdana" panose="020B060403050404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5000"/>
          </a:blip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占位符 204802"/>
          <p:cNvSpPr>
            <a:spLocks noGrp="1"/>
          </p:cNvSpPr>
          <p:nvPr>
            <p:ph idx="1"/>
          </p:nvPr>
        </p:nvSpPr>
        <p:spPr>
          <a:xfrm>
            <a:off x="481013" y="908050"/>
            <a:ext cx="11590337" cy="4352925"/>
          </a:xfrm>
        </p:spPr>
        <p:txBody>
          <a:bodyPr lIns="91440" tIns="45720" rIns="91440" bIns="45720" anchor="t"/>
          <a:lstStyle/>
          <a:p>
            <a:r>
              <a:rPr lang="zh-CN" altLang="en-US" sz="48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罚金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强制犯罪分子向国家缴纳一定数额的金钱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剥夺政治权利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剥夺参加国家管理和其他政治活动的权利 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如选择权和被选举权、言论、出版、集会、游行权利；担任国家机关职务，担任国有公司领导职务等权利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没收财产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将个人所有财产的部分或全部强制无偿地收归国有。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18434"/>
          <p:cNvSpPr txBox="1"/>
          <p:nvPr/>
        </p:nvSpPr>
        <p:spPr>
          <a:xfrm>
            <a:off x="1920875" y="-100012"/>
            <a:ext cx="7491413" cy="1103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6600" b="1" dirty="0">
                <a:solidFill>
                  <a:srgbClr val="0000FF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刑罚之</a:t>
            </a:r>
            <a:r>
              <a:rPr lang="en-US" altLang="x-none" sz="6600" b="1">
                <a:solidFill>
                  <a:srgbClr val="0000FF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6600" b="1" dirty="0">
                <a:solidFill>
                  <a:srgbClr val="FF0000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附加刑</a:t>
            </a:r>
            <a:endParaRPr lang="zh-CN" altLang="en-US" sz="6600" b="1" dirty="0">
              <a:solidFill>
                <a:srgbClr val="FF0000"/>
              </a:solidFill>
              <a:latin typeface="Verdana" panose="020B060403050404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 descr="Large confetti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15875"/>
            <a:ext cx="10518775" cy="866775"/>
          </a:xfrm>
          <a:ln>
            <a:miter lim="800000"/>
          </a:ln>
        </p:spPr>
        <p:txBody>
          <a:bodyPr vert="horz" wrap="square" lIns="91440" tIns="45720" rIns="91440" bIns="45720" numCol="1" rtlCol="0" anchor="b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rgbClr val="6F04D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犯罪的法律后果</a:t>
            </a:r>
            <a:endParaRPr kumimoji="0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rgbClr val="6F04D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137219" name="Rectangle 3"/>
          <p:cNvSpPr>
            <a:spLocks noGrp="1"/>
          </p:cNvSpPr>
          <p:nvPr>
            <p:ph idx="4294967295"/>
          </p:nvPr>
        </p:nvSpPr>
        <p:spPr>
          <a:xfrm>
            <a:off x="3289300" y="2349500"/>
            <a:ext cx="3044825" cy="3340100"/>
          </a:xfrm>
        </p:spPr>
        <p:txBody>
          <a:bodyPr lIns="91440" tIns="45720" rIns="91440" bIns="45720" anchor="t"/>
          <a:lstStyle/>
          <a:p>
            <a:pPr marL="0" lvl="0" indent="0">
              <a:buNone/>
            </a:pPr>
            <a:r>
              <a:rPr lang="zh-CN" altLang="en-US" sz="4800" b="1">
                <a:solidFill>
                  <a:srgbClr val="FF33CC"/>
                </a:solidFill>
                <a:ea typeface="楷体_GB2312" pitchFamily="49" charset="-122"/>
              </a:rPr>
              <a:t>主    刑</a:t>
            </a:r>
            <a:endParaRPr lang="zh-CN" altLang="en-US" sz="4800" b="1">
              <a:solidFill>
                <a:srgbClr val="FF33CC"/>
              </a:solidFill>
              <a:ea typeface="楷体_GB2312" pitchFamily="49" charset="-122"/>
            </a:endParaRPr>
          </a:p>
          <a:p>
            <a:pPr marL="0" lvl="0" indent="0">
              <a:buNone/>
            </a:pPr>
            <a:endParaRPr lang="zh-CN" altLang="en-US" sz="5400" b="1">
              <a:solidFill>
                <a:srgbClr val="FF33CC"/>
              </a:solidFill>
              <a:ea typeface="楷体_GB2312" pitchFamily="49" charset="-122"/>
            </a:endParaRPr>
          </a:p>
          <a:p>
            <a:pPr marL="0" lvl="0" indent="0">
              <a:buNone/>
            </a:pPr>
            <a:endParaRPr lang="zh-CN" altLang="en-US" sz="6000" b="1">
              <a:solidFill>
                <a:srgbClr val="FF33CC"/>
              </a:solidFill>
              <a:ea typeface="楷体_GB2312" pitchFamily="49" charset="-122"/>
            </a:endParaRPr>
          </a:p>
          <a:p>
            <a:pPr marL="0" lvl="0" indent="0">
              <a:buNone/>
            </a:pPr>
            <a:r>
              <a:rPr lang="zh-CN" altLang="en-US" sz="4800" b="1">
                <a:solidFill>
                  <a:srgbClr val="FF33CC"/>
                </a:solidFill>
                <a:ea typeface="楷体_GB2312" pitchFamily="49" charset="-122"/>
              </a:rPr>
              <a:t>附加刑</a:t>
            </a:r>
            <a:endParaRPr lang="zh-CN" altLang="en-US" sz="4800" b="1">
              <a:solidFill>
                <a:srgbClr val="FF33CC"/>
              </a:solidFill>
              <a:ea typeface="楷体_GB2312" pitchFamily="49" charset="-122"/>
            </a:endParaRPr>
          </a:p>
        </p:txBody>
      </p:sp>
      <p:sp>
        <p:nvSpPr>
          <p:cNvPr id="137220" name="Text Box 4"/>
          <p:cNvSpPr txBox="1"/>
          <p:nvPr/>
        </p:nvSpPr>
        <p:spPr>
          <a:xfrm>
            <a:off x="-69850" y="2781300"/>
            <a:ext cx="1187450" cy="237648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犯罪</a:t>
            </a:r>
            <a:endParaRPr lang="zh-CN" altLang="en-US" sz="6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7221" name="Line 5"/>
          <p:cNvSpPr/>
          <p:nvPr/>
        </p:nvSpPr>
        <p:spPr>
          <a:xfrm>
            <a:off x="839788" y="4005263"/>
            <a:ext cx="1439862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pPr lvl="0"/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7222" name="Text Box 6"/>
          <p:cNvSpPr txBox="1"/>
          <p:nvPr/>
        </p:nvSpPr>
        <p:spPr>
          <a:xfrm>
            <a:off x="984250" y="3070225"/>
            <a:ext cx="1878013" cy="1846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法律后果</a:t>
            </a:r>
            <a:endParaRPr lang="zh-CN" altLang="en-US" sz="4800" b="1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3" name="Text Box 7">
            <a:hlinkClick r:id="rId2" action="ppaction://hlinksldjump"/>
          </p:cNvPr>
          <p:cNvSpPr txBox="1"/>
          <p:nvPr/>
        </p:nvSpPr>
        <p:spPr>
          <a:xfrm>
            <a:off x="2208213" y="2781300"/>
            <a:ext cx="1098550" cy="24495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刑罚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7224" name="AutoShape 8"/>
          <p:cNvSpPr/>
          <p:nvPr/>
        </p:nvSpPr>
        <p:spPr>
          <a:xfrm>
            <a:off x="3000375" y="2636838"/>
            <a:ext cx="361950" cy="2801937"/>
          </a:xfrm>
          <a:prstGeom prst="leftBrace">
            <a:avLst>
              <a:gd name="adj1" fmla="val 3616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8" name="AutoShape 12"/>
          <p:cNvSpPr/>
          <p:nvPr/>
        </p:nvSpPr>
        <p:spPr>
          <a:xfrm>
            <a:off x="5089525" y="1485900"/>
            <a:ext cx="379413" cy="2447925"/>
          </a:xfrm>
          <a:prstGeom prst="leftBrace">
            <a:avLst>
              <a:gd name="adj1" fmla="val 3524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9" name="AutoShape 13"/>
          <p:cNvSpPr/>
          <p:nvPr/>
        </p:nvSpPr>
        <p:spPr>
          <a:xfrm>
            <a:off x="5089525" y="4573588"/>
            <a:ext cx="331788" cy="1647825"/>
          </a:xfrm>
          <a:prstGeom prst="leftBrace">
            <a:avLst>
              <a:gd name="adj1" fmla="val 2795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9888" y="1196975"/>
            <a:ext cx="2540000" cy="3140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管制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拘役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有期徒刑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无期徒刑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死刑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49888" y="4149725"/>
            <a:ext cx="3484562" cy="246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罚金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剥夺政治权利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没收财产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9" name="文本框 17418"/>
          <p:cNvSpPr txBox="1"/>
          <p:nvPr/>
        </p:nvSpPr>
        <p:spPr>
          <a:xfrm>
            <a:off x="8545513" y="1270000"/>
            <a:ext cx="3443287" cy="2163763"/>
          </a:xfrm>
          <a:prstGeom prst="rect">
            <a:avLst/>
          </a:prstGeom>
          <a:solidFill>
            <a:srgbClr val="FFFF99"/>
          </a:solidFill>
          <a:ln w="57150" cap="flat" cmpd="thinThick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只能独立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运用，不能相互附加并用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文本框 17419"/>
          <p:cNvSpPr txBox="1"/>
          <p:nvPr/>
        </p:nvSpPr>
        <p:spPr>
          <a:xfrm>
            <a:off x="8616950" y="4005263"/>
            <a:ext cx="3375025" cy="2514600"/>
          </a:xfrm>
          <a:prstGeom prst="rect">
            <a:avLst/>
          </a:prstGeom>
          <a:solidFill>
            <a:srgbClr val="FFFF99"/>
          </a:solidFill>
          <a:ln w="57150" cap="flat" cmpd="thinThick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既可作为主刑的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附加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刑适用，又可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独立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适用。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uild="p"/>
      <p:bldP spid="137220" grpId="0"/>
      <p:bldP spid="137222" grpId="0"/>
      <p:bldP spid="137223" grpId="0"/>
      <p:bldP spid="137224" grpId="0" bldLvl="0" animBg="1"/>
      <p:bldP spid="137228" grpId="0" bldLvl="0" animBg="1"/>
      <p:bldP spid="137229" grpId="0" bldLvl="0" animBg="1"/>
      <p:bldP spid="2" grpId="0"/>
      <p:bldP spid="3" grpId="0"/>
      <p:bldP spid="17419" grpId="0" bldLvl="0" animBg="1"/>
      <p:bldP spid="174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23553"/>
          <p:cNvSpPr/>
          <p:nvPr/>
        </p:nvSpPr>
        <p:spPr>
          <a:xfrm>
            <a:off x="120650" y="188913"/>
            <a:ext cx="12195175" cy="4598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岁的李某，因吸食毒品，被公安机关拘留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天。但李某没有改掉这个恶习，继续吸食毒品，并因此欠下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8000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多元的债务。他于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2003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日持刀抢劫了一个个体户的货款，得到赃款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4800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元。不久，公安机关将其抓获，人民法院依法判处其有期徒刑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年，罚金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3000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元。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）李某哪些行为属犯罪？受到了什么性质的处罚？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7" name="矩形 23555"/>
          <p:cNvSpPr/>
          <p:nvPr/>
        </p:nvSpPr>
        <p:spPr>
          <a:xfrm>
            <a:off x="481013" y="4711700"/>
            <a:ext cx="11620500" cy="13096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defTabSz="0">
              <a:tabLst>
                <a:tab pos="342900" algn="l"/>
              </a:tabLst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）在李某所受的刑罚中，哪些属于主刑，哪些属于附加刑？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409575" y="6021388"/>
            <a:ext cx="11315700" cy="762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lvl="0" fontAlgn="base"/>
            <a:r>
              <a:rPr lang="zh-CN" altLang="en-US" sz="4400" b="1" strike="noStrike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主刑：</a:t>
            </a:r>
            <a:r>
              <a:rPr lang="zh-CN" altLang="en-US" sz="4400" b="1" u="sng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有期徒刑五年</a:t>
            </a:r>
            <a:r>
              <a:rPr lang="zh-CN" altLang="en-US" sz="4400" b="1" strike="noStrike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附加刑：</a:t>
            </a:r>
            <a:r>
              <a:rPr lang="zh-CN" altLang="en-US" sz="4400" b="1" u="sng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罚金</a:t>
            </a:r>
            <a:r>
              <a:rPr lang="en-US" altLang="x-none" sz="4400" b="1" u="sng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3000</a:t>
            </a:r>
            <a:r>
              <a:rPr lang="zh-CN" altLang="en-US" sz="4400" b="1" u="sng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元</a:t>
            </a:r>
            <a:endParaRPr lang="zh-CN" altLang="en-US" sz="4400" b="1" u="sng" strike="noStrike" noProof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494" name="日期占位符 1"/>
          <p:cNvSpPr>
            <a:spLocks noGrp="1"/>
          </p:cNvSpPr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31750" name="文本框 1"/>
          <p:cNvSpPr txBox="1"/>
          <p:nvPr/>
        </p:nvSpPr>
        <p:spPr>
          <a:xfrm>
            <a:off x="-22225" y="-98425"/>
            <a:ext cx="29305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合作提升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452755" y="3839052"/>
            <a:ext cx="11677650" cy="762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lvl="0" fontAlgn="base"/>
            <a:r>
              <a:rPr lang="zh-CN" altLang="en-US" sz="3200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</a:t>
            </a:r>
            <a:r>
              <a:rPr lang="zh-CN" altLang="en-US" sz="4400" b="1" strike="noStrike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抢劫属</a:t>
            </a:r>
            <a:r>
              <a:rPr lang="zh-CN" altLang="en-US" sz="4400" b="1" u="sng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犯罪</a:t>
            </a:r>
            <a:r>
              <a:rPr lang="zh-CN" altLang="en-US" sz="4400" b="1" strike="noStrike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行为，受到了</a:t>
            </a:r>
            <a:r>
              <a:rPr lang="zh-CN" altLang="en-US" sz="4400" b="1" u="sng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刑罚处罚</a:t>
            </a:r>
            <a:r>
              <a:rPr lang="zh-CN" altLang="en-US" sz="4000" b="1" strike="noStrike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</a:t>
            </a:r>
            <a:endParaRPr lang="zh-CN" altLang="en-US" sz="4000" b="1" strike="noStrike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92" decel="100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92" decel="100000"/>
                                        <p:tgtEl>
                                          <p:spTgt spid="235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192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92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5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t="-6000" r="-21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"/>
          <p:cNvSpPr/>
          <p:nvPr/>
        </p:nvSpPr>
        <p:spPr>
          <a:xfrm>
            <a:off x="74930" y="846773"/>
            <a:ext cx="12226925" cy="5852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x-none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</a:t>
            </a:r>
            <a:r>
              <a:rPr lang="en-US" altLang="x-none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项选择</a:t>
            </a:r>
            <a:endParaRPr lang="en-US" altLang="x-none" sz="5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00000"/>
              </a:lnSpc>
            </a:pPr>
            <a:r>
              <a:rPr lang="en-US" altLang="x-none" sz="54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关于罚金的说法不正确的是</a:t>
            </a:r>
            <a:r>
              <a:rPr lang="en-US" altLang="x-none" sz="5400" b="1">
                <a:latin typeface="黑体" panose="02010609060101010101" pitchFamily="49" charset="-122"/>
                <a:ea typeface="黑体" panose="02010609060101010101" pitchFamily="49" charset="-122"/>
              </a:rPr>
              <a:t>(     )  </a:t>
            </a:r>
            <a:endParaRPr lang="en-US" altLang="x-none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00000"/>
              </a:lnSpc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①罚金是主刑    ②罚金是附加刑   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00000"/>
              </a:lnSpc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③罚金与行政罚款都是由人民法院作出的处罚  ④罚金只能针对刑事违法行为作出处罚   ⑤罚金不可以单独使用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00000"/>
              </a:lnSpc>
            </a:pPr>
            <a:r>
              <a:rPr lang="en-US" altLang="x-none" sz="5400" b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①④⑤  </a:t>
            </a:r>
            <a:r>
              <a:rPr lang="en-US" altLang="x-none" sz="5400" b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②③④  </a:t>
            </a:r>
            <a:r>
              <a:rPr lang="en-US" altLang="x-none" sz="5400" b="1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②④⑤ </a:t>
            </a:r>
            <a:r>
              <a:rPr lang="en-US" altLang="x-none" sz="5400" b="1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①③⑤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675" name="矩形 2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083" y="363855"/>
            <a:ext cx="3971925" cy="346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日期占位符 1"/>
          <p:cNvSpPr>
            <a:spLocks noGrp="1"/>
          </p:cNvSpPr>
          <p:nvPr>
            <p:ph type="dt" sz="half" idx="10"/>
          </p:nvPr>
        </p:nvSpPr>
        <p:spPr>
          <a:xfrm>
            <a:off x="7723188" y="6405563"/>
            <a:ext cx="4060825" cy="365125"/>
          </a:xfrm>
          <a:noFill/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12615" y="0"/>
            <a:ext cx="3550920" cy="10972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当堂检测</a:t>
            </a:r>
            <a:endParaRPr lang="zh-CN" altLang="en-US" sz="6600" b="1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t="-6000" r="-21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内容占位符 4"/>
          <p:cNvSpPr>
            <a:spLocks noGrp="1"/>
          </p:cNvSpPr>
          <p:nvPr>
            <p:ph sz="quarter"/>
          </p:nvPr>
        </p:nvSpPr>
        <p:spPr>
          <a:xfrm>
            <a:off x="320675" y="188913"/>
            <a:ext cx="11576050" cy="6662738"/>
          </a:xfrm>
          <a:ln>
            <a:miter/>
          </a:ln>
        </p:spPr>
        <p:txBody>
          <a:bodyPr wrap="square" lIns="91440" tIns="45720" rIns="91440" bIns="45720" anchor="t"/>
          <a:lstStyle>
            <a:lvl1pPr lvl="0">
              <a:defRPr sz="2400" kern="1200"/>
            </a:lvl1pPr>
            <a:lvl2pPr lvl="1">
              <a:defRPr sz="2000" kern="1200"/>
            </a:lvl2pPr>
            <a:lvl3pPr lvl="2">
              <a:defRPr sz="1800" kern="1200"/>
            </a:lvl3pPr>
            <a:lvl4pPr lvl="3">
              <a:defRPr sz="1600" kern="1200"/>
            </a:lvl4pPr>
            <a:lvl5pPr lvl="4">
              <a:defRPr sz="1600" kern="1200"/>
            </a:lvl5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温州市鹿城区人民法院对犯罪人员作出一审判决：以国有企业人员失职罪，判处中国银行温州市分行原行长</a:t>
            </a: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党组书记叶征有期徒刑</a:t>
            </a: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年，剥夺政治权利</a:t>
            </a: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年。对上述材料理解正确的是（</a:t>
            </a: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48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A.13</a:t>
            </a:r>
            <a:r>
              <a:rPr lang="zh-CN" altLang="en-US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年属于主刑</a:t>
            </a: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                      </a:t>
            </a:r>
            <a:endParaRPr lang="en-US" altLang="x-none" sz="48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B.7</a:t>
            </a:r>
            <a:r>
              <a:rPr lang="zh-CN" altLang="en-US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年属于主刑</a:t>
            </a:r>
            <a:endParaRPr lang="zh-CN" altLang="en-US" sz="48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可以使犯罪分子悬崖勒马</a:t>
            </a: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en-US" altLang="x-none" sz="48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x-none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48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主刑与附加刑不能同时运用</a:t>
            </a:r>
            <a:endParaRPr lang="zh-CN" altLang="en-US" sz="48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fontAlgn="auto"/>
            <a:endParaRPr lang="zh-CN" altLang="en-US" sz="2700" strike="noStrike" noProof="1">
              <a:latin typeface="Adobe 仿宋 Std R" pitchFamily="2" charset="-122"/>
              <a:ea typeface="Adobe 仿宋 Std R" pitchFamily="2" charset="-122"/>
            </a:endParaRPr>
          </a:p>
        </p:txBody>
      </p:sp>
      <p:pic>
        <p:nvPicPr>
          <p:cNvPr id="25604" name="矩形 5"/>
          <p:cNvPicPr/>
          <p:nvPr/>
        </p:nvPicPr>
        <p:blipFill>
          <a:blip r:embed="rId2"/>
          <a:stretch>
            <a:fillRect/>
          </a:stretch>
        </p:blipFill>
        <p:spPr>
          <a:xfrm>
            <a:off x="5781358" y="2357120"/>
            <a:ext cx="2327275" cy="199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矩形 56324"/>
          <p:cNvSpPr/>
          <p:nvPr/>
        </p:nvSpPr>
        <p:spPr>
          <a:xfrm>
            <a:off x="9972675" y="2819400"/>
            <a:ext cx="1382713" cy="1495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458788" y="228600"/>
            <a:ext cx="11490325" cy="6675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3. 16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岁的王某，多次在校外纠集社会青年，抢夺学生的财物多达</a:t>
            </a:r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1000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多元，王某因此被人民法院依法判处有期徒刑三年。王某的行为是（</a:t>
            </a:r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A.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违反校规的行为</a:t>
            </a:r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</a:t>
            </a:r>
            <a:endParaRPr lang="en-US" altLang="x-none" sz="5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B.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一般违法行为</a:t>
            </a:r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</a:t>
            </a:r>
            <a:endParaRPr lang="en-US" altLang="x-none" sz="5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C.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犯罪行为</a:t>
            </a:r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</a:t>
            </a:r>
            <a:endParaRPr lang="en-US" altLang="x-none" sz="5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sz="5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D.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民事违法行为</a:t>
            </a:r>
            <a:endParaRPr lang="zh-CN" altLang="en-US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/>
          <p:nvPr/>
        </p:nvSpPr>
        <p:spPr>
          <a:xfrm>
            <a:off x="458788" y="228600"/>
            <a:ext cx="11490325" cy="585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一般违法与犯罪都是（       ）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具有社会危害性    </a:t>
            </a: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违反法律的行为   </a:t>
            </a: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应当承担法律责任      </a:t>
            </a: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④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损害国家和人民利益的行为   </a:t>
            </a: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⑤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应受到刑罚处罚的行为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A.①②③⑤        B.②③④⑤      </a:t>
            </a:r>
            <a:endParaRPr lang="en-US" altLang="zh-CN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C.①②③④        D.①②④⑤</a:t>
            </a:r>
            <a:endParaRPr lang="en-US" altLang="zh-CN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325" name="矩形 56324"/>
          <p:cNvSpPr/>
          <p:nvPr/>
        </p:nvSpPr>
        <p:spPr>
          <a:xfrm>
            <a:off x="8078788" y="0"/>
            <a:ext cx="1382712" cy="1495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2"/>
          <p:cNvSpPr txBox="1"/>
          <p:nvPr/>
        </p:nvSpPr>
        <p:spPr>
          <a:xfrm>
            <a:off x="458788" y="228600"/>
            <a:ext cx="11490325" cy="502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一般违法和犯罪都是违法行为，都具有社会危害性，但是在（     ）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A.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违法情节和认错态度上有所不同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B.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违法动机和产生的后果有所不同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C.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违法手段和犯罪场合有所不同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D.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危害程度和处罚方法有所不同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325" name="矩形 56324"/>
          <p:cNvSpPr/>
          <p:nvPr/>
        </p:nvSpPr>
        <p:spPr>
          <a:xfrm>
            <a:off x="8612188" y="914400"/>
            <a:ext cx="1382712" cy="1495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9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2"/>
          <p:cNvSpPr txBox="1"/>
          <p:nvPr/>
        </p:nvSpPr>
        <p:spPr>
          <a:xfrm>
            <a:off x="458788" y="228600"/>
            <a:ext cx="11490325" cy="6675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6.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在现实生活中，我们要积极预防犯罪并自觉同违法犯罪作斗争，就要正确理解和掌握犯罪的特征，划清罪与非罪的界限。下列说法中，反映犯罪最本质特征的是（     ）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A.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是否侵犯了公民的合法权益           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B.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是否是一种触犯刑法的行为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C.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是否应受刑罚处罚              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D.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是否具有严重社会危害性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325" name="矩形 56324"/>
          <p:cNvSpPr/>
          <p:nvPr/>
        </p:nvSpPr>
        <p:spPr>
          <a:xfrm>
            <a:off x="8840788" y="2819400"/>
            <a:ext cx="1382712" cy="1495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5000" t="-25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矩形 11267"/>
          <p:cNvSpPr/>
          <p:nvPr/>
        </p:nvSpPr>
        <p:spPr>
          <a:xfrm>
            <a:off x="3000375" y="188913"/>
            <a:ext cx="5665788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508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【学习目标】</a:t>
            </a:r>
            <a:endParaRPr lang="zh-CN" altLang="en-US" sz="3600">
              <a:ln w="508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9" name="文本框 3"/>
          <p:cNvSpPr txBox="1"/>
          <p:nvPr/>
        </p:nvSpPr>
        <p:spPr>
          <a:xfrm>
            <a:off x="529908" y="1419860"/>
            <a:ext cx="11453812" cy="487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5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1.知道</a:t>
            </a:r>
            <a:r>
              <a:rPr lang="zh-CN" altLang="en-US" sz="5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犯罪的定义，明白</a:t>
            </a:r>
            <a:r>
              <a:rPr lang="zh-CN" altLang="en-US" sz="5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犯罪要受到刑事制裁；</a:t>
            </a:r>
            <a:endParaRPr lang="zh-CN" altLang="en-US" sz="5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5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6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了解我国刑法的种类；进一步增强法制观念，最大限度地预防和减少犯罪的发生。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>
              <a:lnSpc>
                <a:spcPct val="90000"/>
              </a:lnSpc>
            </a:pPr>
            <a:endParaRPr lang="zh-CN" altLang="en-US" sz="6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150" name="文本框 4"/>
          <p:cNvSpPr txBox="1"/>
          <p:nvPr/>
        </p:nvSpPr>
        <p:spPr>
          <a:xfrm>
            <a:off x="1987868" y="5564188"/>
            <a:ext cx="9582150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54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重点：</a:t>
            </a:r>
            <a:r>
              <a:rPr lang="zh-CN" altLang="en-US" sz="5400">
                <a:solidFill>
                  <a:srgbClr val="99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犯罪要受到刑事处罚</a:t>
            </a:r>
            <a:endParaRPr lang="zh-CN" altLang="en-US" sz="5400">
              <a:solidFill>
                <a:srgbClr val="99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/>
          <p:nvPr/>
        </p:nvSpPr>
        <p:spPr>
          <a:xfrm>
            <a:off x="306388" y="99695"/>
            <a:ext cx="12195175" cy="68275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二、多项选择</a:t>
            </a:r>
            <a:b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一般违法与犯罪的不同点是</a:t>
            </a:r>
            <a:endParaRPr lang="zh-CN" altLang="en-US" sz="5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（                ）</a:t>
            </a:r>
            <a:b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、二者在本质上不同          </a:t>
            </a:r>
            <a:endParaRPr lang="zh-CN" altLang="en-US" sz="5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、违反的法律不同</a:t>
            </a:r>
            <a:b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、行为的社会危害程度不同</a:t>
            </a:r>
            <a:endParaRPr lang="zh-CN" altLang="en-US" sz="5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、处罚方式不同</a:t>
            </a:r>
            <a:br>
              <a:rPr lang="zh-CN" altLang="en-US" sz="48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8419" name="Text Box 3"/>
          <p:cNvSpPr txBox="1"/>
          <p:nvPr/>
        </p:nvSpPr>
        <p:spPr>
          <a:xfrm>
            <a:off x="8764588" y="1905000"/>
            <a:ext cx="2878137" cy="1096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C D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2"/>
          <p:cNvSpPr txBox="1"/>
          <p:nvPr/>
        </p:nvSpPr>
        <p:spPr>
          <a:xfrm>
            <a:off x="153988" y="-76200"/>
            <a:ext cx="12195175" cy="7064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一般违法与犯罪的相同点是   </a:t>
            </a:r>
            <a:endParaRPr lang="zh-CN" altLang="en-US" sz="5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（                 ）</a:t>
            </a:r>
            <a:b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二者都是具有社会危害性的行为</a:t>
            </a:r>
            <a:b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二者都是违反法律的行为</a:t>
            </a:r>
            <a:b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二者都是违反刑法的行为</a:t>
            </a:r>
            <a:b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二者都是应当承担法律责任</a:t>
            </a:r>
            <a:b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8420" name="Text Box 4"/>
          <p:cNvSpPr txBox="1"/>
          <p:nvPr/>
        </p:nvSpPr>
        <p:spPr>
          <a:xfrm>
            <a:off x="8840788" y="1066800"/>
            <a:ext cx="2814637" cy="109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B D</a:t>
            </a:r>
            <a:endParaRPr lang="en-US" altLang="zh-CN" sz="6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5"/>
          <p:cNvSpPr txBox="1"/>
          <p:nvPr/>
        </p:nvSpPr>
        <p:spPr>
          <a:xfrm>
            <a:off x="428625" y="533400"/>
            <a:ext cx="11380788" cy="557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违法与犯罪的关系是（           ）</a:t>
            </a:r>
            <a:br>
              <a:rPr lang="zh-CN" altLang="en-US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、违法一定犯罪               </a:t>
            </a:r>
            <a:endParaRPr lang="zh-CN" altLang="en-US" sz="60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、违法不一定犯罪</a:t>
            </a:r>
            <a:br>
              <a:rPr lang="zh-CN" altLang="en-US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、犯罪不一定违法           </a:t>
            </a:r>
            <a:endParaRPr lang="zh-CN" altLang="en-US" sz="60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、犯罪一定违法</a:t>
            </a:r>
            <a:endParaRPr lang="zh-CN" altLang="en-US" sz="60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8422" name="Text Box 6"/>
          <p:cNvSpPr txBox="1"/>
          <p:nvPr/>
        </p:nvSpPr>
        <p:spPr>
          <a:xfrm>
            <a:off x="8764588" y="609600"/>
            <a:ext cx="2362200" cy="1096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 D</a:t>
            </a:r>
            <a:endParaRPr lang="en-US" altLang="zh-CN" sz="6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5"/>
          <p:cNvSpPr txBox="1"/>
          <p:nvPr/>
        </p:nvSpPr>
        <p:spPr>
          <a:xfrm>
            <a:off x="428625" y="533400"/>
            <a:ext cx="11380788" cy="61239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en-US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、犯罪的基本特征是（      ）</a:t>
            </a:r>
            <a:endParaRPr lang="zh-CN" altLang="en-US" sz="66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、严重社会危害性                               </a:t>
            </a:r>
            <a:r>
              <a:rPr lang="en-US" altLang="zh-CN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、社会危害性 </a:t>
            </a:r>
            <a:endParaRPr lang="zh-CN" altLang="en-US" sz="66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、刑事违法性                                      </a:t>
            </a:r>
            <a:r>
              <a:rPr lang="en-US" altLang="zh-CN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6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、应受刑罚当罚性</a:t>
            </a:r>
            <a:endParaRPr lang="zh-CN" altLang="en-US" sz="66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8422" name="Text Box 6"/>
          <p:cNvSpPr txBox="1"/>
          <p:nvPr/>
        </p:nvSpPr>
        <p:spPr>
          <a:xfrm>
            <a:off x="8764588" y="609600"/>
            <a:ext cx="2362200" cy="1096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ACD</a:t>
            </a:r>
            <a:endParaRPr lang="en-US" altLang="zh-CN" sz="6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Group 8"/>
          <p:cNvGrpSpPr/>
          <p:nvPr/>
        </p:nvGrpSpPr>
        <p:grpSpPr>
          <a:xfrm>
            <a:off x="476250" y="5715000"/>
            <a:ext cx="11179175" cy="1120775"/>
            <a:chOff x="-26" y="3920"/>
            <a:chExt cx="5760" cy="576"/>
          </a:xfrm>
        </p:grpSpPr>
        <p:pic>
          <p:nvPicPr>
            <p:cNvPr id="40962" name="Picture 9" descr="baby6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920"/>
              <a:ext cx="3969" cy="3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63" name="Picture 10" descr="houselin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6" y="4026"/>
              <a:ext cx="5760" cy="4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0123" name="Text Box 11"/>
          <p:cNvSpPr txBox="1"/>
          <p:nvPr/>
        </p:nvSpPr>
        <p:spPr>
          <a:xfrm>
            <a:off x="1489075" y="981075"/>
            <a:ext cx="10264775" cy="1096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600" b="1">
                <a:solidFill>
                  <a:srgbClr val="09839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我们要做有作为的青年人</a:t>
            </a:r>
            <a:endParaRPr lang="zh-CN" altLang="en-US" sz="6600" b="1">
              <a:solidFill>
                <a:srgbClr val="09839B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5" name="Rectangle 13"/>
          <p:cNvSpPr/>
          <p:nvPr/>
        </p:nvSpPr>
        <p:spPr>
          <a:xfrm>
            <a:off x="573088" y="4429125"/>
            <a:ext cx="11622087" cy="12239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24" name="AutoShape 12"/>
          <p:cNvSpPr/>
          <p:nvPr/>
        </p:nvSpPr>
        <p:spPr>
          <a:xfrm>
            <a:off x="5737225" y="1989138"/>
            <a:ext cx="508000" cy="1636712"/>
          </a:xfrm>
          <a:prstGeom prst="downArrow">
            <a:avLst>
              <a:gd name="adj1" fmla="val 50000"/>
              <a:gd name="adj2" fmla="val 3371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7" name="Text Box 5"/>
          <p:cNvSpPr txBox="1"/>
          <p:nvPr/>
        </p:nvSpPr>
        <p:spPr>
          <a:xfrm>
            <a:off x="1509713" y="4005263"/>
            <a:ext cx="8972550" cy="1309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8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6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法律</a:t>
            </a:r>
            <a:r>
              <a:rPr lang="zh-CN" altLang="en-US" sz="6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6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雷池</a:t>
            </a:r>
            <a:r>
              <a:rPr lang="zh-CN" altLang="en-US" sz="6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6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不可越</a:t>
            </a:r>
            <a:endParaRPr lang="zh-CN" altLang="en-US" sz="66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3" grpId="0"/>
      <p:bldP spid="90124" grpId="0" bldLvl="0" animBg="1"/>
      <p:bldP spid="901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18000" t="-6000" r="-1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3" descr="wed%5f1990a%5fdisp512"/>
          <p:cNvSpPr>
            <a:spLocks noChangeAspect="1"/>
          </p:cNvSpPr>
          <p:nvPr/>
        </p:nvSpPr>
        <p:spPr>
          <a:xfrm>
            <a:off x="-1625600" y="-685800"/>
            <a:ext cx="15344775" cy="9144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1" name="Text Box 8"/>
          <p:cNvSpPr txBox="1"/>
          <p:nvPr/>
        </p:nvSpPr>
        <p:spPr>
          <a:xfrm>
            <a:off x="1187450" y="1844675"/>
            <a:ext cx="10460038" cy="5121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66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zh-CN" altLang="en-US" sz="66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对任何人而言，生命</a:t>
            </a:r>
            <a:endParaRPr lang="zh-CN" altLang="en-US" sz="66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/>
            <a:r>
              <a:rPr lang="zh-CN" altLang="en-US" sz="66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和自由都是有限的，因为犯罪而失去自由甚至被依法剥</a:t>
            </a:r>
            <a:endParaRPr lang="zh-CN" altLang="en-US" sz="66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/>
            <a:r>
              <a:rPr lang="zh-CN" altLang="en-US" sz="66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夺生存的权利都是人生</a:t>
            </a:r>
            <a:endParaRPr lang="zh-CN" altLang="en-US" sz="66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/>
            <a:r>
              <a:rPr lang="zh-CN" altLang="en-US" sz="66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最大的不幸！</a:t>
            </a:r>
            <a:endParaRPr lang="zh-CN" altLang="en-US" sz="66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3012" name="WordArt 9"/>
          <p:cNvSpPr>
            <a:spLocks noTextEdit="1"/>
          </p:cNvSpPr>
          <p:nvPr/>
        </p:nvSpPr>
        <p:spPr>
          <a:xfrm>
            <a:off x="3870325" y="188913"/>
            <a:ext cx="4725988" cy="160496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44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警示</a:t>
            </a:r>
            <a:endParaRPr lang="zh-CN" altLang="en-US" sz="440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8000"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/>
          <p:cNvSpPr txBox="1"/>
          <p:nvPr/>
        </p:nvSpPr>
        <p:spPr>
          <a:xfrm>
            <a:off x="696913" y="2420938"/>
            <a:ext cx="10956925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8800" b="1" dirty="0">
                <a:latin typeface="隶书" panose="02010509060101010101" pitchFamily="49" charset="-122"/>
                <a:ea typeface="隶书" panose="02010509060101010101" pitchFamily="49" charset="-122"/>
              </a:rPr>
              <a:t>犯罪要受到刑事制裁</a:t>
            </a:r>
            <a:endParaRPr lang="zh-CN" altLang="en-US" sz="8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9000"/>
          </a:blip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62467"/>
          <p:cNvSpPr/>
          <p:nvPr/>
        </p:nvSpPr>
        <p:spPr>
          <a:xfrm>
            <a:off x="96838" y="26988"/>
            <a:ext cx="3541712" cy="9953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自学导读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文本框 3"/>
          <p:cNvSpPr txBox="1"/>
          <p:nvPr/>
        </p:nvSpPr>
        <p:spPr>
          <a:xfrm>
            <a:off x="552450" y="908050"/>
            <a:ext cx="11415713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一、大声朗读课本</a:t>
            </a: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P94-95“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犯罪要受到刑事制裁</a:t>
            </a: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完成对本课的初读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气沉丹田 ，声音洪亮 ，吐字清晰，不拖拉，吼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!)</a:t>
            </a:r>
            <a:r>
              <a:rPr lang="zh-CN" altLang="en-US" sz="5400" b="1">
                <a:solidFill>
                  <a:srgbClr val="FF0000"/>
                </a:solidFill>
                <a:latin typeface="华康布丁体W12(P)" pitchFamily="2" charset="-122"/>
                <a:ea typeface="华康布丁体W12(P)" pitchFamily="2" charset="-122"/>
                <a:sym typeface="宋体" panose="02010600030101010101" pitchFamily="2" charset="-122"/>
              </a:rPr>
              <a:t> </a:t>
            </a:r>
            <a:endParaRPr lang="zh-CN" altLang="en-US" sz="4800" b="1">
              <a:solidFill>
                <a:srgbClr val="3333FF"/>
              </a:solidFill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484" name="文本框 7171"/>
          <p:cNvSpPr txBox="1"/>
          <p:nvPr/>
        </p:nvSpPr>
        <p:spPr>
          <a:xfrm>
            <a:off x="6478588" y="153988"/>
            <a:ext cx="5027612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华康布丁体W12(P)" pitchFamily="2" charset="-122"/>
                <a:ea typeface="华康布丁体W12(P)" pitchFamily="2" charset="-122"/>
              </a:rPr>
              <a:t>Dears,</a:t>
            </a:r>
            <a:r>
              <a:rPr lang="zh-CN" altLang="en-US" sz="3600" b="1">
                <a:solidFill>
                  <a:srgbClr val="660066"/>
                </a:solidFill>
                <a:latin typeface="华康布丁体W12(P)" pitchFamily="2" charset="-122"/>
                <a:ea typeface="华康布丁体W12(P)" pitchFamily="2" charset="-122"/>
              </a:rPr>
              <a:t>自学时间到了！</a:t>
            </a:r>
            <a:endParaRPr lang="zh-CN" altLang="en-US" sz="3600" b="1">
              <a:solidFill>
                <a:srgbClr val="660066"/>
              </a:solidFill>
              <a:latin typeface="华康布丁体W12(P)" pitchFamily="2" charset="-122"/>
              <a:ea typeface="华康布丁体W12(P)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388" y="3048000"/>
            <a:ext cx="11623675" cy="3755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4800" b="1">
                <a:latin typeface="Calibri" panose="020F0502020204030204" pitchFamily="34" charset="0"/>
                <a:ea typeface="宋体" panose="02010600030101010101" pitchFamily="2" charset="-122"/>
              </a:rPr>
              <a:t>二、开始课本的</a:t>
            </a:r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第2次</a:t>
            </a:r>
            <a:r>
              <a:rPr lang="zh-CN" altLang="en-US" sz="4800" b="1">
                <a:latin typeface="Calibri" panose="020F0502020204030204" pitchFamily="34" charset="0"/>
                <a:ea typeface="宋体" panose="02010600030101010101" pitchFamily="2" charset="-122"/>
              </a:rPr>
              <a:t>阅读，边阅读边找</a:t>
            </a:r>
            <a:endParaRPr lang="zh-CN" altLang="en-US" sz="48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800" b="1">
                <a:latin typeface="Calibri" panose="020F0502020204030204" pitchFamily="34" charset="0"/>
                <a:ea typeface="宋体" panose="02010600030101010101" pitchFamily="2" charset="-122"/>
              </a:rPr>
              <a:t>出重点，聪明的你快来提出问题：  </a:t>
            </a:r>
            <a:endParaRPr lang="zh-CN" altLang="en-US" sz="48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800" b="1">
                <a:solidFill>
                  <a:srgbClr val="0000FF"/>
                </a:solidFill>
                <a:latin typeface="+mn-ea"/>
                <a:ea typeface="黑体" panose="02010609060101010101" pitchFamily="49" charset="-122"/>
              </a:rPr>
              <a:t>1</a:t>
            </a:r>
            <a:r>
              <a:rPr lang="en-US" altLang="zh-CN" sz="4800" b="1">
                <a:solidFill>
                  <a:srgbClr val="0000FF"/>
                </a:solidFill>
                <a:latin typeface="+mn-ea"/>
                <a:ea typeface="黑体" panose="02010609060101010101" pitchFamily="49" charset="-122"/>
              </a:rPr>
              <a:t>.</a:t>
            </a:r>
            <a:r>
              <a:rPr lang="zh-CN" altLang="en-US" sz="4800" b="1">
                <a:solidFill>
                  <a:srgbClr val="0000FF"/>
                </a:solidFill>
                <a:latin typeface="+mn-ea"/>
                <a:ea typeface="黑体" panose="02010609060101010101" pitchFamily="49" charset="-122"/>
                <a:sym typeface="+mn-ea"/>
              </a:rPr>
              <a:t>什么是犯罪？有什么基本特征？</a:t>
            </a:r>
            <a:endParaRPr lang="zh-CN" altLang="en-US" sz="4800" b="1">
              <a:solidFill>
                <a:srgbClr val="0000FF"/>
              </a:solidFill>
              <a:latin typeface="+mn-ea"/>
              <a:ea typeface="黑体" panose="02010609060101010101" pitchFamily="49" charset="-122"/>
            </a:endParaRPr>
          </a:p>
          <a:p>
            <a:pPr lvl="0"/>
            <a:r>
              <a:rPr lang="en-US" altLang="zh-CN" sz="4800" b="1">
                <a:solidFill>
                  <a:srgbClr val="0000FF"/>
                </a:solidFill>
                <a:latin typeface="+mn-ea"/>
                <a:ea typeface="黑体" panose="02010609060101010101" pitchFamily="49" charset="-122"/>
              </a:rPr>
              <a:t>2.</a:t>
            </a:r>
            <a:r>
              <a:rPr lang="zh-CN" altLang="en-US" sz="4800" b="1">
                <a:solidFill>
                  <a:srgbClr val="3333FF"/>
                </a:solidFill>
                <a:latin typeface="+mn-ea"/>
                <a:ea typeface="黑体" panose="02010609060101010101" pitchFamily="49" charset="-122"/>
                <a:sym typeface="+mn-ea"/>
              </a:rPr>
              <a:t>为什么要对犯罪分子给予刑事制裁呢？</a:t>
            </a:r>
            <a:endParaRPr lang="zh-CN" altLang="en-US" sz="4800" b="1">
              <a:solidFill>
                <a:srgbClr val="0000FF"/>
              </a:solidFill>
              <a:latin typeface="+mn-ea"/>
              <a:ea typeface="黑体" panose="02010609060101010101" pitchFamily="49" charset="-122"/>
            </a:endParaRPr>
          </a:p>
          <a:p>
            <a:pPr lvl="0"/>
            <a:r>
              <a:rPr lang="en-US" altLang="zh-CN" sz="4800" b="1">
                <a:solidFill>
                  <a:srgbClr val="0000FF"/>
                </a:solidFill>
                <a:latin typeface="+mn-ea"/>
                <a:ea typeface="黑体" panose="02010609060101010101" pitchFamily="49" charset="-122"/>
              </a:rPr>
              <a:t>3.</a:t>
            </a:r>
            <a:r>
              <a:rPr lang="zh-CN" altLang="en-US" sz="4800" b="1">
                <a:solidFill>
                  <a:srgbClr val="0000FF"/>
                </a:solidFill>
                <a:latin typeface="+mn-ea"/>
                <a:ea typeface="黑体" panose="02010609060101010101" pitchFamily="49" charset="-122"/>
              </a:rPr>
              <a:t>刑罚有哪些？各</a:t>
            </a:r>
            <a:r>
              <a:rPr lang="zh-CN" altLang="en-US" sz="4800" b="1">
                <a:solidFill>
                  <a:srgbClr val="3333FF"/>
                </a:solidFill>
                <a:latin typeface="+mn-ea"/>
                <a:ea typeface="黑体" panose="02010609060101010101" pitchFamily="49" charset="-122"/>
                <a:sym typeface="+mn-ea"/>
              </a:rPr>
              <a:t>有哪些特点？</a:t>
            </a:r>
            <a:endParaRPr lang="zh-CN" altLang="en-US" sz="4800" b="1">
              <a:solidFill>
                <a:srgbClr val="3333FF"/>
              </a:solidFill>
              <a:latin typeface="+mn-ea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5" name="文本框 607234"/>
          <p:cNvSpPr txBox="1"/>
          <p:nvPr/>
        </p:nvSpPr>
        <p:spPr>
          <a:xfrm>
            <a:off x="719138" y="1028700"/>
            <a:ext cx="10569575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凡是不履行法律规定的义务，或做出法律所禁止的行为。都是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违法行为。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507" name="文本框 1"/>
          <p:cNvSpPr txBox="1"/>
          <p:nvPr/>
        </p:nvSpPr>
        <p:spPr>
          <a:xfrm>
            <a:off x="3373438" y="182880"/>
            <a:ext cx="8751887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8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什么是违法行为？有哪些类别？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文本框 2"/>
          <p:cNvSpPr txBox="1"/>
          <p:nvPr/>
        </p:nvSpPr>
        <p:spPr>
          <a:xfrm>
            <a:off x="77788" y="2819400"/>
            <a:ext cx="12158662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4800">
                <a:latin typeface="华文行楷" panose="02010800040101010101" pitchFamily="2" charset="-122"/>
                <a:ea typeface="华文行楷" panose="02010800040101010101" pitchFamily="2" charset="-122"/>
              </a:rPr>
              <a:t>① 法律规定</a:t>
            </a:r>
            <a:r>
              <a:rPr lang="zh-CN" altLang="en-US" sz="4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应该做而不做</a:t>
            </a:r>
            <a:r>
              <a:rPr lang="zh-CN" altLang="en-US" sz="4800">
                <a:latin typeface="华文行楷" panose="02010800040101010101" pitchFamily="2" charset="-122"/>
                <a:ea typeface="华文行楷" panose="02010800040101010101" pitchFamily="2" charset="-122"/>
              </a:rPr>
              <a:t>的，是违法行为。</a:t>
            </a:r>
            <a:endParaRPr lang="zh-CN" altLang="en-US" sz="480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/>
            <a:r>
              <a:rPr lang="zh-CN" altLang="en-US" sz="4800">
                <a:latin typeface="华文行楷" panose="02010800040101010101" pitchFamily="2" charset="-122"/>
                <a:ea typeface="华文行楷" panose="02010800040101010101" pitchFamily="2" charset="-122"/>
              </a:rPr>
              <a:t>② 法律规定</a:t>
            </a:r>
            <a:r>
              <a:rPr lang="zh-CN" altLang="en-US" sz="4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不能做而去做</a:t>
            </a:r>
            <a:r>
              <a:rPr lang="zh-CN" altLang="en-US" sz="4800">
                <a:latin typeface="华文行楷" panose="02010800040101010101" pitchFamily="2" charset="-122"/>
                <a:ea typeface="华文行楷" panose="02010800040101010101" pitchFamily="2" charset="-122"/>
              </a:rPr>
              <a:t>的，也是违法行为。</a:t>
            </a:r>
            <a:endParaRPr lang="zh-CN" altLang="en-US" sz="48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365" name="文本框 99"/>
          <p:cNvSpPr txBox="1"/>
          <p:nvPr/>
        </p:nvSpPr>
        <p:spPr>
          <a:xfrm>
            <a:off x="306388" y="4343400"/>
            <a:ext cx="11082337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</a:rPr>
              <a:t>违法行为可分为一般违法和犯罪。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8264" name="文本框 608263"/>
          <p:cNvSpPr txBox="1"/>
          <p:nvPr/>
        </p:nvSpPr>
        <p:spPr>
          <a:xfrm>
            <a:off x="349250" y="5334000"/>
            <a:ext cx="1129347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注：</a:t>
            </a:r>
            <a:r>
              <a:rPr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违法不一定犯罪，但犯罪一定违法</a:t>
            </a:r>
            <a:endParaRPr lang="zh-CN" altLang="en-US" sz="4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25" y="-635"/>
            <a:ext cx="3230880" cy="1005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sym typeface="+mn-ea"/>
              </a:rPr>
              <a:t>知识准备</a:t>
            </a:r>
            <a:endParaRPr lang="zh-CN" altLang="en-US" sz="60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08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7235" grpId="0"/>
      <p:bldP spid="15364" grpId="0"/>
      <p:bldP spid="153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/>
          <p:nvPr/>
        </p:nvSpPr>
        <p:spPr>
          <a:xfrm>
            <a:off x="1450975" y="1588"/>
            <a:ext cx="8751888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8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什么是犯罪？有什么基本特征？</a:t>
            </a:r>
            <a:endParaRPr lang="zh-CN" altLang="en-US" sz="4800" b="1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文本框 1"/>
          <p:cNvSpPr txBox="1"/>
          <p:nvPr/>
        </p:nvSpPr>
        <p:spPr>
          <a:xfrm>
            <a:off x="536575" y="914400"/>
            <a:ext cx="11469688" cy="5365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 犯罪：是指那些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严重危害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社会，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触犯刑法</a:t>
            </a:r>
            <a:r>
              <a:rPr lang="zh-CN" altLang="en-US" sz="4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依法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应该受到刑罚处罚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的行为。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   犯罪具有三个基本特征：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①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严重的社会危害性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，是最本质特征；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②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触犯了刑法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，是犯罪的法律标志；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③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应该受刑罚处罚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，是犯罪的必然后果。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相互联系，不可分割，共同构成区分罪与非罪的原则界限（三个基本特征的关系）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91491"/>
          <p:cNvSpPr txBox="1"/>
          <p:nvPr/>
        </p:nvSpPr>
        <p:spPr>
          <a:xfrm>
            <a:off x="1227138" y="0"/>
            <a:ext cx="10637837" cy="1493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华文中宋" panose="02010600040101010101" pitchFamily="2" charset="-122"/>
              </a:rPr>
              <a:t>为什么要对犯罪分子给予刑事制裁呢？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（惩罚犯罪的意义）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100" y="1485900"/>
            <a:ext cx="11909425" cy="5434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依据刑法对犯罪分子加以惩处，一方面可以及时制止他们继续犯罪，保护人民的生命财产安全和社会的稳定有序；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80000"/>
              </a:lnSpc>
            </a:pP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另一方面也可以对社会上的不法分子起到警戒和震慑作用，遏制其他犯罪行为。   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    可见，刑法是惩罚犯罪，保护国家和人民利益的有力武器。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文本框 12291"/>
          <p:cNvSpPr txBox="1"/>
          <p:nvPr/>
        </p:nvSpPr>
        <p:spPr>
          <a:xfrm>
            <a:off x="222885" y="909638"/>
            <a:ext cx="11514138" cy="5852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altLang="zh-CN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刑罚分为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主刑</a:t>
            </a: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附加刑</a:t>
            </a: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两大类。</a:t>
            </a:r>
            <a:endParaRPr lang="zh-CN" altLang="en-US" sz="5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00000"/>
              </a:lnSpc>
            </a:pP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主刑是对犯罪分子适用的主要刑罚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只能独立运用，不能相互附加</a:t>
            </a: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，也就是说，一个罪只能适用一种主刑。</a:t>
            </a:r>
            <a:endParaRPr lang="zh-CN" altLang="en-US" sz="5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00000"/>
              </a:lnSpc>
            </a:pP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附加刑是补充主刑适用的刑罚，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既可以作为主刑的附加刑适用。又可以独立适用。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1305" y="86995"/>
            <a:ext cx="814070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0000FF"/>
                </a:solidFill>
                <a:latin typeface="+mn-ea"/>
                <a:ea typeface="黑体" panose="02010609060101010101" pitchFamily="49" charset="-122"/>
                <a:cs typeface="+mn-cs"/>
                <a:sym typeface="+mn-ea"/>
              </a:rPr>
              <a:t>刑罚有哪些？各</a:t>
            </a:r>
            <a:r>
              <a:rPr lang="zh-CN" altLang="en-US" sz="4800" b="1">
                <a:solidFill>
                  <a:srgbClr val="3333FF"/>
                </a:solidFill>
                <a:latin typeface="+mn-ea"/>
                <a:ea typeface="黑体" panose="02010609060101010101" pitchFamily="49" charset="-122"/>
                <a:cs typeface="+mn-cs"/>
                <a:sym typeface="+mn-ea"/>
              </a:rPr>
              <a:t>有哪些特点？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5000"/>
          </a:blip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8434"/>
          <p:cNvSpPr txBox="1"/>
          <p:nvPr/>
        </p:nvSpPr>
        <p:spPr>
          <a:xfrm>
            <a:off x="1871663" y="0"/>
            <a:ext cx="7491412" cy="1103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6600" b="1" dirty="0">
                <a:solidFill>
                  <a:srgbClr val="0000FF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刑罚之</a:t>
            </a:r>
            <a:r>
              <a:rPr lang="en-US" altLang="x-none" sz="6600" b="1">
                <a:solidFill>
                  <a:srgbClr val="0000FF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6600" b="1" dirty="0">
                <a:solidFill>
                  <a:srgbClr val="FF0000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主刑</a:t>
            </a:r>
            <a:endParaRPr lang="zh-CN" altLang="en-US" sz="6600" b="1" dirty="0">
              <a:solidFill>
                <a:srgbClr val="FF0000"/>
              </a:solidFill>
              <a:latin typeface="Verdan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56323" name="日期占位符 1"/>
          <p:cNvSpPr>
            <a:spLocks noGrp="1"/>
          </p:cNvSpPr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11268" name="文本框 2"/>
          <p:cNvSpPr txBox="1"/>
          <p:nvPr/>
        </p:nvSpPr>
        <p:spPr>
          <a:xfrm>
            <a:off x="409575" y="909638"/>
            <a:ext cx="11439525" cy="573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管制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：是对犯罪分子不实行关押</a:t>
            </a:r>
            <a:r>
              <a:rPr lang="en-US" altLang="x-none" sz="4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但限制一定的行动自由</a:t>
            </a:r>
            <a:r>
              <a:rPr lang="en-US" altLang="x-none" sz="4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由</a:t>
            </a:r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公安机关执行和群众监督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的一种刑罚。管制的期限为</a:t>
            </a:r>
            <a:r>
              <a:rPr lang="en-US" altLang="x-none" sz="4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3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个月以上</a:t>
            </a:r>
            <a:r>
              <a:rPr lang="en-US" altLang="x-none" sz="4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年以下。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拘役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：是剥夺犯罪分子短时间内人身自由，并强制进行劳动改造的刑罚。期限一般为</a:t>
            </a:r>
            <a:r>
              <a:rPr lang="en-US" altLang="x-none" sz="4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个月以上</a:t>
            </a:r>
            <a:r>
              <a:rPr lang="en-US" altLang="x-none" sz="4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6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个月以下。（一种</a:t>
            </a:r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短期自由刑，由公安机关就近执行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）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欢天喜地">
  <a:themeElements>
    <a:clrScheme name="欢天喜地 1">
      <a:dk1>
        <a:srgbClr val="C0C0C0"/>
      </a:dk1>
      <a:lt1>
        <a:srgbClr val="FFFFFF"/>
      </a:lt1>
      <a:dk2>
        <a:srgbClr val="FFA679"/>
      </a:dk2>
      <a:lt2>
        <a:srgbClr val="FFFF66"/>
      </a:lt2>
      <a:accent1>
        <a:srgbClr val="9C9CBE"/>
      </a:accent1>
      <a:accent2>
        <a:srgbClr val="FFFFCC"/>
      </a:accent2>
      <a:accent3>
        <a:srgbClr val="FFD0BE"/>
      </a:accent3>
      <a:accent4>
        <a:srgbClr val="DADADA"/>
      </a:accent4>
      <a:accent5>
        <a:srgbClr val="CBCBDB"/>
      </a:accent5>
      <a:accent6>
        <a:srgbClr val="E7E7B9"/>
      </a:accent6>
      <a:hlink>
        <a:srgbClr val="CCECFF"/>
      </a:hlink>
      <a:folHlink>
        <a:srgbClr val="99FF66"/>
      </a:folHlink>
    </a:clrScheme>
    <a:fontScheme name="欢天喜地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4925" cap="rnd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4925" cap="rnd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欢天喜地 1">
        <a:dk1>
          <a:srgbClr val="C0C0C0"/>
        </a:dk1>
        <a:lt1>
          <a:srgbClr val="FFFFFF"/>
        </a:lt1>
        <a:dk2>
          <a:srgbClr val="FFA679"/>
        </a:dk2>
        <a:lt2>
          <a:srgbClr val="FFFF66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ADADA"/>
        </a:accent4>
        <a:accent5>
          <a:srgbClr val="CBCBDB"/>
        </a:accent5>
        <a:accent6>
          <a:srgbClr val="E7E7B9"/>
        </a:accent6>
        <a:hlink>
          <a:srgbClr val="CCECFF"/>
        </a:hlink>
        <a:folHlink>
          <a:srgbClr val="99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2">
        <a:dk1>
          <a:srgbClr val="B2B2B2"/>
        </a:dk1>
        <a:lt1>
          <a:srgbClr val="FFFFFF"/>
        </a:lt1>
        <a:dk2>
          <a:srgbClr val="EBA18D"/>
        </a:dk2>
        <a:lt2>
          <a:srgbClr val="FFFFFF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ADADA"/>
        </a:accent4>
        <a:accent5>
          <a:srgbClr val="E1C0C8"/>
        </a:accent5>
        <a:accent6>
          <a:srgbClr val="B98AE7"/>
        </a:accent6>
        <a:hlink>
          <a:srgbClr val="FFFF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3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EEEEE"/>
        </a:accent5>
        <a:accent6>
          <a:srgbClr val="E7E7E7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4">
        <a:dk1>
          <a:srgbClr val="C0C0C0"/>
        </a:dk1>
        <a:lt1>
          <a:srgbClr val="FFFFFF"/>
        </a:lt1>
        <a:dk2>
          <a:srgbClr val="E0A172"/>
        </a:dk2>
        <a:lt2>
          <a:srgbClr val="FFFF99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ADADA"/>
        </a:accent4>
        <a:accent5>
          <a:srgbClr val="C4CED2"/>
        </a:accent5>
        <a:accent6>
          <a:srgbClr val="B9B9E7"/>
        </a:accent6>
        <a:hlink>
          <a:srgbClr val="4D4D4D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5">
        <a:dk1>
          <a:srgbClr val="B2B2B2"/>
        </a:dk1>
        <a:lt1>
          <a:srgbClr val="FFFF66"/>
        </a:lt1>
        <a:dk2>
          <a:srgbClr val="D5E2CC"/>
        </a:dk2>
        <a:lt2>
          <a:srgbClr val="FFFFFF"/>
        </a:lt2>
        <a:accent1>
          <a:srgbClr val="859AC3"/>
        </a:accent1>
        <a:accent2>
          <a:srgbClr val="66CCFF"/>
        </a:accent2>
        <a:accent3>
          <a:srgbClr val="E7EEE2"/>
        </a:accent3>
        <a:accent4>
          <a:srgbClr val="DADA56"/>
        </a:accent4>
        <a:accent5>
          <a:srgbClr val="C2CADE"/>
        </a:accent5>
        <a:accent6>
          <a:srgbClr val="5CB9E7"/>
        </a:accent6>
        <a:hlink>
          <a:srgbClr val="0000CC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6">
        <a:dk1>
          <a:srgbClr val="C0C0C0"/>
        </a:dk1>
        <a:lt1>
          <a:srgbClr val="FFFFCC"/>
        </a:lt1>
        <a:dk2>
          <a:srgbClr val="FFCC99"/>
        </a:dk2>
        <a:lt2>
          <a:srgbClr val="00000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ADAAE"/>
        </a:accent4>
        <a:accent5>
          <a:srgbClr val="BCD0C5"/>
        </a:accent5>
        <a:accent6>
          <a:srgbClr val="B92D8A"/>
        </a:accent6>
        <a:hlink>
          <a:srgbClr val="CCEC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7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A"/>
        </a:accent3>
        <a:accent4>
          <a:srgbClr val="000056"/>
        </a:accent4>
        <a:accent5>
          <a:srgbClr val="F2F2E3"/>
        </a:accent5>
        <a:accent6>
          <a:srgbClr val="2D2DB9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8">
        <a:dk1>
          <a:srgbClr val="B2B2B2"/>
        </a:dk1>
        <a:lt1>
          <a:srgbClr val="66FFFF"/>
        </a:lt1>
        <a:dk2>
          <a:srgbClr val="FFCCCC"/>
        </a:dk2>
        <a:lt2>
          <a:srgbClr val="660066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6DADA"/>
        </a:accent4>
        <a:accent5>
          <a:srgbClr val="BDC7D5"/>
        </a:accent5>
        <a:accent6>
          <a:srgbClr val="007373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欢天喜地">
  <a:themeElements>
    <a:clrScheme name="欢天喜地 1">
      <a:dk1>
        <a:srgbClr val="C0C0C0"/>
      </a:dk1>
      <a:lt1>
        <a:srgbClr val="FFFFFF"/>
      </a:lt1>
      <a:dk2>
        <a:srgbClr val="FFA679"/>
      </a:dk2>
      <a:lt2>
        <a:srgbClr val="FFFF66"/>
      </a:lt2>
      <a:accent1>
        <a:srgbClr val="9C9CBE"/>
      </a:accent1>
      <a:accent2>
        <a:srgbClr val="FFFFCC"/>
      </a:accent2>
      <a:accent3>
        <a:srgbClr val="FFD0BE"/>
      </a:accent3>
      <a:accent4>
        <a:srgbClr val="DADADA"/>
      </a:accent4>
      <a:accent5>
        <a:srgbClr val="CBCBDB"/>
      </a:accent5>
      <a:accent6>
        <a:srgbClr val="E7E7B9"/>
      </a:accent6>
      <a:hlink>
        <a:srgbClr val="CCECFF"/>
      </a:hlink>
      <a:folHlink>
        <a:srgbClr val="99FF66"/>
      </a:folHlink>
    </a:clrScheme>
    <a:fontScheme name="欢天喜地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4925" cap="rnd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4925" cap="rnd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欢天喜地 1">
        <a:dk1>
          <a:srgbClr val="C0C0C0"/>
        </a:dk1>
        <a:lt1>
          <a:srgbClr val="FFFFFF"/>
        </a:lt1>
        <a:dk2>
          <a:srgbClr val="FFA679"/>
        </a:dk2>
        <a:lt2>
          <a:srgbClr val="FFFF66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ADADA"/>
        </a:accent4>
        <a:accent5>
          <a:srgbClr val="CBCBDB"/>
        </a:accent5>
        <a:accent6>
          <a:srgbClr val="E7E7B9"/>
        </a:accent6>
        <a:hlink>
          <a:srgbClr val="CCECFF"/>
        </a:hlink>
        <a:folHlink>
          <a:srgbClr val="99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2">
        <a:dk1>
          <a:srgbClr val="B2B2B2"/>
        </a:dk1>
        <a:lt1>
          <a:srgbClr val="FFFFFF"/>
        </a:lt1>
        <a:dk2>
          <a:srgbClr val="EBA18D"/>
        </a:dk2>
        <a:lt2>
          <a:srgbClr val="FFFFFF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ADADA"/>
        </a:accent4>
        <a:accent5>
          <a:srgbClr val="E1C0C8"/>
        </a:accent5>
        <a:accent6>
          <a:srgbClr val="B98AE7"/>
        </a:accent6>
        <a:hlink>
          <a:srgbClr val="FFFF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3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EEEEE"/>
        </a:accent5>
        <a:accent6>
          <a:srgbClr val="E7E7E7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4">
        <a:dk1>
          <a:srgbClr val="C0C0C0"/>
        </a:dk1>
        <a:lt1>
          <a:srgbClr val="FFFFFF"/>
        </a:lt1>
        <a:dk2>
          <a:srgbClr val="E0A172"/>
        </a:dk2>
        <a:lt2>
          <a:srgbClr val="FFFF99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ADADA"/>
        </a:accent4>
        <a:accent5>
          <a:srgbClr val="C4CED2"/>
        </a:accent5>
        <a:accent6>
          <a:srgbClr val="B9B9E7"/>
        </a:accent6>
        <a:hlink>
          <a:srgbClr val="4D4D4D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5">
        <a:dk1>
          <a:srgbClr val="B2B2B2"/>
        </a:dk1>
        <a:lt1>
          <a:srgbClr val="FFFF66"/>
        </a:lt1>
        <a:dk2>
          <a:srgbClr val="D5E2CC"/>
        </a:dk2>
        <a:lt2>
          <a:srgbClr val="FFFFFF"/>
        </a:lt2>
        <a:accent1>
          <a:srgbClr val="859AC3"/>
        </a:accent1>
        <a:accent2>
          <a:srgbClr val="66CCFF"/>
        </a:accent2>
        <a:accent3>
          <a:srgbClr val="E7EEE2"/>
        </a:accent3>
        <a:accent4>
          <a:srgbClr val="DADA56"/>
        </a:accent4>
        <a:accent5>
          <a:srgbClr val="C2CADE"/>
        </a:accent5>
        <a:accent6>
          <a:srgbClr val="5CB9E7"/>
        </a:accent6>
        <a:hlink>
          <a:srgbClr val="0000CC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6">
        <a:dk1>
          <a:srgbClr val="C0C0C0"/>
        </a:dk1>
        <a:lt1>
          <a:srgbClr val="FFFFCC"/>
        </a:lt1>
        <a:dk2>
          <a:srgbClr val="FFCC99"/>
        </a:dk2>
        <a:lt2>
          <a:srgbClr val="00000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ADAAE"/>
        </a:accent4>
        <a:accent5>
          <a:srgbClr val="BCD0C5"/>
        </a:accent5>
        <a:accent6>
          <a:srgbClr val="B92D8A"/>
        </a:accent6>
        <a:hlink>
          <a:srgbClr val="CCEC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7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A"/>
        </a:accent3>
        <a:accent4>
          <a:srgbClr val="000056"/>
        </a:accent4>
        <a:accent5>
          <a:srgbClr val="F2F2E3"/>
        </a:accent5>
        <a:accent6>
          <a:srgbClr val="2D2DB9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8">
        <a:dk1>
          <a:srgbClr val="B2B2B2"/>
        </a:dk1>
        <a:lt1>
          <a:srgbClr val="66FFFF"/>
        </a:lt1>
        <a:dk2>
          <a:srgbClr val="FFCCCC"/>
        </a:dk2>
        <a:lt2>
          <a:srgbClr val="660066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6DADA"/>
        </a:accent4>
        <a:accent5>
          <a:srgbClr val="BDC7D5"/>
        </a:accent5>
        <a:accent6>
          <a:srgbClr val="007373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4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3007</Words>
  <Application>WPS 演示</Application>
  <PresentationFormat>自定义</PresentationFormat>
  <Paragraphs>200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25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华文隶书</vt:lpstr>
      <vt:lpstr>华文行楷</vt:lpstr>
      <vt:lpstr>楷体_GB2312</vt:lpstr>
      <vt:lpstr>黑体</vt:lpstr>
      <vt:lpstr>华文琥珀</vt:lpstr>
      <vt:lpstr>隶书</vt:lpstr>
      <vt:lpstr>华康布丁体W12(P)</vt:lpstr>
      <vt:lpstr>Calibri</vt:lpstr>
      <vt:lpstr>华文中宋</vt:lpstr>
      <vt:lpstr>Verdana</vt:lpstr>
      <vt:lpstr>新宋体</vt:lpstr>
      <vt:lpstr>微软雅黑</vt:lpstr>
      <vt:lpstr>华文新魏</vt:lpstr>
      <vt:lpstr>Adobe 仿宋 Std R</vt:lpstr>
      <vt:lpstr>Calibri Light</vt:lpstr>
      <vt:lpstr>仿宋</vt:lpstr>
      <vt:lpstr>默认设计模板</vt:lpstr>
      <vt:lpstr>欢天喜地</vt:lpstr>
      <vt:lpstr>1_欢天喜地</vt:lpstr>
      <vt:lpstr>14_空白设计模板</vt:lpstr>
      <vt:lpstr>7_空白设计模板</vt:lpstr>
      <vt:lpstr>2_默认设计模板</vt:lpstr>
      <vt:lpstr>5_默认设计模板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犯罪的法律后果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37</cp:revision>
  <dcterms:created xsi:type="dcterms:W3CDTF">2016-05-13T06:35:00Z</dcterms:created>
  <dcterms:modified xsi:type="dcterms:W3CDTF">2017-06-13T05:44:05Z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2052-10.1.0.6490</vt:lpwstr>
  </property>
</Properties>
</file>