
<file path=[Content_Types].xml><?xml version="1.0" encoding="utf-8"?>
<Types xmlns="http://schemas.openxmlformats.org/package/2006/content-types">
  <Default Extension="jpeg" ContentType="image/jpeg"/>
  <Default Extension="wav" ContentType="audio/x-wav"/>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9"/>
  </p:notesMasterIdLst>
  <p:sldIdLst>
    <p:sldId id="291" r:id="rId3"/>
    <p:sldId id="314" r:id="rId4"/>
    <p:sldId id="315" r:id="rId5"/>
    <p:sldId id="316" r:id="rId6"/>
    <p:sldId id="319" r:id="rId7"/>
    <p:sldId id="320" r:id="rId8"/>
    <p:sldId id="321" r:id="rId9"/>
    <p:sldId id="295" r:id="rId10"/>
    <p:sldId id="294" r:id="rId11"/>
    <p:sldId id="305" r:id="rId12"/>
    <p:sldId id="297" r:id="rId13"/>
    <p:sldId id="301" r:id="rId14"/>
    <p:sldId id="302" r:id="rId15"/>
    <p:sldId id="303" r:id="rId16"/>
    <p:sldId id="257" r:id="rId17"/>
    <p:sldId id="274" r:id="rId1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Times New Roman" panose="02020603050405020304" pitchFamily="18"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Times New Roman" panose="02020603050405020304" pitchFamily="18"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Times New Roman" panose="02020603050405020304" pitchFamily="18"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Times New Roman" panose="02020603050405020304" pitchFamily="18"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kern="1200">
        <a:solidFill>
          <a:schemeClr val="tx1"/>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kern="1200">
        <a:solidFill>
          <a:schemeClr val="tx1"/>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kern="1200">
        <a:solidFill>
          <a:schemeClr val="tx1"/>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kern="1200">
        <a:solidFill>
          <a:schemeClr val="tx1"/>
        </a:solidFill>
        <a:latin typeface="Times New Roman" panose="02020603050405020304" pitchFamily="18"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99FFCC"/>
    <a:srgbClr val="99FF99"/>
    <a:srgbClr val="FF00FF"/>
    <a:srgbClr val="FF0000"/>
    <a:srgbClr val="0000CC"/>
    <a:srgbClr val="CC00CC"/>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7"/>
    <p:restoredTop sz="94682"/>
  </p:normalViewPr>
  <p:slideViewPr>
    <p:cSldViewPr>
      <p:cViewPr varScale="1">
        <p:scale>
          <a:sx n="46" d="100"/>
          <a:sy n="46" d="100"/>
        </p:scale>
        <p:origin x="-1387"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notesMaster" Target="notesMasters/notesMaster1.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4514" name="页眉占位符 64513"/>
          <p:cNvSpPr>
            <a:spLocks noGrp="1"/>
          </p:cNvSpPr>
          <p:nvPr>
            <p:ph type="hdr" sz="quarter"/>
          </p:nvPr>
        </p:nvSpPr>
        <p:spPr>
          <a:xfrm>
            <a:off x="0" y="0"/>
            <a:ext cx="2971800" cy="457200"/>
          </a:xfrm>
          <a:prstGeom prst="rect">
            <a:avLst/>
          </a:prstGeom>
          <a:noFill/>
          <a:ln w="9525">
            <a:noFill/>
          </a:ln>
        </p:spPr>
        <p:txBody>
          <a:bodyPr/>
          <a:lstStyle>
            <a:lvl1pPr algn="l">
              <a:defRPr sz="1200" noProof="1">
                <a:ea typeface="宋体" panose="02010600030101010101" pitchFamily="2" charset="-122"/>
              </a:defRPr>
            </a:lvl1pPr>
          </a:lstStyle>
          <a:p>
            <a:pPr>
              <a:defRPr/>
            </a:pPr>
            <a:endParaRPr lang="zh-CN" altLang="en-US"/>
          </a:p>
        </p:txBody>
      </p:sp>
      <p:sp>
        <p:nvSpPr>
          <p:cNvPr id="64515" name="日期占位符 64514"/>
          <p:cNvSpPr>
            <a:spLocks noGrp="1"/>
          </p:cNvSpPr>
          <p:nvPr>
            <p:ph type="dt" idx="1"/>
          </p:nvPr>
        </p:nvSpPr>
        <p:spPr>
          <a:xfrm>
            <a:off x="3884613" y="0"/>
            <a:ext cx="2971800" cy="457200"/>
          </a:xfrm>
          <a:prstGeom prst="rect">
            <a:avLst/>
          </a:prstGeom>
          <a:noFill/>
          <a:ln w="9525">
            <a:noFill/>
          </a:ln>
        </p:spPr>
        <p:txBody>
          <a:bodyPr/>
          <a:lstStyle>
            <a:lvl1pPr algn="r">
              <a:defRPr sz="1200" noProof="1">
                <a:ea typeface="宋体" panose="02010600030101010101" pitchFamily="2" charset="-122"/>
              </a:defRPr>
            </a:lvl1pPr>
          </a:lstStyle>
          <a:p>
            <a:pPr>
              <a:defRPr/>
            </a:pPr>
            <a:endParaRPr lang="zh-CN" altLang="en-US"/>
          </a:p>
        </p:txBody>
      </p:sp>
      <p:sp>
        <p:nvSpPr>
          <p:cNvPr id="13316" name="幻灯片图像占位符 64515"/>
          <p:cNvSpPr>
            <a:spLocks noGrp="1" noRot="1" noChangeAspect="1" noTextEdit="1"/>
          </p:cNvSpPr>
          <p:nvPr>
            <p:ph type="sldImg"/>
          </p:nvPr>
        </p:nvSpPr>
        <p:spPr bwMode="auto">
          <a:xfrm>
            <a:off x="1143000" y="685800"/>
            <a:ext cx="4572000" cy="3429000"/>
          </a:xfrm>
          <a:prstGeom prst="rect">
            <a:avLst/>
          </a:prstGeom>
          <a:noFill/>
          <a:ln w="9525">
            <a:solidFill>
              <a:srgbClr val="000000"/>
            </a:solidFill>
            <a:miter lim="800000"/>
          </a:ln>
        </p:spPr>
      </p:sp>
      <p:sp>
        <p:nvSpPr>
          <p:cNvPr id="2053" name="文本占位符 64516"/>
          <p:cNvSpPr>
            <a:spLocks noGrp="1"/>
          </p:cNvSpPr>
          <p:nvPr>
            <p:ph type="body" sz="quarter"/>
          </p:nvPr>
        </p:nvSpPr>
        <p:spPr>
          <a:xfrm>
            <a:off x="685800" y="4343400"/>
            <a:ext cx="5486400" cy="4114800"/>
          </a:xfrm>
          <a:prstGeom prst="rect">
            <a:avLst/>
          </a:prstGeom>
          <a:noFill/>
          <a:ln w="9525">
            <a:noFill/>
          </a:ln>
        </p:spPr>
        <p:txBody>
          <a:bodyPr anchor="t"/>
          <a:lstStyle/>
          <a:p>
            <a:pPr lvl="0"/>
            <a:r>
              <a:rPr lang="zh-CN" altLang="en-US" noProof="0" dirty="0"/>
              <a:t>单击此处编辑母版文本样式</a:t>
            </a:r>
            <a:endParaRPr lang="zh-CN" altLang="en-US" noProof="0" dirty="0"/>
          </a:p>
          <a:p>
            <a:pPr lvl="1"/>
            <a:r>
              <a:rPr lang="zh-CN" altLang="en-US" noProof="0" dirty="0"/>
              <a:t>第二级</a:t>
            </a:r>
            <a:endParaRPr lang="zh-CN" altLang="en-US" noProof="0" dirty="0"/>
          </a:p>
          <a:p>
            <a:pPr lvl="2"/>
            <a:r>
              <a:rPr lang="zh-CN" altLang="en-US" noProof="0" dirty="0"/>
              <a:t>第三级</a:t>
            </a:r>
            <a:endParaRPr lang="zh-CN" altLang="en-US" noProof="0" dirty="0"/>
          </a:p>
          <a:p>
            <a:pPr lvl="3"/>
            <a:r>
              <a:rPr lang="zh-CN" altLang="en-US" noProof="0" dirty="0"/>
              <a:t>第四级</a:t>
            </a:r>
            <a:endParaRPr lang="zh-CN" altLang="en-US" noProof="0" dirty="0"/>
          </a:p>
          <a:p>
            <a:pPr lvl="4"/>
            <a:r>
              <a:rPr lang="zh-CN" altLang="en-US" noProof="0" dirty="0"/>
              <a:t>第五级</a:t>
            </a:r>
            <a:endParaRPr lang="zh-CN" altLang="en-US" noProof="0" dirty="0"/>
          </a:p>
        </p:txBody>
      </p:sp>
      <p:sp>
        <p:nvSpPr>
          <p:cNvPr id="64518" name="页脚占位符 64517"/>
          <p:cNvSpPr>
            <a:spLocks noGrp="1"/>
          </p:cNvSpPr>
          <p:nvPr>
            <p:ph type="ftr" sz="quarter" idx="4"/>
          </p:nvPr>
        </p:nvSpPr>
        <p:spPr>
          <a:xfrm>
            <a:off x="0" y="8685213"/>
            <a:ext cx="2971800" cy="457200"/>
          </a:xfrm>
          <a:prstGeom prst="rect">
            <a:avLst/>
          </a:prstGeom>
          <a:noFill/>
          <a:ln w="9525">
            <a:noFill/>
          </a:ln>
        </p:spPr>
        <p:txBody>
          <a:bodyPr anchor="b"/>
          <a:lstStyle>
            <a:lvl1pPr algn="l">
              <a:defRPr sz="1200" noProof="1">
                <a:ea typeface="宋体" panose="02010600030101010101" pitchFamily="2" charset="-122"/>
              </a:defRPr>
            </a:lvl1pPr>
          </a:lstStyle>
          <a:p>
            <a:pPr>
              <a:defRPr/>
            </a:pPr>
            <a:endParaRPr lang="zh-CN" altLang="en-US"/>
          </a:p>
        </p:txBody>
      </p:sp>
      <p:sp>
        <p:nvSpPr>
          <p:cNvPr id="64519" name="灯片编号占位符 64518"/>
          <p:cNvSpPr>
            <a:spLocks noGrp="1"/>
          </p:cNvSpPr>
          <p:nvPr>
            <p:ph type="sldNum" sz="quarter" idx="5"/>
          </p:nvPr>
        </p:nvSpPr>
        <p:spPr>
          <a:xfrm>
            <a:off x="3884613" y="8685213"/>
            <a:ext cx="2971800" cy="457200"/>
          </a:xfrm>
          <a:prstGeom prst="rect">
            <a:avLst/>
          </a:prstGeom>
          <a:noFill/>
          <a:ln w="9525">
            <a:noFill/>
          </a:ln>
        </p:spPr>
        <p:txBody>
          <a:bodyPr anchor="b"/>
          <a:lstStyle>
            <a:lvl1pPr algn="r">
              <a:defRPr sz="1200" noProof="1">
                <a:ea typeface="宋体" panose="02010600030101010101" pitchFamily="2" charset="-122"/>
                <a:cs typeface="+mn-ea"/>
              </a:defRPr>
            </a:lvl1pPr>
          </a:lstStyle>
          <a:p>
            <a:pPr>
              <a:defRPr/>
            </a:pPr>
            <a:fld id="{A5E48A1D-1957-4877-B062-29CB722A671E}" type="slidenum">
              <a:rPr lang="zh-CN" altLang="en-US"/>
            </a:fld>
            <a:endParaRPr lang="zh-CN" altLang="en-US"/>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defRPr>
    </a:lvl1pPr>
    <a:lvl2pPr marL="457200" lvl="1"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defRPr>
    </a:lvl2pPr>
    <a:lvl3pPr marL="914400" lvl="2"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defRPr>
    </a:lvl3pPr>
    <a:lvl4pPr marL="1371600" lvl="3"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defRPr>
    </a:lvl4pPr>
    <a:lvl5pPr marL="1828800" lvl="4"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defRPr>
    </a:lvl5pPr>
    <a:lvl6pPr marL="2286000" lvl="5"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6pPr>
    <a:lvl7pPr marL="2743200" lvl="6"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7pPr>
    <a:lvl8pPr marL="3200400" lvl="7"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8pPr>
    <a:lvl9pPr marL="3657600" lvl="8" indent="0" algn="l" defTabSz="91440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4" name="日期占位符 94211"/>
          <p:cNvSpPr>
            <a:spLocks noGrp="1"/>
          </p:cNvSpPr>
          <p:nvPr>
            <p:ph type="dt" sz="half" idx="10"/>
          </p:nvPr>
        </p:nvSpPr>
        <p:spPr/>
        <p:txBody>
          <a:bodyPr/>
          <a:lstStyle>
            <a:lvl1pPr>
              <a:defRPr/>
            </a:lvl1pPr>
          </a:lstStyle>
          <a:p>
            <a:pPr>
              <a:defRPr/>
            </a:pPr>
            <a:endParaRPr lang="zh-CN" altLang="en-US"/>
          </a:p>
        </p:txBody>
      </p:sp>
      <p:sp>
        <p:nvSpPr>
          <p:cNvPr id="5" name="页脚占位符 94212"/>
          <p:cNvSpPr>
            <a:spLocks noGrp="1"/>
          </p:cNvSpPr>
          <p:nvPr>
            <p:ph type="ftr" sz="quarter" idx="11"/>
          </p:nvPr>
        </p:nvSpPr>
        <p:spPr/>
        <p:txBody>
          <a:bodyPr/>
          <a:lstStyle>
            <a:lvl1pPr>
              <a:defRPr/>
            </a:lvl1pPr>
          </a:lstStyle>
          <a:p>
            <a:pPr>
              <a:defRPr/>
            </a:pPr>
            <a:endParaRPr lang="zh-CN" altLang="en-US"/>
          </a:p>
        </p:txBody>
      </p:sp>
      <p:sp>
        <p:nvSpPr>
          <p:cNvPr id="6" name="灯片编号占位符 94213"/>
          <p:cNvSpPr>
            <a:spLocks noGrp="1"/>
          </p:cNvSpPr>
          <p:nvPr>
            <p:ph type="sldNum" sz="quarter" idx="12"/>
          </p:nvPr>
        </p:nvSpPr>
        <p:spPr/>
        <p:txBody>
          <a:bodyPr/>
          <a:lstStyle>
            <a:lvl1pPr>
              <a:defRPr/>
            </a:lvl1pPr>
          </a:lstStyle>
          <a:p>
            <a:pPr>
              <a:defRPr/>
            </a:pPr>
            <a:fld id="{0D6B2731-ECA8-44C5-B7E6-A9DCDFD7A4E0}" type="slidenum">
              <a:rPr lang="zh-CN" altLang="en-US"/>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94211"/>
          <p:cNvSpPr>
            <a:spLocks noGrp="1"/>
          </p:cNvSpPr>
          <p:nvPr>
            <p:ph type="dt" sz="half" idx="10"/>
          </p:nvPr>
        </p:nvSpPr>
        <p:spPr/>
        <p:txBody>
          <a:bodyPr/>
          <a:lstStyle>
            <a:lvl1pPr>
              <a:defRPr/>
            </a:lvl1pPr>
          </a:lstStyle>
          <a:p>
            <a:pPr>
              <a:defRPr/>
            </a:pPr>
            <a:endParaRPr lang="zh-CN" altLang="en-US"/>
          </a:p>
        </p:txBody>
      </p:sp>
      <p:sp>
        <p:nvSpPr>
          <p:cNvPr id="5" name="页脚占位符 94212"/>
          <p:cNvSpPr>
            <a:spLocks noGrp="1"/>
          </p:cNvSpPr>
          <p:nvPr>
            <p:ph type="ftr" sz="quarter" idx="11"/>
          </p:nvPr>
        </p:nvSpPr>
        <p:spPr/>
        <p:txBody>
          <a:bodyPr/>
          <a:lstStyle>
            <a:lvl1pPr>
              <a:defRPr/>
            </a:lvl1pPr>
          </a:lstStyle>
          <a:p>
            <a:pPr>
              <a:defRPr/>
            </a:pPr>
            <a:endParaRPr lang="zh-CN" altLang="en-US"/>
          </a:p>
        </p:txBody>
      </p:sp>
      <p:sp>
        <p:nvSpPr>
          <p:cNvPr id="6" name="灯片编号占位符 94213"/>
          <p:cNvSpPr>
            <a:spLocks noGrp="1"/>
          </p:cNvSpPr>
          <p:nvPr>
            <p:ph type="sldNum" sz="quarter" idx="12"/>
          </p:nvPr>
        </p:nvSpPr>
        <p:spPr/>
        <p:txBody>
          <a:bodyPr/>
          <a:lstStyle>
            <a:lvl1pPr>
              <a:defRPr/>
            </a:lvl1pPr>
          </a:lstStyle>
          <a:p>
            <a:pPr>
              <a:defRPr/>
            </a:pPr>
            <a:fld id="{6215C053-4352-407E-99E8-B80DC03EB5D9}" type="slidenum">
              <a:rPr lang="zh-CN" altLang="en-US"/>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94211"/>
          <p:cNvSpPr>
            <a:spLocks noGrp="1"/>
          </p:cNvSpPr>
          <p:nvPr>
            <p:ph type="dt" sz="half" idx="10"/>
          </p:nvPr>
        </p:nvSpPr>
        <p:spPr/>
        <p:txBody>
          <a:bodyPr/>
          <a:lstStyle>
            <a:lvl1pPr>
              <a:defRPr/>
            </a:lvl1pPr>
          </a:lstStyle>
          <a:p>
            <a:pPr>
              <a:defRPr/>
            </a:pPr>
            <a:endParaRPr lang="zh-CN" altLang="en-US"/>
          </a:p>
        </p:txBody>
      </p:sp>
      <p:sp>
        <p:nvSpPr>
          <p:cNvPr id="5" name="页脚占位符 94212"/>
          <p:cNvSpPr>
            <a:spLocks noGrp="1"/>
          </p:cNvSpPr>
          <p:nvPr>
            <p:ph type="ftr" sz="quarter" idx="11"/>
          </p:nvPr>
        </p:nvSpPr>
        <p:spPr/>
        <p:txBody>
          <a:bodyPr/>
          <a:lstStyle>
            <a:lvl1pPr>
              <a:defRPr/>
            </a:lvl1pPr>
          </a:lstStyle>
          <a:p>
            <a:pPr>
              <a:defRPr/>
            </a:pPr>
            <a:endParaRPr lang="zh-CN" altLang="en-US"/>
          </a:p>
        </p:txBody>
      </p:sp>
      <p:sp>
        <p:nvSpPr>
          <p:cNvPr id="6" name="灯片编号占位符 94213"/>
          <p:cNvSpPr>
            <a:spLocks noGrp="1"/>
          </p:cNvSpPr>
          <p:nvPr>
            <p:ph type="sldNum" sz="quarter" idx="12"/>
          </p:nvPr>
        </p:nvSpPr>
        <p:spPr/>
        <p:txBody>
          <a:bodyPr/>
          <a:lstStyle>
            <a:lvl1pPr>
              <a:defRPr/>
            </a:lvl1pPr>
          </a:lstStyle>
          <a:p>
            <a:pPr>
              <a:defRPr/>
            </a:pPr>
            <a:fld id="{CC29106F-0A7D-4AF6-B9A1-7A393509BBFB}" type="slidenum">
              <a:rPr lang="zh-CN" altLang="en-US"/>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94211"/>
          <p:cNvSpPr>
            <a:spLocks noGrp="1"/>
          </p:cNvSpPr>
          <p:nvPr>
            <p:ph type="dt" sz="half" idx="10"/>
          </p:nvPr>
        </p:nvSpPr>
        <p:spPr/>
        <p:txBody>
          <a:bodyPr/>
          <a:lstStyle>
            <a:lvl1pPr>
              <a:defRPr/>
            </a:lvl1pPr>
          </a:lstStyle>
          <a:p>
            <a:pPr>
              <a:defRPr/>
            </a:pPr>
            <a:endParaRPr lang="zh-CN" altLang="en-US"/>
          </a:p>
        </p:txBody>
      </p:sp>
      <p:sp>
        <p:nvSpPr>
          <p:cNvPr id="5" name="页脚占位符 94212"/>
          <p:cNvSpPr>
            <a:spLocks noGrp="1"/>
          </p:cNvSpPr>
          <p:nvPr>
            <p:ph type="ftr" sz="quarter" idx="11"/>
          </p:nvPr>
        </p:nvSpPr>
        <p:spPr/>
        <p:txBody>
          <a:bodyPr/>
          <a:lstStyle>
            <a:lvl1pPr>
              <a:defRPr/>
            </a:lvl1pPr>
          </a:lstStyle>
          <a:p>
            <a:pPr>
              <a:defRPr/>
            </a:pPr>
            <a:endParaRPr lang="zh-CN" altLang="en-US"/>
          </a:p>
        </p:txBody>
      </p:sp>
      <p:sp>
        <p:nvSpPr>
          <p:cNvPr id="6" name="灯片编号占位符 94213"/>
          <p:cNvSpPr>
            <a:spLocks noGrp="1"/>
          </p:cNvSpPr>
          <p:nvPr>
            <p:ph type="sldNum" sz="quarter" idx="12"/>
          </p:nvPr>
        </p:nvSpPr>
        <p:spPr/>
        <p:txBody>
          <a:bodyPr/>
          <a:lstStyle>
            <a:lvl1pPr>
              <a:defRPr/>
            </a:lvl1pPr>
          </a:lstStyle>
          <a:p>
            <a:pPr>
              <a:defRPr/>
            </a:pPr>
            <a:fld id="{5728D73B-1A8B-464B-BFEB-7D0A09A31897}" type="slidenum">
              <a:rPr lang="zh-CN" altLang="en-US"/>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94211"/>
          <p:cNvSpPr>
            <a:spLocks noGrp="1"/>
          </p:cNvSpPr>
          <p:nvPr>
            <p:ph type="dt" sz="half" idx="10"/>
          </p:nvPr>
        </p:nvSpPr>
        <p:spPr/>
        <p:txBody>
          <a:bodyPr/>
          <a:lstStyle>
            <a:lvl1pPr>
              <a:defRPr/>
            </a:lvl1pPr>
          </a:lstStyle>
          <a:p>
            <a:pPr>
              <a:defRPr/>
            </a:pPr>
            <a:endParaRPr lang="zh-CN" altLang="en-US"/>
          </a:p>
        </p:txBody>
      </p:sp>
      <p:sp>
        <p:nvSpPr>
          <p:cNvPr id="5" name="页脚占位符 94212"/>
          <p:cNvSpPr>
            <a:spLocks noGrp="1"/>
          </p:cNvSpPr>
          <p:nvPr>
            <p:ph type="ftr" sz="quarter" idx="11"/>
          </p:nvPr>
        </p:nvSpPr>
        <p:spPr/>
        <p:txBody>
          <a:bodyPr/>
          <a:lstStyle>
            <a:lvl1pPr>
              <a:defRPr/>
            </a:lvl1pPr>
          </a:lstStyle>
          <a:p>
            <a:pPr>
              <a:defRPr/>
            </a:pPr>
            <a:endParaRPr lang="zh-CN" altLang="en-US"/>
          </a:p>
        </p:txBody>
      </p:sp>
      <p:sp>
        <p:nvSpPr>
          <p:cNvPr id="6" name="灯片编号占位符 94213"/>
          <p:cNvSpPr>
            <a:spLocks noGrp="1"/>
          </p:cNvSpPr>
          <p:nvPr>
            <p:ph type="sldNum" sz="quarter" idx="12"/>
          </p:nvPr>
        </p:nvSpPr>
        <p:spPr/>
        <p:txBody>
          <a:bodyPr/>
          <a:lstStyle>
            <a:lvl1pPr>
              <a:defRPr/>
            </a:lvl1pPr>
          </a:lstStyle>
          <a:p>
            <a:pPr>
              <a:defRPr/>
            </a:pPr>
            <a:fld id="{2BE002D6-E592-4981-B5E5-23AF101D260F}" type="slidenum">
              <a:rPr lang="zh-CN" altLang="en-US"/>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2504"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54296" y="1600200"/>
            <a:ext cx="4032504"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94211"/>
          <p:cNvSpPr>
            <a:spLocks noGrp="1"/>
          </p:cNvSpPr>
          <p:nvPr>
            <p:ph type="dt" sz="half" idx="10"/>
          </p:nvPr>
        </p:nvSpPr>
        <p:spPr/>
        <p:txBody>
          <a:bodyPr/>
          <a:lstStyle>
            <a:lvl1pPr>
              <a:defRPr/>
            </a:lvl1pPr>
          </a:lstStyle>
          <a:p>
            <a:pPr>
              <a:defRPr/>
            </a:pPr>
            <a:endParaRPr lang="zh-CN" altLang="en-US"/>
          </a:p>
        </p:txBody>
      </p:sp>
      <p:sp>
        <p:nvSpPr>
          <p:cNvPr id="6" name="页脚占位符 94212"/>
          <p:cNvSpPr>
            <a:spLocks noGrp="1"/>
          </p:cNvSpPr>
          <p:nvPr>
            <p:ph type="ftr" sz="quarter" idx="11"/>
          </p:nvPr>
        </p:nvSpPr>
        <p:spPr/>
        <p:txBody>
          <a:bodyPr/>
          <a:lstStyle>
            <a:lvl1pPr>
              <a:defRPr/>
            </a:lvl1pPr>
          </a:lstStyle>
          <a:p>
            <a:pPr>
              <a:defRPr/>
            </a:pPr>
            <a:endParaRPr lang="zh-CN" altLang="en-US"/>
          </a:p>
        </p:txBody>
      </p:sp>
      <p:sp>
        <p:nvSpPr>
          <p:cNvPr id="7" name="灯片编号占位符 94213"/>
          <p:cNvSpPr>
            <a:spLocks noGrp="1"/>
          </p:cNvSpPr>
          <p:nvPr>
            <p:ph type="sldNum" sz="quarter" idx="12"/>
          </p:nvPr>
        </p:nvSpPr>
        <p:spPr/>
        <p:txBody>
          <a:bodyPr/>
          <a:lstStyle>
            <a:lvl1pPr>
              <a:defRPr/>
            </a:lvl1pPr>
          </a:lstStyle>
          <a:p>
            <a:pPr>
              <a:defRPr/>
            </a:pPr>
            <a:fld id="{1B278FFA-FBF8-4BCE-8EF4-B8A0C7F2ABE9}" type="slidenum">
              <a:rPr lang="zh-CN" altLang="en-US"/>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94211"/>
          <p:cNvSpPr>
            <a:spLocks noGrp="1"/>
          </p:cNvSpPr>
          <p:nvPr>
            <p:ph type="dt" sz="half" idx="10"/>
          </p:nvPr>
        </p:nvSpPr>
        <p:spPr/>
        <p:txBody>
          <a:bodyPr/>
          <a:lstStyle>
            <a:lvl1pPr>
              <a:defRPr/>
            </a:lvl1pPr>
          </a:lstStyle>
          <a:p>
            <a:pPr>
              <a:defRPr/>
            </a:pPr>
            <a:endParaRPr lang="zh-CN" altLang="en-US"/>
          </a:p>
        </p:txBody>
      </p:sp>
      <p:sp>
        <p:nvSpPr>
          <p:cNvPr id="8" name="页脚占位符 94212"/>
          <p:cNvSpPr>
            <a:spLocks noGrp="1"/>
          </p:cNvSpPr>
          <p:nvPr>
            <p:ph type="ftr" sz="quarter" idx="11"/>
          </p:nvPr>
        </p:nvSpPr>
        <p:spPr/>
        <p:txBody>
          <a:bodyPr/>
          <a:lstStyle>
            <a:lvl1pPr>
              <a:defRPr/>
            </a:lvl1pPr>
          </a:lstStyle>
          <a:p>
            <a:pPr>
              <a:defRPr/>
            </a:pPr>
            <a:endParaRPr lang="zh-CN" altLang="en-US"/>
          </a:p>
        </p:txBody>
      </p:sp>
      <p:sp>
        <p:nvSpPr>
          <p:cNvPr id="9" name="灯片编号占位符 94213"/>
          <p:cNvSpPr>
            <a:spLocks noGrp="1"/>
          </p:cNvSpPr>
          <p:nvPr>
            <p:ph type="sldNum" sz="quarter" idx="12"/>
          </p:nvPr>
        </p:nvSpPr>
        <p:spPr/>
        <p:txBody>
          <a:bodyPr/>
          <a:lstStyle>
            <a:lvl1pPr>
              <a:defRPr/>
            </a:lvl1pPr>
          </a:lstStyle>
          <a:p>
            <a:pPr>
              <a:defRPr/>
            </a:pPr>
            <a:fld id="{E4A0271B-9A4A-41B3-A592-D6419FF798A8}" type="slidenum">
              <a:rPr lang="zh-CN" altLang="en-US"/>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94211"/>
          <p:cNvSpPr>
            <a:spLocks noGrp="1"/>
          </p:cNvSpPr>
          <p:nvPr>
            <p:ph type="dt" sz="half" idx="10"/>
          </p:nvPr>
        </p:nvSpPr>
        <p:spPr/>
        <p:txBody>
          <a:bodyPr/>
          <a:lstStyle>
            <a:lvl1pPr>
              <a:defRPr/>
            </a:lvl1pPr>
          </a:lstStyle>
          <a:p>
            <a:pPr>
              <a:defRPr/>
            </a:pPr>
            <a:endParaRPr lang="zh-CN" altLang="en-US"/>
          </a:p>
        </p:txBody>
      </p:sp>
      <p:sp>
        <p:nvSpPr>
          <p:cNvPr id="4" name="页脚占位符 94212"/>
          <p:cNvSpPr>
            <a:spLocks noGrp="1"/>
          </p:cNvSpPr>
          <p:nvPr>
            <p:ph type="ftr" sz="quarter" idx="11"/>
          </p:nvPr>
        </p:nvSpPr>
        <p:spPr/>
        <p:txBody>
          <a:bodyPr/>
          <a:lstStyle>
            <a:lvl1pPr>
              <a:defRPr/>
            </a:lvl1pPr>
          </a:lstStyle>
          <a:p>
            <a:pPr>
              <a:defRPr/>
            </a:pPr>
            <a:endParaRPr lang="zh-CN" altLang="en-US"/>
          </a:p>
        </p:txBody>
      </p:sp>
      <p:sp>
        <p:nvSpPr>
          <p:cNvPr id="5" name="灯片编号占位符 94213"/>
          <p:cNvSpPr>
            <a:spLocks noGrp="1"/>
          </p:cNvSpPr>
          <p:nvPr>
            <p:ph type="sldNum" sz="quarter" idx="12"/>
          </p:nvPr>
        </p:nvSpPr>
        <p:spPr/>
        <p:txBody>
          <a:bodyPr/>
          <a:lstStyle>
            <a:lvl1pPr>
              <a:defRPr/>
            </a:lvl1pPr>
          </a:lstStyle>
          <a:p>
            <a:pPr>
              <a:defRPr/>
            </a:pPr>
            <a:fld id="{32302806-54E0-4F0A-991E-02F79D9E046D}" type="slidenum">
              <a:rPr lang="zh-CN" altLang="en-US"/>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94211"/>
          <p:cNvSpPr>
            <a:spLocks noGrp="1"/>
          </p:cNvSpPr>
          <p:nvPr>
            <p:ph type="dt" sz="half" idx="10"/>
          </p:nvPr>
        </p:nvSpPr>
        <p:spPr/>
        <p:txBody>
          <a:bodyPr/>
          <a:lstStyle>
            <a:lvl1pPr>
              <a:defRPr/>
            </a:lvl1pPr>
          </a:lstStyle>
          <a:p>
            <a:pPr>
              <a:defRPr/>
            </a:pPr>
            <a:endParaRPr lang="zh-CN" altLang="en-US"/>
          </a:p>
        </p:txBody>
      </p:sp>
      <p:sp>
        <p:nvSpPr>
          <p:cNvPr id="3" name="页脚占位符 94212"/>
          <p:cNvSpPr>
            <a:spLocks noGrp="1"/>
          </p:cNvSpPr>
          <p:nvPr>
            <p:ph type="ftr" sz="quarter" idx="11"/>
          </p:nvPr>
        </p:nvSpPr>
        <p:spPr/>
        <p:txBody>
          <a:bodyPr/>
          <a:lstStyle>
            <a:lvl1pPr>
              <a:defRPr/>
            </a:lvl1pPr>
          </a:lstStyle>
          <a:p>
            <a:pPr>
              <a:defRPr/>
            </a:pPr>
            <a:endParaRPr lang="zh-CN" altLang="en-US"/>
          </a:p>
        </p:txBody>
      </p:sp>
      <p:sp>
        <p:nvSpPr>
          <p:cNvPr id="4" name="灯片编号占位符 94213"/>
          <p:cNvSpPr>
            <a:spLocks noGrp="1"/>
          </p:cNvSpPr>
          <p:nvPr>
            <p:ph type="sldNum" sz="quarter" idx="12"/>
          </p:nvPr>
        </p:nvSpPr>
        <p:spPr/>
        <p:txBody>
          <a:bodyPr/>
          <a:lstStyle>
            <a:lvl1pPr>
              <a:defRPr/>
            </a:lvl1pPr>
          </a:lstStyle>
          <a:p>
            <a:pPr>
              <a:defRPr/>
            </a:pPr>
            <a:fld id="{76A2F126-B307-4FB6-AFDA-E9E2322796F4}" type="slidenum">
              <a:rPr lang="zh-CN" altLang="en-US"/>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5" name="日期占位符 94211"/>
          <p:cNvSpPr>
            <a:spLocks noGrp="1"/>
          </p:cNvSpPr>
          <p:nvPr>
            <p:ph type="dt" sz="half" idx="10"/>
          </p:nvPr>
        </p:nvSpPr>
        <p:spPr/>
        <p:txBody>
          <a:bodyPr/>
          <a:lstStyle>
            <a:lvl1pPr>
              <a:defRPr/>
            </a:lvl1pPr>
          </a:lstStyle>
          <a:p>
            <a:pPr>
              <a:defRPr/>
            </a:pPr>
            <a:endParaRPr lang="zh-CN" altLang="en-US"/>
          </a:p>
        </p:txBody>
      </p:sp>
      <p:sp>
        <p:nvSpPr>
          <p:cNvPr id="6" name="页脚占位符 94212"/>
          <p:cNvSpPr>
            <a:spLocks noGrp="1"/>
          </p:cNvSpPr>
          <p:nvPr>
            <p:ph type="ftr" sz="quarter" idx="11"/>
          </p:nvPr>
        </p:nvSpPr>
        <p:spPr/>
        <p:txBody>
          <a:bodyPr/>
          <a:lstStyle>
            <a:lvl1pPr>
              <a:defRPr/>
            </a:lvl1pPr>
          </a:lstStyle>
          <a:p>
            <a:pPr>
              <a:defRPr/>
            </a:pPr>
            <a:endParaRPr lang="zh-CN" altLang="en-US"/>
          </a:p>
        </p:txBody>
      </p:sp>
      <p:sp>
        <p:nvSpPr>
          <p:cNvPr id="7" name="灯片编号占位符 94213"/>
          <p:cNvSpPr>
            <a:spLocks noGrp="1"/>
          </p:cNvSpPr>
          <p:nvPr>
            <p:ph type="sldNum" sz="quarter" idx="12"/>
          </p:nvPr>
        </p:nvSpPr>
        <p:spPr/>
        <p:txBody>
          <a:bodyPr/>
          <a:lstStyle>
            <a:lvl1pPr>
              <a:defRPr/>
            </a:lvl1pPr>
          </a:lstStyle>
          <a:p>
            <a:pPr>
              <a:defRPr/>
            </a:pPr>
            <a:fld id="{5B5C91BC-DCA6-4FF4-BF6B-EC19D1A25DD2}" type="slidenum">
              <a:rPr lang="zh-CN" altLang="en-US"/>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endParaRPr lang="zh-CN" altLang="en-US" noProof="1" smtClean="0"/>
          </a:p>
        </p:txBody>
      </p:sp>
      <p:sp>
        <p:nvSpPr>
          <p:cNvPr id="5" name="日期占位符 94211"/>
          <p:cNvSpPr>
            <a:spLocks noGrp="1"/>
          </p:cNvSpPr>
          <p:nvPr>
            <p:ph type="dt" sz="half" idx="10"/>
          </p:nvPr>
        </p:nvSpPr>
        <p:spPr/>
        <p:txBody>
          <a:bodyPr/>
          <a:lstStyle>
            <a:lvl1pPr>
              <a:defRPr/>
            </a:lvl1pPr>
          </a:lstStyle>
          <a:p>
            <a:pPr>
              <a:defRPr/>
            </a:pPr>
            <a:endParaRPr lang="zh-CN" altLang="en-US"/>
          </a:p>
        </p:txBody>
      </p:sp>
      <p:sp>
        <p:nvSpPr>
          <p:cNvPr id="6" name="页脚占位符 94212"/>
          <p:cNvSpPr>
            <a:spLocks noGrp="1"/>
          </p:cNvSpPr>
          <p:nvPr>
            <p:ph type="ftr" sz="quarter" idx="11"/>
          </p:nvPr>
        </p:nvSpPr>
        <p:spPr/>
        <p:txBody>
          <a:bodyPr/>
          <a:lstStyle>
            <a:lvl1pPr>
              <a:defRPr/>
            </a:lvl1pPr>
          </a:lstStyle>
          <a:p>
            <a:pPr>
              <a:defRPr/>
            </a:pPr>
            <a:endParaRPr lang="zh-CN" altLang="en-US"/>
          </a:p>
        </p:txBody>
      </p:sp>
      <p:sp>
        <p:nvSpPr>
          <p:cNvPr id="7" name="灯片编号占位符 94213"/>
          <p:cNvSpPr>
            <a:spLocks noGrp="1"/>
          </p:cNvSpPr>
          <p:nvPr>
            <p:ph type="sldNum" sz="quarter" idx="12"/>
          </p:nvPr>
        </p:nvSpPr>
        <p:spPr/>
        <p:txBody>
          <a:bodyPr/>
          <a:lstStyle>
            <a:lvl1pPr>
              <a:defRPr/>
            </a:lvl1pPr>
          </a:lstStyle>
          <a:p>
            <a:pPr>
              <a:defRPr/>
            </a:pPr>
            <a:fld id="{449F9559-0D4D-4D7B-BB63-00666FF2E412}" type="slidenum">
              <a:rPr lang="zh-CN" altLang="en-US"/>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 94209"/>
          <p:cNvSpPr>
            <a:spLocks noGrp="1"/>
          </p:cNvSpPr>
          <p:nvPr>
            <p:ph type="title"/>
          </p:nvPr>
        </p:nvSpPr>
        <p:spPr bwMode="auto">
          <a:xfrm>
            <a:off x="457200" y="274638"/>
            <a:ext cx="8229600" cy="114300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94210"/>
          <p:cNvSpPr>
            <a:spLocks noGrp="1"/>
          </p:cNvSpPr>
          <p:nvPr>
            <p:ph type="body"/>
          </p:nvPr>
        </p:nvSpPr>
        <p:spPr bwMode="auto">
          <a:xfrm>
            <a:off x="457200" y="1600200"/>
            <a:ext cx="8229600" cy="4525963"/>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94212" name="日期占位符 94211"/>
          <p:cNvSpPr>
            <a:spLocks noGrp="1"/>
          </p:cNvSpPr>
          <p:nvPr>
            <p:ph type="dt" sz="half" idx="2"/>
          </p:nvPr>
        </p:nvSpPr>
        <p:spPr>
          <a:xfrm>
            <a:off x="457200" y="6245225"/>
            <a:ext cx="2133600" cy="476250"/>
          </a:xfrm>
          <a:prstGeom prst="rect">
            <a:avLst/>
          </a:prstGeom>
          <a:noFill/>
          <a:ln w="9525">
            <a:noFill/>
          </a:ln>
        </p:spPr>
        <p:txBody>
          <a:bodyPr/>
          <a:lstStyle>
            <a:lvl1pPr algn="l">
              <a:defRPr sz="1400" noProof="1">
                <a:latin typeface="Arial" panose="020B0604020202020204" pitchFamily="34" charset="0"/>
                <a:ea typeface="宋体" panose="02010600030101010101" pitchFamily="2" charset="-122"/>
              </a:defRPr>
            </a:lvl1pPr>
          </a:lstStyle>
          <a:p>
            <a:pPr>
              <a:defRPr/>
            </a:pPr>
            <a:endParaRPr lang="zh-CN" altLang="en-US"/>
          </a:p>
        </p:txBody>
      </p:sp>
      <p:sp>
        <p:nvSpPr>
          <p:cNvPr id="94213" name="页脚占位符 94212"/>
          <p:cNvSpPr>
            <a:spLocks noGrp="1"/>
          </p:cNvSpPr>
          <p:nvPr>
            <p:ph type="ftr" sz="quarter" idx="3"/>
          </p:nvPr>
        </p:nvSpPr>
        <p:spPr>
          <a:xfrm>
            <a:off x="3124200" y="6245225"/>
            <a:ext cx="2895600" cy="476250"/>
          </a:xfrm>
          <a:prstGeom prst="rect">
            <a:avLst/>
          </a:prstGeom>
          <a:noFill/>
          <a:ln w="9525">
            <a:noFill/>
          </a:ln>
        </p:spPr>
        <p:txBody>
          <a:bodyPr/>
          <a:lstStyle>
            <a:lvl1pPr algn="ctr">
              <a:defRPr sz="1400" noProof="1">
                <a:latin typeface="Arial" panose="020B0604020202020204" pitchFamily="34" charset="0"/>
                <a:ea typeface="宋体" panose="02010600030101010101" pitchFamily="2" charset="-122"/>
              </a:defRPr>
            </a:lvl1pPr>
          </a:lstStyle>
          <a:p>
            <a:pPr>
              <a:defRPr/>
            </a:pPr>
            <a:endParaRPr lang="zh-CN" altLang="en-US"/>
          </a:p>
        </p:txBody>
      </p:sp>
      <p:sp>
        <p:nvSpPr>
          <p:cNvPr id="94214" name="灯片编号占位符 94213"/>
          <p:cNvSpPr>
            <a:spLocks noGrp="1"/>
          </p:cNvSpPr>
          <p:nvPr>
            <p:ph type="sldNum" sz="quarter" idx="4"/>
          </p:nvPr>
        </p:nvSpPr>
        <p:spPr>
          <a:xfrm>
            <a:off x="6553200" y="6245225"/>
            <a:ext cx="2133600" cy="476250"/>
          </a:xfrm>
          <a:prstGeom prst="rect">
            <a:avLst/>
          </a:prstGeom>
          <a:noFill/>
          <a:ln w="9525">
            <a:noFill/>
          </a:ln>
        </p:spPr>
        <p:txBody>
          <a:bodyPr/>
          <a:lstStyle>
            <a:lvl1pPr algn="r">
              <a:defRPr sz="1400" noProof="1">
                <a:latin typeface="Arial" panose="020B0604020202020204" pitchFamily="34" charset="0"/>
                <a:ea typeface="宋体" panose="02010600030101010101" pitchFamily="2" charset="-122"/>
                <a:cs typeface="+mn-ea"/>
              </a:defRPr>
            </a:lvl1pPr>
          </a:lstStyle>
          <a:p>
            <a:pPr>
              <a:defRPr/>
            </a:pPr>
            <a:fld id="{C460402B-702C-4DFC-8306-7AC87E6BA27A}"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hf sldNum="0" hdr="0" ftr="0" dt="0"/>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GIF"/></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hyperlink" Target="file:///E:\&#35838;&#20214;&#20013;&#24515;\&#19971;&#24180;&#32423;\&#19979;&#20876;\&#20843;&#12289;&#27861;&#19981;&#21487;&#36829;\8.1&#21247;&#20026;&#23567;&#24694;\8.1&#21247;&#20026;&#23567;&#24694;.ppt" TargetMode="Externa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1.wav"/><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4" name="副标题 92163"/>
          <p:cNvSpPr>
            <a:spLocks noGrp="1"/>
          </p:cNvSpPr>
          <p:nvPr>
            <p:ph type="subTitle" idx="1"/>
          </p:nvPr>
        </p:nvSpPr>
        <p:spPr>
          <a:xfrm>
            <a:off x="282575" y="1255713"/>
            <a:ext cx="5945188" cy="1511300"/>
          </a:xfrm>
        </p:spPr>
        <p:txBody>
          <a:bodyPr/>
          <a:lstStyle/>
          <a:p>
            <a:pPr eaLnBrk="1" hangingPunct="1"/>
            <a:r>
              <a:rPr lang="zh-CN" altLang="zh-CN" sz="4000" b="1" noProof="1" smtClean="0">
                <a:solidFill>
                  <a:srgbClr val="0000CC"/>
                </a:solidFill>
                <a:effectLst>
                  <a:outerShdw blurRad="38100" dist="38100" dir="2700000" algn="tl">
                    <a:srgbClr val="C0C0C0"/>
                  </a:outerShdw>
                </a:effectLst>
                <a:latin typeface="黑体" panose="02010609060101010101" pitchFamily="49" charset="-122"/>
                <a:ea typeface="黑体" panose="02010609060101010101" pitchFamily="49" charset="-122"/>
              </a:rPr>
              <a:t>8.2</a:t>
            </a:r>
            <a:r>
              <a:rPr lang="en-US" altLang="zh-CN" sz="4000" b="1" smtClean="0">
                <a:solidFill>
                  <a:srgbClr val="0000CC"/>
                </a:solidFill>
                <a:effectLst>
                  <a:outerShdw blurRad="38100" dist="38100" dir="2700000" algn="tl">
                    <a:srgbClr val="C0C0C0"/>
                  </a:outerShdw>
                </a:effectLst>
                <a:latin typeface="黑体" panose="02010609060101010101" pitchFamily="49" charset="-122"/>
                <a:ea typeface="黑体" panose="02010609060101010101" pitchFamily="49" charset="-122"/>
              </a:rPr>
              <a:t> </a:t>
            </a:r>
            <a:r>
              <a:rPr lang="zh-CN" altLang="en-US" sz="4000" b="1" noProof="1" smtClean="0">
                <a:solidFill>
                  <a:srgbClr val="0000CC"/>
                </a:solidFill>
                <a:effectLst>
                  <a:outerShdw blurRad="38100" dist="38100" dir="2700000" algn="tl">
                    <a:srgbClr val="C0C0C0"/>
                  </a:outerShdw>
                </a:effectLst>
                <a:latin typeface="黑体" panose="02010609060101010101" pitchFamily="49" charset="-122"/>
                <a:ea typeface="黑体" panose="02010609060101010101" pitchFamily="49" charset="-122"/>
              </a:rPr>
              <a:t>明辨是非，远离犯罪</a:t>
            </a:r>
            <a:endParaRPr lang="zh-CN" altLang="en-US" sz="4000" b="1" noProof="1" smtClean="0">
              <a:solidFill>
                <a:srgbClr val="0000CC"/>
              </a:solidFill>
              <a:effectLst>
                <a:outerShdw blurRad="38100" dist="38100" dir="2700000" algn="tl">
                  <a:srgbClr val="C0C0C0"/>
                </a:outerShdw>
              </a:effectLst>
              <a:latin typeface="黑体" panose="02010609060101010101" pitchFamily="49" charset="-122"/>
              <a:ea typeface="黑体" panose="02010609060101010101" pitchFamily="49" charset="-122"/>
            </a:endParaRPr>
          </a:p>
        </p:txBody>
      </p:sp>
      <p:sp>
        <p:nvSpPr>
          <p:cNvPr id="14339" name="文本框 92166"/>
          <p:cNvSpPr txBox="1">
            <a:spLocks noChangeArrowheads="1"/>
          </p:cNvSpPr>
          <p:nvPr/>
        </p:nvSpPr>
        <p:spPr bwMode="auto">
          <a:xfrm>
            <a:off x="1042988" y="188913"/>
            <a:ext cx="5064125" cy="579437"/>
          </a:xfrm>
          <a:prstGeom prst="rect">
            <a:avLst/>
          </a:prstGeom>
          <a:noFill/>
          <a:ln w="9525">
            <a:noFill/>
            <a:miter lim="800000"/>
          </a:ln>
        </p:spPr>
        <p:txBody>
          <a:bodyPr>
            <a:spAutoFit/>
          </a:bodyPr>
          <a:lstStyle/>
          <a:p>
            <a:pPr>
              <a:spcBef>
                <a:spcPct val="50000"/>
              </a:spcBef>
            </a:pPr>
            <a:r>
              <a:rPr lang="zh-CN" altLang="en-US" sz="3200" b="1">
                <a:solidFill>
                  <a:srgbClr val="FFFF66"/>
                </a:solidFill>
                <a:latin typeface="Arial" panose="020B0604020202020204" pitchFamily="34" charset="0"/>
                <a:ea typeface="华文中宋" panose="02010600040101010101" charset="-122"/>
                <a:cs typeface="华文中宋" panose="02010600040101010101" charset="-122"/>
              </a:rPr>
              <a:t>第八单元  与法同行</a:t>
            </a:r>
            <a:endParaRPr lang="en-US" altLang="zh-CN" sz="3200" b="1">
              <a:solidFill>
                <a:srgbClr val="FFFF66"/>
              </a:solidFill>
              <a:latin typeface="Arial" panose="020B0604020202020204" pitchFamily="34" charset="0"/>
              <a:ea typeface="华文中宋" panose="02010600040101010101" charset="-122"/>
              <a:cs typeface="华文中宋" panose="02010600040101010101" charset="-122"/>
            </a:endParaRPr>
          </a:p>
        </p:txBody>
      </p:sp>
      <p:sp>
        <p:nvSpPr>
          <p:cNvPr id="92168" name="矩形 92167"/>
          <p:cNvSpPr>
            <a:spLocks noChangeArrowheads="1" noChangeShapeType="1" noTextEdit="1"/>
          </p:cNvSpPr>
          <p:nvPr/>
        </p:nvSpPr>
        <p:spPr bwMode="auto">
          <a:xfrm>
            <a:off x="1474788" y="2767013"/>
            <a:ext cx="4752975" cy="1512887"/>
          </a:xfrm>
          <a:prstGeom prst="rect">
            <a:avLst/>
          </a:prstGeom>
        </p:spPr>
        <p:txBody>
          <a:bodyPr wrap="none" fromWordArt="1">
            <a:prstTxWarp prst="textPlain">
              <a:avLst>
                <a:gd name="adj" fmla="val 50000"/>
              </a:avLst>
            </a:prstTxWarp>
          </a:bodyPr>
          <a:lstStyle/>
          <a:p>
            <a:pPr algn="ctr"/>
            <a:r>
              <a:rPr lang="zh-CN" altLang="en-US" sz="3600" b="1" kern="10" dirty="0">
                <a:ln w="9525">
                  <a:solidFill>
                    <a:schemeClr val="bg2"/>
                  </a:solidFill>
                  <a:round/>
                </a:ln>
                <a:solidFill>
                  <a:srgbClr val="FF00FF"/>
                </a:solidFill>
                <a:latin typeface="黑体" panose="02010609060101010101" pitchFamily="49" charset="-122"/>
                <a:ea typeface="黑体" panose="02010609060101010101" pitchFamily="49" charset="-122"/>
              </a:rPr>
              <a:t>犯罪要受到刑事处罚</a:t>
            </a:r>
            <a:endParaRPr lang="zh-CN" altLang="en-US" sz="3600" b="1" kern="10" dirty="0">
              <a:ln w="9525">
                <a:solidFill>
                  <a:schemeClr val="bg2"/>
                </a:solidFill>
                <a:round/>
              </a:ln>
              <a:solidFill>
                <a:srgbClr val="FF00FF"/>
              </a:solidFill>
              <a:latin typeface="黑体" panose="02010609060101010101" pitchFamily="49" charset="-122"/>
              <a:ea typeface="黑体" panose="02010609060101010101" pitchFamily="49" charset="-122"/>
            </a:endParaRPr>
          </a:p>
        </p:txBody>
      </p:sp>
      <p:pic>
        <p:nvPicPr>
          <p:cNvPr id="14341" name="Picture 7" descr="14541151T10440-K910"/>
          <p:cNvPicPr>
            <a:picLocks noChangeAspect="1" noChangeArrowheads="1"/>
          </p:cNvPicPr>
          <p:nvPr/>
        </p:nvPicPr>
        <p:blipFill>
          <a:blip r:embed="rId1" cstate="print"/>
          <a:srcRect/>
          <a:stretch>
            <a:fillRect/>
          </a:stretch>
        </p:blipFill>
        <p:spPr bwMode="auto">
          <a:xfrm>
            <a:off x="5580063" y="4005263"/>
            <a:ext cx="3563937" cy="2663825"/>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92168"/>
                                        </p:tgtEl>
                                        <p:attrNameLst>
                                          <p:attrName>style.visibility</p:attrName>
                                        </p:attrNameLst>
                                      </p:cBhvr>
                                      <p:to>
                                        <p:strVal val="visible"/>
                                      </p:to>
                                    </p:set>
                                    <p:animEffect transition="in" filter="checkerboard(across)">
                                      <p:cBhvr>
                                        <p:cTn id="7" dur="500"/>
                                        <p:tgtEl>
                                          <p:spTgt spid="9216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2164">
                                            <p:txEl>
                                              <p:pRg st="0" end="0"/>
                                            </p:txEl>
                                          </p:spTgt>
                                        </p:tgtEl>
                                        <p:attrNameLst>
                                          <p:attrName>style.visibility</p:attrName>
                                        </p:attrNameLst>
                                      </p:cBhvr>
                                      <p:to>
                                        <p:strVal val="visible"/>
                                      </p:to>
                                    </p:set>
                                    <p:anim calcmode="lin" valueType="num">
                                      <p:cBhvr additive="base">
                                        <p:cTn id="12" dur="500" fill="hold"/>
                                        <p:tgtEl>
                                          <p:spTgt spid="92164">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9216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4" grpId="0" build="p"/>
      <p:bldP spid="9216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2" name="Rectangle 6"/>
          <p:cNvSpPr>
            <a:spLocks noChangeArrowheads="1"/>
          </p:cNvSpPr>
          <p:nvPr/>
        </p:nvSpPr>
        <p:spPr bwMode="auto">
          <a:xfrm>
            <a:off x="1187450" y="1268413"/>
            <a:ext cx="1081088" cy="431800"/>
          </a:xfrm>
          <a:prstGeom prst="rect">
            <a:avLst/>
          </a:prstGeom>
          <a:solidFill>
            <a:schemeClr val="accent1"/>
          </a:solidFill>
          <a:ln w="9525">
            <a:solidFill>
              <a:schemeClr val="tx1"/>
            </a:solidFill>
            <a:miter lim="800000"/>
          </a:ln>
          <a:effectLst/>
        </p:spPr>
        <p:txBody>
          <a:bodyPr wrap="none" anchor="ctr"/>
          <a:lstStyle/>
          <a:p>
            <a:endParaRPr lang="zh-CN" altLang="en-US"/>
          </a:p>
        </p:txBody>
      </p:sp>
      <p:sp>
        <p:nvSpPr>
          <p:cNvPr id="27651" name="Rectangle 3"/>
          <p:cNvSpPr>
            <a:spLocks noGrp="1"/>
          </p:cNvSpPr>
          <p:nvPr>
            <p:ph type="body" idx="1"/>
          </p:nvPr>
        </p:nvSpPr>
        <p:spPr>
          <a:xfrm>
            <a:off x="0" y="1125538"/>
            <a:ext cx="9144000" cy="5732462"/>
          </a:xfrm>
        </p:spPr>
        <p:txBody>
          <a:bodyPr/>
          <a:lstStyle/>
          <a:p>
            <a:pPr eaLnBrk="1" hangingPunct="1">
              <a:lnSpc>
                <a:spcPct val="120000"/>
              </a:lnSpc>
              <a:buFontTx/>
              <a:buNone/>
            </a:pPr>
            <a:r>
              <a:rPr lang="zh-CN" altLang="en-US" sz="2800" b="1" smtClean="0">
                <a:solidFill>
                  <a:srgbClr val="CC0000"/>
                </a:solidFill>
                <a:latin typeface="新宋体" panose="02010609030101010101" pitchFamily="49" charset="-122"/>
                <a:ea typeface="新宋体" panose="02010609030101010101" pitchFamily="49" charset="-122"/>
              </a:rPr>
              <a:t>管制</a:t>
            </a:r>
            <a:r>
              <a:rPr lang="en-US" altLang="zh-CN" sz="2800" b="1" smtClean="0">
                <a:solidFill>
                  <a:schemeClr val="tx2"/>
                </a:solidFill>
                <a:latin typeface="新宋体" panose="02010609030101010101" pitchFamily="49" charset="-122"/>
                <a:ea typeface="新宋体" panose="02010609030101010101" pitchFamily="49" charset="-122"/>
              </a:rPr>
              <a:t>—</a:t>
            </a:r>
            <a:r>
              <a:rPr lang="zh-CN" altLang="en-US" sz="2800" b="1" smtClean="0">
                <a:solidFill>
                  <a:srgbClr val="0000CC"/>
                </a:solidFill>
                <a:latin typeface="新宋体" panose="02010609030101010101" pitchFamily="49" charset="-122"/>
                <a:ea typeface="新宋体" panose="02010609030101010101" pitchFamily="49" charset="-122"/>
              </a:rPr>
              <a:t>不关押</a:t>
            </a:r>
            <a:r>
              <a:rPr lang="zh-CN" altLang="en-US" sz="2800" b="1" smtClean="0">
                <a:solidFill>
                  <a:schemeClr val="tx2"/>
                </a:solidFill>
                <a:latin typeface="新宋体" panose="02010609030101010101" pitchFamily="49" charset="-122"/>
                <a:ea typeface="新宋体" panose="02010609030101010101" pitchFamily="49" charset="-122"/>
              </a:rPr>
              <a:t>罪犯，但限制一定的行动自由，由</a:t>
            </a:r>
            <a:r>
              <a:rPr lang="zh-CN" altLang="en-US" sz="2800" b="1" smtClean="0">
                <a:solidFill>
                  <a:srgbClr val="FF0066"/>
                </a:solidFill>
                <a:latin typeface="新宋体" panose="02010609030101010101" pitchFamily="49" charset="-122"/>
                <a:ea typeface="新宋体" panose="02010609030101010101" pitchFamily="49" charset="-122"/>
              </a:rPr>
              <a:t>社区</a:t>
            </a:r>
            <a:r>
              <a:rPr lang="zh-CN" altLang="en-US" sz="2800" b="1" smtClean="0">
                <a:solidFill>
                  <a:schemeClr val="tx2"/>
                </a:solidFill>
                <a:latin typeface="新宋体" panose="02010609030101010101" pitchFamily="49" charset="-122"/>
                <a:ea typeface="新宋体" panose="02010609030101010101" pitchFamily="49" charset="-122"/>
              </a:rPr>
              <a:t>依法监督矫正。（</a:t>
            </a:r>
            <a:r>
              <a:rPr lang="zh-CN" altLang="en-US" sz="2800" b="1" smtClean="0">
                <a:solidFill>
                  <a:srgbClr val="CC00CC"/>
                </a:solidFill>
                <a:latin typeface="新宋体" panose="02010609030101010101" pitchFamily="49" charset="-122"/>
                <a:ea typeface="新宋体" panose="02010609030101010101" pitchFamily="49" charset="-122"/>
              </a:rPr>
              <a:t>一般为</a:t>
            </a:r>
            <a:r>
              <a:rPr lang="en-US" altLang="zh-CN" sz="2800" b="1" smtClean="0">
                <a:solidFill>
                  <a:srgbClr val="CC00CC"/>
                </a:solidFill>
                <a:latin typeface="新宋体" panose="02010609030101010101" pitchFamily="49" charset="-122"/>
                <a:ea typeface="新宋体" panose="02010609030101010101" pitchFamily="49" charset="-122"/>
              </a:rPr>
              <a:t>3</a:t>
            </a:r>
            <a:r>
              <a:rPr lang="zh-CN" altLang="en-US" sz="2800" b="1" smtClean="0">
                <a:solidFill>
                  <a:srgbClr val="CC00CC"/>
                </a:solidFill>
                <a:latin typeface="新宋体" panose="02010609030101010101" pitchFamily="49" charset="-122"/>
                <a:ea typeface="新宋体" panose="02010609030101010101" pitchFamily="49" charset="-122"/>
              </a:rPr>
              <a:t>个月以上</a:t>
            </a:r>
            <a:r>
              <a:rPr lang="en-US" altLang="zh-CN" sz="2800" b="1" smtClean="0">
                <a:solidFill>
                  <a:srgbClr val="CC00CC"/>
                </a:solidFill>
                <a:latin typeface="新宋体" panose="02010609030101010101" pitchFamily="49" charset="-122"/>
                <a:ea typeface="新宋体" panose="02010609030101010101" pitchFamily="49" charset="-122"/>
              </a:rPr>
              <a:t>2</a:t>
            </a:r>
            <a:r>
              <a:rPr lang="zh-CN" altLang="en-US" sz="2800" b="1" smtClean="0">
                <a:solidFill>
                  <a:srgbClr val="CC00CC"/>
                </a:solidFill>
                <a:latin typeface="新宋体" panose="02010609030101010101" pitchFamily="49" charset="-122"/>
                <a:ea typeface="新宋体" panose="02010609030101010101" pitchFamily="49" charset="-122"/>
              </a:rPr>
              <a:t>年以下</a:t>
            </a:r>
            <a:r>
              <a:rPr lang="zh-CN" altLang="en-US" sz="2800" b="1" smtClean="0">
                <a:solidFill>
                  <a:schemeClr val="tx2"/>
                </a:solidFill>
                <a:latin typeface="新宋体" panose="02010609030101010101" pitchFamily="49" charset="-122"/>
                <a:ea typeface="新宋体" panose="02010609030101010101" pitchFamily="49" charset="-122"/>
              </a:rPr>
              <a:t>）</a:t>
            </a:r>
            <a:endParaRPr lang="zh-CN" altLang="en-US" sz="2800" b="1" smtClean="0">
              <a:solidFill>
                <a:schemeClr val="tx2"/>
              </a:solidFill>
              <a:latin typeface="新宋体" panose="02010609030101010101" pitchFamily="49" charset="-122"/>
              <a:ea typeface="新宋体" panose="02010609030101010101" pitchFamily="49" charset="-122"/>
            </a:endParaRPr>
          </a:p>
          <a:p>
            <a:pPr>
              <a:buFontTx/>
              <a:buNone/>
            </a:pPr>
            <a:r>
              <a:rPr lang="zh-CN" altLang="en-US" sz="2800" b="1" smtClean="0">
                <a:solidFill>
                  <a:srgbClr val="CC0000"/>
                </a:solidFill>
              </a:rPr>
              <a:t>拘役</a:t>
            </a:r>
            <a:r>
              <a:rPr lang="en-US" altLang="zh-CN" sz="2800" b="1" smtClean="0">
                <a:solidFill>
                  <a:schemeClr val="tx2"/>
                </a:solidFill>
              </a:rPr>
              <a:t>—</a:t>
            </a:r>
            <a:r>
              <a:rPr lang="zh-CN" altLang="en-US" sz="2800" b="1" smtClean="0">
                <a:solidFill>
                  <a:schemeClr val="tx2"/>
                </a:solidFill>
              </a:rPr>
              <a:t>对犯罪人</a:t>
            </a:r>
            <a:r>
              <a:rPr lang="zh-CN" altLang="en-US" sz="2800" b="1" smtClean="0">
                <a:solidFill>
                  <a:srgbClr val="FF0000"/>
                </a:solidFill>
              </a:rPr>
              <a:t>短期</a:t>
            </a:r>
            <a:r>
              <a:rPr lang="zh-CN" altLang="en-US" sz="2800" b="1" smtClean="0">
                <a:solidFill>
                  <a:schemeClr val="tx2"/>
                </a:solidFill>
              </a:rPr>
              <a:t>剥夺自由，由</a:t>
            </a:r>
            <a:r>
              <a:rPr lang="zh-CN" altLang="en-US" sz="2800" b="1" smtClean="0">
                <a:solidFill>
                  <a:srgbClr val="FF0000"/>
                </a:solidFill>
              </a:rPr>
              <a:t>公安机关</a:t>
            </a:r>
            <a:r>
              <a:rPr lang="zh-CN" altLang="en-US" sz="2800" b="1" smtClean="0">
                <a:solidFill>
                  <a:schemeClr val="tx2"/>
                </a:solidFill>
              </a:rPr>
              <a:t>就近实行强制劳动改造。</a:t>
            </a:r>
            <a:r>
              <a:rPr lang="en-US" altLang="zh-CN" sz="2800" b="1" smtClean="0">
                <a:solidFill>
                  <a:schemeClr val="tx2"/>
                </a:solidFill>
              </a:rPr>
              <a:t> (</a:t>
            </a:r>
            <a:r>
              <a:rPr lang="zh-CN" altLang="en-US" sz="2800" b="1" smtClean="0">
                <a:solidFill>
                  <a:srgbClr val="9900CC"/>
                </a:solidFill>
              </a:rPr>
              <a:t>一般为</a:t>
            </a:r>
            <a:r>
              <a:rPr lang="en-US" altLang="zh-CN" sz="2800" b="1" smtClean="0">
                <a:solidFill>
                  <a:srgbClr val="9900CC"/>
                </a:solidFill>
              </a:rPr>
              <a:t>1 </a:t>
            </a:r>
            <a:r>
              <a:rPr lang="zh-CN" altLang="en-US" sz="2800" b="1" smtClean="0">
                <a:solidFill>
                  <a:srgbClr val="9900CC"/>
                </a:solidFill>
              </a:rPr>
              <a:t>个月以上</a:t>
            </a:r>
            <a:r>
              <a:rPr lang="en-US" altLang="zh-CN" sz="2800" b="1" smtClean="0">
                <a:solidFill>
                  <a:srgbClr val="9900CC"/>
                </a:solidFill>
              </a:rPr>
              <a:t>6</a:t>
            </a:r>
            <a:r>
              <a:rPr lang="zh-CN" altLang="en-US" sz="2800" b="1" smtClean="0">
                <a:solidFill>
                  <a:srgbClr val="9900CC"/>
                </a:solidFill>
              </a:rPr>
              <a:t>个月以下</a:t>
            </a:r>
            <a:r>
              <a:rPr lang="en-US" altLang="zh-CN" sz="2800" b="1" smtClean="0">
                <a:solidFill>
                  <a:schemeClr val="tx2"/>
                </a:solidFill>
              </a:rPr>
              <a:t>)</a:t>
            </a:r>
            <a:endParaRPr lang="en-US" altLang="zh-CN" sz="2800" b="1" smtClean="0">
              <a:solidFill>
                <a:schemeClr val="tx2"/>
              </a:solidFill>
            </a:endParaRPr>
          </a:p>
          <a:p>
            <a:pPr eaLnBrk="1" hangingPunct="1">
              <a:lnSpc>
                <a:spcPct val="120000"/>
              </a:lnSpc>
              <a:buFontTx/>
              <a:buNone/>
            </a:pPr>
            <a:r>
              <a:rPr lang="zh-CN" altLang="en-US" sz="2800" b="1" smtClean="0">
                <a:solidFill>
                  <a:srgbClr val="CC0000"/>
                </a:solidFill>
                <a:latin typeface="新宋体" panose="02010609030101010101" pitchFamily="49" charset="-122"/>
                <a:ea typeface="新宋体" panose="02010609030101010101" pitchFamily="49" charset="-122"/>
              </a:rPr>
              <a:t>有期徒刑</a:t>
            </a:r>
            <a:r>
              <a:rPr lang="en-US" altLang="zh-CN" sz="2800" b="1" smtClean="0">
                <a:solidFill>
                  <a:schemeClr val="tx2"/>
                </a:solidFill>
                <a:latin typeface="新宋体" panose="02010609030101010101" pitchFamily="49" charset="-122"/>
                <a:ea typeface="新宋体" panose="02010609030101010101" pitchFamily="49" charset="-122"/>
              </a:rPr>
              <a:t>—</a:t>
            </a:r>
            <a:r>
              <a:rPr lang="zh-CN" altLang="en-US" sz="2800" b="1" smtClean="0">
                <a:solidFill>
                  <a:schemeClr val="tx2"/>
                </a:solidFill>
                <a:latin typeface="新宋体" panose="02010609030101010101" pitchFamily="49" charset="-122"/>
                <a:ea typeface="新宋体" panose="02010609030101010101" pitchFamily="49" charset="-122"/>
              </a:rPr>
              <a:t>指剥夺犯罪分子</a:t>
            </a:r>
            <a:r>
              <a:rPr lang="zh-CN" altLang="en-US" sz="2800" b="1" smtClean="0">
                <a:solidFill>
                  <a:srgbClr val="FF0000"/>
                </a:solidFill>
                <a:latin typeface="新宋体" panose="02010609030101010101" pitchFamily="49" charset="-122"/>
                <a:ea typeface="新宋体" panose="02010609030101010101" pitchFamily="49" charset="-122"/>
              </a:rPr>
              <a:t>一定期限</a:t>
            </a:r>
            <a:r>
              <a:rPr lang="zh-CN" altLang="en-US" sz="2800" b="1" smtClean="0">
                <a:solidFill>
                  <a:schemeClr val="tx2"/>
                </a:solidFill>
                <a:latin typeface="新宋体" panose="02010609030101010101" pitchFamily="49" charset="-122"/>
                <a:ea typeface="新宋体" panose="02010609030101010101" pitchFamily="49" charset="-122"/>
              </a:rPr>
              <a:t>的人身自由，实行强制劳动改造的刑罚方法。（</a:t>
            </a:r>
            <a:r>
              <a:rPr lang="zh-CN" altLang="en-US" sz="2800" b="1" smtClean="0">
                <a:solidFill>
                  <a:srgbClr val="CC00CC"/>
                </a:solidFill>
                <a:latin typeface="新宋体" panose="02010609030101010101" pitchFamily="49" charset="-122"/>
                <a:ea typeface="新宋体" panose="02010609030101010101" pitchFamily="49" charset="-122"/>
              </a:rPr>
              <a:t>一般为</a:t>
            </a:r>
            <a:r>
              <a:rPr lang="en-US" altLang="zh-CN" sz="2800" b="1" smtClean="0">
                <a:solidFill>
                  <a:srgbClr val="CC00CC"/>
                </a:solidFill>
                <a:latin typeface="新宋体" panose="02010609030101010101" pitchFamily="49" charset="-122"/>
                <a:ea typeface="新宋体" panose="02010609030101010101" pitchFamily="49" charset="-122"/>
              </a:rPr>
              <a:t>6</a:t>
            </a:r>
            <a:r>
              <a:rPr lang="zh-CN" altLang="en-US" sz="2800" b="1" smtClean="0">
                <a:solidFill>
                  <a:srgbClr val="CC00CC"/>
                </a:solidFill>
                <a:latin typeface="新宋体" panose="02010609030101010101" pitchFamily="49" charset="-122"/>
                <a:ea typeface="新宋体" panose="02010609030101010101" pitchFamily="49" charset="-122"/>
              </a:rPr>
              <a:t>个月以上</a:t>
            </a:r>
            <a:r>
              <a:rPr lang="en-US" altLang="zh-CN" sz="2800" b="1" smtClean="0">
                <a:solidFill>
                  <a:srgbClr val="CC00CC"/>
                </a:solidFill>
                <a:latin typeface="新宋体" panose="02010609030101010101" pitchFamily="49" charset="-122"/>
                <a:ea typeface="新宋体" panose="02010609030101010101" pitchFamily="49" charset="-122"/>
              </a:rPr>
              <a:t>15</a:t>
            </a:r>
            <a:r>
              <a:rPr lang="zh-CN" altLang="en-US" sz="2800" b="1" smtClean="0">
                <a:solidFill>
                  <a:srgbClr val="CC00CC"/>
                </a:solidFill>
                <a:latin typeface="新宋体" panose="02010609030101010101" pitchFamily="49" charset="-122"/>
                <a:ea typeface="新宋体" panose="02010609030101010101" pitchFamily="49" charset="-122"/>
              </a:rPr>
              <a:t>年以下</a:t>
            </a:r>
            <a:r>
              <a:rPr lang="zh-CN" altLang="en-US" sz="2800" b="1" smtClean="0">
                <a:solidFill>
                  <a:schemeClr val="tx2"/>
                </a:solidFill>
                <a:latin typeface="新宋体" panose="02010609030101010101" pitchFamily="49" charset="-122"/>
                <a:ea typeface="新宋体" panose="02010609030101010101" pitchFamily="49" charset="-122"/>
              </a:rPr>
              <a:t>）</a:t>
            </a:r>
            <a:endParaRPr lang="zh-CN" altLang="en-US" sz="2800" b="1" smtClean="0">
              <a:solidFill>
                <a:schemeClr val="tx2"/>
              </a:solidFill>
              <a:latin typeface="新宋体" panose="02010609030101010101" pitchFamily="49" charset="-122"/>
              <a:ea typeface="新宋体" panose="02010609030101010101" pitchFamily="49" charset="-122"/>
            </a:endParaRPr>
          </a:p>
          <a:p>
            <a:pPr eaLnBrk="1" hangingPunct="1">
              <a:lnSpc>
                <a:spcPct val="120000"/>
              </a:lnSpc>
              <a:buFontTx/>
              <a:buNone/>
            </a:pPr>
            <a:r>
              <a:rPr lang="zh-CN" altLang="en-US" sz="2800" b="1" smtClean="0">
                <a:solidFill>
                  <a:srgbClr val="CC0000"/>
                </a:solidFill>
              </a:rPr>
              <a:t>无期徒刑</a:t>
            </a:r>
            <a:r>
              <a:rPr lang="en-US" altLang="zh-CN" sz="2800" b="1" smtClean="0">
                <a:solidFill>
                  <a:schemeClr val="tx2"/>
                </a:solidFill>
              </a:rPr>
              <a:t>—</a:t>
            </a:r>
            <a:r>
              <a:rPr lang="zh-CN" altLang="en-US" sz="2800" b="1" smtClean="0">
                <a:solidFill>
                  <a:schemeClr val="tx2"/>
                </a:solidFill>
              </a:rPr>
              <a:t>剥夺犯罪分子</a:t>
            </a:r>
            <a:r>
              <a:rPr lang="zh-CN" altLang="en-US" sz="2800" b="1" smtClean="0">
                <a:solidFill>
                  <a:srgbClr val="FF0000"/>
                </a:solidFill>
              </a:rPr>
              <a:t>终身自由</a:t>
            </a:r>
            <a:r>
              <a:rPr lang="zh-CN" altLang="en-US" sz="2800" b="1" smtClean="0">
                <a:solidFill>
                  <a:schemeClr val="tx2"/>
                </a:solidFill>
              </a:rPr>
              <a:t>，并实行强制劳动改造的刑罚方法。</a:t>
            </a:r>
            <a:endParaRPr lang="zh-CN" altLang="en-US" sz="2800" b="1" smtClean="0">
              <a:solidFill>
                <a:schemeClr val="tx2"/>
              </a:solidFill>
            </a:endParaRPr>
          </a:p>
          <a:p>
            <a:pPr eaLnBrk="1" hangingPunct="1">
              <a:lnSpc>
                <a:spcPct val="120000"/>
              </a:lnSpc>
              <a:buFontTx/>
              <a:buNone/>
            </a:pPr>
            <a:r>
              <a:rPr lang="zh-CN" altLang="en-US" sz="2800" b="1" smtClean="0">
                <a:solidFill>
                  <a:srgbClr val="CC0000"/>
                </a:solidFill>
              </a:rPr>
              <a:t>死刑</a:t>
            </a:r>
            <a:r>
              <a:rPr lang="en-US" altLang="zh-CN" sz="2800" b="1" smtClean="0">
                <a:solidFill>
                  <a:schemeClr val="tx2"/>
                </a:solidFill>
              </a:rPr>
              <a:t>—</a:t>
            </a:r>
            <a:r>
              <a:rPr lang="zh-CN" altLang="en-US" sz="2800" b="1" smtClean="0">
                <a:solidFill>
                  <a:schemeClr val="tx2"/>
                </a:solidFill>
              </a:rPr>
              <a:t>是剥夺犯罪人</a:t>
            </a:r>
            <a:r>
              <a:rPr lang="zh-CN" altLang="en-US" sz="2800" b="1" smtClean="0">
                <a:solidFill>
                  <a:srgbClr val="FF0000"/>
                </a:solidFill>
              </a:rPr>
              <a:t>生命</a:t>
            </a:r>
            <a:r>
              <a:rPr lang="zh-CN" altLang="en-US" sz="2800" b="1" smtClean="0">
                <a:solidFill>
                  <a:schemeClr val="tx2"/>
                </a:solidFill>
              </a:rPr>
              <a:t>的刑罚方法，分</a:t>
            </a:r>
            <a:r>
              <a:rPr lang="zh-CN" altLang="en-US" sz="2800" b="1" smtClean="0">
                <a:solidFill>
                  <a:srgbClr val="0000CC"/>
                </a:solidFill>
              </a:rPr>
              <a:t>死刑立即执行</a:t>
            </a:r>
            <a:r>
              <a:rPr lang="zh-CN" altLang="en-US" sz="2800" b="1" smtClean="0">
                <a:solidFill>
                  <a:schemeClr val="tx2"/>
                </a:solidFill>
              </a:rPr>
              <a:t>和</a:t>
            </a:r>
            <a:r>
              <a:rPr lang="zh-CN" altLang="en-US" sz="2800" b="1" smtClean="0">
                <a:solidFill>
                  <a:srgbClr val="0000CC"/>
                </a:solidFill>
              </a:rPr>
              <a:t>死刑缓期执行</a:t>
            </a:r>
            <a:r>
              <a:rPr lang="zh-CN" altLang="en-US" sz="2800" b="1" smtClean="0">
                <a:solidFill>
                  <a:schemeClr val="tx2"/>
                </a:solidFill>
              </a:rPr>
              <a:t>两种。</a:t>
            </a:r>
            <a:endParaRPr lang="zh-CN" altLang="en-US" sz="2800" b="1" smtClean="0">
              <a:solidFill>
                <a:schemeClr val="tx2"/>
              </a:solidFill>
            </a:endParaRPr>
          </a:p>
        </p:txBody>
      </p:sp>
      <p:sp>
        <p:nvSpPr>
          <p:cNvPr id="27654" name="WordArt 6"/>
          <p:cNvSpPr>
            <a:spLocks noChangeArrowheads="1" noChangeShapeType="1" noTextEdit="1"/>
          </p:cNvSpPr>
          <p:nvPr/>
        </p:nvSpPr>
        <p:spPr bwMode="auto">
          <a:xfrm>
            <a:off x="-612775" y="2276475"/>
            <a:ext cx="9258300" cy="2305050"/>
          </a:xfrm>
          <a:prstGeom prst="rect">
            <a:avLst/>
          </a:prstGeom>
        </p:spPr>
        <p:txBody>
          <a:bodyPr wrap="none" fromWordArt="1">
            <a:prstTxWarp prst="textCascadeUp">
              <a:avLst>
                <a:gd name="adj" fmla="val 44444"/>
              </a:avLst>
            </a:prstTxWarp>
            <a:scene3d>
              <a:camera prst="legacyPerspectiveFront">
                <a:rot lat="20519997" lon="1080000" rev="0"/>
              </a:camera>
              <a:lightRig rig="legacyHarsh2" dir="b"/>
            </a:scene3d>
            <a:sp3d extrusionH="430200" prstMaterial="legacyMatte">
              <a:extrusionClr>
                <a:srgbClr val="FF6600"/>
              </a:extrusionClr>
            </a:sp3d>
          </a:bodyPr>
          <a:lstStyle/>
          <a:p>
            <a:pPr algn="ctr"/>
            <a:r>
              <a:rPr lang="zh-CN" altLang="en-US" sz="4000" b="1" kern="10">
                <a:ln w="9525">
                  <a:round/>
                </a:ln>
                <a:gradFill rotWithShape="1">
                  <a:gsLst>
                    <a:gs pos="0">
                      <a:srgbClr val="FFE701"/>
                    </a:gs>
                    <a:gs pos="100000">
                      <a:srgbClr val="FE3E02"/>
                    </a:gs>
                  </a:gsLst>
                  <a:lin ang="5400000" scaled="1"/>
                </a:gradFill>
                <a:latin typeface="黑体" panose="02010609060101010101" pitchFamily="49" charset="-122"/>
                <a:ea typeface="黑体" panose="02010609060101010101" pitchFamily="49" charset="-122"/>
              </a:rPr>
              <a:t>主刑只能独立适用，不能相互附加适用。</a:t>
            </a:r>
            <a:endParaRPr lang="zh-CN" altLang="en-US" sz="4000" b="1" kern="10">
              <a:ln w="9525">
                <a:round/>
              </a:ln>
              <a:gradFill rotWithShape="1">
                <a:gsLst>
                  <a:gs pos="0">
                    <a:srgbClr val="FFE701"/>
                  </a:gs>
                  <a:gs pos="100000">
                    <a:srgbClr val="FE3E02"/>
                  </a:gs>
                </a:gsLst>
                <a:lin ang="5400000" scaled="1"/>
              </a:gradFill>
              <a:latin typeface="黑体" panose="02010609060101010101" pitchFamily="49" charset="-122"/>
              <a:ea typeface="黑体" panose="02010609060101010101" pitchFamily="49" charset="-122"/>
            </a:endParaRPr>
          </a:p>
        </p:txBody>
      </p:sp>
      <p:sp>
        <p:nvSpPr>
          <p:cNvPr id="19463" name="矩形 105478"/>
          <p:cNvSpPr>
            <a:spLocks noChangeArrowheads="1" noChangeShapeType="1" noTextEdit="1"/>
          </p:cNvSpPr>
          <p:nvPr/>
        </p:nvSpPr>
        <p:spPr bwMode="auto">
          <a:xfrm>
            <a:off x="2843213" y="0"/>
            <a:ext cx="2808287" cy="746125"/>
          </a:xfrm>
          <a:prstGeom prst="rect">
            <a:avLst/>
          </a:prstGeom>
        </p:spPr>
        <p:txBody>
          <a:bodyPr wrap="none" fromWordArt="1">
            <a:prstTxWarp prst="textPlain">
              <a:avLst>
                <a:gd name="adj" fmla="val 50000"/>
              </a:avLst>
            </a:prstTxWarp>
          </a:bodyPr>
          <a:lstStyle/>
          <a:p>
            <a:pPr algn="ctr"/>
            <a:r>
              <a:rPr lang="zh-CN" altLang="en-US" sz="3600" b="1" kern="10">
                <a:ln w="9525">
                  <a:solidFill>
                    <a:srgbClr val="000000"/>
                  </a:solidFill>
                  <a:round/>
                </a:ln>
                <a:solidFill>
                  <a:srgbClr val="FF0000"/>
                </a:solidFill>
                <a:latin typeface="黑体" panose="02010609060101010101" pitchFamily="49" charset="-122"/>
                <a:ea typeface="黑体" panose="02010609060101010101" pitchFamily="49" charset="-122"/>
              </a:rPr>
              <a:t>主 刑</a:t>
            </a:r>
            <a:endParaRPr lang="zh-CN" altLang="en-US" sz="3600" b="1" kern="10">
              <a:ln w="9525">
                <a:solidFill>
                  <a:srgbClr val="000000"/>
                </a:solidFill>
                <a:round/>
              </a:ln>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7651">
                                            <p:txEl>
                                              <p:pRg st="0" end="0"/>
                                            </p:txEl>
                                          </p:spTgt>
                                        </p:tgtEl>
                                        <p:attrNameLst>
                                          <p:attrName>style.visibility</p:attrName>
                                        </p:attrNameLst>
                                      </p:cBhvr>
                                      <p:to>
                                        <p:strVal val="visible"/>
                                      </p:to>
                                    </p:set>
                                    <p:anim calcmode="lin" valueType="num">
                                      <p:cBhvr additive="base">
                                        <p:cTn id="7" dur="500" fill="hold"/>
                                        <p:tgtEl>
                                          <p:spTgt spid="2765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765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7651">
                                            <p:txEl>
                                              <p:pRg st="1" end="1"/>
                                            </p:txEl>
                                          </p:spTgt>
                                        </p:tgtEl>
                                        <p:attrNameLst>
                                          <p:attrName>style.visibility</p:attrName>
                                        </p:attrNameLst>
                                      </p:cBhvr>
                                      <p:to>
                                        <p:strVal val="visible"/>
                                      </p:to>
                                    </p:set>
                                    <p:anim calcmode="lin" valueType="num">
                                      <p:cBhvr additive="base">
                                        <p:cTn id="13" dur="500" fill="hold"/>
                                        <p:tgtEl>
                                          <p:spTgt spid="2765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765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7651">
                                            <p:txEl>
                                              <p:pRg st="2" end="2"/>
                                            </p:txEl>
                                          </p:spTgt>
                                        </p:tgtEl>
                                        <p:attrNameLst>
                                          <p:attrName>style.visibility</p:attrName>
                                        </p:attrNameLst>
                                      </p:cBhvr>
                                      <p:to>
                                        <p:strVal val="visible"/>
                                      </p:to>
                                    </p:set>
                                    <p:anim calcmode="lin" valueType="num">
                                      <p:cBhvr additive="base">
                                        <p:cTn id="19" dur="500" fill="hold"/>
                                        <p:tgtEl>
                                          <p:spTgt spid="2765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765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7651">
                                            <p:txEl>
                                              <p:pRg st="3" end="3"/>
                                            </p:txEl>
                                          </p:spTgt>
                                        </p:tgtEl>
                                        <p:attrNameLst>
                                          <p:attrName>style.visibility</p:attrName>
                                        </p:attrNameLst>
                                      </p:cBhvr>
                                      <p:to>
                                        <p:strVal val="visible"/>
                                      </p:to>
                                    </p:set>
                                    <p:anim calcmode="lin" valueType="num">
                                      <p:cBhvr additive="base">
                                        <p:cTn id="25" dur="500" fill="hold"/>
                                        <p:tgtEl>
                                          <p:spTgt spid="27651">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765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7651">
                                            <p:txEl>
                                              <p:pRg st="4" end="4"/>
                                            </p:txEl>
                                          </p:spTgt>
                                        </p:tgtEl>
                                        <p:attrNameLst>
                                          <p:attrName>style.visibility</p:attrName>
                                        </p:attrNameLst>
                                      </p:cBhvr>
                                      <p:to>
                                        <p:strVal val="visible"/>
                                      </p:to>
                                    </p:set>
                                    <p:anim calcmode="lin" valueType="num">
                                      <p:cBhvr additive="base">
                                        <p:cTn id="31" dur="500" fill="hold"/>
                                        <p:tgtEl>
                                          <p:spTgt spid="27651">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765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6" presetClass="entr" presetSubtype="0" fill="hold" grpId="0" nodeType="clickEffect">
                                  <p:stCondLst>
                                    <p:cond delay="0"/>
                                  </p:stCondLst>
                                  <p:childTnLst>
                                    <p:set>
                                      <p:cBhvr>
                                        <p:cTn id="36" dur="1" fill="hold">
                                          <p:stCondLst>
                                            <p:cond delay="0"/>
                                          </p:stCondLst>
                                        </p:cTn>
                                        <p:tgtEl>
                                          <p:spTgt spid="27654"/>
                                        </p:tgtEl>
                                        <p:attrNameLst>
                                          <p:attrName>style.visibility</p:attrName>
                                        </p:attrNameLst>
                                      </p:cBhvr>
                                      <p:to>
                                        <p:strVal val="visible"/>
                                      </p:to>
                                    </p:set>
                                    <p:animEffect transition="in" filter="wipe(down)">
                                      <p:cBhvr>
                                        <p:cTn id="37" dur="580">
                                          <p:stCondLst>
                                            <p:cond delay="0"/>
                                          </p:stCondLst>
                                        </p:cTn>
                                        <p:tgtEl>
                                          <p:spTgt spid="27654"/>
                                        </p:tgtEl>
                                      </p:cBhvr>
                                    </p:animEffect>
                                    <p:anim calcmode="lin" valueType="num">
                                      <p:cBhvr>
                                        <p:cTn id="38" dur="1822" tmFilter="0,0; 0.14,0.36; 0.43,0.73; 0.71,0.91; 1.0,1.0">
                                          <p:stCondLst>
                                            <p:cond delay="0"/>
                                          </p:stCondLst>
                                        </p:cTn>
                                        <p:tgtEl>
                                          <p:spTgt spid="27654"/>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27654"/>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27654"/>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27654"/>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27654"/>
                                        </p:tgtEl>
                                        <p:attrNameLst>
                                          <p:attrName>ppt_y</p:attrName>
                                        </p:attrNameLst>
                                      </p:cBhvr>
                                      <p:tavLst>
                                        <p:tav tm="0" fmla="#ppt_y-sin(pi*$)/81">
                                          <p:val>
                                            <p:fltVal val="0"/>
                                          </p:val>
                                        </p:tav>
                                        <p:tav tm="100000">
                                          <p:val>
                                            <p:fltVal val="1"/>
                                          </p:val>
                                        </p:tav>
                                      </p:tavLst>
                                    </p:anim>
                                    <p:animScale>
                                      <p:cBhvr>
                                        <p:cTn id="43" dur="26">
                                          <p:stCondLst>
                                            <p:cond delay="650"/>
                                          </p:stCondLst>
                                        </p:cTn>
                                        <p:tgtEl>
                                          <p:spTgt spid="27654"/>
                                        </p:tgtEl>
                                      </p:cBhvr>
                                      <p:to x="100000" y="60000"/>
                                    </p:animScale>
                                    <p:animScale>
                                      <p:cBhvr>
                                        <p:cTn id="44" dur="166" decel="50000">
                                          <p:stCondLst>
                                            <p:cond delay="676"/>
                                          </p:stCondLst>
                                        </p:cTn>
                                        <p:tgtEl>
                                          <p:spTgt spid="27654"/>
                                        </p:tgtEl>
                                      </p:cBhvr>
                                      <p:to x="100000" y="100000"/>
                                    </p:animScale>
                                    <p:animScale>
                                      <p:cBhvr>
                                        <p:cTn id="45" dur="26">
                                          <p:stCondLst>
                                            <p:cond delay="1312"/>
                                          </p:stCondLst>
                                        </p:cTn>
                                        <p:tgtEl>
                                          <p:spTgt spid="27654"/>
                                        </p:tgtEl>
                                      </p:cBhvr>
                                      <p:to x="100000" y="80000"/>
                                    </p:animScale>
                                    <p:animScale>
                                      <p:cBhvr>
                                        <p:cTn id="46" dur="166" decel="50000">
                                          <p:stCondLst>
                                            <p:cond delay="1338"/>
                                          </p:stCondLst>
                                        </p:cTn>
                                        <p:tgtEl>
                                          <p:spTgt spid="27654"/>
                                        </p:tgtEl>
                                      </p:cBhvr>
                                      <p:to x="100000" y="100000"/>
                                    </p:animScale>
                                    <p:animScale>
                                      <p:cBhvr>
                                        <p:cTn id="47" dur="26">
                                          <p:stCondLst>
                                            <p:cond delay="1642"/>
                                          </p:stCondLst>
                                        </p:cTn>
                                        <p:tgtEl>
                                          <p:spTgt spid="27654"/>
                                        </p:tgtEl>
                                      </p:cBhvr>
                                      <p:to x="100000" y="90000"/>
                                    </p:animScale>
                                    <p:animScale>
                                      <p:cBhvr>
                                        <p:cTn id="48" dur="166" decel="50000">
                                          <p:stCondLst>
                                            <p:cond delay="1668"/>
                                          </p:stCondLst>
                                        </p:cTn>
                                        <p:tgtEl>
                                          <p:spTgt spid="27654"/>
                                        </p:tgtEl>
                                      </p:cBhvr>
                                      <p:to x="100000" y="100000"/>
                                    </p:animScale>
                                    <p:animScale>
                                      <p:cBhvr>
                                        <p:cTn id="49" dur="26">
                                          <p:stCondLst>
                                            <p:cond delay="1808"/>
                                          </p:stCondLst>
                                        </p:cTn>
                                        <p:tgtEl>
                                          <p:spTgt spid="27654"/>
                                        </p:tgtEl>
                                      </p:cBhvr>
                                      <p:to x="100000" y="95000"/>
                                    </p:animScale>
                                    <p:animScale>
                                      <p:cBhvr>
                                        <p:cTn id="50" dur="166" decel="50000">
                                          <p:stCondLst>
                                            <p:cond delay="1834"/>
                                          </p:stCondLst>
                                        </p:cTn>
                                        <p:tgtEl>
                                          <p:spTgt spid="2765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5" name="内容占位符 105474"/>
          <p:cNvSpPr>
            <a:spLocks noGrp="1"/>
          </p:cNvSpPr>
          <p:nvPr>
            <p:ph idx="1"/>
          </p:nvPr>
        </p:nvSpPr>
        <p:spPr>
          <a:xfrm>
            <a:off x="0" y="836613"/>
            <a:ext cx="7848600" cy="4968875"/>
          </a:xfrm>
        </p:spPr>
        <p:txBody>
          <a:bodyPr/>
          <a:lstStyle/>
          <a:p>
            <a:pPr eaLnBrk="1" hangingPunct="1">
              <a:lnSpc>
                <a:spcPct val="110000"/>
              </a:lnSpc>
            </a:pPr>
            <a:r>
              <a:rPr lang="zh-CN" altLang="en-US" b="1" smtClean="0">
                <a:solidFill>
                  <a:srgbClr val="0000CC"/>
                </a:solidFill>
                <a:latin typeface="新宋体" panose="02010609030101010101" pitchFamily="49" charset="-122"/>
                <a:ea typeface="新宋体" panose="02010609030101010101" pitchFamily="49" charset="-122"/>
              </a:rPr>
              <a:t>罚金</a:t>
            </a:r>
            <a:r>
              <a:rPr lang="en-US" altLang="zh-CN" b="1" smtClean="0">
                <a:latin typeface="新宋体" panose="02010609030101010101" pitchFamily="49" charset="-122"/>
                <a:ea typeface="新宋体" panose="02010609030101010101" pitchFamily="49" charset="-122"/>
              </a:rPr>
              <a:t>—</a:t>
            </a:r>
            <a:r>
              <a:rPr lang="zh-CN" altLang="en-US" b="1" smtClean="0">
                <a:latin typeface="新宋体" panose="02010609030101010101" pitchFamily="49" charset="-122"/>
                <a:ea typeface="新宋体" panose="02010609030101010101" pitchFamily="49" charset="-122"/>
              </a:rPr>
              <a:t>是人民法院判处强制犯罪人向国家缴纳一定数额</a:t>
            </a:r>
            <a:r>
              <a:rPr lang="zh-CN" altLang="en-US" b="1" smtClean="0">
                <a:solidFill>
                  <a:srgbClr val="FF0000"/>
                </a:solidFill>
                <a:latin typeface="新宋体" panose="02010609030101010101" pitchFamily="49" charset="-122"/>
                <a:ea typeface="新宋体" panose="02010609030101010101" pitchFamily="49" charset="-122"/>
              </a:rPr>
              <a:t>金钱</a:t>
            </a:r>
            <a:r>
              <a:rPr lang="zh-CN" altLang="en-US" b="1" smtClean="0">
                <a:latin typeface="新宋体" panose="02010609030101010101" pitchFamily="49" charset="-122"/>
                <a:ea typeface="新宋体" panose="02010609030101010101" pitchFamily="49" charset="-122"/>
              </a:rPr>
              <a:t>的刑罚方法。</a:t>
            </a:r>
            <a:endParaRPr lang="zh-CN" altLang="en-US" b="1" smtClean="0">
              <a:latin typeface="新宋体" panose="02010609030101010101" pitchFamily="49" charset="-122"/>
              <a:ea typeface="新宋体" panose="02010609030101010101" pitchFamily="49" charset="-122"/>
            </a:endParaRPr>
          </a:p>
          <a:p>
            <a:pPr eaLnBrk="1" hangingPunct="1">
              <a:lnSpc>
                <a:spcPct val="110000"/>
              </a:lnSpc>
            </a:pPr>
            <a:r>
              <a:rPr lang="zh-CN" altLang="en-US" b="1" smtClean="0">
                <a:solidFill>
                  <a:srgbClr val="0000CC"/>
                </a:solidFill>
                <a:latin typeface="新宋体" panose="02010609030101010101" pitchFamily="49" charset="-122"/>
                <a:ea typeface="新宋体" panose="02010609030101010101" pitchFamily="49" charset="-122"/>
              </a:rPr>
              <a:t>剥夺政治权利</a:t>
            </a:r>
            <a:r>
              <a:rPr lang="en-US" altLang="zh-CN" b="1" smtClean="0">
                <a:latin typeface="新宋体" panose="02010609030101010101" pitchFamily="49" charset="-122"/>
                <a:ea typeface="新宋体" panose="02010609030101010101" pitchFamily="49" charset="-122"/>
              </a:rPr>
              <a:t>—</a:t>
            </a:r>
            <a:r>
              <a:rPr lang="zh-CN" altLang="en-US" b="1" smtClean="0">
                <a:latin typeface="新宋体" panose="02010609030101010101" pitchFamily="49" charset="-122"/>
                <a:ea typeface="新宋体" panose="02010609030101010101" pitchFamily="49" charset="-122"/>
              </a:rPr>
              <a:t>剥夺犯罪分子参加</a:t>
            </a:r>
            <a:r>
              <a:rPr lang="zh-CN" altLang="en-US" b="1" smtClean="0">
                <a:solidFill>
                  <a:srgbClr val="FF0000"/>
                </a:solidFill>
                <a:latin typeface="新宋体" panose="02010609030101010101" pitchFamily="49" charset="-122"/>
                <a:ea typeface="新宋体" panose="02010609030101010101" pitchFamily="49" charset="-122"/>
              </a:rPr>
              <a:t>国家管理与政治活动</a:t>
            </a:r>
            <a:r>
              <a:rPr lang="zh-CN" altLang="en-US" b="1" smtClean="0">
                <a:latin typeface="新宋体" panose="02010609030101010101" pitchFamily="49" charset="-122"/>
                <a:ea typeface="新宋体" panose="02010609030101010101" pitchFamily="49" charset="-122"/>
              </a:rPr>
              <a:t>的权利的刑罚。</a:t>
            </a:r>
            <a:endParaRPr lang="zh-CN" altLang="en-US" b="1" smtClean="0">
              <a:latin typeface="新宋体" panose="02010609030101010101" pitchFamily="49" charset="-122"/>
              <a:ea typeface="新宋体" panose="02010609030101010101" pitchFamily="49" charset="-122"/>
            </a:endParaRPr>
          </a:p>
          <a:p>
            <a:pPr eaLnBrk="1" hangingPunct="1">
              <a:lnSpc>
                <a:spcPct val="110000"/>
              </a:lnSpc>
            </a:pPr>
            <a:r>
              <a:rPr lang="zh-CN" altLang="en-US" b="1" smtClean="0">
                <a:solidFill>
                  <a:srgbClr val="0000CC"/>
                </a:solidFill>
                <a:latin typeface="新宋体" panose="02010609030101010101" pitchFamily="49" charset="-122"/>
                <a:ea typeface="新宋体" panose="02010609030101010101" pitchFamily="49" charset="-122"/>
              </a:rPr>
              <a:t>没收财产</a:t>
            </a:r>
            <a:r>
              <a:rPr lang="en-US" altLang="zh-CN" b="1" smtClean="0">
                <a:latin typeface="新宋体" panose="02010609030101010101" pitchFamily="49" charset="-122"/>
                <a:ea typeface="新宋体" panose="02010609030101010101" pitchFamily="49" charset="-122"/>
              </a:rPr>
              <a:t>—</a:t>
            </a:r>
            <a:r>
              <a:rPr lang="zh-CN" altLang="en-US" b="1" smtClean="0">
                <a:latin typeface="新宋体" panose="02010609030101010101" pitchFamily="49" charset="-122"/>
                <a:ea typeface="新宋体" panose="02010609030101010101" pitchFamily="49" charset="-122"/>
              </a:rPr>
              <a:t>将个人所有财产中的</a:t>
            </a:r>
            <a:r>
              <a:rPr lang="zh-CN" altLang="en-US" b="1" smtClean="0">
                <a:solidFill>
                  <a:srgbClr val="FF0000"/>
                </a:solidFill>
                <a:latin typeface="新宋体" panose="02010609030101010101" pitchFamily="49" charset="-122"/>
                <a:ea typeface="新宋体" panose="02010609030101010101" pitchFamily="49" charset="-122"/>
              </a:rPr>
              <a:t>部分或全部</a:t>
            </a:r>
            <a:r>
              <a:rPr lang="zh-CN" altLang="en-US" b="1" smtClean="0">
                <a:latin typeface="新宋体" panose="02010609030101010101" pitchFamily="49" charset="-122"/>
                <a:ea typeface="新宋体" panose="02010609030101010101" pitchFamily="49" charset="-122"/>
              </a:rPr>
              <a:t>强制无偿地收归国有。</a:t>
            </a:r>
            <a:endParaRPr lang="zh-CN" altLang="en-US" b="1" smtClean="0">
              <a:latin typeface="新宋体" panose="02010609030101010101" pitchFamily="49" charset="-122"/>
              <a:ea typeface="新宋体" panose="02010609030101010101" pitchFamily="49" charset="-122"/>
            </a:endParaRPr>
          </a:p>
          <a:p>
            <a:pPr eaLnBrk="1" hangingPunct="1">
              <a:lnSpc>
                <a:spcPct val="110000"/>
              </a:lnSpc>
            </a:pPr>
            <a:r>
              <a:rPr lang="zh-CN" altLang="en-US" b="1" smtClean="0">
                <a:solidFill>
                  <a:srgbClr val="0000CC"/>
                </a:solidFill>
                <a:latin typeface="新宋体" panose="02010609030101010101" pitchFamily="49" charset="-122"/>
                <a:ea typeface="新宋体" panose="02010609030101010101" pitchFamily="49" charset="-122"/>
              </a:rPr>
              <a:t>驱逐出境</a:t>
            </a:r>
            <a:r>
              <a:rPr lang="en-US" altLang="zh-CN" b="1" smtClean="0">
                <a:solidFill>
                  <a:srgbClr val="FF0000"/>
                </a:solidFill>
                <a:latin typeface="新宋体" panose="02010609030101010101" pitchFamily="49" charset="-122"/>
                <a:ea typeface="新宋体" panose="02010609030101010101" pitchFamily="49" charset="-122"/>
              </a:rPr>
              <a:t>—</a:t>
            </a:r>
            <a:r>
              <a:rPr lang="zh-CN" altLang="en-US" b="1" smtClean="0">
                <a:latin typeface="新宋体" panose="02010609030101010101" pitchFamily="49" charset="-122"/>
                <a:ea typeface="新宋体" panose="02010609030101010101" pitchFamily="49" charset="-122"/>
              </a:rPr>
              <a:t>是指强迫</a:t>
            </a:r>
            <a:r>
              <a:rPr lang="zh-CN" altLang="en-US" b="1" smtClean="0">
                <a:solidFill>
                  <a:srgbClr val="FF0000"/>
                </a:solidFill>
                <a:latin typeface="新宋体" panose="02010609030101010101" pitchFamily="49" charset="-122"/>
                <a:ea typeface="新宋体" panose="02010609030101010101" pitchFamily="49" charset="-122"/>
              </a:rPr>
              <a:t>犯罪的外国人</a:t>
            </a:r>
            <a:r>
              <a:rPr lang="zh-CN" altLang="en-US" b="1" smtClean="0">
                <a:latin typeface="新宋体" panose="02010609030101010101" pitchFamily="49" charset="-122"/>
                <a:ea typeface="新宋体" panose="02010609030101010101" pitchFamily="49" charset="-122"/>
              </a:rPr>
              <a:t>离开中国国（边）境的刑罚方法。</a:t>
            </a:r>
            <a:endParaRPr lang="zh-CN" altLang="en-US" b="1" smtClean="0">
              <a:latin typeface="新宋体" panose="02010609030101010101" pitchFamily="49" charset="-122"/>
              <a:ea typeface="新宋体" panose="02010609030101010101" pitchFamily="49" charset="-122"/>
            </a:endParaRPr>
          </a:p>
        </p:txBody>
      </p:sp>
      <p:sp>
        <p:nvSpPr>
          <p:cNvPr id="22531" name="矩形 105478"/>
          <p:cNvSpPr>
            <a:spLocks noChangeArrowheads="1" noChangeShapeType="1" noTextEdit="1"/>
          </p:cNvSpPr>
          <p:nvPr/>
        </p:nvSpPr>
        <p:spPr bwMode="auto">
          <a:xfrm>
            <a:off x="2843213" y="0"/>
            <a:ext cx="2808287" cy="746125"/>
          </a:xfrm>
          <a:prstGeom prst="rect">
            <a:avLst/>
          </a:prstGeom>
        </p:spPr>
        <p:txBody>
          <a:bodyPr wrap="none" fromWordArt="1">
            <a:prstTxWarp prst="textPlain">
              <a:avLst>
                <a:gd name="adj" fmla="val 50000"/>
              </a:avLst>
            </a:prstTxWarp>
          </a:bodyPr>
          <a:lstStyle/>
          <a:p>
            <a:pPr algn="ctr"/>
            <a:r>
              <a:rPr lang="zh-CN" altLang="en-US" sz="3600" b="1" kern="10">
                <a:ln w="9525">
                  <a:solidFill>
                    <a:srgbClr val="000000"/>
                  </a:solidFill>
                  <a:round/>
                </a:ln>
                <a:solidFill>
                  <a:srgbClr val="FF0000"/>
                </a:solidFill>
                <a:latin typeface="黑体" panose="02010609060101010101" pitchFamily="49" charset="-122"/>
                <a:ea typeface="黑体" panose="02010609060101010101" pitchFamily="49" charset="-122"/>
              </a:rPr>
              <a:t>附加刑</a:t>
            </a:r>
            <a:endParaRPr lang="zh-CN" altLang="en-US" sz="3600" b="1" kern="10">
              <a:ln w="9525">
                <a:solidFill>
                  <a:srgbClr val="000000"/>
                </a:solidFill>
                <a:round/>
              </a:ln>
              <a:solidFill>
                <a:srgbClr val="FF0000"/>
              </a:solidFill>
              <a:latin typeface="黑体" panose="02010609060101010101" pitchFamily="49" charset="-122"/>
              <a:ea typeface="黑体" panose="02010609060101010101" pitchFamily="49" charset="-122"/>
            </a:endParaRPr>
          </a:p>
        </p:txBody>
      </p:sp>
      <p:pic>
        <p:nvPicPr>
          <p:cNvPr id="22532" name="Picture 6" descr="20150316104825422"/>
          <p:cNvPicPr>
            <a:picLocks noChangeAspect="1" noChangeArrowheads="1"/>
          </p:cNvPicPr>
          <p:nvPr/>
        </p:nvPicPr>
        <p:blipFill>
          <a:blip r:embed="rId1" cstate="print"/>
          <a:srcRect/>
          <a:stretch>
            <a:fillRect/>
          </a:stretch>
        </p:blipFill>
        <p:spPr bwMode="auto">
          <a:xfrm>
            <a:off x="4859338" y="5445125"/>
            <a:ext cx="4284662" cy="1412875"/>
          </a:xfrm>
          <a:prstGeom prst="rect">
            <a:avLst/>
          </a:prstGeom>
          <a:noFill/>
          <a:ln w="9525">
            <a:noFill/>
            <a:miter lim="800000"/>
            <a:headEnd/>
            <a:tailEnd/>
          </a:ln>
        </p:spPr>
      </p:pic>
      <p:sp>
        <p:nvSpPr>
          <p:cNvPr id="21511" name="WordArt 7"/>
          <p:cNvSpPr>
            <a:spLocks noChangeArrowheads="1" noChangeShapeType="1" noTextEdit="1"/>
          </p:cNvSpPr>
          <p:nvPr/>
        </p:nvSpPr>
        <p:spPr bwMode="auto">
          <a:xfrm>
            <a:off x="214313" y="2797175"/>
            <a:ext cx="8715375" cy="1263650"/>
          </a:xfrm>
          <a:prstGeom prst="rect">
            <a:avLst/>
          </a:prstGeom>
        </p:spPr>
        <p:txBody>
          <a:bodyPr wrap="none" fromWordArt="1">
            <a:prstTxWarp prst="textSlantUp">
              <a:avLst>
                <a:gd name="adj" fmla="val 32056"/>
              </a:avLst>
            </a:prstTxWarp>
          </a:bodyPr>
          <a:lstStyle/>
          <a:p>
            <a:pPr algn="ctr"/>
            <a:r>
              <a:rPr lang="zh-CN" altLang="en-US" sz="4400" b="1" kern="10">
                <a:ln w="9525">
                  <a:solidFill>
                    <a:srgbClr val="CC99FF"/>
                  </a:solidFill>
                  <a:rou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黑体" panose="02010609060101010101" pitchFamily="49" charset="-122"/>
                <a:ea typeface="黑体" panose="02010609060101010101" pitchFamily="49" charset="-122"/>
              </a:rPr>
              <a:t>可以独立适用，也可以附加适用。</a:t>
            </a:r>
            <a:endParaRPr lang="zh-CN" altLang="en-US" sz="4400" b="1" kern="10">
              <a:ln w="9525">
                <a:solidFill>
                  <a:srgbClr val="CC99FF"/>
                </a:solidFill>
                <a:rou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5475">
                                            <p:txEl>
                                              <p:pRg st="0" end="0"/>
                                            </p:txEl>
                                          </p:spTgt>
                                        </p:tgtEl>
                                        <p:attrNameLst>
                                          <p:attrName>style.visibility</p:attrName>
                                        </p:attrNameLst>
                                      </p:cBhvr>
                                      <p:to>
                                        <p:strVal val="visible"/>
                                      </p:to>
                                    </p:set>
                                    <p:anim calcmode="lin" valueType="num">
                                      <p:cBhvr additive="base">
                                        <p:cTn id="7" dur="500" fill="hold"/>
                                        <p:tgtEl>
                                          <p:spTgt spid="10547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547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5475">
                                            <p:txEl>
                                              <p:pRg st="1" end="1"/>
                                            </p:txEl>
                                          </p:spTgt>
                                        </p:tgtEl>
                                        <p:attrNameLst>
                                          <p:attrName>style.visibility</p:attrName>
                                        </p:attrNameLst>
                                      </p:cBhvr>
                                      <p:to>
                                        <p:strVal val="visible"/>
                                      </p:to>
                                    </p:set>
                                    <p:anim calcmode="lin" valueType="num">
                                      <p:cBhvr additive="base">
                                        <p:cTn id="13" dur="500" fill="hold"/>
                                        <p:tgtEl>
                                          <p:spTgt spid="10547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547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5475">
                                            <p:txEl>
                                              <p:pRg st="2" end="2"/>
                                            </p:txEl>
                                          </p:spTgt>
                                        </p:tgtEl>
                                        <p:attrNameLst>
                                          <p:attrName>style.visibility</p:attrName>
                                        </p:attrNameLst>
                                      </p:cBhvr>
                                      <p:to>
                                        <p:strVal val="visible"/>
                                      </p:to>
                                    </p:set>
                                    <p:anim calcmode="lin" valueType="num">
                                      <p:cBhvr additive="base">
                                        <p:cTn id="19" dur="500" fill="hold"/>
                                        <p:tgtEl>
                                          <p:spTgt spid="10547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547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5475">
                                            <p:txEl>
                                              <p:pRg st="3" end="3"/>
                                            </p:txEl>
                                          </p:spTgt>
                                        </p:tgtEl>
                                        <p:attrNameLst>
                                          <p:attrName>style.visibility</p:attrName>
                                        </p:attrNameLst>
                                      </p:cBhvr>
                                      <p:to>
                                        <p:strVal val="visible"/>
                                      </p:to>
                                    </p:set>
                                    <p:anim calcmode="lin" valueType="num">
                                      <p:cBhvr additive="base">
                                        <p:cTn id="25" dur="500" fill="hold"/>
                                        <p:tgtEl>
                                          <p:spTgt spid="10547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547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6" presetClass="entr" presetSubtype="0" fill="hold" grpId="0" nodeType="clickEffect">
                                  <p:stCondLst>
                                    <p:cond delay="0"/>
                                  </p:stCondLst>
                                  <p:childTnLst>
                                    <p:set>
                                      <p:cBhvr>
                                        <p:cTn id="30" dur="1" fill="hold">
                                          <p:stCondLst>
                                            <p:cond delay="0"/>
                                          </p:stCondLst>
                                        </p:cTn>
                                        <p:tgtEl>
                                          <p:spTgt spid="21511"/>
                                        </p:tgtEl>
                                        <p:attrNameLst>
                                          <p:attrName>style.visibility</p:attrName>
                                        </p:attrNameLst>
                                      </p:cBhvr>
                                      <p:to>
                                        <p:strVal val="visible"/>
                                      </p:to>
                                    </p:set>
                                    <p:animEffect transition="in" filter="wipe(down)">
                                      <p:cBhvr>
                                        <p:cTn id="31" dur="580">
                                          <p:stCondLst>
                                            <p:cond delay="0"/>
                                          </p:stCondLst>
                                        </p:cTn>
                                        <p:tgtEl>
                                          <p:spTgt spid="21511"/>
                                        </p:tgtEl>
                                      </p:cBhvr>
                                    </p:animEffect>
                                    <p:anim calcmode="lin" valueType="num">
                                      <p:cBhvr>
                                        <p:cTn id="32" dur="1822" tmFilter="0,0; 0.14,0.36; 0.43,0.73; 0.71,0.91; 1.0,1.0">
                                          <p:stCondLst>
                                            <p:cond delay="0"/>
                                          </p:stCondLst>
                                        </p:cTn>
                                        <p:tgtEl>
                                          <p:spTgt spid="21511"/>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21511"/>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21511"/>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21511"/>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21511"/>
                                        </p:tgtEl>
                                        <p:attrNameLst>
                                          <p:attrName>ppt_y</p:attrName>
                                        </p:attrNameLst>
                                      </p:cBhvr>
                                      <p:tavLst>
                                        <p:tav tm="0" fmla="#ppt_y-sin(pi*$)/81">
                                          <p:val>
                                            <p:fltVal val="0"/>
                                          </p:val>
                                        </p:tav>
                                        <p:tav tm="100000">
                                          <p:val>
                                            <p:fltVal val="1"/>
                                          </p:val>
                                        </p:tav>
                                      </p:tavLst>
                                    </p:anim>
                                    <p:animScale>
                                      <p:cBhvr>
                                        <p:cTn id="37" dur="26">
                                          <p:stCondLst>
                                            <p:cond delay="650"/>
                                          </p:stCondLst>
                                        </p:cTn>
                                        <p:tgtEl>
                                          <p:spTgt spid="21511"/>
                                        </p:tgtEl>
                                      </p:cBhvr>
                                      <p:to x="100000" y="60000"/>
                                    </p:animScale>
                                    <p:animScale>
                                      <p:cBhvr>
                                        <p:cTn id="38" dur="166" decel="50000">
                                          <p:stCondLst>
                                            <p:cond delay="676"/>
                                          </p:stCondLst>
                                        </p:cTn>
                                        <p:tgtEl>
                                          <p:spTgt spid="21511"/>
                                        </p:tgtEl>
                                      </p:cBhvr>
                                      <p:to x="100000" y="100000"/>
                                    </p:animScale>
                                    <p:animScale>
                                      <p:cBhvr>
                                        <p:cTn id="39" dur="26">
                                          <p:stCondLst>
                                            <p:cond delay="1312"/>
                                          </p:stCondLst>
                                        </p:cTn>
                                        <p:tgtEl>
                                          <p:spTgt spid="21511"/>
                                        </p:tgtEl>
                                      </p:cBhvr>
                                      <p:to x="100000" y="80000"/>
                                    </p:animScale>
                                    <p:animScale>
                                      <p:cBhvr>
                                        <p:cTn id="40" dur="166" decel="50000">
                                          <p:stCondLst>
                                            <p:cond delay="1338"/>
                                          </p:stCondLst>
                                        </p:cTn>
                                        <p:tgtEl>
                                          <p:spTgt spid="21511"/>
                                        </p:tgtEl>
                                      </p:cBhvr>
                                      <p:to x="100000" y="100000"/>
                                    </p:animScale>
                                    <p:animScale>
                                      <p:cBhvr>
                                        <p:cTn id="41" dur="26">
                                          <p:stCondLst>
                                            <p:cond delay="1642"/>
                                          </p:stCondLst>
                                        </p:cTn>
                                        <p:tgtEl>
                                          <p:spTgt spid="21511"/>
                                        </p:tgtEl>
                                      </p:cBhvr>
                                      <p:to x="100000" y="90000"/>
                                    </p:animScale>
                                    <p:animScale>
                                      <p:cBhvr>
                                        <p:cTn id="42" dur="166" decel="50000">
                                          <p:stCondLst>
                                            <p:cond delay="1668"/>
                                          </p:stCondLst>
                                        </p:cTn>
                                        <p:tgtEl>
                                          <p:spTgt spid="21511"/>
                                        </p:tgtEl>
                                      </p:cBhvr>
                                      <p:to x="100000" y="100000"/>
                                    </p:animScale>
                                    <p:animScale>
                                      <p:cBhvr>
                                        <p:cTn id="43" dur="26">
                                          <p:stCondLst>
                                            <p:cond delay="1808"/>
                                          </p:stCondLst>
                                        </p:cTn>
                                        <p:tgtEl>
                                          <p:spTgt spid="21511"/>
                                        </p:tgtEl>
                                      </p:cBhvr>
                                      <p:to x="100000" y="95000"/>
                                    </p:animScale>
                                    <p:animScale>
                                      <p:cBhvr>
                                        <p:cTn id="44" dur="166" decel="50000">
                                          <p:stCondLst>
                                            <p:cond delay="1834"/>
                                          </p:stCondLst>
                                        </p:cTn>
                                        <p:tgtEl>
                                          <p:spTgt spid="2151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p:cNvSpPr>
            <a:spLocks noGrp="1"/>
          </p:cNvSpPr>
          <p:nvPr>
            <p:ph type="body" idx="1"/>
          </p:nvPr>
        </p:nvSpPr>
        <p:spPr>
          <a:xfrm>
            <a:off x="0" y="765175"/>
            <a:ext cx="9144000" cy="5360988"/>
          </a:xfrm>
        </p:spPr>
        <p:txBody>
          <a:bodyPr/>
          <a:lstStyle/>
          <a:p>
            <a:r>
              <a:rPr lang="en-US" altLang="zh-CN" b="1" dirty="0" smtClean="0"/>
              <a:t>1.</a:t>
            </a:r>
            <a:r>
              <a:rPr lang="zh-CN" altLang="zh-CN" b="1" dirty="0" smtClean="0"/>
              <a:t>下列刑罚处罚中，不属于主刑的是（　　）</a:t>
            </a:r>
            <a:endParaRPr lang="zh-CN" altLang="zh-CN" b="1" dirty="0" smtClean="0"/>
          </a:p>
          <a:p>
            <a:r>
              <a:rPr lang="en-US" altLang="zh-CN" b="1" dirty="0" smtClean="0"/>
              <a:t>A.</a:t>
            </a:r>
            <a:r>
              <a:rPr lang="zh-CN" altLang="zh-CN" b="1" dirty="0" smtClean="0"/>
              <a:t>管制</a:t>
            </a:r>
            <a:r>
              <a:rPr lang="en-US" altLang="zh-CN" b="1" dirty="0" smtClean="0"/>
              <a:t>         B.</a:t>
            </a:r>
            <a:r>
              <a:rPr lang="zh-CN" altLang="zh-CN" b="1" dirty="0" smtClean="0"/>
              <a:t>拘役</a:t>
            </a:r>
            <a:r>
              <a:rPr lang="en-US" altLang="zh-CN" b="1" dirty="0" smtClean="0"/>
              <a:t> </a:t>
            </a:r>
            <a:endParaRPr lang="en-US" altLang="zh-CN" b="1" dirty="0" smtClean="0"/>
          </a:p>
          <a:p>
            <a:r>
              <a:rPr lang="en-US" altLang="zh-CN" b="1" dirty="0" smtClean="0"/>
              <a:t>C.</a:t>
            </a:r>
            <a:r>
              <a:rPr lang="zh-CN" altLang="zh-CN" b="1" dirty="0" smtClean="0"/>
              <a:t>有期徒刑 </a:t>
            </a:r>
            <a:r>
              <a:rPr lang="en-US" altLang="zh-CN" b="1" dirty="0" smtClean="0"/>
              <a:t> D.</a:t>
            </a:r>
            <a:r>
              <a:rPr lang="zh-CN" altLang="zh-CN" b="1" dirty="0" smtClean="0"/>
              <a:t>驱逐出境</a:t>
            </a:r>
            <a:endParaRPr lang="zh-CN" altLang="en-US" b="1" dirty="0" smtClean="0"/>
          </a:p>
          <a:p>
            <a:endParaRPr lang="zh-CN" altLang="zh-CN" b="1" dirty="0" smtClean="0"/>
          </a:p>
          <a:p>
            <a:r>
              <a:rPr lang="en-US" altLang="zh-CN" b="1" dirty="0" smtClean="0"/>
              <a:t>2.</a:t>
            </a:r>
            <a:r>
              <a:rPr lang="zh-CN" altLang="zh-CN" b="1" dirty="0" smtClean="0"/>
              <a:t>从刑罚的种类看，罚金属于（　　）</a:t>
            </a:r>
            <a:endParaRPr lang="zh-CN" altLang="zh-CN" b="1" dirty="0" smtClean="0"/>
          </a:p>
          <a:p>
            <a:r>
              <a:rPr lang="en-US" altLang="zh-CN" b="1" dirty="0" smtClean="0"/>
              <a:t> A</a:t>
            </a:r>
            <a:r>
              <a:rPr lang="zh-CN" altLang="zh-CN" b="1" dirty="0" smtClean="0"/>
              <a:t>．民事处罚</a:t>
            </a:r>
            <a:r>
              <a:rPr lang="en-US" altLang="zh-CN" b="1" dirty="0" smtClean="0"/>
              <a:t>           B</a:t>
            </a:r>
            <a:r>
              <a:rPr lang="zh-CN" altLang="zh-CN" b="1" dirty="0" smtClean="0"/>
              <a:t>．主刑</a:t>
            </a:r>
            <a:r>
              <a:rPr lang="en-US" altLang="zh-CN" b="1" dirty="0" smtClean="0"/>
              <a:t>        </a:t>
            </a:r>
            <a:endParaRPr lang="en-US" altLang="zh-CN" b="1" dirty="0" smtClean="0"/>
          </a:p>
          <a:p>
            <a:r>
              <a:rPr lang="en-US" altLang="zh-CN" b="1" dirty="0" smtClean="0"/>
              <a:t>C</a:t>
            </a:r>
            <a:r>
              <a:rPr lang="zh-CN" altLang="zh-CN" b="1" dirty="0" smtClean="0"/>
              <a:t>．行政处罚</a:t>
            </a:r>
            <a:r>
              <a:rPr lang="en-US" altLang="zh-CN" b="1" dirty="0" smtClean="0"/>
              <a:t>            D</a:t>
            </a:r>
            <a:r>
              <a:rPr lang="zh-CN" altLang="zh-CN" b="1" dirty="0" smtClean="0"/>
              <a:t>．附加刑</a:t>
            </a:r>
            <a:endParaRPr lang="zh-CN" altLang="zh-CN" b="1" dirty="0" smtClean="0"/>
          </a:p>
          <a:p>
            <a:pPr>
              <a:buFontTx/>
              <a:buNone/>
            </a:pPr>
            <a:endParaRPr lang="zh-CN" altLang="en-US" b="1" dirty="0" smtClean="0"/>
          </a:p>
        </p:txBody>
      </p:sp>
      <p:sp>
        <p:nvSpPr>
          <p:cNvPr id="23555" name="Text Box 3"/>
          <p:cNvSpPr txBox="1">
            <a:spLocks noChangeArrowheads="1"/>
          </p:cNvSpPr>
          <p:nvPr/>
        </p:nvSpPr>
        <p:spPr bwMode="auto">
          <a:xfrm>
            <a:off x="7524750" y="638175"/>
            <a:ext cx="550863" cy="701675"/>
          </a:xfrm>
          <a:prstGeom prst="rect">
            <a:avLst/>
          </a:prstGeom>
          <a:noFill/>
          <a:ln w="9525">
            <a:noFill/>
            <a:miter lim="800000"/>
          </a:ln>
        </p:spPr>
        <p:txBody>
          <a:bodyPr wrap="none">
            <a:spAutoFit/>
          </a:bodyPr>
          <a:lstStyle/>
          <a:p>
            <a:r>
              <a:rPr lang="en-US" altLang="zh-CN" sz="4000" b="1">
                <a:solidFill>
                  <a:srgbClr val="FF0000"/>
                </a:solidFill>
              </a:rPr>
              <a:t>D</a:t>
            </a:r>
            <a:endParaRPr lang="en-US" altLang="zh-CN" sz="4000" b="1">
              <a:solidFill>
                <a:srgbClr val="FF0000"/>
              </a:solidFill>
            </a:endParaRPr>
          </a:p>
        </p:txBody>
      </p:sp>
      <p:sp>
        <p:nvSpPr>
          <p:cNvPr id="23556" name="Text Box 4"/>
          <p:cNvSpPr txBox="1">
            <a:spLocks noChangeArrowheads="1"/>
          </p:cNvSpPr>
          <p:nvPr/>
        </p:nvSpPr>
        <p:spPr bwMode="auto">
          <a:xfrm>
            <a:off x="6227763" y="3068638"/>
            <a:ext cx="550862" cy="701675"/>
          </a:xfrm>
          <a:prstGeom prst="rect">
            <a:avLst/>
          </a:prstGeom>
          <a:noFill/>
          <a:ln w="9525">
            <a:noFill/>
            <a:miter lim="800000"/>
          </a:ln>
        </p:spPr>
        <p:txBody>
          <a:bodyPr wrap="none">
            <a:spAutoFit/>
          </a:bodyPr>
          <a:lstStyle/>
          <a:p>
            <a:r>
              <a:rPr lang="en-US" altLang="zh-CN" sz="4000" b="1">
                <a:solidFill>
                  <a:srgbClr val="FF0000"/>
                </a:solidFill>
              </a:rPr>
              <a:t>D</a:t>
            </a:r>
            <a:endParaRPr lang="en-US" altLang="zh-CN" sz="40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555"/>
                                        </p:tgtEl>
                                        <p:attrNameLst>
                                          <p:attrName>style.visibility</p:attrName>
                                        </p:attrNameLst>
                                      </p:cBhvr>
                                      <p:to>
                                        <p:strVal val="visible"/>
                                      </p:to>
                                    </p:set>
                                    <p:anim calcmode="lin" valueType="num">
                                      <p:cBhvr additive="base">
                                        <p:cTn id="7" dur="500" fill="hold"/>
                                        <p:tgtEl>
                                          <p:spTgt spid="23555"/>
                                        </p:tgtEl>
                                        <p:attrNameLst>
                                          <p:attrName>ppt_x</p:attrName>
                                        </p:attrNameLst>
                                      </p:cBhvr>
                                      <p:tavLst>
                                        <p:tav tm="0">
                                          <p:val>
                                            <p:strVal val="#ppt_x"/>
                                          </p:val>
                                        </p:tav>
                                        <p:tav tm="100000">
                                          <p:val>
                                            <p:strVal val="#ppt_x"/>
                                          </p:val>
                                        </p:tav>
                                      </p:tavLst>
                                    </p:anim>
                                    <p:anim calcmode="lin" valueType="num">
                                      <p:cBhvr additive="base">
                                        <p:cTn id="8" dur="500" fill="hold"/>
                                        <p:tgtEl>
                                          <p:spTgt spid="2355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3556"/>
                                        </p:tgtEl>
                                        <p:attrNameLst>
                                          <p:attrName>style.visibility</p:attrName>
                                        </p:attrNameLst>
                                      </p:cBhvr>
                                      <p:to>
                                        <p:strVal val="visible"/>
                                      </p:to>
                                    </p:set>
                                    <p:anim calcmode="lin" valueType="num">
                                      <p:cBhvr additive="base">
                                        <p:cTn id="13" dur="500" fill="hold"/>
                                        <p:tgtEl>
                                          <p:spTgt spid="23556"/>
                                        </p:tgtEl>
                                        <p:attrNameLst>
                                          <p:attrName>ppt_x</p:attrName>
                                        </p:attrNameLst>
                                      </p:cBhvr>
                                      <p:tavLst>
                                        <p:tav tm="0">
                                          <p:val>
                                            <p:strVal val="#ppt_x"/>
                                          </p:val>
                                        </p:tav>
                                        <p:tav tm="100000">
                                          <p:val>
                                            <p:strVal val="#ppt_x"/>
                                          </p:val>
                                        </p:tav>
                                      </p:tavLst>
                                    </p:anim>
                                    <p:anim calcmode="lin" valueType="num">
                                      <p:cBhvr additive="base">
                                        <p:cTn id="14" dur="500" fill="hold"/>
                                        <p:tgtEl>
                                          <p:spTgt spid="235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p:bldP spid="2355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3"/>
          <p:cNvSpPr>
            <a:spLocks noGrp="1"/>
          </p:cNvSpPr>
          <p:nvPr>
            <p:ph type="body" idx="1"/>
          </p:nvPr>
        </p:nvSpPr>
        <p:spPr>
          <a:xfrm>
            <a:off x="395288" y="0"/>
            <a:ext cx="8229600" cy="6597650"/>
          </a:xfrm>
        </p:spPr>
        <p:txBody>
          <a:bodyPr/>
          <a:lstStyle/>
          <a:p>
            <a:r>
              <a:rPr lang="en-US" altLang="zh-CN" b="1" dirty="0" smtClean="0"/>
              <a:t>3.</a:t>
            </a:r>
            <a:r>
              <a:rPr lang="zh-CN" altLang="zh-CN" b="1" dirty="0" smtClean="0"/>
              <a:t>某市中级人民法院判决刘某犯骗取贷款、票据承兑、金融票证罪，判处有期徒刑四年、并处罚金一千万元；犯组织、领导黑社会性质组织最，判处有期徒刑十五年，并没收个人全部财产；犯故意杀人罪，判处死刑，剥夺政治权利终身。上述判决中属于附加刑的有（　　）</a:t>
            </a:r>
            <a:endParaRPr lang="zh-CN" altLang="zh-CN" b="1" dirty="0" smtClean="0"/>
          </a:p>
          <a:p>
            <a:r>
              <a:rPr lang="en-US" altLang="zh-CN" b="1" dirty="0" smtClean="0"/>
              <a:t>A</a:t>
            </a:r>
            <a:r>
              <a:rPr lang="zh-CN" altLang="zh-CN" b="1" dirty="0" smtClean="0"/>
              <a:t>．有期徒刑、没收财产、剥夺政治权利终身</a:t>
            </a:r>
            <a:endParaRPr lang="zh-CN" altLang="zh-CN" b="1" dirty="0" smtClean="0"/>
          </a:p>
          <a:p>
            <a:r>
              <a:rPr lang="en-US" altLang="zh-CN" b="1" dirty="0" smtClean="0"/>
              <a:t>B</a:t>
            </a:r>
            <a:r>
              <a:rPr lang="zh-CN" altLang="zh-CN" b="1" dirty="0" smtClean="0"/>
              <a:t>．剥夺政治权利、没收财产、死刑</a:t>
            </a:r>
            <a:endParaRPr lang="zh-CN" altLang="zh-CN" b="1" dirty="0" smtClean="0"/>
          </a:p>
          <a:p>
            <a:r>
              <a:rPr lang="en-US" altLang="zh-CN" b="1" dirty="0" smtClean="0"/>
              <a:t>C</a:t>
            </a:r>
            <a:r>
              <a:rPr lang="zh-CN" altLang="zh-CN" b="1" dirty="0" smtClean="0"/>
              <a:t>．罚金、没收财产、剥夺政治权利终身</a:t>
            </a:r>
            <a:endParaRPr lang="zh-CN" altLang="zh-CN" b="1" dirty="0" smtClean="0"/>
          </a:p>
          <a:p>
            <a:r>
              <a:rPr lang="en-US" altLang="zh-CN" b="1" dirty="0" smtClean="0"/>
              <a:t>D</a:t>
            </a:r>
            <a:r>
              <a:rPr lang="zh-CN" altLang="zh-CN" b="1" dirty="0" smtClean="0"/>
              <a:t>．有期徒刑、罚金、剥夺政治权利终身</a:t>
            </a:r>
            <a:endParaRPr lang="zh-CN" altLang="zh-CN" b="1" dirty="0" smtClean="0"/>
          </a:p>
          <a:p>
            <a:endParaRPr lang="zh-CN" altLang="en-US" b="1" dirty="0" smtClean="0"/>
          </a:p>
        </p:txBody>
      </p:sp>
      <p:sp>
        <p:nvSpPr>
          <p:cNvPr id="24579" name="Text Box 3"/>
          <p:cNvSpPr txBox="1">
            <a:spLocks noChangeArrowheads="1"/>
          </p:cNvSpPr>
          <p:nvPr/>
        </p:nvSpPr>
        <p:spPr bwMode="auto">
          <a:xfrm>
            <a:off x="4211638" y="2924175"/>
            <a:ext cx="550862" cy="701675"/>
          </a:xfrm>
          <a:prstGeom prst="rect">
            <a:avLst/>
          </a:prstGeom>
          <a:noFill/>
          <a:ln w="9525">
            <a:noFill/>
            <a:miter lim="800000"/>
          </a:ln>
        </p:spPr>
        <p:txBody>
          <a:bodyPr wrap="none">
            <a:spAutoFit/>
          </a:bodyPr>
          <a:lstStyle/>
          <a:p>
            <a:r>
              <a:rPr lang="en-US" altLang="zh-CN" sz="4000" b="1">
                <a:solidFill>
                  <a:srgbClr val="FF0000"/>
                </a:solidFill>
              </a:rPr>
              <a:t>C</a:t>
            </a:r>
            <a:endParaRPr lang="en-US" altLang="zh-CN" sz="40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4579">
                                            <p:txEl>
                                              <p:pRg st="0" end="0"/>
                                            </p:txEl>
                                          </p:spTgt>
                                        </p:tgtEl>
                                        <p:attrNameLst>
                                          <p:attrName>style.visibility</p:attrName>
                                        </p:attrNameLst>
                                      </p:cBhvr>
                                      <p:to>
                                        <p:strVal val="visible"/>
                                      </p:to>
                                    </p:set>
                                    <p:anim calcmode="lin" valueType="num">
                                      <p:cBhvr additive="base">
                                        <p:cTn id="7" dur="500" fill="hold"/>
                                        <p:tgtEl>
                                          <p:spTgt spid="2457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457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p:cNvSpPr>
          <p:nvPr>
            <p:ph type="title"/>
          </p:nvPr>
        </p:nvSpPr>
        <p:spPr/>
        <p:txBody>
          <a:bodyPr/>
          <a:lstStyle/>
          <a:p>
            <a:r>
              <a:rPr lang="zh-CN" altLang="en-US" sz="4800" b="1" dirty="0" smtClean="0">
                <a:solidFill>
                  <a:srgbClr val="CC00CC"/>
                </a:solidFill>
              </a:rPr>
              <a:t>分析说明题</a:t>
            </a:r>
            <a:endParaRPr lang="zh-CN" altLang="en-US" sz="4800" b="1" dirty="0" smtClean="0">
              <a:solidFill>
                <a:srgbClr val="CC00CC"/>
              </a:solidFill>
            </a:endParaRPr>
          </a:p>
        </p:txBody>
      </p:sp>
      <p:sp>
        <p:nvSpPr>
          <p:cNvPr id="25603" name="Rectangle 3"/>
          <p:cNvSpPr>
            <a:spLocks noGrp="1"/>
          </p:cNvSpPr>
          <p:nvPr>
            <p:ph type="body" idx="1"/>
          </p:nvPr>
        </p:nvSpPr>
        <p:spPr>
          <a:xfrm>
            <a:off x="457200" y="1600200"/>
            <a:ext cx="8147050" cy="3773488"/>
          </a:xfrm>
        </p:spPr>
        <p:txBody>
          <a:bodyPr/>
          <a:lstStyle/>
          <a:p>
            <a:pPr>
              <a:lnSpc>
                <a:spcPct val="90000"/>
              </a:lnSpc>
            </a:pPr>
            <a:r>
              <a:rPr lang="zh-CN" altLang="en-US" b="1" dirty="0" smtClean="0">
                <a:solidFill>
                  <a:srgbClr val="0000CC"/>
                </a:solidFill>
              </a:rPr>
              <a:t>某中学学生小平，</a:t>
            </a:r>
            <a:r>
              <a:rPr lang="en-US" altLang="zh-CN" b="1" dirty="0" smtClean="0">
                <a:solidFill>
                  <a:srgbClr val="0000CC"/>
                </a:solidFill>
              </a:rPr>
              <a:t>16</a:t>
            </a:r>
            <a:r>
              <a:rPr lang="zh-CN" altLang="en-US" b="1" dirty="0" smtClean="0">
                <a:solidFill>
                  <a:srgbClr val="0000CC"/>
                </a:solidFill>
              </a:rPr>
              <a:t>周岁，因父母离异对其疏于管教，渐渐地同社会上一些不法分子混在一起，经常旷课、打游戏机，甚至有偷窃这一不良行为。一次，为了筹钱打游戏机，竟盗窃电信施工工地的物资去卖，数额较大，触犯了刑法。为教育其本人，人民法院公开审理此案，决定依法对其进行严惩，判处拘役和有期徒刑</a:t>
            </a:r>
            <a:r>
              <a:rPr lang="en-US" altLang="zh-CN" b="1" dirty="0" smtClean="0">
                <a:solidFill>
                  <a:srgbClr val="0000CC"/>
                </a:solidFill>
              </a:rPr>
              <a:t>15</a:t>
            </a:r>
            <a:r>
              <a:rPr lang="zh-CN" altLang="en-US" b="1" dirty="0" smtClean="0">
                <a:solidFill>
                  <a:srgbClr val="0000CC"/>
                </a:solidFill>
              </a:rPr>
              <a:t>年。</a:t>
            </a:r>
            <a:endParaRPr lang="zh-CN" altLang="en-US" b="1" dirty="0" smtClean="0">
              <a:solidFill>
                <a:srgbClr val="0000CC"/>
              </a:solidFill>
            </a:endParaRPr>
          </a:p>
        </p:txBody>
      </p:sp>
      <p:sp>
        <p:nvSpPr>
          <p:cNvPr id="25604" name="Text Box 4"/>
          <p:cNvSpPr txBox="1">
            <a:spLocks noChangeArrowheads="1"/>
          </p:cNvSpPr>
          <p:nvPr/>
        </p:nvSpPr>
        <p:spPr bwMode="auto">
          <a:xfrm>
            <a:off x="0" y="5300663"/>
            <a:ext cx="8751888" cy="1066800"/>
          </a:xfrm>
          <a:prstGeom prst="rect">
            <a:avLst/>
          </a:prstGeom>
          <a:noFill/>
          <a:ln w="9525">
            <a:noFill/>
            <a:miter lim="800000"/>
          </a:ln>
        </p:spPr>
        <p:txBody>
          <a:bodyPr wrap="none">
            <a:spAutoFit/>
          </a:bodyPr>
          <a:lstStyle/>
          <a:p>
            <a:r>
              <a:rPr lang="zh-CN" altLang="en-US" sz="3200" b="1" dirty="0"/>
              <a:t>问：上述案例中有三处法律错误，请一一找出并</a:t>
            </a:r>
            <a:endParaRPr lang="zh-CN" altLang="en-US" sz="3200" b="1" dirty="0"/>
          </a:p>
          <a:p>
            <a:r>
              <a:rPr lang="zh-CN" altLang="en-US" sz="3200" b="1" dirty="0"/>
              <a:t>加以解释。</a:t>
            </a:r>
            <a:endParaRPr lang="zh-CN" altLang="en-US" sz="3200" b="1" dirty="0"/>
          </a:p>
        </p:txBody>
      </p:sp>
      <p:sp>
        <p:nvSpPr>
          <p:cNvPr id="24581" name="Line 5"/>
          <p:cNvSpPr>
            <a:spLocks noChangeShapeType="1"/>
          </p:cNvSpPr>
          <p:nvPr/>
        </p:nvSpPr>
        <p:spPr bwMode="auto">
          <a:xfrm>
            <a:off x="2916238" y="5084763"/>
            <a:ext cx="4608512" cy="0"/>
          </a:xfrm>
          <a:prstGeom prst="line">
            <a:avLst/>
          </a:prstGeom>
          <a:noFill/>
          <a:ln w="28575">
            <a:solidFill>
              <a:srgbClr val="FF0000"/>
            </a:solidFill>
            <a:round/>
          </a:ln>
        </p:spPr>
        <p:txBody>
          <a:bodyPr/>
          <a:lstStyle/>
          <a:p>
            <a:endParaRPr lang="zh-CN" altLang="en-US"/>
          </a:p>
        </p:txBody>
      </p:sp>
      <p:sp>
        <p:nvSpPr>
          <p:cNvPr id="24582" name="Line 6"/>
          <p:cNvSpPr>
            <a:spLocks noChangeShapeType="1"/>
          </p:cNvSpPr>
          <p:nvPr/>
        </p:nvSpPr>
        <p:spPr bwMode="auto">
          <a:xfrm>
            <a:off x="2843213" y="4724400"/>
            <a:ext cx="1008062" cy="0"/>
          </a:xfrm>
          <a:prstGeom prst="line">
            <a:avLst/>
          </a:prstGeom>
          <a:noFill/>
          <a:ln w="28575">
            <a:solidFill>
              <a:srgbClr val="FF0000"/>
            </a:solidFill>
            <a:round/>
          </a:ln>
        </p:spPr>
        <p:txBody>
          <a:bodyPr/>
          <a:lstStyle/>
          <a:p>
            <a:endParaRPr lang="zh-CN" altLang="en-US"/>
          </a:p>
        </p:txBody>
      </p:sp>
      <p:sp>
        <p:nvSpPr>
          <p:cNvPr id="24583" name="Line 7"/>
          <p:cNvSpPr>
            <a:spLocks noChangeShapeType="1"/>
          </p:cNvSpPr>
          <p:nvPr/>
        </p:nvSpPr>
        <p:spPr bwMode="auto">
          <a:xfrm>
            <a:off x="1692275" y="5157788"/>
            <a:ext cx="863600" cy="0"/>
          </a:xfrm>
          <a:prstGeom prst="line">
            <a:avLst/>
          </a:prstGeom>
          <a:noFill/>
          <a:ln w="28575">
            <a:solidFill>
              <a:srgbClr val="FF0000"/>
            </a:solidFill>
            <a:round/>
          </a:ln>
        </p:spPr>
        <p:txBody>
          <a:body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581"/>
                                        </p:tgtEl>
                                        <p:attrNameLst>
                                          <p:attrName>style.visibility</p:attrName>
                                        </p:attrNameLst>
                                      </p:cBhvr>
                                      <p:to>
                                        <p:strVal val="visible"/>
                                      </p:to>
                                    </p:set>
                                    <p:anim calcmode="lin" valueType="num">
                                      <p:cBhvr additive="base">
                                        <p:cTn id="7" dur="500" fill="hold"/>
                                        <p:tgtEl>
                                          <p:spTgt spid="24581"/>
                                        </p:tgtEl>
                                        <p:attrNameLst>
                                          <p:attrName>ppt_x</p:attrName>
                                        </p:attrNameLst>
                                      </p:cBhvr>
                                      <p:tavLst>
                                        <p:tav tm="0">
                                          <p:val>
                                            <p:strVal val="#ppt_x"/>
                                          </p:val>
                                        </p:tav>
                                        <p:tav tm="100000">
                                          <p:val>
                                            <p:strVal val="#ppt_x"/>
                                          </p:val>
                                        </p:tav>
                                      </p:tavLst>
                                    </p:anim>
                                    <p:anim calcmode="lin" valueType="num">
                                      <p:cBhvr additive="base">
                                        <p:cTn id="8" dur="500" fill="hold"/>
                                        <p:tgtEl>
                                          <p:spTgt spid="2458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582"/>
                                        </p:tgtEl>
                                        <p:attrNameLst>
                                          <p:attrName>style.visibility</p:attrName>
                                        </p:attrNameLst>
                                      </p:cBhvr>
                                      <p:to>
                                        <p:strVal val="visible"/>
                                      </p:to>
                                    </p:set>
                                    <p:anim calcmode="lin" valueType="num">
                                      <p:cBhvr additive="base">
                                        <p:cTn id="13" dur="500" fill="hold"/>
                                        <p:tgtEl>
                                          <p:spTgt spid="24582"/>
                                        </p:tgtEl>
                                        <p:attrNameLst>
                                          <p:attrName>ppt_x</p:attrName>
                                        </p:attrNameLst>
                                      </p:cBhvr>
                                      <p:tavLst>
                                        <p:tav tm="0">
                                          <p:val>
                                            <p:strVal val="#ppt_x"/>
                                          </p:val>
                                        </p:tav>
                                        <p:tav tm="100000">
                                          <p:val>
                                            <p:strVal val="#ppt_x"/>
                                          </p:val>
                                        </p:tav>
                                      </p:tavLst>
                                    </p:anim>
                                    <p:anim calcmode="lin" valueType="num">
                                      <p:cBhvr additive="base">
                                        <p:cTn id="14" dur="500" fill="hold"/>
                                        <p:tgtEl>
                                          <p:spTgt spid="2458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4583"/>
                                        </p:tgtEl>
                                        <p:attrNameLst>
                                          <p:attrName>style.visibility</p:attrName>
                                        </p:attrNameLst>
                                      </p:cBhvr>
                                      <p:to>
                                        <p:strVal val="visible"/>
                                      </p:to>
                                    </p:set>
                                    <p:anim calcmode="lin" valueType="num">
                                      <p:cBhvr additive="base">
                                        <p:cTn id="19" dur="500" fill="hold"/>
                                        <p:tgtEl>
                                          <p:spTgt spid="24583"/>
                                        </p:tgtEl>
                                        <p:attrNameLst>
                                          <p:attrName>ppt_x</p:attrName>
                                        </p:attrNameLst>
                                      </p:cBhvr>
                                      <p:tavLst>
                                        <p:tav tm="0">
                                          <p:val>
                                            <p:strVal val="#ppt_x"/>
                                          </p:val>
                                        </p:tav>
                                        <p:tav tm="100000">
                                          <p:val>
                                            <p:strVal val="#ppt_x"/>
                                          </p:val>
                                        </p:tav>
                                      </p:tavLst>
                                    </p:anim>
                                    <p:anim calcmode="lin" valueType="num">
                                      <p:cBhvr additive="base">
                                        <p:cTn id="20" dur="500" fill="hold"/>
                                        <p:tgtEl>
                                          <p:spTgt spid="2458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1" grpId="0" animBg="1"/>
      <p:bldP spid="24582" grpId="0" animBg="1"/>
      <p:bldP spid="2458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624" name="Group 24"/>
          <p:cNvGraphicFramePr>
            <a:graphicFrameLocks noGrp="1"/>
          </p:cNvGraphicFramePr>
          <p:nvPr/>
        </p:nvGraphicFramePr>
        <p:xfrm>
          <a:off x="250825" y="1412875"/>
          <a:ext cx="8497888" cy="4579938"/>
        </p:xfrm>
        <a:graphic>
          <a:graphicData uri="http://schemas.openxmlformats.org/drawingml/2006/table">
            <a:tbl>
              <a:tblPr/>
              <a:tblGrid>
                <a:gridCol w="741363"/>
                <a:gridCol w="1566862"/>
                <a:gridCol w="3054350"/>
                <a:gridCol w="3135313"/>
              </a:tblGrid>
              <a:tr h="1011238">
                <a:tc gridSpan="3">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3200" b="1" i="0" u="none" strike="noStrike" cap="none" normalizeH="0" baseline="0" smtClean="0">
                          <a:ln>
                            <a:noFill/>
                          </a:ln>
                          <a:solidFill>
                            <a:srgbClr val="0000CC"/>
                          </a:solidFill>
                          <a:effectLst/>
                          <a:latin typeface="Arial" panose="020B0604020202020204" pitchFamily="34" charset="0"/>
                          <a:ea typeface="黑体" panose="02010609060101010101" pitchFamily="49" charset="-122"/>
                        </a:rPr>
                        <a:t>种           类</a:t>
                      </a:r>
                      <a:endParaRPr kumimoji="0" lang="zh-CN" altLang="en-US" sz="3200" b="1" i="0" u="none" strike="noStrike" cap="none" normalizeH="0" baseline="0" smtClean="0">
                        <a:ln>
                          <a:noFill/>
                        </a:ln>
                        <a:solidFill>
                          <a:srgbClr val="0000CC"/>
                        </a:solidFill>
                        <a:effectLst/>
                        <a:latin typeface="Arial" panose="020B0604020202020204" pitchFamily="34" charset="0"/>
                        <a:ea typeface="黑体" panose="02010609060101010101" pitchFamily="49" charset="-122"/>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hMerge="1">
                  <a:tcPr/>
                </a:tc>
                <a:tc hMerge="1">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3200" b="1" i="0" u="none" strike="noStrike" cap="none" normalizeH="0" baseline="0" smtClean="0">
                          <a:ln>
                            <a:noFill/>
                          </a:ln>
                          <a:solidFill>
                            <a:srgbClr val="0000CC"/>
                          </a:solidFill>
                          <a:effectLst/>
                          <a:latin typeface="Arial" panose="020B0604020202020204" pitchFamily="34" charset="0"/>
                          <a:ea typeface="黑体" panose="02010609060101010101" pitchFamily="49" charset="-122"/>
                        </a:rPr>
                        <a:t>特   点 </a:t>
                      </a:r>
                      <a:endParaRPr kumimoji="0" lang="zh-CN" altLang="en-US" sz="3200" b="1" i="0" u="none" strike="noStrike" cap="none" normalizeH="0" baseline="0" smtClean="0">
                        <a:ln>
                          <a:noFill/>
                        </a:ln>
                        <a:solidFill>
                          <a:srgbClr val="0000CC"/>
                        </a:solidFill>
                        <a:effectLst/>
                        <a:latin typeface="Arial" panose="020B0604020202020204" pitchFamily="34" charset="0"/>
                        <a:ea typeface="黑体" panose="02010609060101010101" pitchFamily="49" charset="-122"/>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r>
              <a:tr h="1549400">
                <a:tc rowSpan="2">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4000" b="1" i="0" u="none" strike="noStrike" cap="none" normalizeH="0" baseline="0" smtClean="0">
                          <a:ln>
                            <a:noFill/>
                          </a:ln>
                          <a:solidFill>
                            <a:srgbClr val="CC3300"/>
                          </a:solidFill>
                          <a:effectLst/>
                          <a:latin typeface="Arial" panose="020B0604020202020204" pitchFamily="34" charset="0"/>
                          <a:ea typeface="黑体" panose="02010609060101010101" pitchFamily="49" charset="-122"/>
                        </a:rPr>
                        <a:t>刑</a:t>
                      </a:r>
                      <a:endParaRPr kumimoji="0" lang="zh-CN" altLang="en-US" sz="4000" b="1" i="0" u="none" strike="noStrike" cap="none" normalizeH="0" baseline="0" smtClean="0">
                        <a:ln>
                          <a:noFill/>
                        </a:ln>
                        <a:solidFill>
                          <a:srgbClr val="CC3300"/>
                        </a:solidFill>
                        <a:effectLst/>
                        <a:latin typeface="Arial" panose="020B0604020202020204" pitchFamily="34" charset="0"/>
                        <a:ea typeface="黑体" panose="02010609060101010101" pitchFamily="49" charset="-122"/>
                      </a:endParaRPr>
                    </a:p>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4000" b="1" i="0" u="none" strike="noStrike" cap="none" normalizeH="0" baseline="0" smtClean="0">
                          <a:ln>
                            <a:noFill/>
                          </a:ln>
                          <a:solidFill>
                            <a:srgbClr val="CC3300"/>
                          </a:solidFill>
                          <a:effectLst/>
                          <a:latin typeface="Arial" panose="020B0604020202020204" pitchFamily="34" charset="0"/>
                          <a:ea typeface="黑体" panose="02010609060101010101" pitchFamily="49" charset="-122"/>
                        </a:rPr>
                        <a:t>   罚</a:t>
                      </a:r>
                      <a:endParaRPr kumimoji="0" lang="zh-CN" altLang="en-US" sz="4000" b="1" i="0" u="none" strike="noStrike" cap="none" normalizeH="0" baseline="0" smtClean="0">
                        <a:ln>
                          <a:noFill/>
                        </a:ln>
                        <a:solidFill>
                          <a:srgbClr val="CC3300"/>
                        </a:solidFill>
                        <a:effectLst/>
                        <a:latin typeface="Arial" panose="020B0604020202020204" pitchFamily="34" charset="0"/>
                        <a:ea typeface="黑体" panose="02010609060101010101" pitchFamily="49" charset="-122"/>
                      </a:endParaRPr>
                    </a:p>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en-US" sz="4000" b="1" i="0" u="none" strike="noStrike" cap="none" normalizeH="0" baseline="0" smtClean="0">
                        <a:ln>
                          <a:noFill/>
                        </a:ln>
                        <a:solidFill>
                          <a:srgbClr val="CC3300"/>
                        </a:solidFill>
                        <a:effectLst/>
                        <a:latin typeface="Arial" panose="020B0604020202020204" pitchFamily="34" charset="0"/>
                        <a:ea typeface="黑体" panose="02010609060101010101" pitchFamily="49" charset="-122"/>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3200" b="1" i="0" u="none" strike="noStrike" cap="none" normalizeH="0" baseline="0" smtClean="0">
                          <a:ln>
                            <a:noFill/>
                          </a:ln>
                          <a:solidFill>
                            <a:srgbClr val="660033"/>
                          </a:solidFill>
                          <a:effectLst/>
                          <a:latin typeface="Arial" panose="020B0604020202020204" pitchFamily="34" charset="0"/>
                          <a:ea typeface="黑体" panose="02010609060101010101" pitchFamily="49" charset="-122"/>
                        </a:rPr>
                        <a:t>主 刑</a:t>
                      </a:r>
                      <a:endParaRPr kumimoji="0" lang="zh-CN" altLang="en-US" sz="3200" b="1" i="0" u="none" strike="noStrike" cap="none" normalizeH="0" baseline="0" smtClean="0">
                        <a:ln>
                          <a:noFill/>
                        </a:ln>
                        <a:solidFill>
                          <a:srgbClr val="660033"/>
                        </a:solidFill>
                        <a:effectLst/>
                        <a:latin typeface="Arial" panose="020B0604020202020204" pitchFamily="34" charset="0"/>
                        <a:ea typeface="黑体" panose="02010609060101010101" pitchFamily="49"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CC"/>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smtClean="0">
                          <a:ln>
                            <a:noFill/>
                          </a:ln>
                          <a:solidFill>
                            <a:schemeClr val="tx2"/>
                          </a:solidFill>
                          <a:effectLst/>
                          <a:latin typeface="Arial" panose="020B0604020202020204" pitchFamily="34" charset="0"/>
                          <a:ea typeface="新宋体" panose="02010609030101010101" pitchFamily="49" charset="-122"/>
                        </a:rPr>
                        <a:t>管制、拘役、有期徒刑、无期徒刑和死刑</a:t>
                      </a:r>
                      <a:endParaRPr kumimoji="0" lang="zh-CN" altLang="en-US" sz="2800" b="1" i="0" u="none" strike="noStrike" cap="none" normalizeH="0" baseline="0" smtClean="0">
                        <a:ln>
                          <a:noFill/>
                        </a:ln>
                        <a:solidFill>
                          <a:schemeClr val="tx2"/>
                        </a:solidFill>
                        <a:effectLst/>
                        <a:latin typeface="Arial" panose="020B0604020202020204" pitchFamily="34" charset="0"/>
                        <a:ea typeface="新宋体" panose="02010609030101010101" pitchFamily="49"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smtClean="0">
                          <a:ln>
                            <a:noFill/>
                          </a:ln>
                          <a:solidFill>
                            <a:srgbClr val="0000CC"/>
                          </a:solidFill>
                          <a:effectLst/>
                          <a:latin typeface="Arial" panose="020B0604020202020204" pitchFamily="34" charset="0"/>
                          <a:ea typeface="楷体_GB2312" panose="02010609030101010101" charset="-122"/>
                          <a:cs typeface="楷体_GB2312" panose="02010609030101010101" charset="-122"/>
                        </a:rPr>
                        <a:t>只能独立运用，不能相互附加适用。</a:t>
                      </a:r>
                      <a:endParaRPr kumimoji="0" lang="zh-CN" altLang="en-US" sz="2800" b="1" i="0" u="none" strike="noStrike" cap="none" normalizeH="0" baseline="0" smtClean="0">
                        <a:ln>
                          <a:noFill/>
                        </a:ln>
                        <a:solidFill>
                          <a:srgbClr val="0000CC"/>
                        </a:solidFill>
                        <a:effectLst/>
                        <a:latin typeface="Arial" panose="020B0604020202020204" pitchFamily="34" charset="0"/>
                        <a:ea typeface="楷体_GB2312" panose="02010609030101010101" charset="-122"/>
                        <a:cs typeface="楷体_GB2312" panose="02010609030101010101" charset="-122"/>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r>
              <a:tr h="2019300">
                <a:tc vMerge="1">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3200" b="1" i="0" u="none" strike="noStrike" cap="none" normalizeH="0" baseline="0" smtClean="0">
                          <a:ln>
                            <a:noFill/>
                          </a:ln>
                          <a:solidFill>
                            <a:srgbClr val="660033"/>
                          </a:solidFill>
                          <a:effectLst/>
                          <a:latin typeface="Arial" panose="020B0604020202020204" pitchFamily="34" charset="0"/>
                          <a:ea typeface="黑体" panose="02010609060101010101" pitchFamily="49" charset="-122"/>
                        </a:rPr>
                        <a:t>附加刑</a:t>
                      </a:r>
                      <a:endParaRPr kumimoji="0" lang="zh-CN" altLang="en-US" sz="3200" b="1" i="0" u="none" strike="noStrike" cap="none" normalizeH="0" baseline="0" smtClean="0">
                        <a:ln>
                          <a:noFill/>
                        </a:ln>
                        <a:solidFill>
                          <a:srgbClr val="660033"/>
                        </a:solidFill>
                        <a:effectLst/>
                        <a:latin typeface="Arial" panose="020B0604020202020204" pitchFamily="34" charset="0"/>
                        <a:ea typeface="黑体" panose="02010609060101010101" pitchFamily="49"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CC"/>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smtClean="0">
                          <a:ln>
                            <a:noFill/>
                          </a:ln>
                          <a:solidFill>
                            <a:schemeClr val="tx2"/>
                          </a:solidFill>
                          <a:effectLst/>
                          <a:latin typeface="Arial" panose="020B0604020202020204" pitchFamily="34" charset="0"/>
                          <a:ea typeface="新宋体" panose="02010609030101010101" pitchFamily="49" charset="-122"/>
                        </a:rPr>
                        <a:t>罚金、剥夺政治权利、没收财产、驱逐出境</a:t>
                      </a:r>
                      <a:endParaRPr kumimoji="0" lang="zh-CN" altLang="en-US" sz="2800" b="1" i="0" u="none" strike="noStrike" cap="none" normalizeH="0" baseline="0" smtClean="0">
                        <a:ln>
                          <a:noFill/>
                        </a:ln>
                        <a:solidFill>
                          <a:schemeClr val="tx2"/>
                        </a:solidFill>
                        <a:effectLst/>
                        <a:latin typeface="Arial" panose="020B0604020202020204" pitchFamily="34" charset="0"/>
                        <a:ea typeface="新宋体" panose="02010609030101010101" pitchFamily="49"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smtClean="0">
                          <a:ln>
                            <a:noFill/>
                          </a:ln>
                          <a:solidFill>
                            <a:srgbClr val="0000CC"/>
                          </a:solidFill>
                          <a:effectLst/>
                          <a:latin typeface="Arial" panose="020B0604020202020204" pitchFamily="34" charset="0"/>
                          <a:ea typeface="楷体_GB2312" panose="02010609030101010101" charset="-122"/>
                          <a:cs typeface="楷体_GB2312" panose="02010609030101010101" charset="-122"/>
                        </a:rPr>
                        <a:t>既可作为主刑的附加刑适用，又可独立适用。</a:t>
                      </a:r>
                      <a:endParaRPr kumimoji="0" lang="zh-CN" altLang="en-US" sz="2800" b="1" i="0" u="none" strike="noStrike" cap="none" normalizeH="0" baseline="0" smtClean="0">
                        <a:ln>
                          <a:noFill/>
                        </a:ln>
                        <a:solidFill>
                          <a:srgbClr val="0000CC"/>
                        </a:solidFill>
                        <a:effectLst/>
                        <a:latin typeface="Arial" panose="020B0604020202020204" pitchFamily="34" charset="0"/>
                        <a:ea typeface="楷体_GB2312" panose="02010609030101010101" charset="-122"/>
                        <a:cs typeface="楷体_GB2312" panose="02010609030101010101" charset="-122"/>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FF"/>
                    </a:solidFill>
                  </a:tcPr>
                </a:tc>
              </a:tr>
            </a:tbl>
          </a:graphicData>
        </a:graphic>
      </p:graphicFrame>
      <p:sp>
        <p:nvSpPr>
          <p:cNvPr id="26644" name="WordArt 22"/>
          <p:cNvSpPr>
            <a:spLocks noChangeArrowheads="1" noChangeShapeType="1" noTextEdit="1"/>
          </p:cNvSpPr>
          <p:nvPr/>
        </p:nvSpPr>
        <p:spPr bwMode="auto">
          <a:xfrm>
            <a:off x="1403350" y="0"/>
            <a:ext cx="2447925" cy="1412875"/>
          </a:xfrm>
          <a:prstGeom prst="rect">
            <a:avLst/>
          </a:prstGeom>
        </p:spPr>
        <p:txBody>
          <a:bodyPr wrap="none" fromWordArt="1">
            <a:prstTxWarp prst="textSlantUp">
              <a:avLst>
                <a:gd name="adj" fmla="val 32056"/>
              </a:avLst>
            </a:prstTxWarp>
          </a:bodyPr>
          <a:lstStyle/>
          <a:p>
            <a:pPr algn="ctr"/>
            <a:r>
              <a:rPr lang="zh-CN" altLang="en-US" sz="4400" b="1" kern="10">
                <a:ln w="9525">
                  <a:solidFill>
                    <a:srgbClr val="CC99FF"/>
                  </a:solidFill>
                  <a:rou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宋体" panose="02010600030101010101" pitchFamily="2" charset="-122"/>
                <a:ea typeface="宋体" panose="02010600030101010101" pitchFamily="2" charset="-122"/>
              </a:rPr>
              <a:t>重点回顾</a:t>
            </a:r>
            <a:endParaRPr lang="zh-CN" altLang="en-US" sz="4400" b="1" kern="10">
              <a:ln w="9525">
                <a:solidFill>
                  <a:srgbClr val="CC99FF"/>
                </a:solidFill>
                <a:rou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5624"/>
                                        </p:tgtEl>
                                        <p:attrNameLst>
                                          <p:attrName>style.visibility</p:attrName>
                                        </p:attrNameLst>
                                      </p:cBhvr>
                                      <p:to>
                                        <p:strVal val="visible"/>
                                      </p:to>
                                    </p:set>
                                    <p:anim calcmode="lin" valueType="num">
                                      <p:cBhvr additive="base">
                                        <p:cTn id="7" dur="500" fill="hold"/>
                                        <p:tgtEl>
                                          <p:spTgt spid="25624"/>
                                        </p:tgtEl>
                                        <p:attrNameLst>
                                          <p:attrName>ppt_x</p:attrName>
                                        </p:attrNameLst>
                                      </p:cBhvr>
                                      <p:tavLst>
                                        <p:tav tm="0">
                                          <p:val>
                                            <p:strVal val="#ppt_x"/>
                                          </p:val>
                                        </p:tav>
                                        <p:tav tm="100000">
                                          <p:val>
                                            <p:strVal val="#ppt_x"/>
                                          </p:val>
                                        </p:tav>
                                      </p:tavLst>
                                    </p:anim>
                                    <p:anim calcmode="lin" valueType="num">
                                      <p:cBhvr additive="base">
                                        <p:cTn id="8" dur="500" fill="hold"/>
                                        <p:tgtEl>
                                          <p:spTgt spid="256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图片 66571" descr="87687"/>
          <p:cNvPicPr>
            <a:picLocks noChangeAspect="1"/>
          </p:cNvPicPr>
          <p:nvPr/>
        </p:nvPicPr>
        <p:blipFill>
          <a:blip r:embed="rId1" cstate="print"/>
          <a:srcRect/>
          <a:stretch>
            <a:fillRect/>
          </a:stretch>
        </p:blipFill>
        <p:spPr bwMode="auto">
          <a:xfrm>
            <a:off x="7235825" y="1268413"/>
            <a:ext cx="1677988" cy="5373687"/>
          </a:xfrm>
          <a:prstGeom prst="rect">
            <a:avLst/>
          </a:prstGeom>
          <a:noFill/>
          <a:ln w="9525">
            <a:noFill/>
            <a:miter lim="800000"/>
            <a:headEnd/>
            <a:tailEnd/>
          </a:ln>
        </p:spPr>
      </p:pic>
      <p:sp>
        <p:nvSpPr>
          <p:cNvPr id="27650" name="矩形 66562"/>
          <p:cNvSpPr>
            <a:spLocks noChangeAspect="1"/>
          </p:cNvSpPr>
          <p:nvPr/>
        </p:nvSpPr>
        <p:spPr bwMode="auto">
          <a:xfrm>
            <a:off x="-1219200" y="-685800"/>
            <a:ext cx="11506200" cy="9144000"/>
          </a:xfrm>
          <a:prstGeom prst="rect">
            <a:avLst/>
          </a:prstGeom>
          <a:noFill/>
          <a:ln w="9525">
            <a:noFill/>
            <a:miter lim="800000"/>
          </a:ln>
        </p:spPr>
        <p:txBody>
          <a:bodyPr/>
          <a:lstStyle/>
          <a:p>
            <a:endParaRPr lang="zh-CN" altLang="en-US"/>
          </a:p>
        </p:txBody>
      </p:sp>
      <p:sp>
        <p:nvSpPr>
          <p:cNvPr id="22531" name="文本框 66566"/>
          <p:cNvSpPr txBox="1">
            <a:spLocks noChangeArrowheads="1"/>
          </p:cNvSpPr>
          <p:nvPr/>
        </p:nvSpPr>
        <p:spPr bwMode="auto">
          <a:xfrm>
            <a:off x="179388" y="1196975"/>
            <a:ext cx="6659562" cy="2289175"/>
          </a:xfrm>
          <a:prstGeom prst="rect">
            <a:avLst/>
          </a:prstGeom>
          <a:solidFill>
            <a:srgbClr val="CCFFFF"/>
          </a:solidFill>
          <a:ln w="9525">
            <a:noFill/>
            <a:miter lim="800000"/>
          </a:ln>
        </p:spPr>
        <p:txBody>
          <a:bodyPr>
            <a:spAutoFit/>
          </a:bodyPr>
          <a:lstStyle/>
          <a:p>
            <a:pPr>
              <a:spcBef>
                <a:spcPct val="50000"/>
              </a:spcBef>
            </a:pPr>
            <a:r>
              <a:rPr lang="zh-CN" altLang="en-US" sz="3600" b="1">
                <a:solidFill>
                  <a:schemeClr val="tx2"/>
                </a:solidFill>
                <a:ea typeface="华文新魏" panose="02010800040101010101" pitchFamily="2" charset="-122"/>
                <a:cs typeface="华文新魏" panose="02010800040101010101" pitchFamily="2" charset="-122"/>
              </a:rPr>
              <a:t>    对任何人而言，生命和自由都是有限的，因为犯罪而失去自由甚至被依法剥夺生存的权利都是人生最大的不幸！</a:t>
            </a:r>
            <a:endParaRPr lang="zh-CN" altLang="en-US" sz="3600" b="1">
              <a:solidFill>
                <a:schemeClr val="tx2"/>
              </a:solidFill>
              <a:ea typeface="华文新魏" panose="02010800040101010101" pitchFamily="2" charset="-122"/>
              <a:cs typeface="华文新魏" panose="02010800040101010101" pitchFamily="2" charset="-122"/>
            </a:endParaRPr>
          </a:p>
        </p:txBody>
      </p:sp>
      <p:sp>
        <p:nvSpPr>
          <p:cNvPr id="66568" name="矩形 66567"/>
          <p:cNvSpPr>
            <a:spLocks noChangeArrowheads="1" noChangeShapeType="1" noTextEdit="1"/>
          </p:cNvSpPr>
          <p:nvPr/>
        </p:nvSpPr>
        <p:spPr bwMode="auto">
          <a:xfrm>
            <a:off x="0" y="0"/>
            <a:ext cx="3024188" cy="830263"/>
          </a:xfrm>
          <a:prstGeom prst="rect">
            <a:avLst/>
          </a:prstGeom>
        </p:spPr>
        <p:txBody>
          <a:bodyPr wrap="none" fromWordArt="1">
            <a:prstTxWarp prst="textPlain">
              <a:avLst>
                <a:gd name="adj" fmla="val 50000"/>
              </a:avLst>
            </a:prstTxWarp>
          </a:bodyPr>
          <a:lstStyle/>
          <a:p>
            <a:pPr algn="ctr"/>
            <a:r>
              <a:rPr lang="zh-CN" altLang="en-US" sz="4400" b="1" kern="10">
                <a:ln w="12700">
                  <a:solidFill>
                    <a:srgbClr val="EAEAEA"/>
                  </a:solidFill>
                  <a:miter lim="800000"/>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黑体" panose="02010609060101010101" pitchFamily="49" charset="-122"/>
                <a:ea typeface="黑体" panose="02010609060101010101" pitchFamily="49" charset="-122"/>
              </a:rPr>
              <a:t>温馨提示</a:t>
            </a:r>
            <a:endParaRPr lang="zh-CN" altLang="en-US" sz="4400" b="1" kern="10">
              <a:ln w="12700">
                <a:solidFill>
                  <a:srgbClr val="EAEAEA"/>
                </a:solidFill>
                <a:miter lim="800000"/>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黑体" panose="02010609060101010101" pitchFamily="49" charset="-122"/>
              <a:ea typeface="黑体" panose="02010609060101010101" pitchFamily="49" charset="-122"/>
            </a:endParaRPr>
          </a:p>
        </p:txBody>
      </p:sp>
      <p:sp>
        <p:nvSpPr>
          <p:cNvPr id="27653" name="Text Box 6"/>
          <p:cNvSpPr txBox="1">
            <a:spLocks noChangeArrowheads="1"/>
          </p:cNvSpPr>
          <p:nvPr/>
        </p:nvSpPr>
        <p:spPr bwMode="auto">
          <a:xfrm>
            <a:off x="179388" y="3644900"/>
            <a:ext cx="6861175" cy="2838450"/>
          </a:xfrm>
          <a:prstGeom prst="rect">
            <a:avLst/>
          </a:prstGeom>
          <a:noFill/>
          <a:ln w="9525">
            <a:noFill/>
            <a:miter lim="800000"/>
          </a:ln>
        </p:spPr>
        <p:txBody>
          <a:bodyPr>
            <a:spAutoFit/>
          </a:bodyPr>
          <a:lstStyle/>
          <a:p>
            <a:r>
              <a:rPr lang="zh-CN" altLang="en-US" sz="3600" b="1"/>
              <a:t>我们青少年一定要敬畏法律，认真学习法律知识，增强法制观念，不做违法犯罪的事。只有远离犯罪，我们才能真正地享有生命的自由，创造我们美好的未来。</a:t>
            </a:r>
            <a:endParaRPr lang="zh-CN" altLang="en-US" sz="3600" b="1"/>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6568"/>
                                        </p:tgtEl>
                                        <p:attrNameLst>
                                          <p:attrName>style.visibility</p:attrName>
                                        </p:attrNameLst>
                                      </p:cBhvr>
                                      <p:to>
                                        <p:strVal val="visible"/>
                                      </p:to>
                                    </p:set>
                                    <p:anim calcmode="lin" valueType="num">
                                      <p:cBhvr additive="base">
                                        <p:cTn id="7" dur="500" fill="hold"/>
                                        <p:tgtEl>
                                          <p:spTgt spid="66568"/>
                                        </p:tgtEl>
                                        <p:attrNameLst>
                                          <p:attrName>ppt_x</p:attrName>
                                        </p:attrNameLst>
                                      </p:cBhvr>
                                      <p:tavLst>
                                        <p:tav tm="0">
                                          <p:val>
                                            <p:strVal val="#ppt_x"/>
                                          </p:val>
                                        </p:tav>
                                        <p:tav tm="100000">
                                          <p:val>
                                            <p:strVal val="#ppt_x"/>
                                          </p:val>
                                        </p:tav>
                                      </p:tavLst>
                                    </p:anim>
                                    <p:anim calcmode="lin" valueType="num">
                                      <p:cBhvr additive="base">
                                        <p:cTn id="8" dur="500" fill="hold"/>
                                        <p:tgtEl>
                                          <p:spTgt spid="6656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2531"/>
                                        </p:tgtEl>
                                        <p:attrNameLst>
                                          <p:attrName>style.visibility</p:attrName>
                                        </p:attrNameLst>
                                      </p:cBhvr>
                                      <p:to>
                                        <p:strVal val="visible"/>
                                      </p:to>
                                    </p:set>
                                    <p:anim calcmode="lin" valueType="num">
                                      <p:cBhvr additive="base">
                                        <p:cTn id="11" dur="500" fill="hold"/>
                                        <p:tgtEl>
                                          <p:spTgt spid="22531"/>
                                        </p:tgtEl>
                                        <p:attrNameLst>
                                          <p:attrName>ppt_x</p:attrName>
                                        </p:attrNameLst>
                                      </p:cBhvr>
                                      <p:tavLst>
                                        <p:tav tm="0">
                                          <p:val>
                                            <p:strVal val="#ppt_x"/>
                                          </p:val>
                                        </p:tav>
                                        <p:tav tm="100000">
                                          <p:val>
                                            <p:strVal val="#ppt_x"/>
                                          </p:val>
                                        </p:tav>
                                      </p:tavLst>
                                    </p:anim>
                                    <p:anim calcmode="lin" valueType="num">
                                      <p:cBhvr additive="base">
                                        <p:cTn id="12" dur="500" fill="hold"/>
                                        <p:tgtEl>
                                          <p:spTgt spid="22531"/>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7653"/>
                                        </p:tgtEl>
                                        <p:attrNameLst>
                                          <p:attrName>style.visibility</p:attrName>
                                        </p:attrNameLst>
                                      </p:cBhvr>
                                      <p:to>
                                        <p:strVal val="visible"/>
                                      </p:to>
                                    </p:set>
                                    <p:anim calcmode="lin" valueType="num">
                                      <p:cBhvr additive="base">
                                        <p:cTn id="17" dur="500" fill="hold"/>
                                        <p:tgtEl>
                                          <p:spTgt spid="27653"/>
                                        </p:tgtEl>
                                        <p:attrNameLst>
                                          <p:attrName>ppt_x</p:attrName>
                                        </p:attrNameLst>
                                      </p:cBhvr>
                                      <p:tavLst>
                                        <p:tav tm="0">
                                          <p:val>
                                            <p:strVal val="#ppt_x"/>
                                          </p:val>
                                        </p:tav>
                                        <p:tav tm="100000">
                                          <p:val>
                                            <p:strVal val="#ppt_x"/>
                                          </p:val>
                                        </p:tav>
                                      </p:tavLst>
                                    </p:anim>
                                    <p:anim calcmode="lin" valueType="num">
                                      <p:cBhvr additive="base">
                                        <p:cTn id="18" dur="500" fill="hold"/>
                                        <p:tgtEl>
                                          <p:spTgt spid="276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animBg="1"/>
      <p:bldP spid="66568" grpId="0" animBg="1"/>
      <p:bldP spid="27653"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a:t>自学目标</a:t>
            </a:r>
            <a:endParaRPr lang="zh-CN" altLang="en-US" b="1"/>
          </a:p>
        </p:txBody>
      </p:sp>
      <p:sp>
        <p:nvSpPr>
          <p:cNvPr id="3" name="内容占位符 2"/>
          <p:cNvSpPr>
            <a:spLocks noGrp="1"/>
          </p:cNvSpPr>
          <p:nvPr>
            <p:ph idx="1"/>
          </p:nvPr>
        </p:nvSpPr>
        <p:spPr/>
        <p:txBody>
          <a:bodyPr/>
          <a:lstStyle/>
          <a:p>
            <a:r>
              <a:rPr lang="en-US" altLang="zh-CN" b="1"/>
              <a:t>1</a:t>
            </a:r>
            <a:r>
              <a:rPr lang="zh-CN" altLang="en-US" b="1"/>
              <a:t>、认识犯罪及其特征，了解对犯罪分子的刑罚。</a:t>
            </a:r>
            <a:endParaRPr lang="zh-CN" altLang="en-US" b="1"/>
          </a:p>
          <a:p>
            <a:endParaRPr lang="zh-CN" altLang="en-US" b="1"/>
          </a:p>
          <a:p>
            <a:r>
              <a:rPr lang="en-US" altLang="zh-CN" b="1"/>
              <a:t>2</a:t>
            </a:r>
            <a:r>
              <a:rPr lang="zh-CN" altLang="en-US" b="1"/>
              <a:t>、明辨是非，远离犯罪。</a:t>
            </a:r>
            <a:endParaRPr lang="zh-CN" altLang="en-US" b="1"/>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文本占位符 23554"/>
          <p:cNvSpPr>
            <a:spLocks noGrp="1"/>
          </p:cNvSpPr>
          <p:nvPr>
            <p:ph type="body" idx="1"/>
          </p:nvPr>
        </p:nvSpPr>
        <p:spPr>
          <a:xfrm>
            <a:off x="684213" y="1412875"/>
            <a:ext cx="7991475" cy="4824413"/>
          </a:xfrm>
        </p:spPr>
        <p:txBody>
          <a:bodyPr/>
          <a:lstStyle/>
          <a:p>
            <a:r>
              <a:rPr lang="zh-CN" altLang="en-US" b="1" dirty="0">
                <a:solidFill>
                  <a:srgbClr val="0000CC"/>
                </a:solidFill>
                <a:effectLst>
                  <a:outerShdw blurRad="38100" dist="38100" dir="2700000">
                    <a:srgbClr val="C0C0C0"/>
                  </a:outerShdw>
                </a:effectLst>
                <a:latin typeface="华文中宋" panose="02010600040101010101" charset="-122"/>
                <a:ea typeface="华文中宋" panose="02010600040101010101" charset="-122"/>
              </a:rPr>
              <a:t>阅读课文</a:t>
            </a:r>
            <a:r>
              <a:rPr lang="en-US" altLang="zh-CN" b="1" dirty="0">
                <a:solidFill>
                  <a:srgbClr val="0000CC"/>
                </a:solidFill>
                <a:effectLst>
                  <a:outerShdw blurRad="38100" dist="38100" dir="2700000">
                    <a:srgbClr val="C0C0C0"/>
                  </a:outerShdw>
                </a:effectLst>
                <a:latin typeface="华文中宋" panose="02010600040101010101" charset="-122"/>
                <a:ea typeface="华文中宋" panose="02010600040101010101" charset="-122"/>
              </a:rPr>
              <a:t>P94—95</a:t>
            </a:r>
            <a:r>
              <a:rPr lang="zh-CN" altLang="en-US" b="1" dirty="0">
                <a:solidFill>
                  <a:srgbClr val="0000CC"/>
                </a:solidFill>
                <a:effectLst>
                  <a:outerShdw blurRad="38100" dist="38100" dir="2700000">
                    <a:srgbClr val="C0C0C0"/>
                  </a:outerShdw>
                </a:effectLst>
                <a:latin typeface="华文中宋" panose="02010600040101010101" charset="-122"/>
                <a:ea typeface="华文中宋" panose="02010600040101010101" charset="-122"/>
              </a:rPr>
              <a:t>页，回答以下问题：</a:t>
            </a:r>
            <a:endParaRPr lang="zh-CN" altLang="en-US" b="1" dirty="0">
              <a:solidFill>
                <a:srgbClr val="0000CC"/>
              </a:solidFill>
              <a:effectLst>
                <a:outerShdw blurRad="38100" dist="38100" dir="2700000">
                  <a:srgbClr val="C0C0C0"/>
                </a:outerShdw>
              </a:effectLst>
              <a:latin typeface="华文中宋" panose="02010600040101010101" charset="-122"/>
              <a:ea typeface="华文中宋" panose="02010600040101010101" charset="-122"/>
            </a:endParaRPr>
          </a:p>
          <a:p>
            <a:r>
              <a:rPr lang="en-US" altLang="zh-CN" b="1" dirty="0">
                <a:effectLst>
                  <a:outerShdw blurRad="38100" dist="38100" dir="2700000">
                    <a:srgbClr val="C0C0C0"/>
                  </a:outerShdw>
                </a:effectLst>
                <a:latin typeface="华文中宋" panose="02010600040101010101" charset="-122"/>
                <a:ea typeface="华文中宋" panose="02010600040101010101" charset="-122"/>
              </a:rPr>
              <a:t>1</a:t>
            </a:r>
            <a:r>
              <a:rPr lang="zh-CN" altLang="en-US" b="1" dirty="0">
                <a:effectLst>
                  <a:outerShdw blurRad="38100" dist="38100" dir="2700000">
                    <a:srgbClr val="C0C0C0"/>
                  </a:outerShdw>
                </a:effectLst>
                <a:latin typeface="华文中宋" panose="02010600040101010101" charset="-122"/>
                <a:ea typeface="华文中宋" panose="02010600040101010101" charset="-122"/>
              </a:rPr>
              <a:t>、什么是犯罪？</a:t>
            </a:r>
            <a:endParaRPr lang="zh-CN" altLang="en-US" b="1" dirty="0">
              <a:effectLst>
                <a:outerShdw blurRad="38100" dist="38100" dir="2700000">
                  <a:srgbClr val="C0C0C0"/>
                </a:outerShdw>
              </a:effectLst>
              <a:latin typeface="华文中宋" panose="02010600040101010101" charset="-122"/>
              <a:ea typeface="华文中宋" panose="02010600040101010101" charset="-122"/>
            </a:endParaRPr>
          </a:p>
          <a:p>
            <a:r>
              <a:rPr lang="en-US" altLang="zh-CN" b="1" dirty="0">
                <a:effectLst>
                  <a:outerShdw blurRad="38100" dist="38100" dir="2700000">
                    <a:srgbClr val="C0C0C0"/>
                  </a:outerShdw>
                </a:effectLst>
                <a:latin typeface="华文中宋" panose="02010600040101010101" charset="-122"/>
                <a:ea typeface="华文中宋" panose="02010600040101010101" charset="-122"/>
              </a:rPr>
              <a:t>2</a:t>
            </a:r>
            <a:r>
              <a:rPr lang="zh-CN" altLang="en-US" b="1" dirty="0">
                <a:effectLst>
                  <a:outerShdw blurRad="38100" dist="38100" dir="2700000">
                    <a:srgbClr val="C0C0C0"/>
                  </a:outerShdw>
                </a:effectLst>
                <a:latin typeface="华文中宋" panose="02010600040101010101" charset="-122"/>
                <a:ea typeface="华文中宋" panose="02010600040101010101" charset="-122"/>
              </a:rPr>
              <a:t>、犯罪的三个特征是什么？</a:t>
            </a:r>
            <a:endParaRPr lang="zh-CN" altLang="en-US" b="1" dirty="0">
              <a:effectLst>
                <a:outerShdw blurRad="38100" dist="38100" dir="2700000">
                  <a:srgbClr val="C0C0C0"/>
                </a:outerShdw>
              </a:effectLst>
              <a:latin typeface="华文中宋" panose="02010600040101010101" charset="-122"/>
              <a:ea typeface="华文中宋" panose="02010600040101010101" charset="-122"/>
            </a:endParaRPr>
          </a:p>
          <a:p>
            <a:r>
              <a:rPr lang="en-US" altLang="zh-CN" b="1" dirty="0">
                <a:effectLst>
                  <a:outerShdw blurRad="38100" dist="38100" dir="2700000">
                    <a:srgbClr val="C0C0C0"/>
                  </a:outerShdw>
                </a:effectLst>
                <a:latin typeface="华文中宋" panose="02010600040101010101" charset="-122"/>
                <a:ea typeface="华文中宋" panose="02010600040101010101" charset="-122"/>
              </a:rPr>
              <a:t>3</a:t>
            </a:r>
            <a:r>
              <a:rPr lang="zh-CN" altLang="en-US" b="1" dirty="0">
                <a:effectLst>
                  <a:outerShdw blurRad="38100" dist="38100" dir="2700000">
                    <a:srgbClr val="C0C0C0"/>
                  </a:outerShdw>
                </a:effectLst>
                <a:latin typeface="华文中宋" panose="02010600040101010101" charset="-122"/>
                <a:ea typeface="华文中宋" panose="02010600040101010101" charset="-122"/>
              </a:rPr>
              <a:t>、为什么要对犯罪分子加以惩处？</a:t>
            </a:r>
            <a:endParaRPr lang="zh-CN" altLang="en-US" b="1" dirty="0">
              <a:effectLst>
                <a:outerShdw blurRad="38100" dist="38100" dir="2700000">
                  <a:srgbClr val="C0C0C0"/>
                </a:outerShdw>
              </a:effectLst>
              <a:latin typeface="华文中宋" panose="02010600040101010101" charset="-122"/>
              <a:ea typeface="华文中宋" panose="02010600040101010101" charset="-122"/>
            </a:endParaRPr>
          </a:p>
          <a:p>
            <a:r>
              <a:rPr lang="en-US" altLang="zh-CN" b="1" dirty="0">
                <a:effectLst>
                  <a:outerShdw blurRad="38100" dist="38100" dir="2700000">
                    <a:srgbClr val="C0C0C0"/>
                  </a:outerShdw>
                </a:effectLst>
                <a:latin typeface="华文中宋" panose="02010600040101010101" charset="-122"/>
                <a:ea typeface="华文中宋" panose="02010600040101010101" charset="-122"/>
              </a:rPr>
              <a:t>4</a:t>
            </a:r>
            <a:r>
              <a:rPr lang="zh-CN" altLang="en-US" b="1" dirty="0">
                <a:effectLst>
                  <a:outerShdw blurRad="38100" dist="38100" dir="2700000">
                    <a:srgbClr val="C0C0C0"/>
                  </a:outerShdw>
                </a:effectLst>
                <a:latin typeface="华文中宋" panose="02010600040101010101" charset="-122"/>
                <a:ea typeface="华文中宋" panose="02010600040101010101" charset="-122"/>
              </a:rPr>
              <a:t>、我国刑罚有哪些？</a:t>
            </a:r>
            <a:endParaRPr lang="zh-CN" altLang="en-US" b="1" dirty="0">
              <a:effectLst>
                <a:outerShdw blurRad="38100" dist="38100" dir="2700000">
                  <a:srgbClr val="C0C0C0"/>
                </a:outerShdw>
              </a:effectLst>
              <a:latin typeface="华文中宋" panose="02010600040101010101" charset="-122"/>
              <a:ea typeface="华文中宋" panose="02010600040101010101" charset="-122"/>
            </a:endParaRPr>
          </a:p>
        </p:txBody>
      </p:sp>
      <p:sp>
        <p:nvSpPr>
          <p:cNvPr id="23556" name="矩形 23555"/>
          <p:cNvSpPr>
            <a:spLocks noTextEdit="1"/>
          </p:cNvSpPr>
          <p:nvPr/>
        </p:nvSpPr>
        <p:spPr>
          <a:xfrm>
            <a:off x="611188" y="333375"/>
            <a:ext cx="5976937" cy="792163"/>
          </a:xfrm>
          <a:prstGeom prst="rect">
            <a:avLst/>
          </a:prstGeom>
        </p:spPr>
        <p:txBody>
          <a:bodyPr wrap="none" fromWordArt="1">
            <a:prstTxWarp prst="textPlain">
              <a:avLst>
                <a:gd name="adj" fmla="val 50000"/>
              </a:avLst>
            </a:prstTxWarp>
            <a:normAutofit/>
          </a:bodyPr>
          <a:lstStyle/>
          <a:p>
            <a:pPr algn="ctr"/>
            <a:r>
              <a:rPr lang="zh-CN" altLang="en-US" sz="3600" b="1">
                <a:ln w="19050" cap="flat" cmpd="sng">
                  <a:solidFill>
                    <a:srgbClr val="00CC00"/>
                  </a:solidFill>
                  <a:prstDash val="solid"/>
                  <a:headEnd type="none" w="med" len="med"/>
                  <a:tailEnd type="none" w="med" len="med"/>
                </a:ln>
                <a:solidFill>
                  <a:srgbClr val="FF0000"/>
                </a:solidFill>
                <a:effectLst>
                  <a:outerShdw dist="35921" dir="2699999" algn="ctr" rotWithShape="0">
                    <a:srgbClr val="990000"/>
                  </a:outerShdw>
                </a:effectLst>
                <a:latin typeface="华文中宋" panose="02010600040101010101" charset="-122"/>
                <a:ea typeface="华文中宋" panose="02010600040101010101" charset="-122"/>
              </a:rPr>
              <a:t>自学指导：（二）</a:t>
            </a:r>
            <a:endParaRPr lang="zh-CN" altLang="en-US" sz="3600" b="1">
              <a:ln w="19050" cap="flat" cmpd="sng">
                <a:solidFill>
                  <a:srgbClr val="00CC00"/>
                </a:solidFill>
                <a:prstDash val="solid"/>
                <a:headEnd type="none" w="med" len="med"/>
                <a:tailEnd type="none" w="med" len="med"/>
              </a:ln>
              <a:solidFill>
                <a:srgbClr val="FF0000"/>
              </a:solidFill>
              <a:effectLst>
                <a:outerShdw dist="35921" dir="2699999" algn="ctr" rotWithShape="0">
                  <a:srgbClr val="990000"/>
                </a:outerShdw>
              </a:effectLst>
              <a:latin typeface="华文中宋" panose="02010600040101010101" charset="-122"/>
              <a:ea typeface="华文中宋" panose="02010600040101010101" charset="-122"/>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矩形 105473"/>
          <p:cNvSpPr/>
          <p:nvPr/>
        </p:nvSpPr>
        <p:spPr>
          <a:xfrm>
            <a:off x="611188" y="3213100"/>
            <a:ext cx="8137525" cy="2954338"/>
          </a:xfrm>
          <a:prstGeom prst="rect">
            <a:avLst/>
          </a:prstGeom>
          <a:gradFill rotWithShape="1">
            <a:gsLst>
              <a:gs pos="0">
                <a:srgbClr val="FFCCCC">
                  <a:alpha val="85001"/>
                </a:srgbClr>
              </a:gs>
              <a:gs pos="50000">
                <a:schemeClr val="bg1"/>
              </a:gs>
              <a:gs pos="100000">
                <a:srgbClr val="FFCCCC">
                  <a:alpha val="85001"/>
                </a:srgbClr>
              </a:gs>
            </a:gsLst>
            <a:lin ang="5400000" scaled="1"/>
            <a:tileRect/>
          </a:gradFill>
          <a:ln w="9525" cap="flat" cmpd="sng">
            <a:solidFill>
              <a:schemeClr val="tx1"/>
            </a:solidFill>
            <a:prstDash val="solid"/>
            <a:miter/>
            <a:headEnd type="none" w="med" len="med"/>
            <a:tailEnd type="none" w="med" len="med"/>
          </a:ln>
        </p:spPr>
        <p:txBody>
          <a:bodyPr wrap="none" anchor="ctr"/>
          <a:lstStyle/>
          <a:p>
            <a:pPr lvl="0" algn="ctr"/>
            <a:endParaRPr dirty="0">
              <a:latin typeface="Arial" panose="020B0604020202020204" pitchFamily="34" charset="0"/>
              <a:ea typeface="宋体" panose="02010600030101010101" pitchFamily="2" charset="-122"/>
            </a:endParaRPr>
          </a:p>
        </p:txBody>
      </p:sp>
      <p:sp>
        <p:nvSpPr>
          <p:cNvPr id="105475" name="文本框 105474"/>
          <p:cNvSpPr txBox="1"/>
          <p:nvPr/>
        </p:nvSpPr>
        <p:spPr>
          <a:xfrm>
            <a:off x="539750" y="1557338"/>
            <a:ext cx="7559675" cy="1311275"/>
          </a:xfrm>
          <a:prstGeom prst="rect">
            <a:avLst/>
          </a:prstGeom>
          <a:noFill/>
          <a:ln w="9525">
            <a:noFill/>
          </a:ln>
        </p:spPr>
        <p:txBody>
          <a:bodyPr>
            <a:spAutoFit/>
          </a:bodyPr>
          <a:lstStyle/>
          <a:p>
            <a:pPr lvl="0"/>
            <a:r>
              <a:rPr lang="zh-CN" altLang="en-US" sz="4000" b="1" dirty="0">
                <a:latin typeface="Arial" panose="020B0604020202020204" pitchFamily="34" charset="0"/>
                <a:ea typeface="宋体" panose="02010600030101010101" pitchFamily="2" charset="-122"/>
              </a:rPr>
              <a:t>同样是违法行为，为什么有的人要判刑坐牢，而有的人不用？</a:t>
            </a:r>
            <a:endParaRPr lang="zh-CN" altLang="en-US" sz="4000" b="1" dirty="0">
              <a:latin typeface="Arial" panose="020B0604020202020204" pitchFamily="34" charset="0"/>
              <a:ea typeface="宋体" panose="02010600030101010101" pitchFamily="2" charset="-122"/>
            </a:endParaRPr>
          </a:p>
        </p:txBody>
      </p:sp>
      <p:sp>
        <p:nvSpPr>
          <p:cNvPr id="105476" name="矩形 105475"/>
          <p:cNvSpPr/>
          <p:nvPr/>
        </p:nvSpPr>
        <p:spPr>
          <a:xfrm>
            <a:off x="900113" y="4365625"/>
            <a:ext cx="2044700" cy="890588"/>
          </a:xfrm>
          <a:prstGeom prst="rect">
            <a:avLst/>
          </a:prstGeom>
        </p:spPr>
        <p:txBody>
          <a:bodyPr wrap="none" fromWordArt="1">
            <a:prstTxWarp prst="textPlain">
              <a:avLst>
                <a:gd name="adj" fmla="val 50000"/>
              </a:avLst>
            </a:prstTxWarp>
            <a:normAutofit/>
          </a:bodyPr>
          <a:lstStyle/>
          <a:p>
            <a:pPr algn="ctr"/>
            <a:r>
              <a:rPr lang="zh-CN" altLang="en-US" sz="3600" b="1">
                <a:ln w="9525" cap="flat" cmpd="sng">
                  <a:solidFill>
                    <a:schemeClr val="tx2"/>
                  </a:solidFill>
                  <a:prstDash val="solid"/>
                  <a:headEnd type="none" w="med" len="med"/>
                  <a:tailEnd type="none" w="med" len="med"/>
                </a:ln>
                <a:solidFill>
                  <a:srgbClr val="0000CC"/>
                </a:solidFill>
                <a:effectLst>
                  <a:outerShdw dist="45791" dir="2021404" algn="ctr" rotWithShape="0">
                    <a:srgbClr val="B2B2B2">
                      <a:alpha val="80000"/>
                    </a:srgbClr>
                  </a:outerShdw>
                </a:effectLst>
                <a:latin typeface="黑体" panose="02010609060101010101" pitchFamily="49" charset="-122"/>
                <a:ea typeface="黑体" panose="02010609060101010101" pitchFamily="49" charset="-122"/>
              </a:rPr>
              <a:t>违法行为</a:t>
            </a:r>
            <a:endParaRPr lang="zh-CN" altLang="en-US" sz="3600" b="1">
              <a:ln w="9525" cap="flat" cmpd="sng">
                <a:solidFill>
                  <a:schemeClr val="tx2"/>
                </a:solidFill>
                <a:prstDash val="solid"/>
                <a:headEnd type="none" w="med" len="med"/>
                <a:tailEnd type="none" w="med" len="med"/>
              </a:ln>
              <a:solidFill>
                <a:srgbClr val="0000CC"/>
              </a:solidFill>
              <a:effectLst>
                <a:outerShdw dist="45791" dir="2021404" algn="ctr" rotWithShape="0">
                  <a:srgbClr val="B2B2B2">
                    <a:alpha val="80000"/>
                  </a:srgbClr>
                </a:outerShdw>
              </a:effectLst>
              <a:latin typeface="黑体" panose="02010609060101010101" pitchFamily="49" charset="-122"/>
              <a:ea typeface="黑体" panose="02010609060101010101" pitchFamily="49" charset="-122"/>
            </a:endParaRPr>
          </a:p>
        </p:txBody>
      </p:sp>
      <p:sp>
        <p:nvSpPr>
          <p:cNvPr id="105478" name="文本框 105477"/>
          <p:cNvSpPr txBox="1"/>
          <p:nvPr/>
        </p:nvSpPr>
        <p:spPr>
          <a:xfrm>
            <a:off x="4500563" y="5373688"/>
            <a:ext cx="1728787" cy="701675"/>
          </a:xfrm>
          <a:prstGeom prst="rect">
            <a:avLst/>
          </a:prstGeom>
          <a:noFill/>
          <a:ln w="9525">
            <a:noFill/>
          </a:ln>
        </p:spPr>
        <p:txBody>
          <a:bodyPr>
            <a:spAutoFit/>
          </a:bodyPr>
          <a:lstStyle/>
          <a:p>
            <a:pPr lvl="0"/>
            <a:r>
              <a:rPr lang="zh-CN" altLang="en-US" sz="4000" b="1" dirty="0">
                <a:solidFill>
                  <a:srgbClr val="FF0000"/>
                </a:solidFill>
                <a:latin typeface="Arial" panose="020B0604020202020204" pitchFamily="34" charset="0"/>
                <a:ea typeface="黑体" panose="02010609060101010101" pitchFamily="49" charset="-122"/>
              </a:rPr>
              <a:t>犯罪</a:t>
            </a:r>
            <a:endParaRPr lang="zh-CN" altLang="en-US" sz="4000" b="1" dirty="0">
              <a:solidFill>
                <a:srgbClr val="FF0000"/>
              </a:solidFill>
              <a:latin typeface="Arial" panose="020B0604020202020204" pitchFamily="34" charset="0"/>
              <a:ea typeface="黑体" panose="02010609060101010101" pitchFamily="49" charset="-122"/>
            </a:endParaRPr>
          </a:p>
        </p:txBody>
      </p:sp>
      <p:sp>
        <p:nvSpPr>
          <p:cNvPr id="105479" name="直接连接符 105478"/>
          <p:cNvSpPr/>
          <p:nvPr/>
        </p:nvSpPr>
        <p:spPr>
          <a:xfrm flipV="1">
            <a:off x="3059113" y="4149725"/>
            <a:ext cx="1295400" cy="719138"/>
          </a:xfrm>
          <a:prstGeom prst="line">
            <a:avLst/>
          </a:prstGeom>
          <a:ln w="38100" cap="flat" cmpd="sng">
            <a:solidFill>
              <a:srgbClr val="CC00CC"/>
            </a:solidFill>
            <a:prstDash val="solid"/>
            <a:headEnd type="none" w="med" len="med"/>
            <a:tailEnd type="none" w="med" len="med"/>
          </a:ln>
        </p:spPr>
      </p:sp>
      <p:sp>
        <p:nvSpPr>
          <p:cNvPr id="105480" name="直接连接符 105479"/>
          <p:cNvSpPr/>
          <p:nvPr/>
        </p:nvSpPr>
        <p:spPr>
          <a:xfrm>
            <a:off x="3059113" y="4868863"/>
            <a:ext cx="1295400" cy="792162"/>
          </a:xfrm>
          <a:prstGeom prst="line">
            <a:avLst/>
          </a:prstGeom>
          <a:ln w="38100" cap="flat" cmpd="sng">
            <a:solidFill>
              <a:srgbClr val="CC00CC"/>
            </a:solidFill>
            <a:prstDash val="solid"/>
            <a:headEnd type="none" w="med" len="med"/>
            <a:tailEnd type="none" w="med" len="med"/>
          </a:ln>
        </p:spPr>
      </p:sp>
      <p:sp>
        <p:nvSpPr>
          <p:cNvPr id="105481" name="矩形 105480"/>
          <p:cNvSpPr/>
          <p:nvPr/>
        </p:nvSpPr>
        <p:spPr>
          <a:xfrm>
            <a:off x="611188" y="260350"/>
            <a:ext cx="2808287" cy="863600"/>
          </a:xfrm>
          <a:prstGeom prst="rect">
            <a:avLst/>
          </a:prstGeom>
        </p:spPr>
        <p:txBody>
          <a:bodyPr wrap="none" fromWordArt="1">
            <a:prstTxWarp prst="textPlain">
              <a:avLst>
                <a:gd name="adj" fmla="val 50000"/>
              </a:avLst>
            </a:prstTxWarp>
            <a:normAutofit/>
            <a:scene3d>
              <a:camera prst="legacyPerspectiveBottomRight">
                <a:rot lat="0" lon="21240000" rev="0"/>
              </a:camera>
              <a:lightRig rig="legacyHarsh3" dir="l"/>
            </a:scene3d>
            <a:sp3d extrusionH="430200" prstMaterial="legacyMatte">
              <a:extrusionClr>
                <a:srgbClr val="C0C0C0"/>
              </a:extrusionClr>
            </a:sp3d>
          </a:bodyPr>
          <a:lstStyle/>
          <a:p>
            <a:pPr algn="ctr"/>
            <a:r>
              <a:rPr lang="zh-CN" altLang="en-US" sz="3600" i="1">
                <a:gradFill rotWithShape="0">
                  <a:gsLst>
                    <a:gs pos="0">
                      <a:srgbClr val="DCEBF5">
                        <a:alpha val="100000"/>
                      </a:srgbClr>
                    </a:gs>
                    <a:gs pos="8000">
                      <a:srgbClr val="83A7C3">
                        <a:alpha val="100000"/>
                      </a:srgbClr>
                    </a:gs>
                    <a:gs pos="13000">
                      <a:srgbClr val="768FB9">
                        <a:alpha val="100000"/>
                      </a:srgbClr>
                    </a:gs>
                    <a:gs pos="21001">
                      <a:srgbClr val="83A7C3">
                        <a:alpha val="100000"/>
                      </a:srgbClr>
                    </a:gs>
                    <a:gs pos="52000">
                      <a:srgbClr val="FFFFFF">
                        <a:alpha val="100000"/>
                      </a:srgbClr>
                    </a:gs>
                    <a:gs pos="56000">
                      <a:srgbClr val="9C6563">
                        <a:alpha val="100000"/>
                      </a:srgbClr>
                    </a:gs>
                    <a:gs pos="58000">
                      <a:srgbClr val="80302D">
                        <a:alpha val="100000"/>
                      </a:srgbClr>
                    </a:gs>
                    <a:gs pos="71001">
                      <a:srgbClr val="C0524E">
                        <a:alpha val="100000"/>
                      </a:srgbClr>
                    </a:gs>
                    <a:gs pos="94000">
                      <a:srgbClr val="EBDAD4">
                        <a:alpha val="100000"/>
                      </a:srgbClr>
                    </a:gs>
                    <a:gs pos="100000">
                      <a:srgbClr val="55261C">
                        <a:alpha val="100000"/>
                      </a:srgbClr>
                    </a:gs>
                  </a:gsLst>
                  <a:lin ang="5400000" scaled="1"/>
                  <a:tileRect/>
                </a:gradFill>
                <a:latin typeface="宋体" panose="02010600030101010101" pitchFamily="2" charset="-122"/>
                <a:ea typeface="宋体" panose="02010600030101010101" pitchFamily="2" charset="-122"/>
              </a:rPr>
              <a:t>想一想</a:t>
            </a:r>
            <a:endParaRPr lang="zh-CN" altLang="en-US" sz="3600" i="1">
              <a:gradFill rotWithShape="0">
                <a:gsLst>
                  <a:gs pos="0">
                    <a:srgbClr val="DCEBF5">
                      <a:alpha val="100000"/>
                    </a:srgbClr>
                  </a:gs>
                  <a:gs pos="8000">
                    <a:srgbClr val="83A7C3">
                      <a:alpha val="100000"/>
                    </a:srgbClr>
                  </a:gs>
                  <a:gs pos="13000">
                    <a:srgbClr val="768FB9">
                      <a:alpha val="100000"/>
                    </a:srgbClr>
                  </a:gs>
                  <a:gs pos="21001">
                    <a:srgbClr val="83A7C3">
                      <a:alpha val="100000"/>
                    </a:srgbClr>
                  </a:gs>
                  <a:gs pos="52000">
                    <a:srgbClr val="FFFFFF">
                      <a:alpha val="100000"/>
                    </a:srgbClr>
                  </a:gs>
                  <a:gs pos="56000">
                    <a:srgbClr val="9C6563">
                      <a:alpha val="100000"/>
                    </a:srgbClr>
                  </a:gs>
                  <a:gs pos="58000">
                    <a:srgbClr val="80302D">
                      <a:alpha val="100000"/>
                    </a:srgbClr>
                  </a:gs>
                  <a:gs pos="71001">
                    <a:srgbClr val="C0524E">
                      <a:alpha val="100000"/>
                    </a:srgbClr>
                  </a:gs>
                  <a:gs pos="94000">
                    <a:srgbClr val="EBDAD4">
                      <a:alpha val="100000"/>
                    </a:srgbClr>
                  </a:gs>
                  <a:gs pos="100000">
                    <a:srgbClr val="55261C">
                      <a:alpha val="100000"/>
                    </a:srgbClr>
                  </a:gs>
                </a:gsLst>
                <a:lin ang="5400000" scaled="1"/>
                <a:tileRect/>
              </a:gradFill>
              <a:latin typeface="宋体" panose="02010600030101010101" pitchFamily="2" charset="-122"/>
              <a:ea typeface="宋体" panose="02010600030101010101" pitchFamily="2" charset="-122"/>
            </a:endParaRPr>
          </a:p>
        </p:txBody>
      </p:sp>
      <p:sp>
        <p:nvSpPr>
          <p:cNvPr id="105482" name="文本框 105481"/>
          <p:cNvSpPr txBox="1"/>
          <p:nvPr/>
        </p:nvSpPr>
        <p:spPr>
          <a:xfrm>
            <a:off x="3995738" y="4508500"/>
            <a:ext cx="4370387" cy="457200"/>
          </a:xfrm>
          <a:prstGeom prst="rect">
            <a:avLst/>
          </a:prstGeom>
          <a:noFill/>
          <a:ln w="9525">
            <a:noFill/>
          </a:ln>
        </p:spPr>
        <p:txBody>
          <a:bodyPr wrap="none" anchor="t">
            <a:spAutoFit/>
          </a:bodyPr>
          <a:lstStyle/>
          <a:p>
            <a:pPr lvl="0"/>
            <a:r>
              <a:rPr lang="en-US" altLang="zh-CN" sz="2400" b="1" dirty="0">
                <a:latin typeface="Arial" panose="020B0604020202020204" pitchFamily="34" charset="0"/>
                <a:ea typeface="宋体" panose="02010600030101010101" pitchFamily="2" charset="-122"/>
              </a:rPr>
              <a:t>(</a:t>
            </a:r>
            <a:r>
              <a:rPr lang="zh-CN" altLang="en-US" sz="2400" b="1" dirty="0">
                <a:latin typeface="Arial" panose="020B0604020202020204" pitchFamily="34" charset="0"/>
                <a:ea typeface="宋体" panose="02010600030101010101" pitchFamily="2" charset="-122"/>
              </a:rPr>
              <a:t>民事违法行为和行政违法行为</a:t>
            </a:r>
            <a:r>
              <a:rPr lang="en-US" altLang="zh-CN" sz="2400" b="1">
                <a:latin typeface="Arial" panose="020B0604020202020204" pitchFamily="34" charset="0"/>
                <a:ea typeface="宋体" panose="02010600030101010101" pitchFamily="2" charset="-122"/>
              </a:rPr>
              <a:t>)</a:t>
            </a:r>
            <a:endParaRPr lang="en-US" altLang="zh-CN" sz="2400" b="1">
              <a:latin typeface="Arial" panose="020B0604020202020204" pitchFamily="34" charset="0"/>
              <a:ea typeface="宋体" panose="02010600030101010101" pitchFamily="2" charset="-122"/>
            </a:endParaRPr>
          </a:p>
        </p:txBody>
      </p:sp>
      <p:sp>
        <p:nvSpPr>
          <p:cNvPr id="105483" name="文本框 105482"/>
          <p:cNvSpPr txBox="1"/>
          <p:nvPr/>
        </p:nvSpPr>
        <p:spPr>
          <a:xfrm>
            <a:off x="5795963" y="5516563"/>
            <a:ext cx="2225675" cy="457200"/>
          </a:xfrm>
          <a:prstGeom prst="rect">
            <a:avLst/>
          </a:prstGeom>
          <a:noFill/>
          <a:ln w="9525">
            <a:noFill/>
          </a:ln>
        </p:spPr>
        <p:txBody>
          <a:bodyPr wrap="none" anchor="t">
            <a:spAutoFit/>
          </a:bodyPr>
          <a:lstStyle/>
          <a:p>
            <a:pPr lvl="0"/>
            <a:r>
              <a:rPr lang="en-US" altLang="zh-CN" sz="2400" b="1" dirty="0">
                <a:latin typeface="Arial" panose="020B0604020202020204" pitchFamily="34" charset="0"/>
                <a:ea typeface="宋体" panose="02010600030101010101" pitchFamily="2" charset="-122"/>
              </a:rPr>
              <a:t>(</a:t>
            </a:r>
            <a:r>
              <a:rPr lang="zh-CN" altLang="en-US" sz="2400" b="1" dirty="0">
                <a:latin typeface="Arial" panose="020B0604020202020204" pitchFamily="34" charset="0"/>
                <a:ea typeface="宋体" panose="02010600030101010101" pitchFamily="2" charset="-122"/>
              </a:rPr>
              <a:t>刑事违法行为</a:t>
            </a:r>
            <a:r>
              <a:rPr lang="en-US" altLang="zh-CN" sz="2400" b="1">
                <a:latin typeface="Arial" panose="020B0604020202020204" pitchFamily="34" charset="0"/>
                <a:ea typeface="宋体" panose="02010600030101010101" pitchFamily="2" charset="-122"/>
              </a:rPr>
              <a:t>)</a:t>
            </a:r>
            <a:endParaRPr lang="en-US" altLang="zh-CN" sz="2400" b="1">
              <a:latin typeface="Arial" panose="020B0604020202020204" pitchFamily="34" charset="0"/>
              <a:ea typeface="宋体" panose="02010600030101010101" pitchFamily="2" charset="-122"/>
            </a:endParaRPr>
          </a:p>
        </p:txBody>
      </p:sp>
      <p:pic>
        <p:nvPicPr>
          <p:cNvPr id="105484" name="图片 105483" descr="u=2817100910,1024979188&amp;fm=3&amp;gp=31">
            <a:hlinkClick r:id="" action="ppaction://noaction"/>
          </p:cNvPr>
          <p:cNvPicPr>
            <a:picLocks noChangeAspect="1"/>
          </p:cNvPicPr>
          <p:nvPr/>
        </p:nvPicPr>
        <p:blipFill>
          <a:blip r:embed="rId1" cstate="print"/>
          <a:stretch>
            <a:fillRect/>
          </a:stretch>
        </p:blipFill>
        <p:spPr>
          <a:xfrm>
            <a:off x="7092950" y="260350"/>
            <a:ext cx="1765300" cy="1206500"/>
          </a:xfrm>
          <a:prstGeom prst="rect">
            <a:avLst/>
          </a:prstGeom>
          <a:noFill/>
          <a:ln w="9525">
            <a:noFill/>
          </a:ln>
        </p:spPr>
      </p:pic>
      <p:sp>
        <p:nvSpPr>
          <p:cNvPr id="105485" name="文本框 105484">
            <a:hlinkClick r:id="rId2" action="ppaction://hlinkpres?slideindex=1&amp;slidetitle="/>
          </p:cNvPr>
          <p:cNvSpPr txBox="1"/>
          <p:nvPr/>
        </p:nvSpPr>
        <p:spPr>
          <a:xfrm>
            <a:off x="4500563" y="3644900"/>
            <a:ext cx="2447925" cy="701675"/>
          </a:xfrm>
          <a:prstGeom prst="rect">
            <a:avLst/>
          </a:prstGeom>
          <a:noFill/>
          <a:ln w="9525">
            <a:noFill/>
          </a:ln>
        </p:spPr>
        <p:txBody>
          <a:bodyPr>
            <a:spAutoFit/>
          </a:bodyPr>
          <a:lstStyle/>
          <a:p>
            <a:pPr lvl="0"/>
            <a:r>
              <a:rPr lang="zh-CN" altLang="en-US" sz="4000" b="1" dirty="0">
                <a:solidFill>
                  <a:srgbClr val="FF0000"/>
                </a:solidFill>
                <a:latin typeface="Arial" panose="020B0604020202020204" pitchFamily="34" charset="0"/>
                <a:ea typeface="黑体" panose="02010609060101010101" pitchFamily="49" charset="-122"/>
              </a:rPr>
              <a:t>一般违法</a:t>
            </a:r>
            <a:endParaRPr lang="zh-CN" altLang="en-US" sz="4000" b="1" dirty="0">
              <a:solidFill>
                <a:srgbClr val="FF0000"/>
              </a:solidFill>
              <a:latin typeface="Arial" panose="020B0604020202020204" pitchFamily="34" charset="0"/>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47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05474"/>
                                        </p:tgtEl>
                                        <p:attrNameLst>
                                          <p:attrName>style.visibility</p:attrName>
                                        </p:attrNameLst>
                                      </p:cBhvr>
                                      <p:to>
                                        <p:strVal val="visible"/>
                                      </p:to>
                                    </p:set>
                                    <p:animEffect transition="in" filter="blinds(horizontal)">
                                      <p:cBhvr>
                                        <p:cTn id="11" dur="500"/>
                                        <p:tgtEl>
                                          <p:spTgt spid="105474"/>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105476"/>
                                        </p:tgtEl>
                                        <p:attrNameLst>
                                          <p:attrName>style.visibility</p:attrName>
                                        </p:attrNameLst>
                                      </p:cBhvr>
                                      <p:to>
                                        <p:strVal val="visible"/>
                                      </p:to>
                                    </p:set>
                                    <p:anim calcmode="lin" valueType="num">
                                      <p:cBhvr additive="base">
                                        <p:cTn id="16" dur="500" fill="hold"/>
                                        <p:tgtEl>
                                          <p:spTgt spid="105476"/>
                                        </p:tgtEl>
                                        <p:attrNameLst>
                                          <p:attrName>ppt_x</p:attrName>
                                        </p:attrNameLst>
                                      </p:cBhvr>
                                      <p:tavLst>
                                        <p:tav tm="0">
                                          <p:val>
                                            <p:strVal val="#ppt_x"/>
                                          </p:val>
                                        </p:tav>
                                        <p:tav tm="100000">
                                          <p:val>
                                            <p:strVal val="#ppt_x"/>
                                          </p:val>
                                        </p:tav>
                                      </p:tavLst>
                                    </p:anim>
                                    <p:anim calcmode="lin" valueType="num">
                                      <p:cBhvr additive="base">
                                        <p:cTn id="17" dur="500" fill="hold"/>
                                        <p:tgtEl>
                                          <p:spTgt spid="105476"/>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105479"/>
                                        </p:tgtEl>
                                        <p:attrNameLst>
                                          <p:attrName>style.visibility</p:attrName>
                                        </p:attrNameLst>
                                      </p:cBhvr>
                                      <p:to>
                                        <p:strVal val="visible"/>
                                      </p:to>
                                    </p:set>
                                    <p:animEffect transition="in" filter="box(in)">
                                      <p:cBhvr>
                                        <p:cTn id="22" dur="500"/>
                                        <p:tgtEl>
                                          <p:spTgt spid="105479"/>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105480"/>
                                        </p:tgtEl>
                                        <p:attrNameLst>
                                          <p:attrName>style.visibility</p:attrName>
                                        </p:attrNameLst>
                                      </p:cBhvr>
                                      <p:to>
                                        <p:strVal val="visible"/>
                                      </p:to>
                                    </p:set>
                                    <p:animEffect transition="in" filter="box(in)">
                                      <p:cBhvr>
                                        <p:cTn id="27" dur="500"/>
                                        <p:tgtEl>
                                          <p:spTgt spid="10548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5485"/>
                                        </p:tgtEl>
                                        <p:attrNameLst>
                                          <p:attrName>style.visibility</p:attrName>
                                        </p:attrNameLst>
                                      </p:cBhvr>
                                      <p:to>
                                        <p:strVal val="visible"/>
                                      </p:to>
                                    </p:set>
                                    <p:animEffect transition="in" filter="blinds(horizontal)">
                                      <p:cBhvr>
                                        <p:cTn id="32" dur="500"/>
                                        <p:tgtEl>
                                          <p:spTgt spid="105485"/>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5482"/>
                                        </p:tgtEl>
                                        <p:attrNameLst>
                                          <p:attrName>style.visibility</p:attrName>
                                        </p:attrNameLst>
                                      </p:cBhvr>
                                      <p:to>
                                        <p:strVal val="visible"/>
                                      </p:to>
                                    </p:set>
                                    <p:animEffect transition="in" filter="blinds(horizontal)">
                                      <p:cBhvr>
                                        <p:cTn id="37" dur="500"/>
                                        <p:tgtEl>
                                          <p:spTgt spid="10548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05478"/>
                                        </p:tgtEl>
                                        <p:attrNameLst>
                                          <p:attrName>style.visibility</p:attrName>
                                        </p:attrNameLst>
                                      </p:cBhvr>
                                      <p:to>
                                        <p:strVal val="visible"/>
                                      </p:to>
                                    </p:set>
                                    <p:animEffect transition="in" filter="blinds(horizontal)">
                                      <p:cBhvr>
                                        <p:cTn id="42" dur="500"/>
                                        <p:tgtEl>
                                          <p:spTgt spid="105478"/>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05483"/>
                                        </p:tgtEl>
                                        <p:attrNameLst>
                                          <p:attrName>style.visibility</p:attrName>
                                        </p:attrNameLst>
                                      </p:cBhvr>
                                      <p:to>
                                        <p:strVal val="visible"/>
                                      </p:to>
                                    </p:set>
                                    <p:animEffect transition="in" filter="blinds(horizontal)">
                                      <p:cBhvr>
                                        <p:cTn id="47" dur="500"/>
                                        <p:tgtEl>
                                          <p:spTgt spid="1054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4" grpId="0" bldLvl="0" animBg="1"/>
      <p:bldP spid="105475" grpId="0"/>
      <p:bldP spid="105478" grpId="0"/>
      <p:bldP spid="105482" grpId="0"/>
      <p:bldP spid="105483" grpId="0"/>
      <p:bldP spid="10548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9" name="图片 29698" descr="u=2817100910,1024979188&amp;fm=3&amp;gp=31">
            <a:hlinkClick r:id="" action="ppaction://noaction"/>
          </p:cNvPr>
          <p:cNvPicPr>
            <a:picLocks noChangeAspect="1"/>
          </p:cNvPicPr>
          <p:nvPr/>
        </p:nvPicPr>
        <p:blipFill>
          <a:blip r:embed="rId1" cstate="print"/>
          <a:stretch>
            <a:fillRect/>
          </a:stretch>
        </p:blipFill>
        <p:spPr>
          <a:xfrm>
            <a:off x="6858000" y="2819400"/>
            <a:ext cx="1765300" cy="1206500"/>
          </a:xfrm>
          <a:prstGeom prst="rect">
            <a:avLst/>
          </a:prstGeom>
          <a:noFill/>
          <a:ln w="9525">
            <a:noFill/>
          </a:ln>
        </p:spPr>
      </p:pic>
      <p:sp>
        <p:nvSpPr>
          <p:cNvPr id="29700" name="矩形 29699"/>
          <p:cNvSpPr/>
          <p:nvPr/>
        </p:nvSpPr>
        <p:spPr>
          <a:xfrm>
            <a:off x="555625" y="948690"/>
            <a:ext cx="6120130" cy="4754245"/>
          </a:xfrm>
          <a:prstGeom prst="rect">
            <a:avLst/>
          </a:prstGeom>
          <a:noFill/>
          <a:ln w="9525">
            <a:noFill/>
          </a:ln>
        </p:spPr>
        <p:txBody>
          <a:bodyPr/>
          <a:lst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stStyle>
          <a:p>
            <a:pPr lvl="0">
              <a:buNone/>
            </a:pPr>
            <a:r>
              <a:rPr lang="en-US" altLang="zh-CN" b="1" dirty="0">
                <a:solidFill>
                  <a:schemeClr val="tx2"/>
                </a:solidFill>
                <a:effectLst>
                  <a:outerShdw blurRad="38100" dist="38100" dir="2700000">
                    <a:srgbClr val="C0C0C0"/>
                  </a:outerShdw>
                </a:effectLst>
                <a:ea typeface="黑体" panose="02010609060101010101" pitchFamily="49" charset="-122"/>
              </a:rPr>
              <a:t>          1</a:t>
            </a:r>
            <a:r>
              <a:rPr lang="zh-CN" altLang="en-US" b="1" dirty="0">
                <a:solidFill>
                  <a:schemeClr val="tx2"/>
                </a:solidFill>
                <a:effectLst>
                  <a:outerShdw blurRad="38100" dist="38100" dir="2700000">
                    <a:srgbClr val="C0C0C0"/>
                  </a:outerShdw>
                </a:effectLst>
                <a:ea typeface="黑体" panose="02010609060101010101" pitchFamily="49" charset="-122"/>
              </a:rPr>
              <a:t>、什么是</a:t>
            </a:r>
            <a:r>
              <a:rPr lang="zh-CN" altLang="en-US" b="1" dirty="0">
                <a:solidFill>
                  <a:srgbClr val="FF0000"/>
                </a:solidFill>
                <a:effectLst>
                  <a:outerShdw blurRad="38100" dist="38100" dir="2700000">
                    <a:srgbClr val="C0C0C0"/>
                  </a:outerShdw>
                </a:effectLst>
                <a:ea typeface="黑体" panose="02010609060101010101" pitchFamily="49" charset="-122"/>
              </a:rPr>
              <a:t>犯罪</a:t>
            </a:r>
            <a:r>
              <a:rPr lang="zh-CN" altLang="en-US" b="1" dirty="0">
                <a:solidFill>
                  <a:schemeClr val="tx2"/>
                </a:solidFill>
                <a:effectLst>
                  <a:outerShdw blurRad="38100" dist="38100" dir="2700000">
                    <a:srgbClr val="C0C0C0"/>
                  </a:outerShdw>
                </a:effectLst>
                <a:ea typeface="黑体" panose="02010609060101010101" pitchFamily="49" charset="-122"/>
              </a:rPr>
              <a:t>？</a:t>
            </a:r>
            <a:endParaRPr lang="zh-CN" altLang="en-US" b="1" dirty="0">
              <a:solidFill>
                <a:schemeClr val="tx2"/>
              </a:solidFill>
              <a:effectLst>
                <a:outerShdw blurRad="38100" dist="38100" dir="2700000">
                  <a:srgbClr val="C0C0C0"/>
                </a:outerShdw>
              </a:effectLst>
              <a:ea typeface="黑体" panose="02010609060101010101" pitchFamily="49" charset="-122"/>
            </a:endParaRPr>
          </a:p>
          <a:p>
            <a:pPr lvl="0">
              <a:buNone/>
            </a:pPr>
            <a:r>
              <a:rPr lang="zh-CN" altLang="en-US" b="1" dirty="0">
                <a:ea typeface="黑体" panose="02010609060101010101" pitchFamily="49" charset="-122"/>
              </a:rPr>
              <a:t>       所谓犯罪，是指那些</a:t>
            </a:r>
            <a:r>
              <a:rPr lang="zh-CN" altLang="en-US" b="1" dirty="0">
                <a:solidFill>
                  <a:srgbClr val="CC00CC"/>
                </a:solidFill>
                <a:uFillTx/>
                <a:ea typeface="黑体" panose="02010609060101010101" pitchFamily="49" charset="-122"/>
              </a:rPr>
              <a:t>严重危害</a:t>
            </a:r>
            <a:r>
              <a:rPr lang="zh-CN" altLang="en-US" b="1" dirty="0">
                <a:ea typeface="黑体" panose="02010609060101010101" pitchFamily="49" charset="-122"/>
              </a:rPr>
              <a:t>社会，</a:t>
            </a:r>
            <a:r>
              <a:rPr lang="zh-CN" altLang="en-US" b="1" dirty="0">
                <a:solidFill>
                  <a:srgbClr val="FF0000"/>
                </a:solidFill>
                <a:ea typeface="黑体" panose="02010609060101010101" pitchFamily="49" charset="-122"/>
              </a:rPr>
              <a:t>触犯刑法</a:t>
            </a:r>
            <a:r>
              <a:rPr lang="zh-CN" altLang="en-US" b="1" dirty="0">
                <a:ea typeface="黑体" panose="02010609060101010101" pitchFamily="49" charset="-122"/>
              </a:rPr>
              <a:t>并依法应该受</a:t>
            </a:r>
            <a:r>
              <a:rPr lang="zh-CN" altLang="en-US" b="1" dirty="0">
                <a:solidFill>
                  <a:srgbClr val="00B050"/>
                </a:solidFill>
                <a:uFillTx/>
                <a:ea typeface="黑体" panose="02010609060101010101" pitchFamily="49" charset="-122"/>
              </a:rPr>
              <a:t>刑罚处罚</a:t>
            </a:r>
            <a:r>
              <a:rPr lang="zh-CN" altLang="en-US" b="1" dirty="0">
                <a:ea typeface="黑体" panose="02010609060101010101" pitchFamily="49" charset="-122"/>
              </a:rPr>
              <a:t>的行为。</a:t>
            </a:r>
            <a:endParaRPr lang="zh-CN" altLang="en-US" b="1" dirty="0">
              <a:ea typeface="黑体" panose="02010609060101010101" pitchFamily="49" charset="-122"/>
            </a:endParaRPr>
          </a:p>
        </p:txBody>
      </p:sp>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29700">
                                            <p:txEl>
                                              <p:pRg st="0" end="0"/>
                                            </p:txEl>
                                          </p:spTgt>
                                        </p:tgtEl>
                                        <p:attrNameLst>
                                          <p:attrName>style.visibility</p:attrName>
                                        </p:attrNameLst>
                                      </p:cBhvr>
                                      <p:to>
                                        <p:strVal val="visible"/>
                                      </p:to>
                                    </p:set>
                                    <p:animEffect transition="in" filter="checkerboard(across)">
                                      <p:cBhvr>
                                        <p:cTn id="7" dur="500"/>
                                        <p:tgtEl>
                                          <p:spTgt spid="2970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9700">
                                            <p:txEl>
                                              <p:pRg st="1" end="1"/>
                                            </p:txEl>
                                          </p:spTgt>
                                        </p:tgtEl>
                                        <p:attrNameLst>
                                          <p:attrName>style.visibility</p:attrName>
                                        </p:attrNameLst>
                                      </p:cBhvr>
                                      <p:to>
                                        <p:strVal val="visible"/>
                                      </p:to>
                                    </p:set>
                                    <p:animEffect transition="in" filter="checkerboard(across)">
                                      <p:cBhvr>
                                        <p:cTn id="12" dur="500"/>
                                        <p:tgtEl>
                                          <p:spTgt spid="2970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0"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文本框 152577"/>
          <p:cNvSpPr txBox="1"/>
          <p:nvPr/>
        </p:nvSpPr>
        <p:spPr>
          <a:xfrm>
            <a:off x="827088" y="3357563"/>
            <a:ext cx="2232025" cy="1188720"/>
          </a:xfrm>
          <a:prstGeom prst="rect">
            <a:avLst/>
          </a:prstGeom>
          <a:solidFill>
            <a:srgbClr val="FFCCCC"/>
          </a:solidFill>
          <a:ln w="9525">
            <a:noFill/>
          </a:ln>
        </p:spPr>
        <p:txBody>
          <a:bodyPr>
            <a:spAutoFit/>
          </a:bodyPr>
          <a:lstStyle/>
          <a:p>
            <a:pPr lvl="0" algn="ctr">
              <a:buClrTx/>
            </a:pPr>
            <a:r>
              <a:rPr lang="zh-CN" altLang="en-US" sz="3600" b="1" dirty="0">
                <a:latin typeface="Times New Roman" panose="02020603050405020304" pitchFamily="18" charset="0"/>
                <a:ea typeface="黑体" panose="02010609060101010101" pitchFamily="49" charset="-122"/>
              </a:rPr>
              <a:t>应该受刑罚处罚</a:t>
            </a:r>
            <a:endParaRPr lang="zh-CN" altLang="en-US" sz="3600" b="1">
              <a:latin typeface="Times New Roman" panose="02020603050405020304" pitchFamily="18" charset="0"/>
              <a:ea typeface="黑体" panose="02010609060101010101" pitchFamily="49" charset="-122"/>
            </a:endParaRPr>
          </a:p>
        </p:txBody>
      </p:sp>
      <p:sp>
        <p:nvSpPr>
          <p:cNvPr id="152579" name="文本框 152578"/>
          <p:cNvSpPr txBox="1"/>
          <p:nvPr/>
        </p:nvSpPr>
        <p:spPr>
          <a:xfrm>
            <a:off x="5724525" y="1484313"/>
            <a:ext cx="3200400" cy="762000"/>
          </a:xfrm>
          <a:prstGeom prst="rect">
            <a:avLst/>
          </a:prstGeom>
          <a:solidFill>
            <a:srgbClr val="FFFFCC"/>
          </a:solidFill>
          <a:ln w="9525">
            <a:noFill/>
          </a:ln>
        </p:spPr>
        <p:txBody>
          <a:bodyPr>
            <a:spAutoFit/>
          </a:bodyPr>
          <a:lstStyle/>
          <a:p>
            <a:pPr lvl="0">
              <a:spcBef>
                <a:spcPct val="50000"/>
              </a:spcBef>
              <a:buClrTx/>
            </a:pPr>
            <a:r>
              <a:rPr lang="zh-CN" altLang="en-US" sz="4400" b="1" dirty="0">
                <a:solidFill>
                  <a:srgbClr val="FF0066"/>
                </a:solidFill>
                <a:latin typeface="Times New Roman" panose="02020603050405020304" pitchFamily="18" charset="0"/>
                <a:ea typeface="华文新魏" panose="02010800040101010101" pitchFamily="2" charset="-122"/>
              </a:rPr>
              <a:t>最本质特征</a:t>
            </a:r>
            <a:endParaRPr lang="zh-CN" altLang="en-US" sz="4400" b="1">
              <a:latin typeface="Times New Roman" panose="02020603050405020304" pitchFamily="18" charset="0"/>
              <a:ea typeface="华文新魏" panose="02010800040101010101" pitchFamily="2" charset="-122"/>
            </a:endParaRPr>
          </a:p>
        </p:txBody>
      </p:sp>
      <p:sp>
        <p:nvSpPr>
          <p:cNvPr id="152580" name="矩形 152579"/>
          <p:cNvSpPr/>
          <p:nvPr/>
        </p:nvSpPr>
        <p:spPr>
          <a:xfrm>
            <a:off x="4643438" y="2420938"/>
            <a:ext cx="2419350" cy="762000"/>
          </a:xfrm>
          <a:prstGeom prst="rect">
            <a:avLst/>
          </a:prstGeom>
          <a:solidFill>
            <a:srgbClr val="CCFFCC"/>
          </a:solidFill>
          <a:ln w="9525">
            <a:noFill/>
          </a:ln>
        </p:spPr>
        <p:txBody>
          <a:bodyPr wrap="none" anchor="t">
            <a:spAutoFit/>
          </a:bodyPr>
          <a:lstStyle/>
          <a:p>
            <a:pPr lvl="0">
              <a:spcBef>
                <a:spcPct val="50000"/>
              </a:spcBef>
              <a:buClrTx/>
            </a:pPr>
            <a:r>
              <a:rPr lang="zh-CN" altLang="en-US" sz="4400" b="1" dirty="0">
                <a:solidFill>
                  <a:srgbClr val="FF0066"/>
                </a:solidFill>
                <a:latin typeface="Times New Roman" panose="02020603050405020304" pitchFamily="18" charset="0"/>
                <a:ea typeface="华文新魏" panose="02010800040101010101" pitchFamily="2" charset="-122"/>
              </a:rPr>
              <a:t>法律标志</a:t>
            </a:r>
            <a:endParaRPr lang="zh-CN" altLang="en-US" sz="4400" b="1" dirty="0">
              <a:solidFill>
                <a:srgbClr val="FF0066"/>
              </a:solidFill>
              <a:latin typeface="Times New Roman" panose="02020603050405020304" pitchFamily="18" charset="0"/>
              <a:ea typeface="华文新魏" panose="02010800040101010101" pitchFamily="2" charset="-122"/>
            </a:endParaRPr>
          </a:p>
        </p:txBody>
      </p:sp>
      <p:sp>
        <p:nvSpPr>
          <p:cNvPr id="152581" name="矩形 152580"/>
          <p:cNvSpPr/>
          <p:nvPr/>
        </p:nvSpPr>
        <p:spPr>
          <a:xfrm>
            <a:off x="4500563" y="3573463"/>
            <a:ext cx="3536950" cy="762000"/>
          </a:xfrm>
          <a:prstGeom prst="rect">
            <a:avLst/>
          </a:prstGeom>
          <a:solidFill>
            <a:srgbClr val="FFCCCC">
              <a:alpha val="66000"/>
            </a:srgbClr>
          </a:solidFill>
          <a:ln w="9525">
            <a:noFill/>
          </a:ln>
        </p:spPr>
        <p:txBody>
          <a:bodyPr wrap="none" anchor="t">
            <a:spAutoFit/>
          </a:bodyPr>
          <a:lstStyle/>
          <a:p>
            <a:pPr lvl="0">
              <a:buClrTx/>
            </a:pPr>
            <a:r>
              <a:rPr lang="zh-CN" altLang="en-US" sz="4400" b="1" dirty="0">
                <a:solidFill>
                  <a:srgbClr val="FF0066"/>
                </a:solidFill>
                <a:latin typeface="Times New Roman" panose="02020603050405020304" pitchFamily="18" charset="0"/>
                <a:ea typeface="华文新魏" panose="02010800040101010101" pitchFamily="2" charset="-122"/>
              </a:rPr>
              <a:t>必然法律后果</a:t>
            </a:r>
            <a:endParaRPr lang="zh-CN" altLang="en-US" sz="4400" b="1" dirty="0">
              <a:solidFill>
                <a:srgbClr val="FF0066"/>
              </a:solidFill>
              <a:latin typeface="Times New Roman" panose="02020603050405020304" pitchFamily="18" charset="0"/>
              <a:ea typeface="华文新魏" panose="02010800040101010101" pitchFamily="2" charset="-122"/>
            </a:endParaRPr>
          </a:p>
        </p:txBody>
      </p:sp>
      <p:sp>
        <p:nvSpPr>
          <p:cNvPr id="152582" name="矩形 152581"/>
          <p:cNvSpPr/>
          <p:nvPr/>
        </p:nvSpPr>
        <p:spPr>
          <a:xfrm>
            <a:off x="685800" y="381000"/>
            <a:ext cx="7273925" cy="711200"/>
          </a:xfrm>
          <a:prstGeom prst="rect">
            <a:avLst/>
          </a:prstGeom>
        </p:spPr>
        <p:txBody>
          <a:bodyPr wrap="none" fromWordArt="1">
            <a:prstTxWarp prst="textPlain">
              <a:avLst>
                <a:gd name="adj" fmla="val 50000"/>
              </a:avLst>
            </a:prstTxWarp>
            <a:normAutofit/>
          </a:bodyPr>
          <a:lstStyle/>
          <a:p>
            <a:pPr algn="ctr"/>
            <a:r>
              <a:rPr lang="zh-CN" altLang="en-US" sz="5400" b="1">
                <a:ln w="9525" cap="flat" cmpd="sng">
                  <a:solidFill>
                    <a:srgbClr val="00FFFF"/>
                  </a:solidFill>
                  <a:prstDash val="solid"/>
                  <a:headEnd type="none" w="med" len="med"/>
                  <a:tailEnd type="none" w="med" len="med"/>
                </a:ln>
                <a:solidFill>
                  <a:srgbClr val="006600"/>
                </a:solidFill>
                <a:latin typeface="宋体" panose="02010600030101010101" pitchFamily="2" charset="-122"/>
                <a:ea typeface="宋体" panose="02010600030101010101" pitchFamily="2" charset="-122"/>
              </a:rPr>
              <a:t>3、犯罪的三个基本特征：</a:t>
            </a:r>
            <a:endParaRPr lang="zh-CN" altLang="en-US" sz="5400" b="1">
              <a:ln w="9525" cap="flat" cmpd="sng">
                <a:solidFill>
                  <a:srgbClr val="00FFFF"/>
                </a:solidFill>
                <a:prstDash val="solid"/>
                <a:headEnd type="none" w="med" len="med"/>
                <a:tailEnd type="none" w="med" len="med"/>
              </a:ln>
              <a:solidFill>
                <a:srgbClr val="006600"/>
              </a:solidFill>
              <a:latin typeface="宋体" panose="02010600030101010101" pitchFamily="2" charset="-122"/>
              <a:ea typeface="宋体" panose="02010600030101010101" pitchFamily="2" charset="-122"/>
            </a:endParaRPr>
          </a:p>
        </p:txBody>
      </p:sp>
      <p:sp>
        <p:nvSpPr>
          <p:cNvPr id="152583" name="文本框 152582"/>
          <p:cNvSpPr txBox="1"/>
          <p:nvPr/>
        </p:nvSpPr>
        <p:spPr>
          <a:xfrm>
            <a:off x="468313" y="4797425"/>
            <a:ext cx="7620000" cy="1310640"/>
          </a:xfrm>
          <a:prstGeom prst="rect">
            <a:avLst/>
          </a:prstGeom>
          <a:noFill/>
          <a:ln w="9525">
            <a:noFill/>
          </a:ln>
        </p:spPr>
        <p:txBody>
          <a:bodyPr>
            <a:spAutoFit/>
          </a:bodyPr>
          <a:lstStyle/>
          <a:p>
            <a:pPr lvl="0">
              <a:spcBef>
                <a:spcPct val="50000"/>
              </a:spcBef>
              <a:buClrTx/>
            </a:pPr>
            <a:r>
              <a:rPr lang="zh-CN" altLang="en-US" sz="4000" b="1">
                <a:solidFill>
                  <a:srgbClr val="0000CC"/>
                </a:solidFill>
                <a:latin typeface="Tahoma" panose="020B0604030504040204" pitchFamily="34" charset="0"/>
                <a:ea typeface="黑体" panose="02010609060101010101" pitchFamily="49" charset="-122"/>
              </a:rPr>
              <a:t>刑法是判断一种行为是否是犯罪额根本依据。</a:t>
            </a:r>
            <a:endParaRPr lang="zh-CN" altLang="en-US" sz="4000" b="1">
              <a:solidFill>
                <a:srgbClr val="0000CC"/>
              </a:solidFill>
              <a:latin typeface="Tahoma" panose="020B0604030504040204" pitchFamily="34" charset="0"/>
              <a:ea typeface="黑体" panose="02010609060101010101" pitchFamily="49" charset="-122"/>
            </a:endParaRPr>
          </a:p>
        </p:txBody>
      </p:sp>
      <p:pic>
        <p:nvPicPr>
          <p:cNvPr id="152584" name="图片 152583" descr="u=2817100910,1024979188&amp;fm=3&amp;gp=31"/>
          <p:cNvPicPr>
            <a:picLocks noChangeAspect="1"/>
          </p:cNvPicPr>
          <p:nvPr/>
        </p:nvPicPr>
        <p:blipFill>
          <a:blip r:embed="rId1" cstate="print"/>
          <a:stretch>
            <a:fillRect/>
          </a:stretch>
        </p:blipFill>
        <p:spPr>
          <a:xfrm>
            <a:off x="7239000" y="5486400"/>
            <a:ext cx="1765300" cy="1206500"/>
          </a:xfrm>
          <a:prstGeom prst="rect">
            <a:avLst/>
          </a:prstGeom>
          <a:noFill/>
          <a:ln w="9525">
            <a:noFill/>
          </a:ln>
        </p:spPr>
      </p:pic>
      <p:sp>
        <p:nvSpPr>
          <p:cNvPr id="152585" name="左大括号 152584"/>
          <p:cNvSpPr/>
          <p:nvPr/>
        </p:nvSpPr>
        <p:spPr>
          <a:xfrm>
            <a:off x="250825" y="1916113"/>
            <a:ext cx="360363" cy="2232025"/>
          </a:xfrm>
          <a:prstGeom prst="leftBrace">
            <a:avLst>
              <a:gd name="adj1" fmla="val 51615"/>
              <a:gd name="adj2" fmla="val 50000"/>
            </a:avLst>
          </a:prstGeom>
          <a:noFill/>
          <a:ln w="57150" cap="flat" cmpd="sng">
            <a:solidFill>
              <a:srgbClr val="CC00CC"/>
            </a:solidFill>
            <a:prstDash val="solid"/>
            <a:headEnd type="none" w="med" len="med"/>
            <a:tailEnd type="none" w="med" len="med"/>
          </a:ln>
        </p:spPr>
        <p:txBody>
          <a:bodyPr/>
          <a:lstStyle/>
          <a:p>
            <a:endParaRPr lang="zh-CN" altLang="en-US"/>
          </a:p>
        </p:txBody>
      </p:sp>
      <p:sp>
        <p:nvSpPr>
          <p:cNvPr id="152586" name="任意多边形 152585"/>
          <p:cNvSpPr/>
          <p:nvPr/>
        </p:nvSpPr>
        <p:spPr>
          <a:xfrm>
            <a:off x="4716463" y="1557338"/>
            <a:ext cx="935037" cy="577850"/>
          </a:xfrm>
          <a:custGeom>
            <a:avLst/>
            <a:gdLst>
              <a:gd name="txL" fmla="*/ 3375 w 21600"/>
              <a:gd name="txT" fmla="*/ 5400 h 21600"/>
              <a:gd name="txR" fmla="*/ 18900 w 21600"/>
              <a:gd name="txB" fmla="*/ 16200 h 21600"/>
            </a:gdLst>
            <a:ahLst/>
            <a:cxnLst>
              <a:cxn ang="270">
                <a:pos x="16200" y="0"/>
              </a:cxn>
              <a:cxn ang="180">
                <a:pos x="0" y="10800"/>
              </a:cxn>
              <a:cxn ang="90">
                <a:pos x="16200" y="21600"/>
              </a:cxn>
              <a:cxn ang="0">
                <a:pos x="21600" y="10800"/>
              </a:cxn>
            </a:cxnLst>
            <a:rect l="txL" t="txT" r="txR" b="txB"/>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9966FF"/>
          </a:solidFill>
          <a:ln w="9525" cap="flat" cmpd="sng">
            <a:solidFill>
              <a:srgbClr val="3333FF"/>
            </a:solidFill>
            <a:prstDash val="solid"/>
            <a:miter/>
            <a:headEnd type="none" w="med" len="med"/>
            <a:tailEnd type="none" w="med" len="med"/>
          </a:ln>
        </p:spPr>
        <p:txBody>
          <a:bodyPr/>
          <a:lstStyle/>
          <a:p>
            <a:endParaRPr lang="zh-CN" altLang="en-US"/>
          </a:p>
        </p:txBody>
      </p:sp>
      <p:sp>
        <p:nvSpPr>
          <p:cNvPr id="152587" name="矩形 152586"/>
          <p:cNvSpPr/>
          <p:nvPr/>
        </p:nvSpPr>
        <p:spPr>
          <a:xfrm>
            <a:off x="609600" y="1524000"/>
            <a:ext cx="4192588" cy="641350"/>
          </a:xfrm>
          <a:prstGeom prst="rect">
            <a:avLst/>
          </a:prstGeom>
          <a:solidFill>
            <a:srgbClr val="FFFFCC"/>
          </a:solidFill>
          <a:ln w="9525">
            <a:noFill/>
          </a:ln>
        </p:spPr>
        <p:txBody>
          <a:bodyPr>
            <a:spAutoFit/>
          </a:bodyPr>
          <a:lstStyle/>
          <a:p>
            <a:pPr lvl="0"/>
            <a:r>
              <a:rPr lang="zh-CN" altLang="en-US" sz="3600" b="1" dirty="0">
                <a:latin typeface="Arial" panose="020B0604020202020204" pitchFamily="34" charset="0"/>
                <a:ea typeface="黑体" panose="02010609060101010101" pitchFamily="49" charset="-122"/>
              </a:rPr>
              <a:t>严重的社会危害性</a:t>
            </a:r>
            <a:endParaRPr lang="zh-CN" altLang="en-US" sz="3600" b="1" dirty="0">
              <a:latin typeface="Arial" panose="020B0604020202020204" pitchFamily="34" charset="0"/>
              <a:ea typeface="黑体" panose="02010609060101010101" pitchFamily="49" charset="-122"/>
            </a:endParaRPr>
          </a:p>
        </p:txBody>
      </p:sp>
      <p:sp>
        <p:nvSpPr>
          <p:cNvPr id="152588" name="矩形 152587"/>
          <p:cNvSpPr/>
          <p:nvPr/>
        </p:nvSpPr>
        <p:spPr>
          <a:xfrm>
            <a:off x="827088" y="2492375"/>
            <a:ext cx="2478405" cy="640080"/>
          </a:xfrm>
          <a:prstGeom prst="rect">
            <a:avLst/>
          </a:prstGeom>
          <a:solidFill>
            <a:srgbClr val="CCFFCC"/>
          </a:solidFill>
          <a:ln w="9525">
            <a:noFill/>
          </a:ln>
        </p:spPr>
        <p:txBody>
          <a:bodyPr wrap="none" anchor="t">
            <a:spAutoFit/>
          </a:bodyPr>
          <a:lstStyle/>
          <a:p>
            <a:pPr lvl="0">
              <a:buClrTx/>
            </a:pPr>
            <a:r>
              <a:rPr lang="zh-CN" altLang="en-US" sz="3600" b="1" dirty="0">
                <a:latin typeface="Arial" panose="020B0604020202020204" pitchFamily="34" charset="0"/>
                <a:ea typeface="黑体" panose="02010609060101010101" pitchFamily="49" charset="-122"/>
              </a:rPr>
              <a:t>触犯了刑法</a:t>
            </a:r>
            <a:endParaRPr lang="zh-CN" altLang="en-US" sz="3600" b="1" dirty="0">
              <a:latin typeface="Arial" panose="020B0604020202020204" pitchFamily="34" charset="0"/>
              <a:ea typeface="黑体" panose="02010609060101010101" pitchFamily="49" charset="-122"/>
            </a:endParaRPr>
          </a:p>
        </p:txBody>
      </p:sp>
      <p:sp>
        <p:nvSpPr>
          <p:cNvPr id="152589" name="任意多边形 152588"/>
          <p:cNvSpPr/>
          <p:nvPr/>
        </p:nvSpPr>
        <p:spPr>
          <a:xfrm>
            <a:off x="3419475" y="2492375"/>
            <a:ext cx="1079500" cy="577850"/>
          </a:xfrm>
          <a:custGeom>
            <a:avLst/>
            <a:gdLst>
              <a:gd name="txL" fmla="*/ 3375 w 21600"/>
              <a:gd name="txT" fmla="*/ 5400 h 21600"/>
              <a:gd name="txR" fmla="*/ 18900 w 21600"/>
              <a:gd name="txB" fmla="*/ 16200 h 21600"/>
            </a:gdLst>
            <a:ahLst/>
            <a:cxnLst>
              <a:cxn ang="270">
                <a:pos x="16200" y="0"/>
              </a:cxn>
              <a:cxn ang="180">
                <a:pos x="0" y="10800"/>
              </a:cxn>
              <a:cxn ang="90">
                <a:pos x="16200" y="21600"/>
              </a:cxn>
              <a:cxn ang="0">
                <a:pos x="21600" y="10800"/>
              </a:cxn>
            </a:cxnLst>
            <a:rect l="txL" t="txT" r="txR" b="txB"/>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9966FF"/>
          </a:solidFill>
          <a:ln w="9525" cap="flat" cmpd="sng">
            <a:solidFill>
              <a:srgbClr val="3333FF"/>
            </a:solidFill>
            <a:prstDash val="solid"/>
            <a:miter/>
            <a:headEnd type="none" w="med" len="med"/>
            <a:tailEnd type="none" w="med" len="med"/>
          </a:ln>
        </p:spPr>
        <p:txBody>
          <a:bodyPr/>
          <a:lstStyle/>
          <a:p>
            <a:endParaRPr lang="zh-CN" altLang="en-US"/>
          </a:p>
        </p:txBody>
      </p:sp>
      <p:sp>
        <p:nvSpPr>
          <p:cNvPr id="152590" name="任意多边形 152589"/>
          <p:cNvSpPr/>
          <p:nvPr/>
        </p:nvSpPr>
        <p:spPr>
          <a:xfrm>
            <a:off x="3276600" y="3644900"/>
            <a:ext cx="1079500" cy="577850"/>
          </a:xfrm>
          <a:custGeom>
            <a:avLst/>
            <a:gdLst>
              <a:gd name="txL" fmla="*/ 3375 w 21600"/>
              <a:gd name="txT" fmla="*/ 5400 h 21600"/>
              <a:gd name="txR" fmla="*/ 18900 w 21600"/>
              <a:gd name="txB" fmla="*/ 16200 h 21600"/>
            </a:gdLst>
            <a:ahLst/>
            <a:cxnLst>
              <a:cxn ang="270">
                <a:pos x="16200" y="0"/>
              </a:cxn>
              <a:cxn ang="180">
                <a:pos x="0" y="10800"/>
              </a:cxn>
              <a:cxn ang="90">
                <a:pos x="16200" y="21600"/>
              </a:cxn>
              <a:cxn ang="0">
                <a:pos x="21600" y="10800"/>
              </a:cxn>
            </a:cxnLst>
            <a:rect l="txL" t="txT" r="txR" b="txB"/>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9966FF"/>
          </a:solidFill>
          <a:ln w="9525" cap="flat" cmpd="sng">
            <a:solidFill>
              <a:srgbClr val="3333FF"/>
            </a:solidFill>
            <a:prstDash val="solid"/>
            <a:miter/>
            <a:headEnd type="none" w="med" len="med"/>
            <a:tailEnd type="none" w="med" len="med"/>
          </a:ln>
        </p:spPr>
        <p:txBody>
          <a:body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2587"/>
                                        </p:tgtEl>
                                        <p:attrNameLst>
                                          <p:attrName>style.visibility</p:attrName>
                                        </p:attrNameLst>
                                      </p:cBhvr>
                                      <p:to>
                                        <p:strVal val="visible"/>
                                      </p:to>
                                    </p:set>
                                    <p:animEffect transition="in" filter="blinds(horizontal)">
                                      <p:cBhvr>
                                        <p:cTn id="7" dur="500"/>
                                        <p:tgtEl>
                                          <p:spTgt spid="15258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2588"/>
                                        </p:tgtEl>
                                        <p:attrNameLst>
                                          <p:attrName>style.visibility</p:attrName>
                                        </p:attrNameLst>
                                      </p:cBhvr>
                                      <p:to>
                                        <p:strVal val="visible"/>
                                      </p:to>
                                    </p:set>
                                    <p:animEffect transition="in" filter="blinds(horizontal)">
                                      <p:cBhvr>
                                        <p:cTn id="12" dur="500"/>
                                        <p:tgtEl>
                                          <p:spTgt spid="152588"/>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15257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8" presetClass="entr" presetSubtype="6" fill="hold" nodeType="clickEffect">
                                  <p:stCondLst>
                                    <p:cond delay="0"/>
                                  </p:stCondLst>
                                  <p:childTnLst>
                                    <p:set>
                                      <p:cBhvr>
                                        <p:cTn id="20" dur="1" fill="hold">
                                          <p:stCondLst>
                                            <p:cond delay="0"/>
                                          </p:stCondLst>
                                        </p:cTn>
                                        <p:tgtEl>
                                          <p:spTgt spid="152586"/>
                                        </p:tgtEl>
                                        <p:attrNameLst>
                                          <p:attrName>style.visibility</p:attrName>
                                        </p:attrNameLst>
                                      </p:cBhvr>
                                      <p:to>
                                        <p:strVal val="visible"/>
                                      </p:to>
                                    </p:set>
                                    <p:animEffect transition="in" filter="strips(downRight)">
                                      <p:cBhvr>
                                        <p:cTn id="21" dur="500"/>
                                        <p:tgtEl>
                                          <p:spTgt spid="152586"/>
                                        </p:tgtEl>
                                      </p:cBhvr>
                                    </p:animEffect>
                                  </p:childTnLst>
                                </p:cTn>
                              </p:par>
                            </p:childTnLst>
                          </p:cTn>
                        </p:par>
                      </p:childTnLst>
                    </p:cTn>
                  </p:par>
                  <p:par>
                    <p:cTn id="22" fill="hold">
                      <p:stCondLst>
                        <p:cond delay="indefinite"/>
                      </p:stCondLst>
                      <p:childTnLst>
                        <p:par>
                          <p:cTn id="23" fill="hold">
                            <p:stCondLst>
                              <p:cond delay="0"/>
                            </p:stCondLst>
                            <p:childTnLst>
                              <p:par>
                                <p:cTn id="24" presetID="4" presetClass="entr" presetSubtype="16" fill="hold" grpId="0" nodeType="clickEffect">
                                  <p:stCondLst>
                                    <p:cond delay="0"/>
                                  </p:stCondLst>
                                  <p:iterate type="lt">
                                    <p:tmPct val="100000"/>
                                  </p:iterate>
                                  <p:childTnLst>
                                    <p:set>
                                      <p:cBhvr>
                                        <p:cTn id="25" dur="1" fill="hold">
                                          <p:stCondLst>
                                            <p:cond delay="0"/>
                                          </p:stCondLst>
                                        </p:cTn>
                                        <p:tgtEl>
                                          <p:spTgt spid="152579"/>
                                        </p:tgtEl>
                                        <p:attrNameLst>
                                          <p:attrName>style.visibility</p:attrName>
                                        </p:attrNameLst>
                                      </p:cBhvr>
                                      <p:to>
                                        <p:strVal val="visible"/>
                                      </p:to>
                                    </p:set>
                                    <p:animEffect transition="in" filter="box(in)">
                                      <p:cBhvr>
                                        <p:cTn id="26" dur="75"/>
                                        <p:tgtEl>
                                          <p:spTgt spid="152579"/>
                                        </p:tgtEl>
                                      </p:cBhvr>
                                    </p:animEffect>
                                  </p:childTnLst>
                                  <p:subTnLst>
                                    <p:audio>
                                      <p:cMediaNode>
                                        <p:cTn display="0" masterRel="sameClick">
                                          <p:stCondLst>
                                            <p:cond evt="begin" delay="0">
                                              <p:tn val="24"/>
                                            </p:cond>
                                          </p:stCondLst>
                                          <p:endCondLst>
                                            <p:cond evt="onStopAudio" delay="0">
                                              <p:tgtEl>
                                                <p:sldTgt/>
                                              </p:tgtEl>
                                            </p:cond>
                                          </p:endCondLst>
                                        </p:cTn>
                                        <p:tgtEl>
                                          <p:sndTgt r:embed="rId2" name="chimes.wav"/>
                                        </p:tgtEl>
                                      </p:cMediaNode>
                                    </p:audio>
                                  </p:subTnLst>
                                </p:cTn>
                              </p:par>
                            </p:childTnLst>
                          </p:cTn>
                        </p:par>
                      </p:childTnLst>
                    </p:cTn>
                  </p:par>
                  <p:par>
                    <p:cTn id="27" fill="hold">
                      <p:stCondLst>
                        <p:cond delay="indefinite"/>
                      </p:stCondLst>
                      <p:childTnLst>
                        <p:par>
                          <p:cTn id="28" fill="hold">
                            <p:stCondLst>
                              <p:cond delay="0"/>
                            </p:stCondLst>
                            <p:childTnLst>
                              <p:par>
                                <p:cTn id="29" presetID="18" presetClass="entr" presetSubtype="6" fill="hold" nodeType="clickEffect">
                                  <p:stCondLst>
                                    <p:cond delay="0"/>
                                  </p:stCondLst>
                                  <p:childTnLst>
                                    <p:set>
                                      <p:cBhvr>
                                        <p:cTn id="30" dur="1" fill="hold">
                                          <p:stCondLst>
                                            <p:cond delay="0"/>
                                          </p:stCondLst>
                                        </p:cTn>
                                        <p:tgtEl>
                                          <p:spTgt spid="152589"/>
                                        </p:tgtEl>
                                        <p:attrNameLst>
                                          <p:attrName>style.visibility</p:attrName>
                                        </p:attrNameLst>
                                      </p:cBhvr>
                                      <p:to>
                                        <p:strVal val="visible"/>
                                      </p:to>
                                    </p:set>
                                    <p:animEffect transition="in" filter="strips(downRight)">
                                      <p:cBhvr>
                                        <p:cTn id="31" dur="500"/>
                                        <p:tgtEl>
                                          <p:spTgt spid="152589"/>
                                        </p:tgtEl>
                                      </p:cBhvr>
                                    </p:animEffect>
                                  </p:childTnLst>
                                </p:cTn>
                              </p:par>
                            </p:childTnLst>
                          </p:cTn>
                        </p:par>
                      </p:childTnLst>
                    </p:cTn>
                  </p:par>
                  <p:par>
                    <p:cTn id="32" fill="hold">
                      <p:stCondLst>
                        <p:cond delay="indefinite"/>
                      </p:stCondLst>
                      <p:childTnLst>
                        <p:par>
                          <p:cTn id="33" fill="hold">
                            <p:stCondLst>
                              <p:cond delay="0"/>
                            </p:stCondLst>
                            <p:childTnLst>
                              <p:par>
                                <p:cTn id="34" presetID="4" presetClass="entr" presetSubtype="16" fill="hold" grpId="0" nodeType="clickEffect">
                                  <p:stCondLst>
                                    <p:cond delay="0"/>
                                  </p:stCondLst>
                                  <p:iterate type="lt">
                                    <p:tmPct val="100000"/>
                                  </p:iterate>
                                  <p:childTnLst>
                                    <p:set>
                                      <p:cBhvr>
                                        <p:cTn id="35" dur="1" fill="hold">
                                          <p:stCondLst>
                                            <p:cond delay="0"/>
                                          </p:stCondLst>
                                        </p:cTn>
                                        <p:tgtEl>
                                          <p:spTgt spid="152580"/>
                                        </p:tgtEl>
                                        <p:attrNameLst>
                                          <p:attrName>style.visibility</p:attrName>
                                        </p:attrNameLst>
                                      </p:cBhvr>
                                      <p:to>
                                        <p:strVal val="visible"/>
                                      </p:to>
                                    </p:set>
                                    <p:animEffect transition="in" filter="box(in)">
                                      <p:cBhvr>
                                        <p:cTn id="36" dur="75"/>
                                        <p:tgtEl>
                                          <p:spTgt spid="152580"/>
                                        </p:tgtEl>
                                      </p:cBhvr>
                                    </p:animEffect>
                                  </p:childTnLst>
                                  <p:subTnLst>
                                    <p:audio>
                                      <p:cMediaNode>
                                        <p:cTn display="0" masterRel="sameClick">
                                          <p:stCondLst>
                                            <p:cond evt="begin" delay="0">
                                              <p:tn val="34"/>
                                            </p:cond>
                                          </p:stCondLst>
                                          <p:endCondLst>
                                            <p:cond evt="onStopAudio" delay="0">
                                              <p:tgtEl>
                                                <p:sldTgt/>
                                              </p:tgtEl>
                                            </p:cond>
                                          </p:endCondLst>
                                        </p:cTn>
                                        <p:tgtEl>
                                          <p:sndTgt r:embed="rId2" name="chimes.wav"/>
                                        </p:tgtEl>
                                      </p:cMediaNode>
                                    </p:audio>
                                  </p:subTnLst>
                                </p:cTn>
                              </p:par>
                            </p:childTnLst>
                          </p:cTn>
                        </p:par>
                      </p:childTnLst>
                    </p:cTn>
                  </p:par>
                  <p:par>
                    <p:cTn id="37" fill="hold">
                      <p:stCondLst>
                        <p:cond delay="indefinite"/>
                      </p:stCondLst>
                      <p:childTnLst>
                        <p:par>
                          <p:cTn id="38" fill="hold">
                            <p:stCondLst>
                              <p:cond delay="0"/>
                            </p:stCondLst>
                            <p:childTnLst>
                              <p:par>
                                <p:cTn id="39" presetID="18" presetClass="entr" presetSubtype="6" fill="hold" nodeType="clickEffect">
                                  <p:stCondLst>
                                    <p:cond delay="0"/>
                                  </p:stCondLst>
                                  <p:childTnLst>
                                    <p:set>
                                      <p:cBhvr>
                                        <p:cTn id="40" dur="1" fill="hold">
                                          <p:stCondLst>
                                            <p:cond delay="0"/>
                                          </p:stCondLst>
                                        </p:cTn>
                                        <p:tgtEl>
                                          <p:spTgt spid="152590"/>
                                        </p:tgtEl>
                                        <p:attrNameLst>
                                          <p:attrName>style.visibility</p:attrName>
                                        </p:attrNameLst>
                                      </p:cBhvr>
                                      <p:to>
                                        <p:strVal val="visible"/>
                                      </p:to>
                                    </p:set>
                                    <p:animEffect transition="in" filter="strips(downRight)">
                                      <p:cBhvr>
                                        <p:cTn id="41" dur="500"/>
                                        <p:tgtEl>
                                          <p:spTgt spid="152590"/>
                                        </p:tgtEl>
                                      </p:cBhvr>
                                    </p:animEffect>
                                  </p:childTnLst>
                                </p:cTn>
                              </p:par>
                            </p:childTnLst>
                          </p:cTn>
                        </p:par>
                      </p:childTnLst>
                    </p:cTn>
                  </p:par>
                  <p:par>
                    <p:cTn id="42" fill="hold">
                      <p:stCondLst>
                        <p:cond delay="indefinite"/>
                      </p:stCondLst>
                      <p:childTnLst>
                        <p:par>
                          <p:cTn id="43" fill="hold">
                            <p:stCondLst>
                              <p:cond delay="0"/>
                            </p:stCondLst>
                            <p:childTnLst>
                              <p:par>
                                <p:cTn id="44" presetID="16" presetClass="entr" presetSubtype="42" fill="hold" grpId="0" nodeType="clickEffect">
                                  <p:stCondLst>
                                    <p:cond delay="0"/>
                                  </p:stCondLst>
                                  <p:iterate type="lt">
                                    <p:tmPct val="100000"/>
                                  </p:iterate>
                                  <p:childTnLst>
                                    <p:set>
                                      <p:cBhvr>
                                        <p:cTn id="45" dur="1" fill="hold">
                                          <p:stCondLst>
                                            <p:cond delay="0"/>
                                          </p:stCondLst>
                                        </p:cTn>
                                        <p:tgtEl>
                                          <p:spTgt spid="152581"/>
                                        </p:tgtEl>
                                        <p:attrNameLst>
                                          <p:attrName>style.visibility</p:attrName>
                                        </p:attrNameLst>
                                      </p:cBhvr>
                                      <p:to>
                                        <p:strVal val="visible"/>
                                      </p:to>
                                    </p:set>
                                    <p:animEffect transition="in" filter="barn(outHorizontal)">
                                      <p:cBhvr>
                                        <p:cTn id="46" dur="75"/>
                                        <p:tgtEl>
                                          <p:spTgt spid="152581"/>
                                        </p:tgtEl>
                                      </p:cBhvr>
                                    </p:animEffect>
                                  </p:childTnLst>
                                  <p:subTnLst>
                                    <p:audio>
                                      <p:cMediaNode>
                                        <p:cTn display="0" masterRel="sameClick">
                                          <p:stCondLst>
                                            <p:cond evt="begin" delay="0">
                                              <p:tn val="44"/>
                                            </p:cond>
                                          </p:stCondLst>
                                          <p:endCondLst>
                                            <p:cond evt="onStopAudio" delay="0">
                                              <p:tgtEl>
                                                <p:sldTgt/>
                                              </p:tgtEl>
                                            </p:cond>
                                          </p:endCondLst>
                                        </p:cTn>
                                        <p:tgtEl>
                                          <p:sndTgt r:embed="rId2" name="chimes.wav"/>
                                        </p:tgtEl>
                                      </p:cMediaNode>
                                    </p:audio>
                                  </p:subTnLst>
                                </p:cTn>
                              </p:par>
                            </p:childTnLst>
                          </p:cTn>
                        </p:par>
                      </p:childTnLst>
                    </p:cTn>
                  </p:par>
                  <p:par>
                    <p:cTn id="47" fill="hold">
                      <p:stCondLst>
                        <p:cond delay="indefinite"/>
                      </p:stCondLst>
                      <p:childTnLst>
                        <p:par>
                          <p:cTn id="48" fill="hold">
                            <p:stCondLst>
                              <p:cond delay="0"/>
                            </p:stCondLst>
                            <p:childTnLst>
                              <p:par>
                                <p:cTn id="49" presetID="3" presetClass="entr" presetSubtype="10" fill="hold" grpId="0" nodeType="clickEffect">
                                  <p:stCondLst>
                                    <p:cond delay="0"/>
                                  </p:stCondLst>
                                  <p:childTnLst>
                                    <p:set>
                                      <p:cBhvr>
                                        <p:cTn id="50" dur="1" fill="hold">
                                          <p:stCondLst>
                                            <p:cond delay="0"/>
                                          </p:stCondLst>
                                        </p:cTn>
                                        <p:tgtEl>
                                          <p:spTgt spid="152583"/>
                                        </p:tgtEl>
                                        <p:attrNameLst>
                                          <p:attrName>style.visibility</p:attrName>
                                        </p:attrNameLst>
                                      </p:cBhvr>
                                      <p:to>
                                        <p:strVal val="visible"/>
                                      </p:to>
                                    </p:set>
                                    <p:animEffect transition="in" filter="blinds(horizontal)">
                                      <p:cBhvr>
                                        <p:cTn id="51" dur="500"/>
                                        <p:tgtEl>
                                          <p:spTgt spid="1525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578" grpId="0" bldLvl="0" animBg="1"/>
      <p:bldP spid="152579" grpId="0" bldLvl="0" animBg="1"/>
      <p:bldP spid="152580" grpId="0" bldLvl="0" animBg="1"/>
      <p:bldP spid="152581" grpId="0" bldLvl="0" animBg="1"/>
      <p:bldP spid="152583" grpId="0"/>
      <p:bldP spid="152587" grpId="0" bldLvl="0" animBg="1"/>
      <p:bldP spid="152588"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矩形 151553"/>
          <p:cNvSpPr/>
          <p:nvPr/>
        </p:nvSpPr>
        <p:spPr>
          <a:xfrm>
            <a:off x="468313" y="333375"/>
            <a:ext cx="4681537" cy="1512888"/>
          </a:xfrm>
          <a:prstGeom prst="rect">
            <a:avLst/>
          </a:prstGeom>
        </p:spPr>
        <p:txBody>
          <a:bodyPr wrap="none" fromWordArt="1">
            <a:prstTxWarp prst="textDeflate">
              <a:avLst>
                <a:gd name="adj" fmla="val 26227"/>
              </a:avLst>
            </a:prstTxWarp>
            <a:normAutofit/>
          </a:bodyPr>
          <a:lstStyle/>
          <a:p>
            <a:pPr algn="ctr"/>
            <a:r>
              <a:rPr lang="zh-CN" altLang="en-US" sz="3600" b="1">
                <a:ln w="9525" cap="flat" cmpd="sng">
                  <a:solidFill>
                    <a:srgbClr val="006600"/>
                  </a:solidFill>
                  <a:prstDash val="solid"/>
                  <a:headEnd type="none" w="med" len="med"/>
                  <a:tailEnd type="none" w="med" len="med"/>
                </a:ln>
                <a:solidFill>
                  <a:srgbClr val="006600"/>
                </a:solidFill>
                <a:latin typeface="黑体" panose="02010609060101010101" pitchFamily="49" charset="-122"/>
                <a:ea typeface="黑体" panose="02010609060101010101" pitchFamily="49" charset="-122"/>
              </a:rPr>
              <a:t>违法与犯罪的关系</a:t>
            </a:r>
            <a:endParaRPr lang="zh-CN" altLang="en-US" sz="3600" b="1">
              <a:ln w="9525" cap="flat" cmpd="sng">
                <a:solidFill>
                  <a:srgbClr val="006600"/>
                </a:solidFill>
                <a:prstDash val="solid"/>
                <a:headEnd type="none" w="med" len="med"/>
                <a:tailEnd type="none" w="med" len="med"/>
              </a:ln>
              <a:solidFill>
                <a:srgbClr val="006600"/>
              </a:solidFill>
              <a:latin typeface="黑体" panose="02010609060101010101" pitchFamily="49" charset="-122"/>
              <a:ea typeface="黑体" panose="02010609060101010101" pitchFamily="49" charset="-122"/>
            </a:endParaRPr>
          </a:p>
        </p:txBody>
      </p:sp>
      <p:sp>
        <p:nvSpPr>
          <p:cNvPr id="151555" name="椭圆 151554"/>
          <p:cNvSpPr/>
          <p:nvPr/>
        </p:nvSpPr>
        <p:spPr>
          <a:xfrm>
            <a:off x="4356100" y="2636838"/>
            <a:ext cx="3889375" cy="3095625"/>
          </a:xfrm>
          <a:prstGeom prst="ellipse">
            <a:avLst/>
          </a:prstGeom>
          <a:solidFill>
            <a:schemeClr val="hlink"/>
          </a:solidFill>
          <a:ln w="57150" cap="flat" cmpd="sng">
            <a:solidFill>
              <a:srgbClr val="006600"/>
            </a:solidFill>
            <a:prstDash val="solid"/>
            <a:headEnd type="none" w="med" len="med"/>
            <a:tailEnd type="none" w="med" len="med"/>
          </a:ln>
        </p:spPr>
        <p:txBody>
          <a:bodyPr/>
          <a:lstStyle/>
          <a:p>
            <a:endParaRPr lang="zh-CN" altLang="en-US"/>
          </a:p>
        </p:txBody>
      </p:sp>
      <p:sp>
        <p:nvSpPr>
          <p:cNvPr id="151556" name="椭圆 151555"/>
          <p:cNvSpPr/>
          <p:nvPr/>
        </p:nvSpPr>
        <p:spPr>
          <a:xfrm>
            <a:off x="6443663" y="3357563"/>
            <a:ext cx="1800225" cy="1727200"/>
          </a:xfrm>
          <a:prstGeom prst="ellipse">
            <a:avLst/>
          </a:prstGeom>
          <a:solidFill>
            <a:srgbClr val="FF00FF"/>
          </a:solidFill>
          <a:ln w="57150" cap="flat" cmpd="sng">
            <a:solidFill>
              <a:srgbClr val="FF0066"/>
            </a:solidFill>
            <a:prstDash val="solid"/>
            <a:headEnd type="none" w="med" len="med"/>
            <a:tailEnd type="none" w="med" len="med"/>
          </a:ln>
        </p:spPr>
        <p:txBody>
          <a:bodyPr wrap="none" anchor="ctr"/>
          <a:lstStyle/>
          <a:p>
            <a:pPr lvl="0" algn="ctr"/>
            <a:endParaRPr dirty="0">
              <a:solidFill>
                <a:schemeClr val="bg1"/>
              </a:solidFill>
              <a:latin typeface="Arial" panose="020B0604020202020204" pitchFamily="34" charset="0"/>
              <a:ea typeface="宋体" panose="02010600030101010101" pitchFamily="2" charset="-122"/>
            </a:endParaRPr>
          </a:p>
        </p:txBody>
      </p:sp>
      <p:sp>
        <p:nvSpPr>
          <p:cNvPr id="151557" name="文本框 151556"/>
          <p:cNvSpPr txBox="1"/>
          <p:nvPr/>
        </p:nvSpPr>
        <p:spPr>
          <a:xfrm>
            <a:off x="6877050" y="3860800"/>
            <a:ext cx="1295400" cy="579438"/>
          </a:xfrm>
          <a:prstGeom prst="rect">
            <a:avLst/>
          </a:prstGeom>
          <a:noFill/>
          <a:ln w="9525">
            <a:noFill/>
          </a:ln>
        </p:spPr>
        <p:txBody>
          <a:bodyPr>
            <a:spAutoFit/>
          </a:bodyPr>
          <a:lstStyle/>
          <a:p>
            <a:pPr lvl="0">
              <a:spcBef>
                <a:spcPct val="50000"/>
              </a:spcBef>
            </a:pPr>
            <a:r>
              <a:rPr lang="zh-CN" altLang="en-US" sz="3200" b="1" dirty="0">
                <a:solidFill>
                  <a:schemeClr val="bg1"/>
                </a:solidFill>
                <a:latin typeface="Arial" panose="020B0604020202020204" pitchFamily="34" charset="0"/>
                <a:ea typeface="华文中宋" panose="02010600040101010101" charset="-122"/>
              </a:rPr>
              <a:t>犯罪</a:t>
            </a:r>
            <a:endParaRPr lang="zh-CN" altLang="en-US" sz="3200" b="1" dirty="0">
              <a:solidFill>
                <a:schemeClr val="bg1"/>
              </a:solidFill>
              <a:latin typeface="Arial" panose="020B0604020202020204" pitchFamily="34" charset="0"/>
              <a:ea typeface="华文中宋" panose="02010600040101010101" charset="-122"/>
            </a:endParaRPr>
          </a:p>
        </p:txBody>
      </p:sp>
      <p:sp>
        <p:nvSpPr>
          <p:cNvPr id="151558" name="圆角矩形标注 151557"/>
          <p:cNvSpPr/>
          <p:nvPr/>
        </p:nvSpPr>
        <p:spPr>
          <a:xfrm>
            <a:off x="5867400" y="692150"/>
            <a:ext cx="2592388" cy="793750"/>
          </a:xfrm>
          <a:prstGeom prst="wedgeRoundRectCallout">
            <a:avLst>
              <a:gd name="adj1" fmla="val -63532"/>
              <a:gd name="adj2" fmla="val 213199"/>
              <a:gd name="adj3" fmla="val 16667"/>
            </a:avLst>
          </a:prstGeom>
          <a:solidFill>
            <a:srgbClr val="CCFFFF"/>
          </a:solidFill>
          <a:ln w="9525" cap="flat" cmpd="sng">
            <a:solidFill>
              <a:srgbClr val="FF00FF"/>
            </a:solidFill>
            <a:prstDash val="solid"/>
            <a:miter/>
            <a:headEnd type="none" w="med" len="med"/>
            <a:tailEnd type="none" w="med" len="med"/>
          </a:ln>
        </p:spPr>
        <p:txBody>
          <a:bodyPr/>
          <a:lstStyle/>
          <a:p>
            <a:pPr lvl="0" algn="ctr"/>
            <a:r>
              <a:rPr lang="zh-CN" altLang="en-US" sz="3200" b="1" dirty="0">
                <a:solidFill>
                  <a:srgbClr val="FF0000"/>
                </a:solidFill>
                <a:latin typeface="Arial" panose="020B0604020202020204" pitchFamily="34" charset="0"/>
                <a:ea typeface="华文中宋" panose="02010600040101010101" charset="-122"/>
              </a:rPr>
              <a:t>违法行为</a:t>
            </a:r>
            <a:endParaRPr lang="zh-CN" altLang="en-US" sz="3200" b="1" dirty="0">
              <a:solidFill>
                <a:srgbClr val="FF0000"/>
              </a:solidFill>
              <a:latin typeface="Arial" panose="020B0604020202020204" pitchFamily="34" charset="0"/>
              <a:ea typeface="华文中宋" panose="02010600040101010101" charset="-122"/>
            </a:endParaRPr>
          </a:p>
        </p:txBody>
      </p:sp>
      <p:sp>
        <p:nvSpPr>
          <p:cNvPr id="151559" name="文本框 151558"/>
          <p:cNvSpPr txBox="1"/>
          <p:nvPr/>
        </p:nvSpPr>
        <p:spPr>
          <a:xfrm>
            <a:off x="5364163" y="2997200"/>
            <a:ext cx="611187" cy="2260600"/>
          </a:xfrm>
          <a:prstGeom prst="rect">
            <a:avLst/>
          </a:prstGeom>
          <a:noFill/>
          <a:ln w="9525">
            <a:noFill/>
          </a:ln>
        </p:spPr>
        <p:txBody>
          <a:bodyPr vert="eaVert">
            <a:spAutoFit/>
          </a:bodyPr>
          <a:lstStyle/>
          <a:p>
            <a:pPr lvl="0">
              <a:spcBef>
                <a:spcPct val="50000"/>
              </a:spcBef>
            </a:pPr>
            <a:r>
              <a:rPr lang="zh-CN" altLang="en-US" sz="2800" b="1" dirty="0">
                <a:solidFill>
                  <a:schemeClr val="bg1"/>
                </a:solidFill>
                <a:latin typeface="Arial" panose="020B0604020202020204" pitchFamily="34" charset="0"/>
                <a:ea typeface="华文中宋" panose="02010600040101010101" charset="-122"/>
              </a:rPr>
              <a:t>一般违法行为</a:t>
            </a:r>
            <a:endParaRPr lang="zh-CN" altLang="en-US" sz="2800" b="1" dirty="0">
              <a:solidFill>
                <a:schemeClr val="bg1"/>
              </a:solidFill>
              <a:latin typeface="Arial" panose="020B0604020202020204" pitchFamily="34" charset="0"/>
              <a:ea typeface="华文中宋" panose="02010600040101010101" charset="-122"/>
            </a:endParaRPr>
          </a:p>
        </p:txBody>
      </p:sp>
      <p:sp>
        <p:nvSpPr>
          <p:cNvPr id="151560" name="圆角矩形标注 151559"/>
          <p:cNvSpPr/>
          <p:nvPr/>
        </p:nvSpPr>
        <p:spPr>
          <a:xfrm>
            <a:off x="4787900" y="5734050"/>
            <a:ext cx="2160588" cy="935038"/>
          </a:xfrm>
          <a:prstGeom prst="wedgeRoundRectCallout">
            <a:avLst>
              <a:gd name="adj1" fmla="val 81741"/>
              <a:gd name="adj2" fmla="val -123852"/>
              <a:gd name="adj3" fmla="val 16667"/>
            </a:avLst>
          </a:prstGeom>
          <a:solidFill>
            <a:srgbClr val="CCFFCC"/>
          </a:solidFill>
          <a:ln w="9525" cap="flat" cmpd="sng">
            <a:solidFill>
              <a:srgbClr val="FF00FF"/>
            </a:solidFill>
            <a:prstDash val="solid"/>
            <a:miter/>
            <a:headEnd type="none" w="med" len="med"/>
            <a:tailEnd type="none" w="med" len="med"/>
          </a:ln>
        </p:spPr>
        <p:txBody>
          <a:bodyPr/>
          <a:lstStyle/>
          <a:p>
            <a:pPr lvl="0" algn="ctr"/>
            <a:r>
              <a:rPr lang="zh-CN" altLang="en-US" sz="2800" b="1" dirty="0">
                <a:latin typeface="Arial" panose="020B0604020202020204" pitchFamily="34" charset="0"/>
                <a:ea typeface="黑体" panose="02010609060101010101" pitchFamily="49" charset="-122"/>
              </a:rPr>
              <a:t>犯罪的三个基本特征</a:t>
            </a:r>
            <a:endParaRPr lang="zh-CN" altLang="en-US" sz="2800" b="1" dirty="0">
              <a:latin typeface="Arial" panose="020B0604020202020204" pitchFamily="34" charset="0"/>
              <a:ea typeface="黑体" panose="02010609060101010101" pitchFamily="49" charset="-122"/>
            </a:endParaRPr>
          </a:p>
        </p:txBody>
      </p:sp>
      <p:sp>
        <p:nvSpPr>
          <p:cNvPr id="151561" name="矩形 151560"/>
          <p:cNvSpPr/>
          <p:nvPr/>
        </p:nvSpPr>
        <p:spPr>
          <a:xfrm>
            <a:off x="609600" y="2514600"/>
            <a:ext cx="3733800" cy="914400"/>
          </a:xfrm>
          <a:prstGeom prst="rect">
            <a:avLst/>
          </a:prstGeom>
        </p:spPr>
        <p:txBody>
          <a:bodyPr wrap="none" fromWordArt="1">
            <a:prstTxWarp prst="textPlain">
              <a:avLst>
                <a:gd name="adj" fmla="val 50000"/>
              </a:avLst>
            </a:prstTxWarp>
            <a:normAutofit/>
          </a:bodyPr>
          <a:lstStyle/>
          <a:p>
            <a:pPr algn="ctr"/>
            <a:r>
              <a:rPr lang="zh-CN" altLang="en-US" sz="3600" b="1">
                <a:ln w="9525" cap="flat" cmpd="sng">
                  <a:solidFill>
                    <a:srgbClr val="000000"/>
                  </a:solidFill>
                  <a:prstDash val="solid"/>
                  <a:headEnd type="none" w="med" len="med"/>
                  <a:tailEnd type="none" w="med" len="med"/>
                </a:ln>
                <a:solidFill>
                  <a:srgbClr val="FF0000"/>
                </a:solidFill>
                <a:latin typeface="宋体" panose="02010600030101010101" pitchFamily="2" charset="-122"/>
                <a:ea typeface="宋体" panose="02010600030101010101" pitchFamily="2" charset="-122"/>
              </a:rPr>
              <a:t>违法不一定是犯罪</a:t>
            </a:r>
            <a:endParaRPr lang="zh-CN" altLang="en-US" sz="3600" b="1">
              <a:ln w="9525" cap="flat" cmpd="sng">
                <a:solidFill>
                  <a:srgbClr val="000000"/>
                </a:solidFill>
                <a:prstDash val="solid"/>
                <a:headEnd type="none" w="med" len="med"/>
                <a:tailEnd type="none" w="med" len="med"/>
              </a:ln>
              <a:solidFill>
                <a:srgbClr val="FF0000"/>
              </a:solidFill>
              <a:latin typeface="宋体" panose="02010600030101010101" pitchFamily="2" charset="-122"/>
              <a:ea typeface="宋体" panose="02010600030101010101" pitchFamily="2" charset="-122"/>
            </a:endParaRPr>
          </a:p>
        </p:txBody>
      </p:sp>
      <p:sp>
        <p:nvSpPr>
          <p:cNvPr id="151562" name="矩形 151561"/>
          <p:cNvSpPr/>
          <p:nvPr/>
        </p:nvSpPr>
        <p:spPr>
          <a:xfrm>
            <a:off x="609600" y="4191000"/>
            <a:ext cx="3200400" cy="914400"/>
          </a:xfrm>
          <a:prstGeom prst="rect">
            <a:avLst/>
          </a:prstGeom>
        </p:spPr>
        <p:txBody>
          <a:bodyPr wrap="none" fromWordArt="1">
            <a:prstTxWarp prst="textPlain">
              <a:avLst>
                <a:gd name="adj" fmla="val 50000"/>
              </a:avLst>
            </a:prstTxWarp>
            <a:normAutofit/>
          </a:bodyPr>
          <a:lstStyle/>
          <a:p>
            <a:pPr algn="ctr"/>
            <a:r>
              <a:rPr lang="zh-CN" altLang="en-US" sz="3600" b="1">
                <a:ln w="9525" cap="flat" cmpd="sng">
                  <a:solidFill>
                    <a:srgbClr val="000000"/>
                  </a:solidFill>
                  <a:prstDash val="solid"/>
                  <a:headEnd type="none" w="med" len="med"/>
                  <a:tailEnd type="none" w="med" len="med"/>
                </a:ln>
                <a:solidFill>
                  <a:srgbClr val="FF0000"/>
                </a:solidFill>
                <a:latin typeface="宋体" panose="02010600030101010101" pitchFamily="2" charset="-122"/>
                <a:ea typeface="宋体" panose="02010600030101010101" pitchFamily="2" charset="-122"/>
              </a:rPr>
              <a:t>犯罪一定是违法</a:t>
            </a:r>
            <a:endParaRPr lang="zh-CN" altLang="en-US" sz="3600" b="1">
              <a:ln w="9525" cap="flat" cmpd="sng">
                <a:solidFill>
                  <a:srgbClr val="000000"/>
                </a:solidFill>
                <a:prstDash val="solid"/>
                <a:headEnd type="none" w="med" len="med"/>
                <a:tailEnd type="none" w="med" len="med"/>
              </a:ln>
              <a:solidFill>
                <a:srgbClr val="FF0000"/>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1561"/>
                                        </p:tgtEl>
                                        <p:attrNameLst>
                                          <p:attrName>style.visibility</p:attrName>
                                        </p:attrNameLst>
                                      </p:cBhvr>
                                      <p:to>
                                        <p:strVal val="visible"/>
                                      </p:to>
                                    </p:set>
                                    <p:anim calcmode="lin" valueType="num">
                                      <p:cBhvr additive="base">
                                        <p:cTn id="7" dur="500" fill="hold"/>
                                        <p:tgtEl>
                                          <p:spTgt spid="151561"/>
                                        </p:tgtEl>
                                        <p:attrNameLst>
                                          <p:attrName>ppt_x</p:attrName>
                                        </p:attrNameLst>
                                      </p:cBhvr>
                                      <p:tavLst>
                                        <p:tav tm="0">
                                          <p:val>
                                            <p:strVal val="#ppt_x"/>
                                          </p:val>
                                        </p:tav>
                                        <p:tav tm="100000">
                                          <p:val>
                                            <p:strVal val="#ppt_x"/>
                                          </p:val>
                                        </p:tav>
                                      </p:tavLst>
                                    </p:anim>
                                    <p:anim calcmode="lin" valueType="num">
                                      <p:cBhvr additive="base">
                                        <p:cTn id="8" dur="500" fill="hold"/>
                                        <p:tgtEl>
                                          <p:spTgt spid="15156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51562"/>
                                        </p:tgtEl>
                                        <p:attrNameLst>
                                          <p:attrName>style.visibility</p:attrName>
                                        </p:attrNameLst>
                                      </p:cBhvr>
                                      <p:to>
                                        <p:strVal val="visible"/>
                                      </p:to>
                                    </p:set>
                                    <p:anim calcmode="lin" valueType="num">
                                      <p:cBhvr additive="base">
                                        <p:cTn id="13" dur="500" fill="hold"/>
                                        <p:tgtEl>
                                          <p:spTgt spid="151562"/>
                                        </p:tgtEl>
                                        <p:attrNameLst>
                                          <p:attrName>ppt_x</p:attrName>
                                        </p:attrNameLst>
                                      </p:cBhvr>
                                      <p:tavLst>
                                        <p:tav tm="0">
                                          <p:val>
                                            <p:strVal val="#ppt_x"/>
                                          </p:val>
                                        </p:tav>
                                        <p:tav tm="100000">
                                          <p:val>
                                            <p:strVal val="#ppt_x"/>
                                          </p:val>
                                        </p:tav>
                                      </p:tavLst>
                                    </p:anim>
                                    <p:anim calcmode="lin" valueType="num">
                                      <p:cBhvr additive="base">
                                        <p:cTn id="14" dur="500" fill="hold"/>
                                        <p:tgtEl>
                                          <p:spTgt spid="15156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151555"/>
                                        </p:tgtEl>
                                        <p:attrNameLst>
                                          <p:attrName>style.visibility</p:attrName>
                                        </p:attrNameLst>
                                      </p:cBhvr>
                                      <p:to>
                                        <p:strVal val="visible"/>
                                      </p:to>
                                    </p:set>
                                    <p:animEffect transition="in" filter="blinds(horizontal)">
                                      <p:cBhvr>
                                        <p:cTn id="19" dur="500"/>
                                        <p:tgtEl>
                                          <p:spTgt spid="151555"/>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51556"/>
                                        </p:tgtEl>
                                        <p:attrNameLst>
                                          <p:attrName>style.visibility</p:attrName>
                                        </p:attrNameLst>
                                      </p:cBhvr>
                                      <p:to>
                                        <p:strVal val="visible"/>
                                      </p:to>
                                    </p:set>
                                    <p:animEffect transition="in" filter="blinds(horizontal)">
                                      <p:cBhvr>
                                        <p:cTn id="22" dur="500"/>
                                        <p:tgtEl>
                                          <p:spTgt spid="151556"/>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51558"/>
                                        </p:tgtEl>
                                        <p:attrNameLst>
                                          <p:attrName>style.visibility</p:attrName>
                                        </p:attrNameLst>
                                      </p:cBhvr>
                                      <p:to>
                                        <p:strVal val="visible"/>
                                      </p:to>
                                    </p:set>
                                    <p:anim calcmode="lin" valueType="num">
                                      <p:cBhvr additive="base">
                                        <p:cTn id="27" dur="500" fill="hold"/>
                                        <p:tgtEl>
                                          <p:spTgt spid="151558"/>
                                        </p:tgtEl>
                                        <p:attrNameLst>
                                          <p:attrName>ppt_x</p:attrName>
                                        </p:attrNameLst>
                                      </p:cBhvr>
                                      <p:tavLst>
                                        <p:tav tm="0">
                                          <p:val>
                                            <p:strVal val="#ppt_x"/>
                                          </p:val>
                                        </p:tav>
                                        <p:tav tm="100000">
                                          <p:val>
                                            <p:strVal val="#ppt_x"/>
                                          </p:val>
                                        </p:tav>
                                      </p:tavLst>
                                    </p:anim>
                                    <p:anim calcmode="lin" valueType="num">
                                      <p:cBhvr additive="base">
                                        <p:cTn id="28" dur="500" fill="hold"/>
                                        <p:tgtEl>
                                          <p:spTgt spid="151558"/>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151557"/>
                                        </p:tgtEl>
                                        <p:attrNameLst>
                                          <p:attrName>style.visibility</p:attrName>
                                        </p:attrNameLst>
                                      </p:cBhvr>
                                      <p:to>
                                        <p:strVal val="visible"/>
                                      </p:to>
                                    </p:set>
                                    <p:animEffect transition="in" filter="blinds(horizontal)">
                                      <p:cBhvr>
                                        <p:cTn id="33" dur="500"/>
                                        <p:tgtEl>
                                          <p:spTgt spid="151557"/>
                                        </p:tgtEl>
                                      </p:cBhvr>
                                    </p:animEffect>
                                  </p:childTnLst>
                                </p:cTn>
                              </p:par>
                            </p:childTnLst>
                          </p:cTn>
                        </p:par>
                      </p:childTnLst>
                    </p:cTn>
                  </p:par>
                  <p:par>
                    <p:cTn id="34" fill="hold">
                      <p:stCondLst>
                        <p:cond delay="indefinite"/>
                      </p:stCondLst>
                      <p:childTnLst>
                        <p:par>
                          <p:cTn id="35" fill="hold">
                            <p:stCondLst>
                              <p:cond delay="0"/>
                            </p:stCondLst>
                            <p:childTnLst>
                              <p:par>
                                <p:cTn id="36" presetID="8" presetClass="entr" presetSubtype="16" fill="hold" grpId="0" nodeType="clickEffect">
                                  <p:stCondLst>
                                    <p:cond delay="0"/>
                                  </p:stCondLst>
                                  <p:childTnLst>
                                    <p:set>
                                      <p:cBhvr>
                                        <p:cTn id="37" dur="1" fill="hold">
                                          <p:stCondLst>
                                            <p:cond delay="0"/>
                                          </p:stCondLst>
                                        </p:cTn>
                                        <p:tgtEl>
                                          <p:spTgt spid="151559"/>
                                        </p:tgtEl>
                                        <p:attrNameLst>
                                          <p:attrName>style.visibility</p:attrName>
                                        </p:attrNameLst>
                                      </p:cBhvr>
                                      <p:to>
                                        <p:strVal val="visible"/>
                                      </p:to>
                                    </p:set>
                                    <p:animEffect transition="in" filter="diamond(in)">
                                      <p:cBhvr>
                                        <p:cTn id="38" dur="2000"/>
                                        <p:tgtEl>
                                          <p:spTgt spid="151559"/>
                                        </p:tgtEl>
                                      </p:cBhvr>
                                    </p:animEffect>
                                  </p:childTnLst>
                                </p:cTn>
                              </p:par>
                            </p:childTnLst>
                          </p:cTn>
                        </p:par>
                      </p:childTnLst>
                    </p:cTn>
                  </p:par>
                  <p:par>
                    <p:cTn id="39" fill="hold">
                      <p:stCondLst>
                        <p:cond delay="indefinite"/>
                      </p:stCondLst>
                      <p:childTnLst>
                        <p:par>
                          <p:cTn id="40" fill="hold">
                            <p:stCondLst>
                              <p:cond delay="0"/>
                            </p:stCondLst>
                            <p:childTnLst>
                              <p:par>
                                <p:cTn id="41" presetID="45" presetClass="entr" presetSubtype="0" fill="hold" grpId="0" nodeType="clickEffect">
                                  <p:stCondLst>
                                    <p:cond delay="0"/>
                                  </p:stCondLst>
                                  <p:iterate type="lt">
                                    <p:tmPct val="10000"/>
                                  </p:iterate>
                                  <p:childTnLst>
                                    <p:set>
                                      <p:cBhvr>
                                        <p:cTn id="42" dur="1" fill="hold">
                                          <p:stCondLst>
                                            <p:cond delay="0"/>
                                          </p:stCondLst>
                                        </p:cTn>
                                        <p:tgtEl>
                                          <p:spTgt spid="151560"/>
                                        </p:tgtEl>
                                        <p:attrNameLst>
                                          <p:attrName>style.visibility</p:attrName>
                                        </p:attrNameLst>
                                      </p:cBhvr>
                                      <p:to>
                                        <p:strVal val="visible"/>
                                      </p:to>
                                    </p:set>
                                    <p:animEffect transition="in" filter="fade">
                                      <p:cBhvr>
                                        <p:cTn id="43" dur="1000"/>
                                        <p:tgtEl>
                                          <p:spTgt spid="151560"/>
                                        </p:tgtEl>
                                      </p:cBhvr>
                                    </p:animEffect>
                                    <p:anim calcmode="lin" valueType="num">
                                      <p:cBhvr>
                                        <p:cTn id="44" dur="1000" fill="hold"/>
                                        <p:tgtEl>
                                          <p:spTgt spid="151560"/>
                                        </p:tgtEl>
                                        <p:attrNameLst>
                                          <p:attrName>ppt_w</p:attrName>
                                        </p:attrNameLst>
                                      </p:cBhvr>
                                      <p:tavLst>
                                        <p:tav tm="0" fmla="#ppt_w*sin(2.5*pi*$)">
                                          <p:val>
                                            <p:fltVal val="0"/>
                                          </p:val>
                                        </p:tav>
                                        <p:tav tm="100000">
                                          <p:val>
                                            <p:fltVal val="1"/>
                                          </p:val>
                                        </p:tav>
                                      </p:tavLst>
                                    </p:anim>
                                    <p:anim calcmode="lin" valueType="num">
                                      <p:cBhvr>
                                        <p:cTn id="45" dur="1000" fill="hold"/>
                                        <p:tgtEl>
                                          <p:spTgt spid="15156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556" grpId="0" bldLvl="0" animBg="1"/>
      <p:bldP spid="151557" grpId="0"/>
      <p:bldP spid="151558" grpId="0" bldLvl="0" animBg="1"/>
      <p:bldP spid="151559" grpId="0"/>
      <p:bldP spid="151560"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Oval 9"/>
          <p:cNvSpPr>
            <a:spLocks noChangeArrowheads="1"/>
          </p:cNvSpPr>
          <p:nvPr/>
        </p:nvSpPr>
        <p:spPr bwMode="auto">
          <a:xfrm>
            <a:off x="611188" y="476250"/>
            <a:ext cx="3168650" cy="1152525"/>
          </a:xfrm>
          <a:prstGeom prst="ellipse">
            <a:avLst/>
          </a:prstGeom>
          <a:solidFill>
            <a:schemeClr val="bg1"/>
          </a:solidFill>
          <a:ln w="28575">
            <a:solidFill>
              <a:srgbClr val="FF0000"/>
            </a:solidFill>
            <a:round/>
          </a:ln>
        </p:spPr>
        <p:txBody>
          <a:bodyPr wrap="none" anchor="ctr"/>
          <a:lstStyle/>
          <a:p>
            <a:pPr algn="ctr"/>
            <a:endParaRPr lang="zh-CN" altLang="en-US"/>
          </a:p>
        </p:txBody>
      </p:sp>
      <p:sp>
        <p:nvSpPr>
          <p:cNvPr id="16387" name="标题 103427"/>
          <p:cNvSpPr>
            <a:spLocks noGrp="1"/>
          </p:cNvSpPr>
          <p:nvPr>
            <p:ph type="title"/>
          </p:nvPr>
        </p:nvSpPr>
        <p:spPr>
          <a:xfrm>
            <a:off x="900113" y="188913"/>
            <a:ext cx="4362450" cy="1314450"/>
          </a:xfrm>
        </p:spPr>
        <p:txBody>
          <a:bodyPr anchor="b"/>
          <a:lstStyle/>
          <a:p>
            <a:pPr eaLnBrk="1" hangingPunct="1"/>
            <a:r>
              <a:rPr lang="zh-CN" altLang="en-US" sz="6600" b="1" smtClean="0">
                <a:solidFill>
                  <a:srgbClr val="0000CC"/>
                </a:solidFill>
                <a:ea typeface="隶书" panose="02010509060101010101" charset="-122"/>
                <a:cs typeface="隶书" panose="02010509060101010101" charset="-122"/>
              </a:rPr>
              <a:t>刑罚</a:t>
            </a:r>
            <a:r>
              <a:rPr lang="en-US" altLang="zh-CN" sz="6600" b="1" smtClean="0">
                <a:solidFill>
                  <a:srgbClr val="0000CC"/>
                </a:solidFill>
                <a:ea typeface="隶书" panose="02010509060101010101" charset="-122"/>
                <a:cs typeface="隶书" panose="02010509060101010101" charset="-122"/>
              </a:rPr>
              <a:t>——</a:t>
            </a:r>
            <a:endParaRPr lang="en-US" altLang="zh-CN" sz="6600" b="1" smtClean="0">
              <a:solidFill>
                <a:srgbClr val="0000CC"/>
              </a:solidFill>
              <a:ea typeface="隶书" panose="02010509060101010101" charset="-122"/>
              <a:cs typeface="隶书" panose="02010509060101010101" charset="-122"/>
            </a:endParaRPr>
          </a:p>
        </p:txBody>
      </p:sp>
      <p:sp>
        <p:nvSpPr>
          <p:cNvPr id="15363" name="文本框 103428"/>
          <p:cNvSpPr txBox="1">
            <a:spLocks noChangeArrowheads="1"/>
          </p:cNvSpPr>
          <p:nvPr/>
        </p:nvSpPr>
        <p:spPr bwMode="auto">
          <a:xfrm>
            <a:off x="468313" y="4149725"/>
            <a:ext cx="793750" cy="2160588"/>
          </a:xfrm>
          <a:prstGeom prst="rect">
            <a:avLst/>
          </a:prstGeom>
          <a:noFill/>
          <a:ln w="9525">
            <a:noFill/>
            <a:miter lim="800000"/>
          </a:ln>
        </p:spPr>
        <p:txBody>
          <a:bodyPr vert="eaVert">
            <a:spAutoFit/>
          </a:bodyPr>
          <a:lstStyle/>
          <a:p>
            <a:pPr>
              <a:spcBef>
                <a:spcPct val="50000"/>
              </a:spcBef>
            </a:pPr>
            <a:r>
              <a:rPr lang="zh-CN" altLang="en-US" sz="4000" b="1">
                <a:solidFill>
                  <a:srgbClr val="660033"/>
                </a:solidFill>
                <a:ea typeface="黑体" panose="02010609060101010101" pitchFamily="49" charset="-122"/>
              </a:rPr>
              <a:t>刑罚特征</a:t>
            </a:r>
            <a:endParaRPr lang="zh-CN" altLang="en-US" sz="4000" b="1">
              <a:solidFill>
                <a:srgbClr val="660033"/>
              </a:solidFill>
              <a:ea typeface="黑体" panose="02010609060101010101" pitchFamily="49" charset="-122"/>
            </a:endParaRPr>
          </a:p>
        </p:txBody>
      </p:sp>
      <p:sp>
        <p:nvSpPr>
          <p:cNvPr id="15364" name="文本框 103429"/>
          <p:cNvSpPr txBox="1">
            <a:spLocks noChangeArrowheads="1"/>
          </p:cNvSpPr>
          <p:nvPr/>
        </p:nvSpPr>
        <p:spPr bwMode="auto">
          <a:xfrm>
            <a:off x="1692275" y="4149725"/>
            <a:ext cx="6948488" cy="2043113"/>
          </a:xfrm>
          <a:prstGeom prst="rect">
            <a:avLst/>
          </a:prstGeom>
          <a:noFill/>
          <a:ln w="9525">
            <a:noFill/>
            <a:miter lim="800000"/>
          </a:ln>
        </p:spPr>
        <p:txBody>
          <a:bodyPr>
            <a:spAutoFit/>
          </a:bodyPr>
          <a:lstStyle/>
          <a:p>
            <a:pPr>
              <a:spcBef>
                <a:spcPct val="50000"/>
              </a:spcBef>
              <a:buFontTx/>
              <a:buChar char="•"/>
            </a:pPr>
            <a:r>
              <a:rPr lang="zh-CN" altLang="en-US" sz="3200" b="1">
                <a:solidFill>
                  <a:srgbClr val="660033"/>
                </a:solidFill>
                <a:ea typeface="楷体_GB2312" panose="02010609030101010101" charset="-122"/>
                <a:cs typeface="楷体_GB2312" panose="02010609030101010101" charset="-122"/>
              </a:rPr>
              <a:t>刑罚是一种</a:t>
            </a:r>
            <a:r>
              <a:rPr lang="zh-CN" altLang="en-US" sz="3200" b="1">
                <a:solidFill>
                  <a:srgbClr val="FF0000"/>
                </a:solidFill>
                <a:ea typeface="楷体_GB2312" panose="02010609030101010101" charset="-122"/>
                <a:cs typeface="楷体_GB2312" panose="02010609030101010101" charset="-122"/>
              </a:rPr>
              <a:t>最严厉</a:t>
            </a:r>
            <a:r>
              <a:rPr lang="zh-CN" altLang="en-US" sz="3200" b="1">
                <a:solidFill>
                  <a:srgbClr val="660033"/>
                </a:solidFill>
                <a:ea typeface="楷体_GB2312" panose="02010609030101010101" charset="-122"/>
                <a:cs typeface="楷体_GB2312" panose="02010609030101010101" charset="-122"/>
              </a:rPr>
              <a:t>的强制方法</a:t>
            </a:r>
            <a:endParaRPr lang="zh-CN" altLang="en-US" sz="3200" b="1">
              <a:solidFill>
                <a:srgbClr val="660033"/>
              </a:solidFill>
              <a:ea typeface="楷体_GB2312" panose="02010609030101010101" charset="-122"/>
              <a:cs typeface="楷体_GB2312" panose="02010609030101010101" charset="-122"/>
            </a:endParaRPr>
          </a:p>
          <a:p>
            <a:pPr>
              <a:spcBef>
                <a:spcPct val="50000"/>
              </a:spcBef>
              <a:buFontTx/>
              <a:buChar char="•"/>
            </a:pPr>
            <a:r>
              <a:rPr lang="zh-CN" altLang="en-US" sz="3200" b="1">
                <a:solidFill>
                  <a:srgbClr val="660033"/>
                </a:solidFill>
                <a:ea typeface="楷体_GB2312" panose="02010609030101010101" charset="-122"/>
                <a:cs typeface="楷体_GB2312" panose="02010609030101010101" charset="-122"/>
              </a:rPr>
              <a:t>刑罚</a:t>
            </a:r>
            <a:r>
              <a:rPr lang="zh-CN" altLang="en-US" sz="3200" b="1">
                <a:solidFill>
                  <a:srgbClr val="FF0000"/>
                </a:solidFill>
                <a:ea typeface="楷体_GB2312" panose="02010609030101010101" charset="-122"/>
                <a:cs typeface="楷体_GB2312" panose="02010609030101010101" charset="-122"/>
              </a:rPr>
              <a:t>只对犯罪分子</a:t>
            </a:r>
            <a:r>
              <a:rPr lang="zh-CN" altLang="en-US" sz="3200" b="1">
                <a:solidFill>
                  <a:srgbClr val="660033"/>
                </a:solidFill>
                <a:ea typeface="楷体_GB2312" panose="02010609030101010101" charset="-122"/>
                <a:cs typeface="楷体_GB2312" panose="02010609030101010101" charset="-122"/>
              </a:rPr>
              <a:t>适用</a:t>
            </a:r>
            <a:endParaRPr lang="zh-CN" altLang="en-US" sz="3200" b="1">
              <a:solidFill>
                <a:srgbClr val="660033"/>
              </a:solidFill>
              <a:ea typeface="楷体_GB2312" panose="02010609030101010101" charset="-122"/>
              <a:cs typeface="楷体_GB2312" panose="02010609030101010101" charset="-122"/>
            </a:endParaRPr>
          </a:p>
          <a:p>
            <a:pPr>
              <a:spcBef>
                <a:spcPct val="50000"/>
              </a:spcBef>
              <a:buFontTx/>
              <a:buChar char="•"/>
            </a:pPr>
            <a:r>
              <a:rPr lang="zh-CN" altLang="en-US" sz="3200" b="1">
                <a:solidFill>
                  <a:srgbClr val="660033"/>
                </a:solidFill>
                <a:ea typeface="楷体_GB2312" panose="02010609030101010101" charset="-122"/>
                <a:cs typeface="楷体_GB2312" panose="02010609030101010101" charset="-122"/>
              </a:rPr>
              <a:t>刑罚只由</a:t>
            </a:r>
            <a:r>
              <a:rPr lang="zh-CN" altLang="en-US" sz="3200" b="1">
                <a:solidFill>
                  <a:srgbClr val="FF0000"/>
                </a:solidFill>
                <a:ea typeface="楷体_GB2312" panose="02010609030101010101" charset="-122"/>
                <a:cs typeface="楷体_GB2312" panose="02010609030101010101" charset="-122"/>
              </a:rPr>
              <a:t>人民法院</a:t>
            </a:r>
            <a:r>
              <a:rPr lang="zh-CN" altLang="en-US" sz="3200" b="1">
                <a:solidFill>
                  <a:srgbClr val="660033"/>
                </a:solidFill>
                <a:ea typeface="楷体_GB2312" panose="02010609030101010101" charset="-122"/>
                <a:cs typeface="楷体_GB2312" panose="02010609030101010101" charset="-122"/>
              </a:rPr>
              <a:t>代表国家依法判处</a:t>
            </a:r>
            <a:endParaRPr lang="zh-CN" altLang="en-US" sz="3200" b="1">
              <a:solidFill>
                <a:srgbClr val="660033"/>
              </a:solidFill>
              <a:ea typeface="楷体_GB2312" panose="02010609030101010101" charset="-122"/>
              <a:cs typeface="楷体_GB2312" panose="02010609030101010101" charset="-122"/>
            </a:endParaRPr>
          </a:p>
        </p:txBody>
      </p:sp>
      <p:sp>
        <p:nvSpPr>
          <p:cNvPr id="15365" name="左大括号 103430"/>
          <p:cNvSpPr/>
          <p:nvPr/>
        </p:nvSpPr>
        <p:spPr bwMode="auto">
          <a:xfrm>
            <a:off x="1258888" y="4365625"/>
            <a:ext cx="287337" cy="1655763"/>
          </a:xfrm>
          <a:prstGeom prst="leftBrace">
            <a:avLst>
              <a:gd name="adj1" fmla="val 47994"/>
              <a:gd name="adj2" fmla="val 50000"/>
            </a:avLst>
          </a:prstGeom>
          <a:noFill/>
          <a:ln w="57150">
            <a:solidFill>
              <a:schemeClr val="hlink"/>
            </a:solidFill>
            <a:round/>
          </a:ln>
        </p:spPr>
        <p:txBody>
          <a:bodyPr wrap="none" anchor="ctr"/>
          <a:lstStyle/>
          <a:p>
            <a:pPr algn="ctr"/>
            <a:endParaRPr lang="zh-CN" altLang="en-US">
              <a:solidFill>
                <a:srgbClr val="0000CC"/>
              </a:solidFill>
              <a:latin typeface="Arial" panose="020B0604020202020204" pitchFamily="34" charset="0"/>
            </a:endParaRPr>
          </a:p>
        </p:txBody>
      </p:sp>
      <p:sp>
        <p:nvSpPr>
          <p:cNvPr id="16391" name="直接连接符 103431"/>
          <p:cNvSpPr>
            <a:spLocks noChangeShapeType="1"/>
          </p:cNvSpPr>
          <p:nvPr/>
        </p:nvSpPr>
        <p:spPr bwMode="auto">
          <a:xfrm flipV="1">
            <a:off x="395288" y="3789363"/>
            <a:ext cx="8388350" cy="71437"/>
          </a:xfrm>
          <a:prstGeom prst="line">
            <a:avLst/>
          </a:prstGeom>
          <a:noFill/>
          <a:ln w="9525">
            <a:solidFill>
              <a:schemeClr val="tx1"/>
            </a:solidFill>
            <a:prstDash val="dashDot"/>
            <a:round/>
          </a:ln>
        </p:spPr>
        <p:txBody>
          <a:bodyPr/>
          <a:lstStyle/>
          <a:p>
            <a:endParaRPr lang="zh-CN" altLang="en-US"/>
          </a:p>
        </p:txBody>
      </p:sp>
      <p:sp>
        <p:nvSpPr>
          <p:cNvPr id="16392" name="矩形 103433"/>
          <p:cNvSpPr>
            <a:spLocks noChangeArrowheads="1"/>
          </p:cNvSpPr>
          <p:nvPr/>
        </p:nvSpPr>
        <p:spPr bwMode="auto">
          <a:xfrm>
            <a:off x="468313" y="1700213"/>
            <a:ext cx="8135937" cy="1739900"/>
          </a:xfrm>
          <a:prstGeom prst="rect">
            <a:avLst/>
          </a:prstGeom>
          <a:noFill/>
          <a:ln w="9525">
            <a:noFill/>
            <a:miter lim="800000"/>
          </a:ln>
        </p:spPr>
        <p:txBody>
          <a:bodyPr>
            <a:spAutoFit/>
          </a:bodyPr>
          <a:lstStyle/>
          <a:p>
            <a:r>
              <a:rPr lang="zh-CN" altLang="en-US" sz="3600" b="1">
                <a:solidFill>
                  <a:srgbClr val="0000CC"/>
                </a:solidFill>
                <a:latin typeface="Arial" panose="020B0604020202020204" pitchFamily="34" charset="0"/>
              </a:rPr>
              <a:t>     又叫做刑事处罚、刑事处分。是指</a:t>
            </a:r>
            <a:r>
              <a:rPr lang="zh-CN" altLang="en-US" sz="3600" b="1">
                <a:solidFill>
                  <a:srgbClr val="FF00FF"/>
                </a:solidFill>
                <a:latin typeface="Arial" panose="020B0604020202020204" pitchFamily="34" charset="0"/>
              </a:rPr>
              <a:t>人民法院</a:t>
            </a:r>
            <a:r>
              <a:rPr lang="zh-CN" altLang="en-US" sz="3600" b="1">
                <a:solidFill>
                  <a:srgbClr val="0000CC"/>
                </a:solidFill>
                <a:latin typeface="Arial" panose="020B0604020202020204" pitchFamily="34" charset="0"/>
              </a:rPr>
              <a:t>对</a:t>
            </a:r>
            <a:r>
              <a:rPr lang="zh-CN" altLang="en-US" sz="3600" b="1">
                <a:solidFill>
                  <a:srgbClr val="FF0000"/>
                </a:solidFill>
                <a:latin typeface="Arial" panose="020B0604020202020204" pitchFamily="34" charset="0"/>
              </a:rPr>
              <a:t>犯罪分子</a:t>
            </a:r>
            <a:r>
              <a:rPr lang="zh-CN" altLang="en-US" sz="3600" b="1">
                <a:solidFill>
                  <a:srgbClr val="0000CC"/>
                </a:solidFill>
                <a:latin typeface="Arial" panose="020B0604020202020204" pitchFamily="34" charset="0"/>
              </a:rPr>
              <a:t>实行强制性惩罚的方式。</a:t>
            </a:r>
            <a:endParaRPr lang="en-US" altLang="zh-CN" sz="3600" b="1">
              <a:solidFill>
                <a:srgbClr val="0000CC"/>
              </a:solidFill>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5363"/>
                                        </p:tgtEl>
                                        <p:attrNameLst>
                                          <p:attrName>style.visibility</p:attrName>
                                        </p:attrNameLst>
                                      </p:cBhvr>
                                      <p:to>
                                        <p:strVal val="visible"/>
                                      </p:to>
                                    </p:set>
                                    <p:animEffect transition="in" filter="diamond(in)">
                                      <p:cBhvr>
                                        <p:cTn id="7" dur="2000"/>
                                        <p:tgtEl>
                                          <p:spTgt spid="1536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5365"/>
                                        </p:tgtEl>
                                        <p:attrNameLst>
                                          <p:attrName>style.visibility</p:attrName>
                                        </p:attrNameLst>
                                      </p:cBhvr>
                                      <p:to>
                                        <p:strVal val="visible"/>
                                      </p:to>
                                    </p:set>
                                    <p:animEffect transition="in" filter="box(in)">
                                      <p:cBhvr>
                                        <p:cTn id="12" dur="500"/>
                                        <p:tgtEl>
                                          <p:spTgt spid="1536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364"/>
                                        </p:tgtEl>
                                        <p:attrNameLst>
                                          <p:attrName>style.visibility</p:attrName>
                                        </p:attrNameLst>
                                      </p:cBhvr>
                                      <p:to>
                                        <p:strVal val="visible"/>
                                      </p:to>
                                    </p:set>
                                    <p:animEffect transition="in" filter="blinds(horizontal)">
                                      <p:cBhvr>
                                        <p:cTn id="17" dur="500"/>
                                        <p:tgtEl>
                                          <p:spTgt spid="153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p:bldP spid="15364" grpId="0"/>
      <p:bldP spid="1536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3" name="内容占位符 102402"/>
          <p:cNvSpPr>
            <a:spLocks noGrp="1"/>
          </p:cNvSpPr>
          <p:nvPr>
            <p:ph idx="1"/>
          </p:nvPr>
        </p:nvSpPr>
        <p:spPr>
          <a:xfrm>
            <a:off x="4211638" y="1341438"/>
            <a:ext cx="4610100" cy="2592387"/>
          </a:xfrm>
        </p:spPr>
        <p:txBody>
          <a:bodyPr/>
          <a:lstStyle/>
          <a:p>
            <a:pPr eaLnBrk="1" hangingPunct="1">
              <a:lnSpc>
                <a:spcPct val="90000"/>
              </a:lnSpc>
              <a:buFontTx/>
              <a:buNone/>
            </a:pPr>
            <a:r>
              <a:rPr lang="zh-CN" altLang="en-US" sz="4000" b="1" smtClean="0">
                <a:solidFill>
                  <a:schemeClr val="tx2"/>
                </a:solidFill>
                <a:ea typeface="楷体_GB2312" panose="02010609030101010101" charset="-122"/>
                <a:cs typeface="楷体_GB2312" panose="02010609030101010101" charset="-122"/>
              </a:rPr>
              <a:t>        以</a:t>
            </a:r>
            <a:r>
              <a:rPr lang="zh-CN" altLang="en-US" sz="4000" b="1" smtClean="0">
                <a:solidFill>
                  <a:srgbClr val="FF0000"/>
                </a:solidFill>
                <a:ea typeface="楷体_GB2312" panose="02010609030101010101" charset="-122"/>
                <a:cs typeface="楷体_GB2312" panose="02010609030101010101" charset="-122"/>
              </a:rPr>
              <a:t>国家名义</a:t>
            </a:r>
            <a:r>
              <a:rPr lang="zh-CN" altLang="en-US" sz="4000" b="1" smtClean="0">
                <a:solidFill>
                  <a:schemeClr val="tx2"/>
                </a:solidFill>
                <a:ea typeface="楷体_GB2312" panose="02010609030101010101" charset="-122"/>
                <a:cs typeface="楷体_GB2312" panose="02010609030101010101" charset="-122"/>
              </a:rPr>
              <a:t>规定什么行为是</a:t>
            </a:r>
            <a:r>
              <a:rPr lang="zh-CN" altLang="en-US" sz="4000" b="1" smtClean="0">
                <a:solidFill>
                  <a:srgbClr val="FF0000"/>
                </a:solidFill>
                <a:ea typeface="楷体_GB2312" panose="02010609030101010101" charset="-122"/>
                <a:cs typeface="楷体_GB2312" panose="02010609030101010101" charset="-122"/>
              </a:rPr>
              <a:t>犯罪</a:t>
            </a:r>
            <a:r>
              <a:rPr lang="zh-CN" altLang="en-US" sz="4000" b="1" smtClean="0">
                <a:solidFill>
                  <a:schemeClr val="tx2"/>
                </a:solidFill>
                <a:ea typeface="楷体_GB2312" panose="02010609030101010101" charset="-122"/>
                <a:cs typeface="楷体_GB2312" panose="02010609030101010101" charset="-122"/>
              </a:rPr>
              <a:t>和对犯罪分子给予何种</a:t>
            </a:r>
            <a:r>
              <a:rPr lang="zh-CN" altLang="en-US" sz="4000" b="1" smtClean="0">
                <a:solidFill>
                  <a:srgbClr val="FF0000"/>
                </a:solidFill>
                <a:ea typeface="楷体_GB2312" panose="02010609030101010101" charset="-122"/>
                <a:cs typeface="楷体_GB2312" panose="02010609030101010101" charset="-122"/>
              </a:rPr>
              <a:t>刑罚</a:t>
            </a:r>
            <a:r>
              <a:rPr lang="zh-CN" altLang="en-US" sz="4000" b="1" smtClean="0">
                <a:solidFill>
                  <a:schemeClr val="tx2"/>
                </a:solidFill>
                <a:ea typeface="楷体_GB2312" panose="02010609030101010101" charset="-122"/>
                <a:cs typeface="楷体_GB2312" panose="02010609030101010101" charset="-122"/>
              </a:rPr>
              <a:t>的法律。</a:t>
            </a:r>
            <a:endParaRPr lang="zh-CN" altLang="en-US" sz="4000" b="1" smtClean="0">
              <a:solidFill>
                <a:schemeClr val="tx2"/>
              </a:solidFill>
              <a:ea typeface="楷体_GB2312" panose="02010609030101010101" charset="-122"/>
              <a:cs typeface="楷体_GB2312" panose="02010609030101010101" charset="-122"/>
            </a:endParaRPr>
          </a:p>
          <a:p>
            <a:pPr eaLnBrk="1" hangingPunct="1">
              <a:lnSpc>
                <a:spcPct val="90000"/>
              </a:lnSpc>
              <a:buFontTx/>
              <a:buNone/>
            </a:pPr>
            <a:r>
              <a:rPr lang="zh-CN" altLang="en-US" sz="4000" b="1" smtClean="0">
                <a:solidFill>
                  <a:schemeClr val="tx2"/>
                </a:solidFill>
                <a:ea typeface="楷体_GB2312" panose="02010609030101010101" charset="-122"/>
                <a:cs typeface="楷体_GB2312" panose="02010609030101010101" charset="-122"/>
              </a:rPr>
              <a:t>        </a:t>
            </a:r>
            <a:endParaRPr lang="zh-CN" altLang="en-US" sz="4000" b="1" smtClean="0">
              <a:solidFill>
                <a:schemeClr val="tx2"/>
              </a:solidFill>
              <a:ea typeface="楷体_GB2312" panose="02010609030101010101" charset="-122"/>
              <a:cs typeface="楷体_GB2312" panose="02010609030101010101" charset="-122"/>
            </a:endParaRPr>
          </a:p>
          <a:p>
            <a:pPr eaLnBrk="1" hangingPunct="1">
              <a:lnSpc>
                <a:spcPct val="90000"/>
              </a:lnSpc>
              <a:buFontTx/>
              <a:buNone/>
            </a:pPr>
            <a:r>
              <a:rPr lang="zh-CN" altLang="en-US" sz="4000" b="1" smtClean="0">
                <a:solidFill>
                  <a:schemeClr val="tx2"/>
                </a:solidFill>
                <a:ea typeface="楷体_GB2312" panose="02010609030101010101" charset="-122"/>
                <a:cs typeface="楷体_GB2312" panose="02010609030101010101" charset="-122"/>
              </a:rPr>
              <a:t>        </a:t>
            </a:r>
            <a:endParaRPr lang="zh-CN" altLang="en-US" sz="4000" b="1" smtClean="0">
              <a:solidFill>
                <a:schemeClr val="tx2"/>
              </a:solidFill>
              <a:ea typeface="楷体_GB2312" panose="02010609030101010101" charset="-122"/>
              <a:cs typeface="楷体_GB2312" panose="02010609030101010101" charset="-122"/>
            </a:endParaRPr>
          </a:p>
        </p:txBody>
      </p:sp>
      <p:sp>
        <p:nvSpPr>
          <p:cNvPr id="17411" name="标题 102403"/>
          <p:cNvSpPr>
            <a:spLocks noGrp="1"/>
          </p:cNvSpPr>
          <p:nvPr>
            <p:ph type="title"/>
          </p:nvPr>
        </p:nvSpPr>
        <p:spPr>
          <a:xfrm>
            <a:off x="468313" y="1196975"/>
            <a:ext cx="3889375" cy="1143000"/>
          </a:xfrm>
        </p:spPr>
        <p:txBody>
          <a:bodyPr anchor="b"/>
          <a:lstStyle/>
          <a:p>
            <a:pPr algn="l" eaLnBrk="1" hangingPunct="1"/>
            <a:r>
              <a:rPr lang="zh-CN" altLang="en-US" sz="5400" b="1" smtClean="0">
                <a:solidFill>
                  <a:srgbClr val="CC0000"/>
                </a:solidFill>
                <a:ea typeface="隶书" panose="02010509060101010101" charset="-122"/>
                <a:cs typeface="隶书" panose="02010509060101010101" charset="-122"/>
              </a:rPr>
              <a:t>刑法</a:t>
            </a:r>
            <a:r>
              <a:rPr lang="en-US" altLang="zh-CN" sz="5400" b="1" smtClean="0">
                <a:solidFill>
                  <a:srgbClr val="CC0000"/>
                </a:solidFill>
                <a:ea typeface="隶书" panose="02010509060101010101" charset="-122"/>
                <a:cs typeface="隶书" panose="02010509060101010101" charset="-122"/>
              </a:rPr>
              <a:t>——?</a:t>
            </a:r>
            <a:endParaRPr lang="en-US" altLang="zh-CN" sz="5400" b="1" smtClean="0">
              <a:solidFill>
                <a:srgbClr val="CC0000"/>
              </a:solidFill>
              <a:ea typeface="隶书" panose="02010509060101010101" charset="-122"/>
              <a:cs typeface="隶书" panose="02010509060101010101" charset="-122"/>
            </a:endParaRPr>
          </a:p>
        </p:txBody>
      </p:sp>
      <p:sp>
        <p:nvSpPr>
          <p:cNvPr id="9220" name="矩形 102405"/>
          <p:cNvSpPr/>
          <p:nvPr/>
        </p:nvSpPr>
        <p:spPr>
          <a:xfrm>
            <a:off x="250825" y="188913"/>
            <a:ext cx="3025775" cy="1028700"/>
          </a:xfrm>
          <a:prstGeom prst="rect">
            <a:avLst/>
          </a:prstGeom>
        </p:spPr>
        <p:txBody>
          <a:bodyPr wrap="none" fromWordArt="1">
            <a:prstTxWarp prst="textSlantUp">
              <a:avLst>
                <a:gd name="adj" fmla="val 32056"/>
              </a:avLst>
            </a:prstTxWarp>
            <a:normAutofit/>
          </a:bodyPr>
          <a:lstStyle/>
          <a:p>
            <a:pPr algn="ctr">
              <a:defRPr/>
            </a:pPr>
            <a:r>
              <a:rPr lang="zh-CN" altLang="en-US" sz="3600" b="1">
                <a:ln w="9525" cap="flat" cmpd="sng">
                  <a:solidFill>
                    <a:srgbClr val="CC99FF"/>
                  </a:solidFill>
                  <a:prstDash val="solid"/>
                  <a:roun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alpha val="80000"/>
                    </a:srgbClr>
                  </a:outerShdw>
                </a:effectLst>
                <a:latin typeface="黑体" panose="02010609060101010101" pitchFamily="49" charset="-122"/>
                <a:ea typeface="黑体" panose="02010609060101010101" pitchFamily="49" charset="-122"/>
              </a:rPr>
              <a:t>小链接：P</a:t>
            </a:r>
            <a:r>
              <a:rPr lang="en-US" altLang="zh-CN" sz="3600" b="1">
                <a:ln w="9525" cap="flat" cmpd="sng">
                  <a:solidFill>
                    <a:srgbClr val="CC99FF"/>
                  </a:solidFill>
                  <a:prstDash val="solid"/>
                  <a:roun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alpha val="80000"/>
                    </a:srgbClr>
                  </a:outerShdw>
                </a:effectLst>
                <a:latin typeface="黑体" panose="02010609060101010101" pitchFamily="49" charset="-122"/>
                <a:ea typeface="黑体" panose="02010609060101010101" pitchFamily="49" charset="-122"/>
              </a:rPr>
              <a:t>95</a:t>
            </a:r>
            <a:endParaRPr lang="en-US" altLang="zh-CN" sz="3600" b="1">
              <a:ln w="9525" cap="flat" cmpd="sng">
                <a:solidFill>
                  <a:srgbClr val="CC99FF"/>
                </a:solidFill>
                <a:prstDash val="solid"/>
                <a:roun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alpha val="80000"/>
                  </a:srgbClr>
                </a:outerShdw>
              </a:effectLst>
              <a:latin typeface="黑体" panose="02010609060101010101" pitchFamily="49" charset="-122"/>
              <a:ea typeface="黑体" panose="02010609060101010101" pitchFamily="49" charset="-122"/>
            </a:endParaRPr>
          </a:p>
        </p:txBody>
      </p:sp>
      <p:pic>
        <p:nvPicPr>
          <p:cNvPr id="17413" name="Picture 7" descr="W020160518422389585318"/>
          <p:cNvPicPr>
            <a:picLocks noChangeAspect="1" noChangeArrowheads="1"/>
          </p:cNvPicPr>
          <p:nvPr/>
        </p:nvPicPr>
        <p:blipFill>
          <a:blip r:embed="rId1" cstate="print"/>
          <a:srcRect/>
          <a:stretch>
            <a:fillRect/>
          </a:stretch>
        </p:blipFill>
        <p:spPr bwMode="auto">
          <a:xfrm>
            <a:off x="684213" y="2209800"/>
            <a:ext cx="3209925" cy="4648200"/>
          </a:xfrm>
          <a:prstGeom prst="rect">
            <a:avLst/>
          </a:prstGeom>
          <a:noFill/>
          <a:ln w="9525">
            <a:noFill/>
            <a:miter lim="800000"/>
            <a:headEnd/>
            <a:tailEnd/>
          </a:ln>
        </p:spPr>
      </p:pic>
      <p:sp>
        <p:nvSpPr>
          <p:cNvPr id="17416" name="Text Box 8"/>
          <p:cNvSpPr txBox="1">
            <a:spLocks noChangeArrowheads="1"/>
          </p:cNvSpPr>
          <p:nvPr/>
        </p:nvSpPr>
        <p:spPr bwMode="auto">
          <a:xfrm>
            <a:off x="2124075" y="5013325"/>
            <a:ext cx="7318375" cy="701675"/>
          </a:xfrm>
          <a:prstGeom prst="rect">
            <a:avLst/>
          </a:prstGeom>
          <a:noFill/>
          <a:ln w="9525">
            <a:noFill/>
            <a:miter lim="800000"/>
          </a:ln>
          <a:effectLst/>
        </p:spPr>
        <p:txBody>
          <a:bodyPr wrap="none">
            <a:spAutoFit/>
          </a:bodyPr>
          <a:lstStyle/>
          <a:p>
            <a:r>
              <a:rPr lang="zh-CN" altLang="en-US" sz="4000" b="1">
                <a:solidFill>
                  <a:srgbClr val="0000CC"/>
                </a:solidFill>
              </a:rPr>
              <a:t>刑罚分为</a:t>
            </a:r>
            <a:r>
              <a:rPr lang="zh-CN" altLang="en-US" sz="4000" b="1">
                <a:solidFill>
                  <a:srgbClr val="FF0000"/>
                </a:solidFill>
                <a:ea typeface="黑体" panose="02010609060101010101" pitchFamily="49" charset="-122"/>
              </a:rPr>
              <a:t>主刑</a:t>
            </a:r>
            <a:r>
              <a:rPr lang="zh-CN" altLang="en-US" sz="4000" b="1">
                <a:solidFill>
                  <a:srgbClr val="0000CC"/>
                </a:solidFill>
              </a:rPr>
              <a:t>和</a:t>
            </a:r>
            <a:r>
              <a:rPr lang="zh-CN" altLang="en-US" sz="4000" b="1">
                <a:solidFill>
                  <a:srgbClr val="FF0000"/>
                </a:solidFill>
                <a:ea typeface="黑体" panose="02010609060101010101" pitchFamily="49" charset="-122"/>
              </a:rPr>
              <a:t>附加刑</a:t>
            </a:r>
            <a:r>
              <a:rPr lang="zh-CN" altLang="en-US" sz="4000" b="1">
                <a:solidFill>
                  <a:srgbClr val="0000CC"/>
                </a:solidFill>
              </a:rPr>
              <a:t>两大类。</a:t>
            </a:r>
            <a:endParaRPr lang="zh-CN" altLang="en-US" sz="4000" b="1">
              <a:solidFill>
                <a:srgbClr val="0000CC"/>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403">
                                            <p:txEl>
                                              <p:pRg st="0" end="0"/>
                                            </p:txEl>
                                          </p:spTgt>
                                        </p:tgtEl>
                                        <p:attrNameLst>
                                          <p:attrName>style.visibility</p:attrName>
                                        </p:attrNameLst>
                                      </p:cBhvr>
                                      <p:to>
                                        <p:strVal val="visible"/>
                                      </p:to>
                                    </p:set>
                                    <p:anim calcmode="lin" valueType="num">
                                      <p:cBhvr additive="base">
                                        <p:cTn id="7" dur="500" fill="hold"/>
                                        <p:tgtEl>
                                          <p:spTgt spid="10240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240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2403">
                                            <p:txEl>
                                              <p:pRg st="1" end="1"/>
                                            </p:txEl>
                                          </p:spTgt>
                                        </p:tgtEl>
                                        <p:attrNameLst>
                                          <p:attrName>style.visibility</p:attrName>
                                        </p:attrNameLst>
                                      </p:cBhvr>
                                      <p:to>
                                        <p:strVal val="visible"/>
                                      </p:to>
                                    </p:set>
                                    <p:anim calcmode="lin" valueType="num">
                                      <p:cBhvr additive="base">
                                        <p:cTn id="13" dur="500" fill="hold"/>
                                        <p:tgtEl>
                                          <p:spTgt spid="10240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240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2403">
                                            <p:txEl>
                                              <p:pRg st="2" end="2"/>
                                            </p:txEl>
                                          </p:spTgt>
                                        </p:tgtEl>
                                        <p:attrNameLst>
                                          <p:attrName>style.visibility</p:attrName>
                                        </p:attrNameLst>
                                      </p:cBhvr>
                                      <p:to>
                                        <p:strVal val="visible"/>
                                      </p:to>
                                    </p:set>
                                    <p:anim calcmode="lin" valueType="num">
                                      <p:cBhvr additive="base">
                                        <p:cTn id="19" dur="500" fill="hold"/>
                                        <p:tgtEl>
                                          <p:spTgt spid="10240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240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17416"/>
                                        </p:tgtEl>
                                        <p:attrNameLst>
                                          <p:attrName>style.visibility</p:attrName>
                                        </p:attrNameLst>
                                      </p:cBhvr>
                                      <p:to>
                                        <p:strVal val="visible"/>
                                      </p:to>
                                    </p:set>
                                    <p:animEffect transition="in" filter="checkerboard(across)">
                                      <p:cBhvr>
                                        <p:cTn id="25" dur="500"/>
                                        <p:tgtEl>
                                          <p:spTgt spid="174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3" grpId="0" build="p"/>
      <p:bldP spid="17416" grpId="0"/>
    </p:bld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1673</Words>
  <Application>WPS 演示</Application>
  <PresentationFormat>全屏显示(4:3)</PresentationFormat>
  <Paragraphs>171</Paragraphs>
  <Slides>16</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16</vt:i4>
      </vt:variant>
    </vt:vector>
  </HeadingPairs>
  <TitlesOfParts>
    <vt:vector size="29" baseType="lpstr">
      <vt:lpstr>Arial</vt:lpstr>
      <vt:lpstr>宋体</vt:lpstr>
      <vt:lpstr>Wingdings</vt:lpstr>
      <vt:lpstr>Times New Roman</vt:lpstr>
      <vt:lpstr>黑体</vt:lpstr>
      <vt:lpstr>华文中宋</vt:lpstr>
      <vt:lpstr>华文新魏</vt:lpstr>
      <vt:lpstr>Tahoma</vt:lpstr>
      <vt:lpstr>隶书</vt:lpstr>
      <vt:lpstr>楷体_GB2312</vt:lpstr>
      <vt:lpstr>新宋体</vt:lpstr>
      <vt:lpstr>微软雅黑</vt:lpstr>
      <vt:lpstr>默认设计模板</vt:lpstr>
      <vt:lpstr>PowerPoint 演示文稿</vt:lpstr>
      <vt:lpstr>自学目标</vt:lpstr>
      <vt:lpstr>PowerPoint 演示文稿</vt:lpstr>
      <vt:lpstr>PowerPoint 演示文稿</vt:lpstr>
      <vt:lpstr>PowerPoint 演示文稿</vt:lpstr>
      <vt:lpstr>PowerPoint 演示文稿</vt:lpstr>
      <vt:lpstr>PowerPoint 演示文稿</vt:lpstr>
      <vt:lpstr>刑罚——</vt:lpstr>
      <vt:lpstr>刑法——?</vt:lpstr>
      <vt:lpstr>PowerPoint 演示文稿</vt:lpstr>
      <vt:lpstr>PowerPoint 演示文稿</vt:lpstr>
      <vt:lpstr>PowerPoint 演示文稿</vt:lpstr>
      <vt:lpstr>PowerPoint 演示文稿</vt:lpstr>
      <vt:lpstr>分析说明题</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Administrator</cp:lastModifiedBy>
  <cp:revision>136</cp:revision>
  <dcterms:created xsi:type="dcterms:W3CDTF">2017-03-21T08:21:00Z</dcterms:created>
  <dcterms:modified xsi:type="dcterms:W3CDTF">2017-05-26T05:22:19Z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2052-10.1.0.6490</vt:lpwstr>
  </property>
</Properties>
</file>