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9" r:id="rId3"/>
    <p:sldId id="314" r:id="rId4"/>
    <p:sldId id="315" r:id="rId5"/>
    <p:sldId id="316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272" r:id="rId14"/>
    <p:sldId id="260" r:id="rId15"/>
    <p:sldId id="261" r:id="rId16"/>
    <p:sldId id="262" r:id="rId17"/>
    <p:sldId id="263" r:id="rId18"/>
    <p:sldId id="265" r:id="rId19"/>
    <p:sldId id="293" r:id="rId20"/>
    <p:sldId id="264" r:id="rId22"/>
    <p:sldId id="294" r:id="rId23"/>
    <p:sldId id="325" r:id="rId24"/>
    <p:sldId id="324" r:id="rId25"/>
    <p:sldId id="289" r:id="rId26"/>
    <p:sldId id="296" r:id="rId27"/>
    <p:sldId id="283" r:id="rId28"/>
    <p:sldId id="284" r:id="rId29"/>
    <p:sldId id="297" r:id="rId30"/>
    <p:sldId id="298" r:id="rId31"/>
    <p:sldId id="299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86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2005" y="2614295"/>
            <a:ext cx="4221480" cy="6788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 eaLnBrk="0" hangingPunct="0"/>
            <a:r>
              <a:rPr lang="zh-CN" altLang="en-US" sz="3600" b="1">
                <a:solidFill>
                  <a:srgbClr val="000000"/>
                </a:solidFill>
                <a:ea typeface="微软雅黑" panose="020B0503020204020204" charset="-122"/>
                <a:sym typeface="+mn-ea"/>
              </a:rPr>
              <a:t>第一课   你会玩吗？</a:t>
            </a:r>
            <a:endParaRPr lang="zh-CN" altLang="en-US" sz="3600" b="1">
              <a:solidFill>
                <a:srgbClr val="000000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WordArt 4"/>
          <p:cNvSpPr>
            <a:spLocks noTextEdit="1"/>
          </p:cNvSpPr>
          <p:nvPr/>
        </p:nvSpPr>
        <p:spPr>
          <a:xfrm>
            <a:off x="684213" y="981075"/>
            <a:ext cx="7777162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4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ea typeface="微软雅黑" panose="020B0503020204020204" charset="-122"/>
              </a:rPr>
              <a:t>我们一起来倡导健康有益的玩耍！</a:t>
            </a:r>
            <a:endParaRPr lang="zh-CN" altLang="en-US" sz="24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ea typeface="微软雅黑" panose="020B0503020204020204" charset="-122"/>
            </a:endParaRPr>
          </a:p>
        </p:txBody>
      </p:sp>
      <p:sp>
        <p:nvSpPr>
          <p:cNvPr id="21507" name="Rectangle 7"/>
          <p:cNvSpPr>
            <a:spLocks noGrp="1"/>
          </p:cNvSpPr>
          <p:nvPr>
            <p:ph idx="1"/>
          </p:nvPr>
        </p:nvSpPr>
        <p:spPr>
          <a:xfrm>
            <a:off x="395288" y="1989138"/>
            <a:ext cx="8229600" cy="3887787"/>
          </a:xfrm>
        </p:spPr>
        <p:txBody>
          <a:bodyPr vert="horz" wrap="square" lIns="91440" tIns="45720" rIns="91440" bIns="45720" anchor="t"/>
          <a:p>
            <a:pPr algn="ctr">
              <a:buNone/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倡议书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508" name="Line 8"/>
          <p:cNvSpPr/>
          <p:nvPr/>
        </p:nvSpPr>
        <p:spPr>
          <a:xfrm>
            <a:off x="755650" y="2781300"/>
            <a:ext cx="76327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09" name="Line 9"/>
          <p:cNvSpPr/>
          <p:nvPr/>
        </p:nvSpPr>
        <p:spPr>
          <a:xfrm>
            <a:off x="827088" y="32131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0" name="Line 10"/>
          <p:cNvSpPr/>
          <p:nvPr/>
        </p:nvSpPr>
        <p:spPr>
          <a:xfrm>
            <a:off x="755650" y="3284538"/>
            <a:ext cx="76327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1" name="Line 11"/>
          <p:cNvSpPr/>
          <p:nvPr/>
        </p:nvSpPr>
        <p:spPr>
          <a:xfrm>
            <a:off x="755650" y="36449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2" name="Line 12"/>
          <p:cNvSpPr/>
          <p:nvPr/>
        </p:nvSpPr>
        <p:spPr>
          <a:xfrm>
            <a:off x="755650" y="36449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3" name="Line 13"/>
          <p:cNvSpPr/>
          <p:nvPr/>
        </p:nvSpPr>
        <p:spPr>
          <a:xfrm>
            <a:off x="755650" y="3716338"/>
            <a:ext cx="76327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4" name="Line 14"/>
          <p:cNvSpPr/>
          <p:nvPr/>
        </p:nvSpPr>
        <p:spPr>
          <a:xfrm>
            <a:off x="755650" y="4149725"/>
            <a:ext cx="76327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5" name="Line 15"/>
          <p:cNvSpPr/>
          <p:nvPr/>
        </p:nvSpPr>
        <p:spPr>
          <a:xfrm>
            <a:off x="684213" y="4581525"/>
            <a:ext cx="77041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6" name="Line 16"/>
          <p:cNvSpPr/>
          <p:nvPr/>
        </p:nvSpPr>
        <p:spPr>
          <a:xfrm>
            <a:off x="684213" y="5013325"/>
            <a:ext cx="77755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7" name="Line 17"/>
          <p:cNvSpPr/>
          <p:nvPr/>
        </p:nvSpPr>
        <p:spPr>
          <a:xfrm>
            <a:off x="684213" y="5516563"/>
            <a:ext cx="77755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8" name="Line 18"/>
          <p:cNvSpPr/>
          <p:nvPr/>
        </p:nvSpPr>
        <p:spPr>
          <a:xfrm>
            <a:off x="684213" y="6021388"/>
            <a:ext cx="77755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81915" y="2275840"/>
            <a:ext cx="9321800" cy="1143000"/>
          </a:xfrm>
          <a:solidFill>
            <a:srgbClr val="39861E"/>
          </a:solidFill>
        </p:spPr>
        <p:txBody>
          <a:bodyPr/>
          <a:p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我们有权利玩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59765" y="2757805"/>
            <a:ext cx="8107680" cy="483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eaLnBrk="1" hangingPunct="1"/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  <a:sym typeface="+mn-ea"/>
              </a:rPr>
              <a:t>玩，是我们的权利，玩不仅给我们带来快乐，玩中也能学。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0" y="76200"/>
            <a:ext cx="8991600" cy="2819400"/>
          </a:xfrm>
          <a:ln/>
        </p:spPr>
        <p:txBody>
          <a:bodyPr vert="horz" wrap="square" lIns="91440" tIns="45720" rIns="91440" bIns="45720" anchor="ctr"/>
          <a:p>
            <a:pPr algn="l"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        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儿童有权享有休息和闲暇，从事与儿童年龄相宜的游戏和娱乐活动，以及自由参加文化生活和艺术活动。</a:t>
            </a:r>
            <a:b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             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—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联合国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儿童权利公约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第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３１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条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5250" y="2576195"/>
            <a:ext cx="8610600" cy="2286000"/>
          </a:xfrm>
          <a:prstGeom prst="rect">
            <a:avLst/>
          </a:prstGeom>
          <a:solidFill>
            <a:schemeClr val="bg1">
              <a:alpha val="39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         在联合国</a:t>
            </a:r>
            <a:r>
              <a:rPr kumimoji="0" lang="en-US" altLang="zh-CN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《</a:t>
            </a: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儿童权利公约</a:t>
            </a:r>
            <a:r>
              <a:rPr kumimoji="0" lang="en-US" altLang="zh-CN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》</a:t>
            </a: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中，“儿童是指１８岁以下的任何人，除非对其适用之法律规定成年年龄低于１８岁。”。中国有关法律规定，未满１８周岁的为未成年人。</a:t>
            </a:r>
            <a:r>
              <a:rPr kumimoji="0" lang="en-US" altLang="zh-CN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《</a:t>
            </a: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儿童权利公约</a:t>
            </a:r>
            <a:r>
              <a:rPr kumimoji="0" lang="en-US" altLang="zh-CN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》</a:t>
            </a: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中的“儿童”与中国法律中“未成年人”的概念一致。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457200" y="166370"/>
            <a:ext cx="8153400" cy="2057400"/>
          </a:xfrm>
          <a:ln/>
        </p:spPr>
        <p:txBody>
          <a:bodyPr vert="horz" wrap="square" lIns="91440" tIns="45720" rIns="91440" bIns="45720" anchor="ctr"/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小调查：</a:t>
            </a:r>
            <a:b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看看从周一到周五，每天自己玩耍和睡觉的时间分别有多少？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7652" name="Text Box 4"/>
          <p:cNvSpPr txBox="1"/>
          <p:nvPr/>
        </p:nvSpPr>
        <p:spPr>
          <a:xfrm>
            <a:off x="533400" y="2139950"/>
            <a:ext cx="80772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算一算：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一年中寒暑假、双休日和法定休假节日一共有多少天？在这些法律规定可以休息和玩耍的时间里，你都在干什么？其中多少时间真正用在了休息和玩耍上？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304800" y="228600"/>
            <a:ext cx="7861300" cy="1600200"/>
          </a:xfrm>
          <a:ln/>
        </p:spPr>
        <p:txBody>
          <a:bodyPr vert="horz" wrap="square" lIns="91440" tIns="45720" rIns="91440" bIns="45720" anchor="ctr"/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角色扮演：</a:t>
            </a:r>
            <a:b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　　　　并不休闲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8676" name="Text Box 4"/>
          <p:cNvSpPr txBox="1"/>
          <p:nvPr/>
        </p:nvSpPr>
        <p:spPr>
          <a:xfrm>
            <a:off x="304800" y="3277870"/>
            <a:ext cx="83820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　　侵害我们“休息和玩耍权利</a:t>
            </a: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的，往往不是别人，而是深切关心、爱护我们的父母和老师。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28677" name="Text Box 5"/>
          <p:cNvSpPr txBox="1"/>
          <p:nvPr/>
        </p:nvSpPr>
        <p:spPr>
          <a:xfrm>
            <a:off x="571500" y="1828800"/>
            <a:ext cx="78486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畅所欲言：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　　你有哪些休息和玩耍的权利受到侵犯的事例？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304800" y="228600"/>
            <a:ext cx="8382000" cy="1600200"/>
          </a:xfrm>
          <a:ln/>
        </p:spPr>
        <p:txBody>
          <a:bodyPr vert="horz" wrap="square" lIns="91440" tIns="45720" rIns="91440" bIns="45720" anchor="ctr"/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　　你认为父母和老师对玩有哪些误解？怎样消除这些误解？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171" name="Text Box 4"/>
          <p:cNvSpPr txBox="1"/>
          <p:nvPr/>
        </p:nvSpPr>
        <p:spPr>
          <a:xfrm>
            <a:off x="533400" y="2209800"/>
            <a:ext cx="3124200" cy="4114800"/>
          </a:xfrm>
          <a:prstGeom prst="rect">
            <a:avLst/>
          </a:prstGeom>
          <a:solidFill>
            <a:schemeClr val="bg1">
              <a:alpha val="56000"/>
            </a:schemeClr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误　　解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2400" dirty="0">
              <a:ea typeface="微软雅黑" panose="020B0503020204020204" charset="-122"/>
            </a:endParaRPr>
          </a:p>
        </p:txBody>
      </p:sp>
      <p:sp>
        <p:nvSpPr>
          <p:cNvPr id="7172" name="Text Box 5"/>
          <p:cNvSpPr txBox="1"/>
          <p:nvPr/>
        </p:nvSpPr>
        <p:spPr>
          <a:xfrm>
            <a:off x="5029200" y="2209800"/>
            <a:ext cx="3124200" cy="4114800"/>
          </a:xfrm>
          <a:prstGeom prst="rect">
            <a:avLst/>
          </a:prstGeom>
          <a:solidFill>
            <a:schemeClr val="bg1">
              <a:alpha val="56000"/>
            </a:schemeClr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消除办法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2400" dirty="0">
              <a:ea typeface="微软雅黑" panose="020B0503020204020204" charset="-122"/>
            </a:endParaRPr>
          </a:p>
        </p:txBody>
      </p:sp>
      <p:sp>
        <p:nvSpPr>
          <p:cNvPr id="7173" name="TextBox 4"/>
          <p:cNvSpPr txBox="1"/>
          <p:nvPr/>
        </p:nvSpPr>
        <p:spPr>
          <a:xfrm>
            <a:off x="685800" y="3505200"/>
            <a:ext cx="2895600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耽误学习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对身体有害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微软雅黑" panose="020B0503020204020204" charset="-122"/>
              </a:rPr>
              <a:t>……</a:t>
            </a:r>
            <a:endParaRPr lang="en-US" altLang="zh-CN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7174" name="TextBox 5"/>
          <p:cNvSpPr txBox="1"/>
          <p:nvPr/>
        </p:nvSpPr>
        <p:spPr>
          <a:xfrm>
            <a:off x="5181600" y="3581400"/>
            <a:ext cx="2895600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主动沟通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适当地玩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微软雅黑" panose="020B0503020204020204" charset="-122"/>
              </a:rPr>
              <a:t>……</a:t>
            </a:r>
            <a:endParaRPr lang="en-US" altLang="zh-CN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457200" y="1586230"/>
            <a:ext cx="8077200" cy="2209800"/>
          </a:xfrm>
          <a:ln/>
        </p:spPr>
        <p:txBody>
          <a:bodyPr vert="horz" wrap="square" lIns="91440" tIns="45720" rIns="91440" bIns="45720" anchor="ctr"/>
          <a:p>
            <a:pPr algn="l"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       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为什么常常侵害我们“休息和玩耍权利”的人是父母和老师呢？你准备怎样与父母和老师进行沟通呢？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3"/>
          <p:cNvSpPr>
            <a:spLocks noGrp="1"/>
          </p:cNvSpPr>
          <p:nvPr>
            <p:ph idx="1"/>
          </p:nvPr>
        </p:nvSpPr>
        <p:spPr>
          <a:xfrm>
            <a:off x="228600" y="533400"/>
            <a:ext cx="8534400" cy="5486400"/>
          </a:xfrm>
          <a:ln/>
        </p:spPr>
        <p:txBody>
          <a:bodyPr vert="horz" wrap="square" lIns="91440" tIns="45720" rIns="91440" bIns="45720" anchor="t"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）①父母是最疼爱我们的人，也是我们成长过程中的监护人。他们渴望我们成材成人，于是便对我们有了更高的要求。侵害我们权利是因为他们对我们的玩有一种误解。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      ②老师也会剥夺我们玩的时间，是因为他们对我们抱有太多的希望，他们也肩负着使学生成才的重任。所以，他们才常常侵犯我们“休息和玩耍的权利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）增加我们的自控能力，不叫他们担心；多与父母沟通交流等等。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685800" y="152400"/>
            <a:ext cx="8001000" cy="2286000"/>
          </a:xfrm>
          <a:ln/>
        </p:spPr>
        <p:txBody>
          <a:bodyPr vert="horz" wrap="square" lIns="91440" tIns="45720" rIns="91440" bIns="45720" anchor="ctr"/>
          <a:p>
            <a:pPr algn="l"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       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我们的权利一方面需要来</a:t>
            </a:r>
            <a:b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自社会的保障，另一方面也需要我们自己来宣传和维护。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0724" name="AutoShape 4"/>
          <p:cNvSpPr/>
          <p:nvPr/>
        </p:nvSpPr>
        <p:spPr>
          <a:xfrm>
            <a:off x="588010" y="2057400"/>
            <a:ext cx="7315200" cy="2743200"/>
          </a:xfrm>
          <a:prstGeom prst="horizontalScroll">
            <a:avLst>
              <a:gd name="adj" fmla="val 12500"/>
            </a:avLst>
          </a:prstGeom>
          <a:solidFill>
            <a:srgbClr val="39861E">
              <a:alpha val="12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3600" b="1" dirty="0">
                <a:solidFill>
                  <a:srgbClr val="000000"/>
                </a:solidFill>
                <a:ea typeface="微软雅黑" panose="020B0503020204020204" charset="-122"/>
              </a:rPr>
              <a:t>我的维权方案</a:t>
            </a:r>
            <a:endParaRPr lang="zh-CN" altLang="en-US" sz="3600" b="1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29845" y="2706370"/>
            <a:ext cx="9219565" cy="804545"/>
          </a:xfrm>
          <a:prstGeom prst="rect">
            <a:avLst/>
          </a:prstGeom>
          <a:solidFill>
            <a:srgbClr val="39861E"/>
          </a:solidFill>
        </p:spPr>
        <p:txBody>
          <a:bodyPr wrap="square" rtlCol="0" anchor="t">
            <a:spAutoFit/>
          </a:bodyPr>
          <a:p>
            <a:pPr algn="ctr" eaLnBrk="0" hangingPunct="0">
              <a:lnSpc>
                <a:spcPct val="130000"/>
              </a:lnSpc>
            </a:pPr>
            <a:r>
              <a:rPr lang="zh-CN" altLang="en-US" sz="3600" b="1">
                <a:solidFill>
                  <a:schemeClr val="bg1"/>
                </a:solidFill>
                <a:ea typeface="微软雅黑" panose="020B0503020204020204" charset="-122"/>
                <a:sym typeface="+mn-ea"/>
              </a:rPr>
              <a:t>我们都爱玩</a:t>
            </a:r>
            <a:endParaRPr lang="zh-CN" altLang="en-US" sz="3600" b="1">
              <a:solidFill>
                <a:schemeClr val="bg1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 noRot="1"/>
          </p:cNvSpPr>
          <p:nvPr>
            <p:ph type="title"/>
          </p:nvPr>
        </p:nvSpPr>
        <p:spPr>
          <a:xfrm>
            <a:off x="304800" y="0"/>
            <a:ext cx="8382000" cy="2286000"/>
          </a:xfrm>
          <a:ln/>
        </p:spPr>
        <p:txBody>
          <a:bodyPr vert="horz" wrap="square" lIns="91440" tIns="45720" rIns="91440" bIns="45720" anchor="ctr"/>
          <a:p>
            <a:pPr algn="l"/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       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267" name="Rectangle 4"/>
          <p:cNvSpPr/>
          <p:nvPr/>
        </p:nvSpPr>
        <p:spPr>
          <a:xfrm>
            <a:off x="487045" y="885825"/>
            <a:ext cx="8839200" cy="48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00"/>
                </a:solidFill>
                <a:ea typeface="微软雅黑" panose="020B0503020204020204" charset="-122"/>
              </a:rPr>
              <a:t>我的维权方案：</a:t>
            </a:r>
            <a:endParaRPr lang="zh-CN" altLang="en-US" sz="2400" b="1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41989" name="Text Box 5"/>
          <p:cNvSpPr txBox="1"/>
          <p:nvPr/>
        </p:nvSpPr>
        <p:spPr>
          <a:xfrm>
            <a:off x="152400" y="1600200"/>
            <a:ext cx="87630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①增强自身的法律意识和法制观念，增强维权意识。 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②可以与侵权人交流、沟通、协商来维护自己的合法权益，也可以通过法律途径和法律机关维权。 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③还可以呼吁社会机关、团体和个人加强对儿童权利的保护。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charRg st="25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9">
                                            <p:txEl>
                                              <p:charRg st="25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9">
                                            <p:txEl>
                                              <p:charRg st="25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charRg st="7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9">
                                            <p:txEl>
                                              <p:charRg st="7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9">
                                            <p:txEl>
                                              <p:charRg st="7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76835" y="2591435"/>
            <a:ext cx="9256395" cy="1143000"/>
          </a:xfrm>
          <a:solidFill>
            <a:srgbClr val="39861E"/>
          </a:solidFill>
        </p:spPr>
        <p:txBody>
          <a:bodyPr/>
          <a:p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我们都会玩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3"/>
          <p:cNvSpPr/>
          <p:nvPr/>
        </p:nvSpPr>
        <p:spPr>
          <a:xfrm>
            <a:off x="3116580" y="2633980"/>
            <a:ext cx="4892675" cy="48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你会玩吗？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3075" name="Rectangle 4"/>
          <p:cNvSpPr/>
          <p:nvPr/>
        </p:nvSpPr>
        <p:spPr>
          <a:xfrm>
            <a:off x="1135380" y="4157980"/>
            <a:ext cx="7315200" cy="848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    同学们肯定很惊讶：谁不会玩？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/>
            <a:r>
              <a:rPr lang="en-US" altLang="zh-CN" sz="2400" dirty="0">
                <a:solidFill>
                  <a:srgbClr val="000000"/>
                </a:solidFill>
                <a:ea typeface="微软雅黑" panose="020B0503020204020204" charset="-122"/>
              </a:rPr>
              <a:t>          </a:t>
            </a:r>
            <a:endParaRPr lang="en-US" altLang="zh-CN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1692275" y="189230"/>
            <a:ext cx="6274435" cy="1143000"/>
          </a:xfrm>
          <a:ln/>
        </p:spPr>
        <p:txBody>
          <a:bodyPr vert="horz" wrap="square" lIns="91440" tIns="45720" rIns="91440" bIns="45720" anchor="ctr"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不能玩过了头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076" name="Text Box 4"/>
          <p:cNvSpPr txBox="1"/>
          <p:nvPr/>
        </p:nvSpPr>
        <p:spPr>
          <a:xfrm>
            <a:off x="892175" y="1268730"/>
            <a:ext cx="475297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正确行使玩耍权利的三原则：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3077" name="Text Box 5"/>
          <p:cNvSpPr txBox="1"/>
          <p:nvPr/>
        </p:nvSpPr>
        <p:spPr>
          <a:xfrm>
            <a:off x="900430" y="2060575"/>
            <a:ext cx="7198995" cy="1737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无害原则：所开展的玩耍活动既不要伤害自己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的身心健康，又不要给他人、社会以及正常的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学习带来危害。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876300" y="3644900"/>
            <a:ext cx="719899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适度原则：玩耍时要考虑到自己的实际情况，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切记不可过度，也不要舍不得玩。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3079" name="Text Box 7"/>
          <p:cNvSpPr txBox="1"/>
          <p:nvPr/>
        </p:nvSpPr>
        <p:spPr>
          <a:xfrm>
            <a:off x="845185" y="5009515"/>
            <a:ext cx="730885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安全原则：玩耍时要考虑到自己的身体情况，量力而行，不做危险游戏，时刻注意保护自己。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7" grpId="0"/>
      <p:bldP spid="3078" grpId="0"/>
      <p:bldP spid="307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7" name="WordArt 7"/>
          <p:cNvSpPr>
            <a:spLocks noChangeArrowheads="1" noChangeShapeType="1"/>
          </p:cNvSpPr>
          <p:nvPr/>
        </p:nvSpPr>
        <p:spPr bwMode="auto">
          <a:xfrm>
            <a:off x="152400" y="914400"/>
            <a:ext cx="8305799" cy="1943100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99755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 w="9525" cmpd="sng">
                  <a:round/>
                </a:ln>
                <a:gradFill rotWithShape="0">
                  <a:gsLst>
                    <a:gs pos="0">
                      <a:srgbClr val="000000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ea typeface="微软雅黑" panose="020B0503020204020204" charset="-122"/>
                <a:cs typeface="+mn-cs"/>
              </a:rPr>
              <a:t>网络时代，我们怎么玩？</a:t>
            </a:r>
            <a:endParaRPr kumimoji="0" lang="zh-CN" altLang="en-US" sz="2400" i="0" u="none" strike="noStrike" kern="1200" cap="none" spc="0" normalizeH="0" baseline="0" noProof="0" dirty="0">
              <a:ln w="9525" cmpd="sng">
                <a:round/>
              </a:ln>
              <a:gradFill rotWithShape="0">
                <a:gsLst>
                  <a:gs pos="0">
                    <a:srgbClr val="000000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  <p:sp>
        <p:nvSpPr>
          <p:cNvPr id="5128" name="Text Box 8"/>
          <p:cNvSpPr txBox="1"/>
          <p:nvPr/>
        </p:nvSpPr>
        <p:spPr>
          <a:xfrm>
            <a:off x="609600" y="3733800"/>
            <a:ext cx="8153400" cy="1214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zh-CN" sz="2400" dirty="0">
                <a:solidFill>
                  <a:srgbClr val="000000"/>
                </a:solidFill>
                <a:ea typeface="微软雅黑" panose="020B0503020204020204" charset="-122"/>
              </a:rPr>
              <a:t>     </a:t>
            </a: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网络的“横空出世</a:t>
            </a: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给我们带来一个崭新的世界：虚拟世界。它不仅改变我们生活方式，也为我们提供丰富的玩的方式和无限玩的空间。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5"/>
          <p:cNvSpPr>
            <a:spLocks noGrp="1"/>
          </p:cNvSpPr>
          <p:nvPr>
            <p:ph idx="1"/>
          </p:nvPr>
        </p:nvSpPr>
        <p:spPr>
          <a:xfrm>
            <a:off x="5110163" y="2438400"/>
            <a:ext cx="4033837" cy="3200400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             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据国家权威机构调查统计中国现有中学生“网民”超过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1500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万，而经常上网人数也不少于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1000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万。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555" name="WordArt 6"/>
          <p:cNvSpPr>
            <a:spLocks noTextEdit="1"/>
          </p:cNvSpPr>
          <p:nvPr/>
        </p:nvSpPr>
        <p:spPr>
          <a:xfrm>
            <a:off x="5867400" y="1066800"/>
            <a:ext cx="2247900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4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ea typeface="微软雅黑" panose="020B0503020204020204" charset="-122"/>
              </a:rPr>
              <a:t>信息平台</a:t>
            </a:r>
            <a:endParaRPr lang="zh-CN" altLang="en-US" sz="24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35921" dir="2699999" algn="ctr" rotWithShape="0">
                  <a:srgbClr val="990000"/>
                </a:outerShdw>
              </a:effectLst>
              <a:ea typeface="微软雅黑" panose="020B0503020204020204" charset="-122"/>
            </a:endParaRPr>
          </a:p>
        </p:txBody>
      </p:sp>
      <p:pic>
        <p:nvPicPr>
          <p:cNvPr id="23556" name="Picture 8" descr="11564832908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304800"/>
            <a:ext cx="5029200" cy="5884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3"/>
          <p:cNvSpPr>
            <a:spLocks noGrp="1"/>
          </p:cNvSpPr>
          <p:nvPr>
            <p:ph idx="1"/>
          </p:nvPr>
        </p:nvSpPr>
        <p:spPr>
          <a:xfrm>
            <a:off x="1219200" y="838200"/>
            <a:ext cx="6858000" cy="5105400"/>
          </a:xfrm>
          <a:ln/>
        </p:spPr>
        <p:txBody>
          <a:bodyPr vert="horz" wrap="square" lIns="91440" tIns="45720" rIns="91440" bIns="45720" anchor="t"/>
          <a:p>
            <a:pPr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   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大家谈一谈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　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   １、你是如何看待网络的？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、网络使我们生活发生哪些改变？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、你又是如何利用网络的呢？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533400" y="381000"/>
            <a:ext cx="7772400" cy="1295400"/>
          </a:xfrm>
          <a:ln/>
        </p:spPr>
        <p:txBody>
          <a:bodyPr vert="horz" wrap="square" lIns="91440" tIns="45720" rIns="91440" bIns="45720" anchor="ctr"/>
          <a:p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网络带来的益处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5603" name="Rectangle 3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  <a:ln/>
        </p:spPr>
        <p:txBody>
          <a:bodyPr vert="horz" wrap="square" lIns="91440" tIns="45720" rIns="91440" bIns="45720" anchor="t"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1.网络改变我们生活，使我们生活更便捷，更舒适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2.为我们提供丰富的玩耍方式和玩耍的空间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3.通过网络来学习丰富知识视野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4.增进交流，传递亲情友情爱情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381000" y="838200"/>
            <a:ext cx="8229600" cy="1143000"/>
          </a:xfrm>
          <a:ln/>
        </p:spPr>
        <p:txBody>
          <a:bodyPr vert="horz" wrap="square" lIns="91440" tIns="45720" rIns="91440" bIns="45720" anchor="ctr"/>
          <a:p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网络带来的危害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6627" name="Rectangle 3"/>
          <p:cNvSpPr>
            <a:spLocks noGrp="1"/>
          </p:cNvSpPr>
          <p:nvPr>
            <p:ph idx="1"/>
          </p:nvPr>
        </p:nvSpPr>
        <p:spPr>
          <a:xfrm>
            <a:off x="685800" y="2590800"/>
            <a:ext cx="8229600" cy="2620963"/>
          </a:xfrm>
          <a:ln/>
        </p:spPr>
        <p:txBody>
          <a:bodyPr vert="horz" wrap="square" lIns="91440" tIns="45720" rIns="91440" bIns="45720" anchor="t"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1.影响学习，荒废学业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2.沉迷其中影响身心健康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3.诱发走向违法犯罪的道路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6" name="Text Box 5"/>
          <p:cNvSpPr txBox="1"/>
          <p:nvPr/>
        </p:nvSpPr>
        <p:spPr>
          <a:xfrm>
            <a:off x="880745" y="1924050"/>
            <a:ext cx="7921625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zh-CN" sz="2400" dirty="0">
                <a:solidFill>
                  <a:srgbClr val="000000"/>
                </a:solidFill>
                <a:ea typeface="微软雅黑" panose="020B0503020204020204" charset="-122"/>
              </a:rPr>
              <a:t>        </a:t>
            </a: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网络是一把锋利的双刃剑，它改变了我们的生活，但也充满着陷阱和诱惑。我们要学会保护自己，自觉遵守网络规则，从而尽情享受健康的网络交往。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601980" y="274638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玩的好处：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0963" name="Rectangle 3"/>
          <p:cNvSpPr>
            <a:spLocks noGrp="1"/>
          </p:cNvSpPr>
          <p:nvPr>
            <p:ph idx="1"/>
          </p:nvPr>
        </p:nvSpPr>
        <p:spPr>
          <a:xfrm>
            <a:off x="457200" y="1744980"/>
            <a:ext cx="6532245" cy="452628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１、可以发展我们的想象力；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２、可以丰富我们的科学知识；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３、可以增加我们的兴趣；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４、可以（在与其他一些伙伴一起玩的时候）培养我们做人的高尚品质；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此外，合作、诚实、勇敢等优良品质都可以在玩耍中学会或养成。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3316" name="Picture 4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9880" y="274955"/>
            <a:ext cx="952500" cy="95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14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charRg st="14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29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3">
                                            <p:txEl>
                                              <p:charRg st="29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42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3">
                                            <p:txEl>
                                              <p:charRg st="42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75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63">
                                            <p:txEl>
                                              <p:charRg st="75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179388" y="333375"/>
            <a:ext cx="7877175" cy="1455738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　　不同类型的玩可以发展人在不同方面的素质。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xfrm>
            <a:off x="458788" y="1541463"/>
            <a:ext cx="8215312" cy="3548062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涂鸦的过程，发展我们的</a:t>
            </a:r>
            <a:r>
              <a:rPr lang="zh-CN" altLang="en-US" sz="2400" u="sng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　　　　　　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爬树、游泳、打球等活动，增强了我们的</a:t>
            </a:r>
            <a:r>
              <a:rPr lang="zh-CN" altLang="en-US" sz="2400" u="sng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　　　　　　　　　　　　　　　　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剪纸、叠纸飞机等能发挥我们的</a:t>
            </a:r>
            <a:r>
              <a:rPr lang="zh-CN" altLang="en-US" sz="2400" u="sng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　　　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与伙伴们一起玩，使我们懂得了</a:t>
            </a:r>
            <a:r>
              <a:rPr lang="zh-CN" altLang="en-US" sz="2400" u="sng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　　　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u="sng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                         ，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使我们</a:t>
            </a:r>
            <a:r>
              <a:rPr lang="zh-CN" altLang="en-US" sz="2400" u="sng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                          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1988" name="Text Box 4"/>
          <p:cNvSpPr txBox="1"/>
          <p:nvPr/>
        </p:nvSpPr>
        <p:spPr>
          <a:xfrm>
            <a:off x="-447040" y="5546725"/>
            <a:ext cx="8218488" cy="48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　　平时你最爱怎样玩？这样玩对你有什么帮助和好处？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3140075" y="749935"/>
            <a:ext cx="4191000" cy="48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ea typeface="微软雅黑" panose="020B0503020204020204" charset="-122"/>
              </a:rPr>
              <a:t>玩出来的天才</a:t>
            </a:r>
            <a:endParaRPr lang="zh-CN" altLang="en-US" sz="2400" b="1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152400" y="1295400"/>
            <a:ext cx="7315200" cy="411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ea typeface="微软雅黑" panose="020B0503020204020204" charset="-122"/>
              </a:rPr>
              <a:t>     1997</a:t>
            </a: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年，年仅</a:t>
            </a:r>
            <a:r>
              <a:rPr lang="en-US" altLang="zh-CN" sz="2400" dirty="0">
                <a:solidFill>
                  <a:srgbClr val="000000"/>
                </a:solidFill>
                <a:ea typeface="微软雅黑" panose="020B0503020204020204" charset="-122"/>
              </a:rPr>
              <a:t>12</a:t>
            </a: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岁的张宵考入中国科技大学少年班，成为中国最年轻的大学生。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     有人肯定认为张宵是刻苦用功的结果，然而，张宵有一个极为快乐的儿童时代。他小时候就爱玩，特别热衷于机械方面的玩具。例如，遥控汽车等。他将家里的电器拆开，再把它组装起来。乐此不疲。</a:t>
            </a:r>
            <a:r>
              <a:rPr lang="en-US" altLang="zh-CN" sz="2400" dirty="0">
                <a:solidFill>
                  <a:srgbClr val="000000"/>
                </a:solidFill>
                <a:ea typeface="微软雅黑" panose="020B0503020204020204" charset="-122"/>
              </a:rPr>
              <a:t>6</a:t>
            </a: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岁时，他向父母表明他要当科学家。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/>
          <p:nvPr/>
        </p:nvSpPr>
        <p:spPr>
          <a:xfrm>
            <a:off x="4470400" y="2376329"/>
            <a:ext cx="127000" cy="90678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</a:ln>
        </p:spPr>
        <p:txBody>
          <a:bodyPr wrap="none" lIns="0" tIns="179331" rIns="0" bIns="179331" anchor="ctr">
            <a:spAutoFit/>
          </a:bodyPr>
          <a:p>
            <a:pPr lvl="0" algn="ctr" eaLnBrk="1" hangingPunct="1">
              <a:lnSpc>
                <a:spcPct val="150000"/>
              </a:lnSpc>
            </a:pPr>
            <a:endParaRPr lang="zh-CN" altLang="zh-CN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16387" name="Rectangle 3"/>
          <p:cNvSpPr/>
          <p:nvPr/>
        </p:nvSpPr>
        <p:spPr>
          <a:xfrm>
            <a:off x="4572000" y="2970054"/>
            <a:ext cx="3671888" cy="90678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</a:ln>
        </p:spPr>
        <p:txBody>
          <a:bodyPr lIns="0" tIns="179331" rIns="0" bIns="179331" anchor="ctr">
            <a:spAutoFit/>
          </a:bodyPr>
          <a:p>
            <a:pPr lvl="0" algn="ctr" eaLnBrk="1" hangingPunct="1">
              <a:lnSpc>
                <a:spcPct val="150000"/>
              </a:lnSpc>
            </a:pPr>
            <a:endParaRPr lang="zh-CN" altLang="zh-CN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16388" name="Text Box 5"/>
          <p:cNvSpPr txBox="1"/>
          <p:nvPr/>
        </p:nvSpPr>
        <p:spPr>
          <a:xfrm>
            <a:off x="3352800" y="304800"/>
            <a:ext cx="5486400" cy="338328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微软雅黑" panose="020B0503020204020204" charset="-122"/>
              </a:rPr>
              <a:t>       </a:t>
            </a: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邵亦波，国内最大的拍卖网站</a:t>
            </a:r>
            <a:r>
              <a:rPr lang="en-US" altLang="zh-CN" sz="2400" dirty="0">
                <a:solidFill>
                  <a:srgbClr val="000000"/>
                </a:solidFill>
                <a:ea typeface="微软雅黑" panose="020B0503020204020204" charset="-122"/>
              </a:rPr>
              <a:t>——</a:t>
            </a: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易趣网的</a:t>
            </a:r>
            <a:r>
              <a:rPr lang="en-US" altLang="zh-CN" sz="2400" dirty="0">
                <a:solidFill>
                  <a:srgbClr val="000000"/>
                </a:solidFill>
                <a:ea typeface="微软雅黑" panose="020B0503020204020204" charset="-122"/>
              </a:rPr>
              <a:t>CEO</a:t>
            </a: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，曾因</a:t>
            </a:r>
            <a:r>
              <a:rPr lang="en-US" altLang="zh-CN" sz="2400" dirty="0">
                <a:solidFill>
                  <a:srgbClr val="000000"/>
                </a:solidFill>
                <a:ea typeface="微软雅黑" panose="020B0503020204020204" charset="-122"/>
              </a:rPr>
              <a:t>10</a:t>
            </a: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多次获得过全国数学竞赛一等奖、跳级进入哈佛大学并获全额奖学金而被称为“神童”。获得哈佛</a:t>
            </a:r>
            <a:r>
              <a:rPr lang="en-US" altLang="zh-CN" sz="2400" dirty="0">
                <a:solidFill>
                  <a:srgbClr val="000000"/>
                </a:solidFill>
                <a:ea typeface="微软雅黑" panose="020B0503020204020204" charset="-122"/>
              </a:rPr>
              <a:t>MBA</a:t>
            </a: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学位后，他回国建立了易趣网。　　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　　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16389" name="Text Box 6"/>
          <p:cNvSpPr txBox="1"/>
          <p:nvPr/>
        </p:nvSpPr>
        <p:spPr>
          <a:xfrm>
            <a:off x="3353435" y="3770630"/>
            <a:ext cx="5485765" cy="228600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       上小学后，他每次考试都在班里排第一。</a:t>
            </a:r>
            <a:r>
              <a:rPr lang="en-US" altLang="zh-CN" sz="2400" dirty="0">
                <a:solidFill>
                  <a:srgbClr val="000000"/>
                </a:solidFill>
                <a:ea typeface="微软雅黑" panose="020B0503020204020204" charset="-122"/>
              </a:rPr>
              <a:t>11</a:t>
            </a: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岁那年，他参加了首届全国“华罗庚金杯”少年数学竞赛，在参赛的</a:t>
            </a:r>
            <a:r>
              <a:rPr lang="en-US" altLang="zh-CN" sz="2400" dirty="0">
                <a:solidFill>
                  <a:srgbClr val="000000"/>
                </a:solidFill>
                <a:ea typeface="微软雅黑" panose="020B0503020204020204" charset="-122"/>
              </a:rPr>
              <a:t>150</a:t>
            </a: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万人中获得了金牌。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pic>
        <p:nvPicPr>
          <p:cNvPr id="16390" name="Picture 8" descr="C:\Users\Administrator\AppData\Roaming\360se6\Application\User Data\temp\t0167153c2b4ab5079c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524000"/>
            <a:ext cx="2857500" cy="381000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5"/>
          <p:cNvSpPr txBox="1"/>
          <p:nvPr/>
        </p:nvSpPr>
        <p:spPr>
          <a:xfrm>
            <a:off x="196850" y="1213485"/>
            <a:ext cx="4572000" cy="4480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ea typeface="微软雅黑" panose="020B0503020204020204" charset="-122"/>
              </a:rPr>
              <a:t>       列文虎克：荷兰显微镜学家、微生物学的开拓者。喜欢玩镜片，利用看守大门工作的清闲磨镜片，做成放大镜，在玩放大镜时，突发奇想，把两片放大镜放一起有了惊人的发现，随后做成一架简单的显微镜，进而发现了一个全新的微生物世界。  </a:t>
            </a:r>
            <a:endParaRPr lang="zh-CN" altLang="en-US" sz="24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pic>
        <p:nvPicPr>
          <p:cNvPr id="17411" name="Picture 5" descr="C:\Users\Administrator\AppData\Roaming\360se6\Application\User Data\temp\012000000241321363234221048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1590" y="1522095"/>
            <a:ext cx="4159250" cy="4171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838200" y="304800"/>
            <a:ext cx="8105775" cy="1592263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　　你还知道哪些玩出名堂的人？请说一说。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6083" name="Rectangle 3"/>
          <p:cNvSpPr>
            <a:spLocks noGrp="1"/>
          </p:cNvSpPr>
          <p:nvPr>
            <p:ph idx="1"/>
          </p:nvPr>
        </p:nvSpPr>
        <p:spPr>
          <a:xfrm>
            <a:off x="1066800" y="1600200"/>
            <a:ext cx="6497320" cy="415163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想一想：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　　他们为什么能玩出名堂？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　　（是因为他们的玩耍是有目的的、专一的，在玩耍和游戏中能注意观察、不断思考加以总结，并扬长避短。）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5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charRg st="5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charRg st="5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19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charRg st="19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charRg st="19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19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6083">
                                            <p:txEl>
                                              <p:charRg st="19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200710231622285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1676400"/>
            <a:ext cx="5994400" cy="449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612003" y="609600"/>
            <a:ext cx="2011680" cy="4832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ea typeface="微软雅黑" panose="020B0503020204020204" charset="-122"/>
                <a:cs typeface="+mn-cs"/>
              </a:rPr>
              <a:t>玩中探索学习</a:t>
            </a:r>
            <a:endParaRPr kumimoji="0" lang="zh-CN" altLang="en-US" sz="2400" i="0" u="none" strike="noStrike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">
  <a:themeElements>
    <a:clrScheme name="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0</TotalTime>
  <Words>2309</Words>
  <Application>WPS 演示</Application>
  <PresentationFormat>全屏显示(4:3)</PresentationFormat>
  <Paragraphs>157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Comic Sans MS</vt:lpstr>
      <vt:lpstr>华文新魏</vt:lpstr>
      <vt:lpstr>Times New Roman</vt:lpstr>
      <vt:lpstr>隶书</vt:lpstr>
      <vt:lpstr>楷体_GB2312</vt:lpstr>
      <vt:lpstr>华文中宋</vt:lpstr>
      <vt:lpstr>Tahoma</vt:lpstr>
      <vt:lpstr>PMingLiU</vt:lpstr>
      <vt:lpstr>华文琥珀</vt:lpstr>
      <vt:lpstr>Arial</vt:lpstr>
      <vt:lpstr>微软雅黑</vt:lpstr>
      <vt:lpstr>新宋体</vt:lpstr>
      <vt:lpstr>2</vt:lpstr>
      <vt:lpstr>PowerPoint 演示文稿</vt:lpstr>
      <vt:lpstr>PowerPoint 演示文稿</vt:lpstr>
      <vt:lpstr>玩的好处：</vt:lpstr>
      <vt:lpstr>　　不同类型的玩可以发展人在不同方面的素质。</vt:lpstr>
      <vt:lpstr>PowerPoint 演示文稿</vt:lpstr>
      <vt:lpstr>PowerPoint 演示文稿</vt:lpstr>
      <vt:lpstr>PowerPoint 演示文稿</vt:lpstr>
      <vt:lpstr>　　你还知道哪些玩出名堂的人？请说一说。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xlzhu2</cp:lastModifiedBy>
  <cp:revision>15</cp:revision>
  <dcterms:created xsi:type="dcterms:W3CDTF">2017-02-23T01:08:41Z</dcterms:created>
  <dcterms:modified xsi:type="dcterms:W3CDTF">2017-02-23T06:03:37Z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2052-10.1.0.6207</vt:lpwstr>
  </property>
</Properties>
</file>