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28"/>
  </p:notesMasterIdLst>
  <p:sldIdLst>
    <p:sldId id="291" r:id="rId5"/>
    <p:sldId id="292" r:id="rId6"/>
    <p:sldId id="294" r:id="rId7"/>
    <p:sldId id="295" r:id="rId8"/>
    <p:sldId id="296" r:id="rId9"/>
    <p:sldId id="297" r:id="rId10"/>
    <p:sldId id="298" r:id="rId11"/>
    <p:sldId id="302" r:id="rId12"/>
    <p:sldId id="331" r:id="rId13"/>
    <p:sldId id="300" r:id="rId14"/>
    <p:sldId id="263" r:id="rId15"/>
    <p:sldId id="303" r:id="rId16"/>
    <p:sldId id="264" r:id="rId17"/>
    <p:sldId id="301" r:id="rId18"/>
    <p:sldId id="279" r:id="rId19"/>
    <p:sldId id="275" r:id="rId20"/>
    <p:sldId id="327" r:id="rId21"/>
    <p:sldId id="329" r:id="rId22"/>
    <p:sldId id="281" r:id="rId23"/>
    <p:sldId id="282" r:id="rId24"/>
    <p:sldId id="283" r:id="rId25"/>
    <p:sldId id="284" r:id="rId26"/>
    <p:sldId id="305" r:id="rId2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CC99FF"/>
    <a:srgbClr val="990000"/>
    <a:srgbClr val="0000CC"/>
    <a:srgbClr val="000000"/>
    <a:srgbClr val="FF3300"/>
    <a:srgbClr val="FF0000"/>
    <a:srgbClr val="33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56" d="100"/>
          <a:sy n="56" d="100"/>
        </p:scale>
        <p:origin x="-624" y="-96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en-US" altLang="x-none" sz="1200" dirty="0"/>
          </a:p>
        </p:txBody>
      </p:sp>
      <p:sp>
        <p:nvSpPr>
          <p:cNvPr id="512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hangingPunct="1"/>
            <a:endParaRPr lang="en-US" altLang="x-none" sz="1200" dirty="0"/>
          </a:p>
        </p:txBody>
      </p:sp>
      <p:sp>
        <p:nvSpPr>
          <p:cNvPr id="5124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512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12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endParaRPr lang="en-US" altLang="x-none" sz="1200" dirty="0"/>
          </a:p>
        </p:txBody>
      </p:sp>
      <p:sp>
        <p:nvSpPr>
          <p:cNvPr id="512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x-none" sz="1200" dirty="0"/>
            </a:fld>
            <a:endParaRPr lang="en-US" altLang="x-none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 4097"/>
          <p:cNvSpPr/>
          <p:nvPr>
            <p:ph type="ctrTitle"/>
          </p:nvPr>
        </p:nvSpPr>
        <p:spPr>
          <a:xfrm>
            <a:off x="1044575" y="4841875"/>
            <a:ext cx="7772400" cy="892175"/>
          </a:xfrm>
          <a:prstGeom prst="rect">
            <a:avLst/>
          </a:prstGeom>
          <a:solidFill>
            <a:schemeClr val="bg1">
              <a:alpha val="39999"/>
            </a:schemeClr>
          </a:solidFill>
          <a:ln w="9525">
            <a:noFill/>
          </a:ln>
        </p:spPr>
        <p:txBody>
          <a:bodyPr anchor="ctr"/>
          <a:lstStyle>
            <a:lvl1pPr lvl="0">
              <a:defRPr sz="4000">
                <a:solidFill>
                  <a:srgbClr val="1E1E20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099" name="副标题 4098"/>
          <p:cNvSpPr/>
          <p:nvPr>
            <p:ph type="subTitle" idx="1"/>
          </p:nvPr>
        </p:nvSpPr>
        <p:spPr>
          <a:xfrm>
            <a:off x="2413000" y="5876925"/>
            <a:ext cx="6400800" cy="698500"/>
          </a:xfrm>
          <a:prstGeom prst="rect">
            <a:avLst/>
          </a:prstGeom>
          <a:solidFill>
            <a:schemeClr val="bg1">
              <a:alpha val="39999"/>
            </a:schemeClr>
          </a:solidFill>
          <a:ln w="9525">
            <a:noFill/>
          </a:ln>
        </p:spPr>
        <p:txBody>
          <a:bodyPr anchor="t"/>
          <a:lstStyle>
            <a:lvl1pPr marL="0" lvl="0" indent="0" algn="r">
              <a:buNone/>
              <a:defRPr sz="3000">
                <a:solidFill>
                  <a:srgbClr val="1E1E20"/>
                </a:solidFill>
              </a:defRPr>
            </a:lvl1pPr>
            <a:lvl2pPr marL="457200" lvl="1" indent="0" algn="ctr">
              <a:buNone/>
              <a:defRPr sz="3000">
                <a:solidFill>
                  <a:srgbClr val="1E1E20"/>
                </a:solidFill>
              </a:defRPr>
            </a:lvl2pPr>
            <a:lvl3pPr marL="914400" lvl="2" indent="0" algn="ctr">
              <a:buNone/>
              <a:defRPr sz="3000">
                <a:solidFill>
                  <a:srgbClr val="1E1E20"/>
                </a:solidFill>
              </a:defRPr>
            </a:lvl3pPr>
            <a:lvl4pPr marL="1371600" lvl="3" indent="0" algn="ctr">
              <a:buNone/>
              <a:defRPr sz="3000">
                <a:solidFill>
                  <a:srgbClr val="1E1E20"/>
                </a:solidFill>
              </a:defRPr>
            </a:lvl4pPr>
            <a:lvl5pPr marL="1828800" lvl="4" indent="0" algn="ctr">
              <a:buNone/>
              <a:defRPr sz="3000">
                <a:solidFill>
                  <a:srgbClr val="1E1E20"/>
                </a:solidFill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05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 3073"/>
          <p:cNvSpPr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3074"/>
          <p:cNvSpPr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marL="0" lvl="0" indent="0" algn="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1" i="0" u="none" kern="1200" baseline="0">
          <a:solidFill>
            <a:srgbClr val="333333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rgbClr val="333333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rgbClr val="333333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rgbClr val="333333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600" b="0" i="0" u="none" kern="1200" baseline="0">
          <a:solidFill>
            <a:srgbClr val="333333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rgbClr val="333333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rgbClr val="333333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rgbClr val="333333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rgbClr val="333333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rgbClr val="333333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audio" Target="../media/audio1.wav"/><Relationship Id="rId2" Type="http://schemas.openxmlformats.org/officeDocument/2006/relationships/image" Target="../media/image4.jpeg"/><Relationship Id="rId1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hyperlink" Target="http://bbs2.kugou.com/view_bbs.asp?page=1&amp;boardid=6&amp;id=920620" TargetMode="External"/><Relationship Id="rId8" Type="http://schemas.openxmlformats.org/officeDocument/2006/relationships/image" Target="../media/image8.jpeg"/><Relationship Id="rId7" Type="http://schemas.openxmlformats.org/officeDocument/2006/relationships/hyperlink" Target="http://www.led010.com/" TargetMode="External"/><Relationship Id="rId6" Type="http://schemas.openxmlformats.org/officeDocument/2006/relationships/image" Target="../media/image7.jpeg"/><Relationship Id="rId5" Type="http://schemas.openxmlformats.org/officeDocument/2006/relationships/hyperlink" Target="http://news.sina.com.cn/s/2002-02-19/1056477516.html" TargetMode="External"/><Relationship Id="rId4" Type="http://schemas.openxmlformats.org/officeDocument/2006/relationships/image" Target="../media/image6.jpeg"/><Relationship Id="rId3" Type="http://schemas.openxmlformats.org/officeDocument/2006/relationships/hyperlink" Target="http://www.china-building.com.cn/detail/3067.html" TargetMode="External"/><Relationship Id="rId2" Type="http://schemas.openxmlformats.org/officeDocument/2006/relationships/image" Target="../media/image5.jpeg"/><Relationship Id="rId11" Type="http://schemas.openxmlformats.org/officeDocument/2006/relationships/slideLayout" Target="../slideLayouts/slideLayout29.xml"/><Relationship Id="rId10" Type="http://schemas.openxmlformats.org/officeDocument/2006/relationships/image" Target="../media/image9.jpeg"/><Relationship Id="rId1" Type="http://schemas.openxmlformats.org/officeDocument/2006/relationships/hyperlink" Target="http://news.sohu.com/20040915/n222053634.shtml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0.GIF"/><Relationship Id="rId1" Type="http://schemas.openxmlformats.org/officeDocument/2006/relationships/hyperlink" Target="http://www.iecool.com/photo/show/800/79305.htm" TargetMode="Externa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image" Target="../media/image12.GIF"/><Relationship Id="rId3" Type="http://schemas.openxmlformats.org/officeDocument/2006/relationships/hyperlink" Target="http://www.love915.com/news/2007/10-2/2007102222426.html" TargetMode="External"/><Relationship Id="rId2" Type="http://schemas.openxmlformats.org/officeDocument/2006/relationships/image" Target="../media/image11.jpeg"/><Relationship Id="rId1" Type="http://schemas.openxmlformats.org/officeDocument/2006/relationships/hyperlink" Target="http://www.5ijk.net/show.aspx?id=9043&amp;cid=113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3.jpeg"/><Relationship Id="rId1" Type="http://schemas.openxmlformats.org/officeDocument/2006/relationships/hyperlink" Target="http://image.baidu.com/i?ct=503316480&amp;z=0&amp;tn=baiduimagedetail&amp;word=%B5%E7%CA%D3&amp;in=27527&amp;cl=2&amp;cm=1&amp;sc=0&amp;lm=-1&amp;pn=13&amp;rn=1&amp;di=2823362164&amp;ln=2000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hyperlink" Target="../../../../Users/&#26519;&#28023;&#38634;&#28304;/AppData/Local/Temp/Rar$DI00.529/&#27602;&#21697;&#30340;&#21361;&#23475;.htm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5.jpeg"/><Relationship Id="rId1" Type="http://schemas.openxmlformats.org/officeDocument/2006/relationships/hyperlink" Target="http://www.775mm.cn/class6/3550/" TargetMode="Externa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image" Target="../media/image16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GIF"/><Relationship Id="rId1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3.jpeg"/><Relationship Id="rId1" Type="http://schemas.openxmlformats.org/officeDocument/2006/relationships/hyperlink" Target="http://www.photophoto.cn/vector/show/017/005/0170051378.htm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slide" Target="slide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矩形 6145"/>
          <p:cNvSpPr/>
          <p:nvPr/>
        </p:nvSpPr>
        <p:spPr>
          <a:xfrm>
            <a:off x="611188" y="692150"/>
            <a:ext cx="7200900" cy="5456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非洲夏夜的草原上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一头强壮的驴子在安祥地吃草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一只小小的吸血蝙蝠悄悄地落在驴子的后蹄处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用它细小的舌尖轻轻地舔着驴子的脚踝处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起初驴子不断抬蹄或用尾巴来回扫动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渐渐地被舔得很舒适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不再烦躁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仍继续吃草。就这样，驴子被麻醉了，蝙蝠一会儿就咬了个小口，与同伴轮流喝干了驴子的血，“杀人蝙蝠”仅仅施以舒适而致命的诱惑，在驴子陶醉沉迷之中杀死了比自己大千百倍的对手。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362" name="表格 15361"/>
          <p:cNvGraphicFramePr/>
          <p:nvPr/>
        </p:nvGraphicFramePr>
        <p:xfrm>
          <a:off x="539750" y="2133600"/>
          <a:ext cx="6880225" cy="4440238"/>
        </p:xfrm>
        <a:graphic>
          <a:graphicData uri="http://schemas.openxmlformats.org/drawingml/2006/table">
            <a:tbl>
              <a:tblPr/>
              <a:tblGrid>
                <a:gridCol w="2305050"/>
                <a:gridCol w="2347913"/>
                <a:gridCol w="2227262"/>
              </a:tblGrid>
              <a:tr h="14684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销售非法出版物的书店</a:t>
                      </a:r>
                      <a:endParaRPr lang="zh-CN" altLang="en-US" b="1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b="1">
                        <a:solidFill>
                          <a:srgbClr val="FF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      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     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4859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4859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384" name="文本框 15383"/>
          <p:cNvSpPr txBox="1"/>
          <p:nvPr/>
        </p:nvSpPr>
        <p:spPr>
          <a:xfrm>
            <a:off x="180975" y="117475"/>
            <a:ext cx="8639175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3200" b="1" dirty="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找一找生活中有哪些地方看上去是“安全区”却对我们青少年有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潜在危险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85" name="图片 15384" descr="u=3109676288,1961869543&amp;fm=15&amp;gp=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2088" y="5302250"/>
            <a:ext cx="860425" cy="862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86" name="文本框 15385"/>
          <p:cNvSpPr txBox="1"/>
          <p:nvPr/>
        </p:nvSpPr>
        <p:spPr>
          <a:xfrm>
            <a:off x="3348038" y="2565400"/>
            <a:ext cx="1757362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网吧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7" name="文本框 15386"/>
          <p:cNvSpPr txBox="1"/>
          <p:nvPr/>
        </p:nvSpPr>
        <p:spPr>
          <a:xfrm>
            <a:off x="5724525" y="2636838"/>
            <a:ext cx="1397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酒吧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8" name="文本框 15387"/>
          <p:cNvSpPr txBox="1"/>
          <p:nvPr/>
        </p:nvSpPr>
        <p:spPr>
          <a:xfrm>
            <a:off x="971550" y="4221163"/>
            <a:ext cx="14986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麻将馆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89" name="文本框 15388"/>
          <p:cNvSpPr txBox="1"/>
          <p:nvPr/>
        </p:nvSpPr>
        <p:spPr>
          <a:xfrm>
            <a:off x="3233738" y="4165600"/>
            <a:ext cx="19145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租书店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90" name="文本框 15389"/>
          <p:cNvSpPr txBox="1"/>
          <p:nvPr/>
        </p:nvSpPr>
        <p:spPr>
          <a:xfrm>
            <a:off x="5653088" y="4149725"/>
            <a:ext cx="1597025" cy="51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游戏厅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91" name="文本框 15390"/>
          <p:cNvSpPr txBox="1"/>
          <p:nvPr/>
        </p:nvSpPr>
        <p:spPr>
          <a:xfrm>
            <a:off x="900113" y="5589588"/>
            <a:ext cx="14255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租碟房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92" name="文本框 15391"/>
          <p:cNvSpPr txBox="1"/>
          <p:nvPr/>
        </p:nvSpPr>
        <p:spPr>
          <a:xfrm>
            <a:off x="3276600" y="5626100"/>
            <a:ext cx="1439863" cy="79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歌舞厅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93" name="文本框 15392"/>
          <p:cNvSpPr txBox="1"/>
          <p:nvPr/>
        </p:nvSpPr>
        <p:spPr>
          <a:xfrm>
            <a:off x="5724525" y="5589588"/>
            <a:ext cx="1525588" cy="79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传销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6" grpId="0" bldLvl="0"/>
      <p:bldP spid="15387" grpId="0" bldLvl="0"/>
      <p:bldP spid="15388" grpId="0" bldLvl="0"/>
      <p:bldP spid="15389" grpId="0" bldLvl="0"/>
      <p:bldP spid="15389" grpId="1" bldLvl="0"/>
      <p:bldP spid="15390" grpId="0" bldLvl="0"/>
      <p:bldP spid="15391" grpId="0" bldLvl="0"/>
      <p:bldP spid="15392" grpId="0" bldLvl="0"/>
      <p:bldP spid="15393" grpId="0" bldLvl="0"/>
      <p:bldP spid="15393" grpId="1" bldLvl="0"/>
      <p:bldP spid="15393" grpId="2" bldLvl="0"/>
      <p:bldP spid="15393" grpId="3" bldLvl="0"/>
      <p:bldP spid="15393" grpId="4" bldLvl="0"/>
      <p:bldP spid="15393" grpId="5" bldLvl="0"/>
      <p:bldP spid="15393" grpId="6" bldLvl="0"/>
      <p:bldP spid="15393" grpId="7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5" descr="Img222053635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140200" cy="1916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7" descr="8970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2725" y="0"/>
            <a:ext cx="3851275" cy="234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Picture 9" descr="2_1-1-23_20020219105613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060575"/>
            <a:ext cx="4067175" cy="1944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Picture 11" descr="20077523842365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91000" y="3429000"/>
            <a:ext cx="4953000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Picture 13" descr="20061113020306_2143641097">
            <a:hlinkClick r:id="rId9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9388" y="4221163"/>
            <a:ext cx="3935412" cy="2543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1" name="Rectangle 15"/>
          <p:cNvSpPr/>
          <p:nvPr/>
        </p:nvSpPr>
        <p:spPr>
          <a:xfrm>
            <a:off x="4191000" y="304800"/>
            <a:ext cx="762000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销 售非 法出 版物 的书 店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5" descr="dongman1_098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0" y="4343400"/>
            <a:ext cx="1905000" cy="251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Rectangle 2"/>
          <p:cNvSpPr>
            <a:spLocks noGrp="1"/>
          </p:cNvSpPr>
          <p:nvPr>
            <p:ph type="title"/>
          </p:nvPr>
        </p:nvSpPr>
        <p:spPr>
          <a:xfrm>
            <a:off x="304800" y="2133600"/>
            <a:ext cx="6858000" cy="4495800"/>
          </a:xfrm>
          <a:ln/>
        </p:spPr>
        <p:txBody>
          <a:bodyPr vert="horz" wrap="square" anchor="ctr"/>
          <a:p>
            <a:pPr lvl="0" algn="l"/>
            <a:r>
              <a:rPr lang="en-US" altLang="x-none" sz="6600" b="0" dirty="0">
                <a:solidFill>
                  <a:srgbClr val="FF0000"/>
                </a:solidFill>
                <a:ea typeface="隶书" pitchFamily="49" charset="-122"/>
              </a:rPr>
              <a:t>      </a:t>
            </a:r>
            <a:endParaRPr lang="zh-CN" altLang="en-US" sz="6000" b="0" dirty="0">
              <a:solidFill>
                <a:srgbClr val="FF0000"/>
              </a:solidFill>
              <a:ea typeface="隶书" pitchFamily="49" charset="-122"/>
            </a:endParaRPr>
          </a:p>
        </p:txBody>
      </p:sp>
      <p:sp>
        <p:nvSpPr>
          <p:cNvPr id="17412" name="Text Box 24"/>
          <p:cNvSpPr txBox="1"/>
          <p:nvPr/>
        </p:nvSpPr>
        <p:spPr>
          <a:xfrm>
            <a:off x="179388" y="260350"/>
            <a:ext cx="89646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6600FF"/>
                </a:solidFill>
                <a:latin typeface="Arial" panose="020B0604020202020204" pitchFamily="34" charset="0"/>
                <a:ea typeface="楷体_GB2312" pitchFamily="49" charset="-122"/>
              </a:rPr>
              <a:t>说一说：这些地方对我们成长有什么危害？</a:t>
            </a:r>
            <a:endParaRPr lang="zh-CN" altLang="en-US" sz="3600" b="1" dirty="0">
              <a:solidFill>
                <a:srgbClr val="66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7413" name="Text Box 26"/>
          <p:cNvSpPr txBox="1"/>
          <p:nvPr/>
        </p:nvSpPr>
        <p:spPr>
          <a:xfrm>
            <a:off x="323850" y="2349500"/>
            <a:ext cx="8351838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x-none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威胁我们的生命健康</a:t>
            </a:r>
            <a:r>
              <a:rPr lang="en-US" altLang="x-none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影响我们形成正确的人生观、世界观和价值观，对我们的言行举止有较大的影响，不利于我们的身心健康。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 Box 4"/>
          <p:cNvSpPr txBox="1"/>
          <p:nvPr/>
        </p:nvSpPr>
        <p:spPr>
          <a:xfrm>
            <a:off x="900113" y="620713"/>
            <a:ext cx="763270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x-none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实际上，危险不只存在于某些特定的地方，它还存在于我们的行为中。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当我们的行为不慎时，危险就会出现。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5" name="Picture 5" descr="05070723306572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2286000"/>
            <a:ext cx="4191000" cy="419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Picture 7" descr="2007102222425175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3400" y="2286000"/>
            <a:ext cx="4800600" cy="4191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9457"/>
          <p:cNvSpPr txBox="1"/>
          <p:nvPr/>
        </p:nvSpPr>
        <p:spPr>
          <a:xfrm>
            <a:off x="-22225" y="260350"/>
            <a:ext cx="91201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0" hangingPunct="0">
              <a:buClr>
                <a:srgbClr val="FF0000"/>
              </a:buClr>
              <a:buFont typeface="Wingdings" panose="05000000000000000000" pitchFamily="2" charset="2"/>
            </a:pP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你认为生活中有哪些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hlinkClick r:id="" action="ppaction://noaction"/>
              </a:rPr>
              <a:t>不良行为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呢？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9" name="文本框 19458"/>
          <p:cNvSpPr txBox="1"/>
          <p:nvPr/>
        </p:nvSpPr>
        <p:spPr>
          <a:xfrm>
            <a:off x="5292725" y="2925763"/>
            <a:ext cx="12382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0" name="文本框 19459"/>
          <p:cNvSpPr txBox="1"/>
          <p:nvPr/>
        </p:nvSpPr>
        <p:spPr>
          <a:xfrm>
            <a:off x="327025" y="2349500"/>
            <a:ext cx="1366838" cy="944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文本框 19460"/>
          <p:cNvSpPr txBox="1"/>
          <p:nvPr/>
        </p:nvSpPr>
        <p:spPr>
          <a:xfrm>
            <a:off x="6877050" y="2349500"/>
            <a:ext cx="2016125" cy="792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9462" name="表格 19461"/>
          <p:cNvGraphicFramePr/>
          <p:nvPr/>
        </p:nvGraphicFramePr>
        <p:xfrm>
          <a:off x="252413" y="1917700"/>
          <a:ext cx="8640762" cy="4322763"/>
        </p:xfrm>
        <a:graphic>
          <a:graphicData uri="http://schemas.openxmlformats.org/drawingml/2006/table">
            <a:tbl>
              <a:tblPr/>
              <a:tblGrid>
                <a:gridCol w="1744663"/>
                <a:gridCol w="1909762"/>
                <a:gridCol w="1660525"/>
                <a:gridCol w="1662113"/>
                <a:gridCol w="1663700"/>
              </a:tblGrid>
              <a:tr h="21510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1717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99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9486" name="文本框 19485"/>
          <p:cNvSpPr txBox="1"/>
          <p:nvPr/>
        </p:nvSpPr>
        <p:spPr>
          <a:xfrm>
            <a:off x="684213" y="2349500"/>
            <a:ext cx="10477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吸烟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87" name="文本框 19486"/>
          <p:cNvSpPr txBox="1"/>
          <p:nvPr/>
        </p:nvSpPr>
        <p:spPr>
          <a:xfrm>
            <a:off x="2195513" y="2349500"/>
            <a:ext cx="15367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打架斗殴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88" name="文本框 19487"/>
          <p:cNvSpPr txBox="1"/>
          <p:nvPr/>
        </p:nvSpPr>
        <p:spPr>
          <a:xfrm>
            <a:off x="3995738" y="2420938"/>
            <a:ext cx="1582737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抢劫、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偷盗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89" name="文本框 19488"/>
          <p:cNvSpPr txBox="1"/>
          <p:nvPr/>
        </p:nvSpPr>
        <p:spPr>
          <a:xfrm>
            <a:off x="5795963" y="2493963"/>
            <a:ext cx="12414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吸毒</a:t>
            </a:r>
            <a:endParaRPr lang="zh-CN" altLang="en-US" sz="2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90" name="文本框 19489"/>
          <p:cNvSpPr txBox="1"/>
          <p:nvPr/>
        </p:nvSpPr>
        <p:spPr>
          <a:xfrm>
            <a:off x="7308850" y="2276475"/>
            <a:ext cx="1584325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看黄色视频 、书刊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0" hangingPunct="0"/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91" name="文本框 19490"/>
          <p:cNvSpPr txBox="1"/>
          <p:nvPr/>
        </p:nvSpPr>
        <p:spPr>
          <a:xfrm>
            <a:off x="2124075" y="4437063"/>
            <a:ext cx="1501775" cy="1189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喝酒 、酗酒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92" name="文本框 19491"/>
          <p:cNvSpPr txBox="1"/>
          <p:nvPr/>
        </p:nvSpPr>
        <p:spPr>
          <a:xfrm>
            <a:off x="539750" y="4294188"/>
            <a:ext cx="12334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赌博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93" name="文本框 19492"/>
          <p:cNvSpPr txBox="1"/>
          <p:nvPr/>
        </p:nvSpPr>
        <p:spPr>
          <a:xfrm>
            <a:off x="5795963" y="4294188"/>
            <a:ext cx="12080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说谎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94" name="文本框 19493"/>
          <p:cNvSpPr txBox="1"/>
          <p:nvPr/>
        </p:nvSpPr>
        <p:spPr>
          <a:xfrm>
            <a:off x="7308850" y="4510088"/>
            <a:ext cx="1439863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过马路时闯红灯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95" name="文本框 19494"/>
          <p:cNvSpPr txBox="1"/>
          <p:nvPr/>
        </p:nvSpPr>
        <p:spPr>
          <a:xfrm>
            <a:off x="3995738" y="4365625"/>
            <a:ext cx="1368425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随地吐痰丢垃圾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96" name="文本框 19495"/>
          <p:cNvSpPr txBox="1"/>
          <p:nvPr/>
        </p:nvSpPr>
        <p:spPr>
          <a:xfrm>
            <a:off x="5651500" y="4941888"/>
            <a:ext cx="14414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夜不归宿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8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8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48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48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48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8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948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48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8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8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8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8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8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8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8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8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8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8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8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8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8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949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949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949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949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9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9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1949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949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949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949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9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9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1949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49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49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49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49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800" decel="100000"/>
                                        <p:tgtEl>
                                          <p:spTgt spid="1949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1949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949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949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9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95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9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9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96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3"/>
          <p:cNvSpPr>
            <a:spLocks noGrp="1"/>
          </p:cNvSpPr>
          <p:nvPr>
            <p:ph type="body"/>
          </p:nvPr>
        </p:nvSpPr>
        <p:spPr>
          <a:xfrm>
            <a:off x="457200" y="3505200"/>
            <a:ext cx="8077200" cy="2819400"/>
          </a:xfrm>
          <a:ln/>
        </p:spPr>
        <p:txBody>
          <a:bodyPr vert="horz" wrap="square" anchor="t"/>
          <a:p>
            <a:pPr lvl="0">
              <a:lnSpc>
                <a:spcPct val="90000"/>
              </a:lnSpc>
            </a:pPr>
            <a:r>
              <a:rPr lang="zh-CN" altLang="en-US" sz="4000" b="1" dirty="0">
                <a:solidFill>
                  <a:srgbClr val="990000"/>
                </a:solidFill>
              </a:rPr>
              <a:t>阅读</a:t>
            </a:r>
            <a:r>
              <a:rPr lang="en-US" altLang="x-none" sz="4000" b="1" dirty="0">
                <a:solidFill>
                  <a:srgbClr val="990000"/>
                </a:solidFill>
              </a:rPr>
              <a:t>P30~31《</a:t>
            </a:r>
            <a:r>
              <a:rPr lang="zh-CN" altLang="en-US" sz="4000" b="1" dirty="0">
                <a:solidFill>
                  <a:srgbClr val="990000"/>
                </a:solidFill>
              </a:rPr>
              <a:t>情景聚焦</a:t>
            </a:r>
            <a:r>
              <a:rPr lang="en-US" altLang="x-none" sz="4000" b="1" dirty="0">
                <a:solidFill>
                  <a:srgbClr val="990000"/>
                </a:solidFill>
              </a:rPr>
              <a:t>》</a:t>
            </a:r>
            <a:endParaRPr lang="en-US" altLang="x-none" sz="4000" b="1" dirty="0">
              <a:solidFill>
                <a:srgbClr val="990000"/>
              </a:solidFill>
            </a:endParaRPr>
          </a:p>
          <a:p>
            <a:pPr lvl="0">
              <a:lnSpc>
                <a:spcPct val="90000"/>
              </a:lnSpc>
            </a:pPr>
            <a:r>
              <a:rPr lang="zh-CN" altLang="en-US" sz="4000" b="1" dirty="0">
                <a:solidFill>
                  <a:srgbClr val="6600FF"/>
                </a:solidFill>
              </a:rPr>
              <a:t>一枝香烟毁了我</a:t>
            </a:r>
            <a:endParaRPr lang="zh-CN" altLang="en-US" sz="4000" b="1" dirty="0">
              <a:solidFill>
                <a:srgbClr val="6600FF"/>
              </a:solidFill>
            </a:endParaRPr>
          </a:p>
          <a:p>
            <a:pPr lvl="0">
              <a:lnSpc>
                <a:spcPct val="90000"/>
              </a:lnSpc>
            </a:pPr>
            <a:r>
              <a:rPr lang="zh-CN" altLang="en-US" sz="4000" b="1" dirty="0">
                <a:solidFill>
                  <a:srgbClr val="6600FF"/>
                </a:solidFill>
              </a:rPr>
              <a:t>不能碰的“黄色”</a:t>
            </a:r>
            <a:endParaRPr lang="zh-CN" altLang="en-US" sz="4000" b="1" dirty="0">
              <a:solidFill>
                <a:srgbClr val="6600FF"/>
              </a:solidFill>
            </a:endParaRPr>
          </a:p>
          <a:p>
            <a:pPr lvl="0">
              <a:lnSpc>
                <a:spcPct val="90000"/>
              </a:lnSpc>
            </a:pPr>
            <a:r>
              <a:rPr lang="zh-CN" altLang="en-US" sz="4000" b="1" dirty="0">
                <a:solidFill>
                  <a:srgbClr val="6600FF"/>
                </a:solidFill>
              </a:rPr>
              <a:t>我只能跪求妈妈原谅</a:t>
            </a:r>
            <a:endParaRPr lang="zh-CN" altLang="en-US" sz="4000" b="1" dirty="0">
              <a:solidFill>
                <a:srgbClr val="6600FF"/>
              </a:solidFill>
            </a:endParaRPr>
          </a:p>
        </p:txBody>
      </p:sp>
      <p:sp>
        <p:nvSpPr>
          <p:cNvPr id="20483" name="WordArt 4"/>
          <p:cNvSpPr>
            <a:spLocks noTextEdit="1"/>
          </p:cNvSpPr>
          <p:nvPr/>
        </p:nvSpPr>
        <p:spPr>
          <a:xfrm>
            <a:off x="1295400" y="76200"/>
            <a:ext cx="6248400" cy="29718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6000" b="1" spc="-60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不必要的牺牲</a:t>
            </a:r>
            <a:endParaRPr lang="zh-CN" altLang="en-US" sz="6000" b="1" spc="-60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3352800" y="274638"/>
            <a:ext cx="5562600" cy="1249362"/>
          </a:xfrm>
          <a:ln/>
        </p:spPr>
        <p:txBody>
          <a:bodyPr vert="horz" wrap="square" anchor="ctr"/>
          <a:p>
            <a:pPr lvl="0" algn="l"/>
            <a:r>
              <a:rPr lang="zh-CN" altLang="en-US" sz="2800" b="0" dirty="0">
                <a:solidFill>
                  <a:srgbClr val="6600FF"/>
                </a:solidFill>
              </a:rPr>
              <a:t>三位同学在闯入生活的禁区前、中、后各是什么心态</a:t>
            </a:r>
            <a:r>
              <a:rPr lang="en-US" altLang="x-none" sz="2800" b="0" dirty="0">
                <a:solidFill>
                  <a:srgbClr val="6600FF"/>
                </a:solidFill>
              </a:rPr>
              <a:t>?</a:t>
            </a:r>
            <a:r>
              <a:rPr lang="zh-CN" altLang="en-US" sz="2800" b="0" dirty="0">
                <a:solidFill>
                  <a:srgbClr val="6600FF"/>
                </a:solidFill>
              </a:rPr>
              <a:t>从中可以吸取什么教训</a:t>
            </a:r>
            <a:r>
              <a:rPr lang="en-US" altLang="x-none" sz="2800" b="0" dirty="0">
                <a:solidFill>
                  <a:srgbClr val="6600FF"/>
                </a:solidFill>
              </a:rPr>
              <a:t>?</a:t>
            </a:r>
            <a:endParaRPr lang="en-US" altLang="x-none" sz="2800" b="0" dirty="0">
              <a:solidFill>
                <a:srgbClr val="6600FF"/>
              </a:solidFill>
            </a:endParaRPr>
          </a:p>
        </p:txBody>
      </p:sp>
      <p:grpSp>
        <p:nvGrpSpPr>
          <p:cNvPr id="21507" name="组合 21506"/>
          <p:cNvGrpSpPr/>
          <p:nvPr/>
        </p:nvGrpSpPr>
        <p:grpSpPr>
          <a:xfrm>
            <a:off x="0" y="0"/>
            <a:ext cx="2895600" cy="1319213"/>
            <a:chOff x="0" y="0"/>
            <a:chExt cx="2263" cy="831"/>
          </a:xfrm>
        </p:grpSpPr>
        <p:pic>
          <p:nvPicPr>
            <p:cNvPr id="21508" name="Picture 5" descr="u=1457890373,3357974974&amp;gp=-32">
              <a:hlinkClick r:id="rId1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111" cy="8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09" name="WordArt 6"/>
            <p:cNvSpPr>
              <a:spLocks noTextEdit="1"/>
            </p:cNvSpPr>
            <p:nvPr/>
          </p:nvSpPr>
          <p:spPr>
            <a:xfrm>
              <a:off x="1111" y="527"/>
              <a:ext cx="1152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  <a:scene3d>
                <a:camera prst="legacyPerspectiveTopLeft">
                  <a:rot lat="0" lon="0" rev="0"/>
                </a:camera>
                <a:lightRig rig="legacyNormal3" dir="r"/>
              </a:scene3d>
              <a:sp3d extrusionH="201600" prstMaterial="legacyMetal">
                <a:extrusionClr>
                  <a:srgbClr val="FFFFFF"/>
                </a:extrusionClr>
              </a:sp3d>
            </a:bodyPr>
            <a:p>
              <a:pPr algn="ctr"/>
              <a:r>
                <a:rPr lang="zh-CN" altLang="en-US" sz="3600">
                  <a:gradFill rotWithShape="1">
                    <a:gsLst>
                      <a:gs pos="0">
                        <a:srgbClr val="CBCBCB">
                          <a:alpha val="100000"/>
                        </a:srgbClr>
                      </a:gs>
                      <a:gs pos="13000">
                        <a:srgbClr val="5F5F5F">
                          <a:alpha val="100000"/>
                        </a:srgbClr>
                      </a:gs>
                      <a:gs pos="21001">
                        <a:srgbClr val="5F5F5F">
                          <a:alpha val="100000"/>
                        </a:srgbClr>
                      </a:gs>
                      <a:gs pos="63000">
                        <a:srgbClr val="FFFFFF">
                          <a:alpha val="100000"/>
                        </a:srgbClr>
                      </a:gs>
                      <a:gs pos="67000">
                        <a:srgbClr val="B2B2B2">
                          <a:alpha val="100000"/>
                        </a:srgbClr>
                      </a:gs>
                      <a:gs pos="69000">
                        <a:srgbClr val="292929">
                          <a:alpha val="100000"/>
                        </a:srgbClr>
                      </a:gs>
                      <a:gs pos="82001">
                        <a:srgbClr val="777777">
                          <a:alpha val="100000"/>
                        </a:srgbClr>
                      </a:gs>
                      <a:gs pos="100000">
                        <a:srgbClr val="EAEAEA">
                          <a:alpha val="100000"/>
                        </a:srgbClr>
                      </a:gs>
                    </a:gsLst>
                    <a:lin ang="5400000" scaled="1"/>
                    <a:tileRect/>
                  </a:gradFill>
                  <a:latin typeface="宋体" panose="02010600030101010101" pitchFamily="2" charset="-122"/>
                  <a:ea typeface="宋体" panose="02010600030101010101" pitchFamily="2" charset="-122"/>
                </a:rPr>
                <a:t>理性频道</a:t>
              </a:r>
              <a:endParaRPr lang="zh-CN" altLang="en-US" sz="3600">
                <a:gradFill rotWithShape="1">
                  <a:gsLst>
                    <a:gs pos="0">
                      <a:srgbClr val="CBCBCB">
                        <a:alpha val="100000"/>
                      </a:srgbClr>
                    </a:gs>
                    <a:gs pos="13000">
                      <a:srgbClr val="5F5F5F">
                        <a:alpha val="100000"/>
                      </a:srgbClr>
                    </a:gs>
                    <a:gs pos="21001">
                      <a:srgbClr val="5F5F5F">
                        <a:alpha val="100000"/>
                      </a:srgbClr>
                    </a:gs>
                    <a:gs pos="63000">
                      <a:srgbClr val="FFFFFF">
                        <a:alpha val="100000"/>
                      </a:srgbClr>
                    </a:gs>
                    <a:gs pos="67000">
                      <a:srgbClr val="B2B2B2">
                        <a:alpha val="100000"/>
                      </a:srgbClr>
                    </a:gs>
                    <a:gs pos="69000">
                      <a:srgbClr val="292929">
                        <a:alpha val="100000"/>
                      </a:srgbClr>
                    </a:gs>
                    <a:gs pos="82001">
                      <a:srgbClr val="777777">
                        <a:alpha val="100000"/>
                      </a:srgbClr>
                    </a:gs>
                    <a:gs pos="100000">
                      <a:srgbClr val="EAEAEA">
                        <a:alpha val="100000"/>
                      </a:srgbClr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1510" name="Rectangle 26"/>
          <p:cNvSpPr/>
          <p:nvPr/>
        </p:nvSpPr>
        <p:spPr>
          <a:xfrm>
            <a:off x="5486400" y="5486400"/>
            <a:ext cx="1676400" cy="105251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1"/>
          <a:p>
            <a:pPr lvl="0" algn="ctr" eaLnBrk="1" hangingPunct="1">
              <a:spcBef>
                <a:spcPct val="20000"/>
              </a:spcBef>
            </a:pP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1" name="Rectangle 25"/>
          <p:cNvSpPr/>
          <p:nvPr/>
        </p:nvSpPr>
        <p:spPr>
          <a:xfrm>
            <a:off x="3810000" y="5486400"/>
            <a:ext cx="1676400" cy="105251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1"/>
          <a:p>
            <a:pPr lvl="0" algn="ctr" eaLnBrk="1" hangingPunct="1">
              <a:spcBef>
                <a:spcPct val="20000"/>
              </a:spcBef>
            </a:pP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2" name="Rectangle 24"/>
          <p:cNvSpPr/>
          <p:nvPr/>
        </p:nvSpPr>
        <p:spPr>
          <a:xfrm>
            <a:off x="1692275" y="5486400"/>
            <a:ext cx="2117725" cy="105251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1"/>
          <a:p>
            <a:pPr lvl="0" algn="ctr" eaLnBrk="1" hangingPunct="1">
              <a:spcBef>
                <a:spcPct val="20000"/>
              </a:spcBef>
            </a:pP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3" name="Rectangle 23"/>
          <p:cNvSpPr/>
          <p:nvPr/>
        </p:nvSpPr>
        <p:spPr>
          <a:xfrm>
            <a:off x="533400" y="5486400"/>
            <a:ext cx="1158875" cy="105251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1"/>
          <a:p>
            <a:pPr lvl="0" algn="ctr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阿强</a:t>
            </a:r>
            <a:endParaRPr lang="zh-CN" altLang="en-US" sz="2800" b="1" dirty="0">
              <a:solidFill>
                <a:srgbClr val="66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4" name="Rectangle 21"/>
          <p:cNvSpPr/>
          <p:nvPr/>
        </p:nvSpPr>
        <p:spPr>
          <a:xfrm>
            <a:off x="5486400" y="4437063"/>
            <a:ext cx="1676400" cy="1049337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 anchor="ctr" anchorCtr="1"/>
          <a:p>
            <a:pPr lvl="0" algn="ctr" eaLnBrk="1" hangingPunct="1">
              <a:spcBef>
                <a:spcPct val="20000"/>
              </a:spcBef>
            </a:pP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5" name="Rectangle 20"/>
          <p:cNvSpPr/>
          <p:nvPr/>
        </p:nvSpPr>
        <p:spPr>
          <a:xfrm>
            <a:off x="3810000" y="4437063"/>
            <a:ext cx="1676400" cy="1049337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 anchor="ctr" anchorCtr="1"/>
          <a:p>
            <a:pPr lvl="0" algn="ctr" eaLnBrk="1" hangingPunct="1">
              <a:spcBef>
                <a:spcPct val="20000"/>
              </a:spcBef>
            </a:pP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6" name="Rectangle 19"/>
          <p:cNvSpPr/>
          <p:nvPr/>
        </p:nvSpPr>
        <p:spPr>
          <a:xfrm>
            <a:off x="1692275" y="4437063"/>
            <a:ext cx="2117725" cy="1049337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 anchor="ctr" anchorCtr="1"/>
          <a:p>
            <a:pPr lvl="0" algn="ctr" eaLnBrk="1" hangingPunct="1">
              <a:spcBef>
                <a:spcPct val="20000"/>
              </a:spcBef>
            </a:pP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7" name="Rectangle 18"/>
          <p:cNvSpPr/>
          <p:nvPr/>
        </p:nvSpPr>
        <p:spPr>
          <a:xfrm>
            <a:off x="533400" y="4437063"/>
            <a:ext cx="1158875" cy="1049337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 anchor="ctr" anchorCtr="1"/>
          <a:p>
            <a:pPr lvl="0" algn="ctr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程梦</a:t>
            </a:r>
            <a:endParaRPr lang="zh-CN" altLang="en-US" sz="2800" b="1" dirty="0">
              <a:solidFill>
                <a:srgbClr val="66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8" name="Rectangle 17"/>
          <p:cNvSpPr/>
          <p:nvPr/>
        </p:nvSpPr>
        <p:spPr>
          <a:xfrm>
            <a:off x="7162800" y="3400425"/>
            <a:ext cx="1676400" cy="313848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1"/>
          <a:p>
            <a:pPr lvl="0" algn="ctr" eaLnBrk="1" hangingPunct="1">
              <a:spcBef>
                <a:spcPct val="20000"/>
              </a:spcBef>
            </a:pP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9" name="Rectangle 16"/>
          <p:cNvSpPr/>
          <p:nvPr/>
        </p:nvSpPr>
        <p:spPr>
          <a:xfrm>
            <a:off x="5486400" y="3400425"/>
            <a:ext cx="1676400" cy="103663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1"/>
          <a:p>
            <a:pPr lvl="0" algn="ctr" eaLnBrk="1" hangingPunct="1">
              <a:spcBef>
                <a:spcPct val="20000"/>
              </a:spcBef>
            </a:pP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0" name="Rectangle 15"/>
          <p:cNvSpPr/>
          <p:nvPr/>
        </p:nvSpPr>
        <p:spPr>
          <a:xfrm>
            <a:off x="3810000" y="3400425"/>
            <a:ext cx="1676400" cy="103663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1"/>
          <a:p>
            <a:pPr lvl="0" algn="ctr" eaLnBrk="1" hangingPunct="1">
              <a:spcBef>
                <a:spcPct val="20000"/>
              </a:spcBef>
            </a:pP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1" name="Rectangle 14"/>
          <p:cNvSpPr/>
          <p:nvPr/>
        </p:nvSpPr>
        <p:spPr>
          <a:xfrm>
            <a:off x="1692275" y="3400425"/>
            <a:ext cx="2117725" cy="103663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1"/>
          <a:p>
            <a:pPr lvl="0" algn="ctr" eaLnBrk="1" hangingPunct="1">
              <a:spcBef>
                <a:spcPct val="20000"/>
              </a:spcBef>
            </a:pP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2" name="Rectangle 13"/>
          <p:cNvSpPr/>
          <p:nvPr/>
        </p:nvSpPr>
        <p:spPr>
          <a:xfrm>
            <a:off x="533400" y="3400425"/>
            <a:ext cx="1158875" cy="103663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ctr" anchorCtr="1"/>
          <a:p>
            <a:pPr lvl="0" algn="ctr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应哲</a:t>
            </a:r>
            <a:endParaRPr lang="zh-CN" altLang="en-US" sz="2800" b="1" dirty="0">
              <a:solidFill>
                <a:srgbClr val="66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3" name="Rectangle 12"/>
          <p:cNvSpPr/>
          <p:nvPr/>
        </p:nvSpPr>
        <p:spPr>
          <a:xfrm>
            <a:off x="7162800" y="1676400"/>
            <a:ext cx="1676400" cy="1724025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 anchor="ctr" anchorCtr="1"/>
          <a:p>
            <a:pPr lvl="0" algn="ctr" eaLnBrk="1" hangingPunct="1">
              <a:spcBef>
                <a:spcPct val="2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可从中吸取的教训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4" name="Rectangle 11"/>
          <p:cNvSpPr/>
          <p:nvPr/>
        </p:nvSpPr>
        <p:spPr>
          <a:xfrm>
            <a:off x="5486400" y="1676400"/>
            <a:ext cx="1676400" cy="1724025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 anchor="ctr" anchorCtr="1"/>
          <a:p>
            <a:pPr lvl="0" algn="ctr" eaLnBrk="1" hangingPunct="1">
              <a:spcBef>
                <a:spcPct val="2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闯入禁区后的结果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5" name="Rectangle 10"/>
          <p:cNvSpPr/>
          <p:nvPr/>
        </p:nvSpPr>
        <p:spPr>
          <a:xfrm>
            <a:off x="3810000" y="1676400"/>
            <a:ext cx="1676400" cy="1724025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 anchor="ctr" anchorCtr="1"/>
          <a:p>
            <a:pPr lvl="0" algn="ctr" eaLnBrk="1" hangingPunct="1">
              <a:spcBef>
                <a:spcPct val="2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闯入禁区中的感受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6" name="Rectangle 9"/>
          <p:cNvSpPr/>
          <p:nvPr/>
        </p:nvSpPr>
        <p:spPr>
          <a:xfrm>
            <a:off x="1692275" y="1676400"/>
            <a:ext cx="2117725" cy="1724025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 anchor="ctr" anchorCtr="1"/>
          <a:p>
            <a:pPr lvl="0" algn="ctr" eaLnBrk="1" hangingPunct="1">
              <a:spcBef>
                <a:spcPct val="2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闯入禁区前的想法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7" name="Rectangle 8"/>
          <p:cNvSpPr/>
          <p:nvPr/>
        </p:nvSpPr>
        <p:spPr>
          <a:xfrm>
            <a:off x="533400" y="1676400"/>
            <a:ext cx="1158875" cy="1724025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 anchor="ctr" anchorCtr="1"/>
          <a:p>
            <a:pPr lvl="0" algn="ctr" eaLnBrk="1" hangingPunct="1">
              <a:spcBef>
                <a:spcPct val="20000"/>
              </a:spcBef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28" name="Line 29"/>
          <p:cNvSpPr/>
          <p:nvPr/>
        </p:nvSpPr>
        <p:spPr>
          <a:xfrm>
            <a:off x="533400" y="3400425"/>
            <a:ext cx="8305800" cy="0"/>
          </a:xfrm>
          <a:prstGeom prst="line">
            <a:avLst/>
          </a:prstGeom>
          <a:ln w="38100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29" name="Line 31"/>
          <p:cNvSpPr/>
          <p:nvPr/>
        </p:nvSpPr>
        <p:spPr>
          <a:xfrm>
            <a:off x="533400" y="5486400"/>
            <a:ext cx="6629400" cy="0"/>
          </a:xfrm>
          <a:prstGeom prst="line">
            <a:avLst/>
          </a:prstGeom>
          <a:ln w="38100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30" name="Line 34"/>
          <p:cNvSpPr/>
          <p:nvPr/>
        </p:nvSpPr>
        <p:spPr>
          <a:xfrm>
            <a:off x="1692275" y="1676400"/>
            <a:ext cx="0" cy="4862513"/>
          </a:xfrm>
          <a:prstGeom prst="line">
            <a:avLst/>
          </a:prstGeom>
          <a:ln w="38100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31" name="Line 35"/>
          <p:cNvSpPr/>
          <p:nvPr/>
        </p:nvSpPr>
        <p:spPr>
          <a:xfrm>
            <a:off x="3810000" y="1676400"/>
            <a:ext cx="0" cy="4862513"/>
          </a:xfrm>
          <a:prstGeom prst="line">
            <a:avLst/>
          </a:prstGeom>
          <a:ln w="38100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32" name="Line 36"/>
          <p:cNvSpPr/>
          <p:nvPr/>
        </p:nvSpPr>
        <p:spPr>
          <a:xfrm>
            <a:off x="5486400" y="1676400"/>
            <a:ext cx="0" cy="4862513"/>
          </a:xfrm>
          <a:prstGeom prst="line">
            <a:avLst/>
          </a:prstGeom>
          <a:ln w="38100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33" name="Line 37"/>
          <p:cNvSpPr/>
          <p:nvPr/>
        </p:nvSpPr>
        <p:spPr>
          <a:xfrm>
            <a:off x="7162800" y="1676400"/>
            <a:ext cx="0" cy="4862513"/>
          </a:xfrm>
          <a:prstGeom prst="line">
            <a:avLst/>
          </a:prstGeom>
          <a:ln w="38100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34" name="Line 28"/>
          <p:cNvSpPr/>
          <p:nvPr/>
        </p:nvSpPr>
        <p:spPr>
          <a:xfrm>
            <a:off x="533400" y="1676400"/>
            <a:ext cx="8305800" cy="0"/>
          </a:xfrm>
          <a:prstGeom prst="line">
            <a:avLst/>
          </a:prstGeom>
          <a:ln w="38100" cap="sq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35" name="Line 33"/>
          <p:cNvSpPr/>
          <p:nvPr/>
        </p:nvSpPr>
        <p:spPr>
          <a:xfrm>
            <a:off x="533400" y="1676400"/>
            <a:ext cx="0" cy="4862513"/>
          </a:xfrm>
          <a:prstGeom prst="line">
            <a:avLst/>
          </a:prstGeom>
          <a:ln w="38100" cap="sq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36" name="Line 38"/>
          <p:cNvSpPr/>
          <p:nvPr/>
        </p:nvSpPr>
        <p:spPr>
          <a:xfrm>
            <a:off x="8839200" y="1676400"/>
            <a:ext cx="0" cy="4862513"/>
          </a:xfrm>
          <a:prstGeom prst="line">
            <a:avLst/>
          </a:prstGeom>
          <a:ln w="38100" cap="sq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37" name="Line 32"/>
          <p:cNvSpPr/>
          <p:nvPr/>
        </p:nvSpPr>
        <p:spPr>
          <a:xfrm>
            <a:off x="533400" y="6538913"/>
            <a:ext cx="8305800" cy="0"/>
          </a:xfrm>
          <a:prstGeom prst="line">
            <a:avLst/>
          </a:prstGeom>
          <a:ln w="38100" cap="sq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38" name="Text Box 119"/>
          <p:cNvSpPr txBox="1"/>
          <p:nvPr/>
        </p:nvSpPr>
        <p:spPr>
          <a:xfrm>
            <a:off x="1835150" y="1773238"/>
            <a:ext cx="18002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39" name="Text Box 120"/>
          <p:cNvSpPr txBox="1"/>
          <p:nvPr/>
        </p:nvSpPr>
        <p:spPr>
          <a:xfrm>
            <a:off x="2268538" y="333375"/>
            <a:ext cx="1295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1540" name="组合 21539"/>
          <p:cNvGrpSpPr/>
          <p:nvPr/>
        </p:nvGrpSpPr>
        <p:grpSpPr>
          <a:xfrm>
            <a:off x="1979613" y="3429000"/>
            <a:ext cx="4897437" cy="915988"/>
            <a:chOff x="0" y="0"/>
            <a:chExt cx="3085" cy="577"/>
          </a:xfrm>
        </p:grpSpPr>
        <p:sp>
          <p:nvSpPr>
            <p:cNvPr id="21541" name="Text Box 121"/>
            <p:cNvSpPr txBox="1"/>
            <p:nvPr/>
          </p:nvSpPr>
          <p:spPr>
            <a:xfrm>
              <a:off x="1179" y="0"/>
              <a:ext cx="998" cy="5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开始内疚、不安，后来挺神气，有成人感</a:t>
              </a:r>
              <a:endPara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42" name="Text Box 122"/>
            <p:cNvSpPr txBox="1"/>
            <p:nvPr/>
          </p:nvSpPr>
          <p:spPr>
            <a:xfrm>
              <a:off x="0" y="136"/>
              <a:ext cx="998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好奇心</a:t>
              </a:r>
              <a:endPara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43" name="Text Box 130"/>
            <p:cNvSpPr txBox="1"/>
            <p:nvPr/>
          </p:nvSpPr>
          <p:spPr>
            <a:xfrm>
              <a:off x="2404" y="227"/>
              <a:ext cx="681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被劳教</a:t>
              </a:r>
              <a:endPara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1544" name="组合 21543"/>
          <p:cNvGrpSpPr/>
          <p:nvPr/>
        </p:nvGrpSpPr>
        <p:grpSpPr>
          <a:xfrm>
            <a:off x="533400" y="4437063"/>
            <a:ext cx="6629400" cy="987425"/>
            <a:chOff x="0" y="0"/>
            <a:chExt cx="4176" cy="622"/>
          </a:xfrm>
        </p:grpSpPr>
        <p:sp>
          <p:nvSpPr>
            <p:cNvPr id="21545" name="Line 30"/>
            <p:cNvSpPr/>
            <p:nvPr/>
          </p:nvSpPr>
          <p:spPr>
            <a:xfrm>
              <a:off x="0" y="0"/>
              <a:ext cx="4176" cy="0"/>
            </a:xfrm>
            <a:prstGeom prst="line">
              <a:avLst/>
            </a:prstGeom>
            <a:ln w="3810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46" name="Text Box 123"/>
            <p:cNvSpPr txBox="1"/>
            <p:nvPr/>
          </p:nvSpPr>
          <p:spPr>
            <a:xfrm>
              <a:off x="1138" y="91"/>
              <a:ext cx="72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好奇心</a:t>
              </a:r>
              <a:endPara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eaLnBrk="1" hangingPunct="1"/>
              <a:r>
                <a:rPr lang="zh-CN" altLang="en-US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侥幸心</a:t>
              </a:r>
              <a:endPara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47" name="Text Box 128"/>
            <p:cNvSpPr txBox="1"/>
            <p:nvPr/>
          </p:nvSpPr>
          <p:spPr>
            <a:xfrm>
              <a:off x="2227" y="45"/>
              <a:ext cx="771" cy="5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神情恍惚</a:t>
              </a:r>
              <a:endPara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eaLnBrk="1" hangingPunct="1"/>
              <a:r>
                <a:rPr lang="zh-CN" altLang="en-US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学习下降</a:t>
              </a:r>
              <a:endPara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eaLnBrk="1" hangingPunct="1"/>
              <a:r>
                <a:rPr lang="zh-CN" altLang="en-US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自甘堕落</a:t>
              </a:r>
              <a:endPara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48" name="Text Box 131"/>
            <p:cNvSpPr txBox="1"/>
            <p:nvPr/>
          </p:nvSpPr>
          <p:spPr>
            <a:xfrm>
              <a:off x="3134" y="227"/>
              <a:ext cx="998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犯罪</a:t>
              </a:r>
              <a:endPara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1549" name="组合 21548"/>
          <p:cNvGrpSpPr/>
          <p:nvPr/>
        </p:nvGrpSpPr>
        <p:grpSpPr>
          <a:xfrm>
            <a:off x="1979613" y="5805488"/>
            <a:ext cx="5184775" cy="503237"/>
            <a:chOff x="0" y="0"/>
            <a:chExt cx="3266" cy="317"/>
          </a:xfrm>
        </p:grpSpPr>
        <p:sp>
          <p:nvSpPr>
            <p:cNvPr id="21550" name="Text Box 127"/>
            <p:cNvSpPr txBox="1"/>
            <p:nvPr/>
          </p:nvSpPr>
          <p:spPr>
            <a:xfrm>
              <a:off x="0" y="0"/>
              <a:ext cx="998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不懂事</a:t>
              </a:r>
              <a:endPara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51" name="Text Box 129"/>
            <p:cNvSpPr txBox="1"/>
            <p:nvPr/>
          </p:nvSpPr>
          <p:spPr>
            <a:xfrm>
              <a:off x="1179" y="0"/>
              <a:ext cx="998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后悔、痛苦</a:t>
              </a:r>
              <a:endPara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52" name="Text Box 132"/>
            <p:cNvSpPr txBox="1"/>
            <p:nvPr/>
          </p:nvSpPr>
          <p:spPr>
            <a:xfrm>
              <a:off x="2268" y="86"/>
              <a:ext cx="998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跪求妈妈原谅</a:t>
              </a:r>
              <a:endPara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1553" name="Text Box 133"/>
          <p:cNvSpPr txBox="1"/>
          <p:nvPr/>
        </p:nvSpPr>
        <p:spPr>
          <a:xfrm>
            <a:off x="7164388" y="3762375"/>
            <a:ext cx="1655762" cy="2619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2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我们平时对自己要严格要求，不要因为好奇、赌气或一时冲动而陷入“雷区”，否则后悔不已，后果不堪设想。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ctr" eaLnBrk="1" hangingPunct="1">
              <a:spcBef>
                <a:spcPct val="20000"/>
              </a:spcBef>
            </a:pPr>
            <a:endParaRPr lang="en-US" altLang="x-none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5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22529"/>
          <p:cNvSpPr/>
          <p:nvPr>
            <p:ph type="title"/>
          </p:nvPr>
        </p:nvSpPr>
        <p:spPr>
          <a:ln/>
        </p:spPr>
        <p:txBody>
          <a:bodyPr anchor="ctr"/>
          <a:p>
            <a:r>
              <a:rPr lang="zh-CN" altLang="en-US" dirty="0"/>
              <a:t>通过案例分析青少年涉入雷区的原因有哪些</a:t>
            </a:r>
            <a:endParaRPr lang="zh-CN" altLang="en-US" dirty="0"/>
          </a:p>
        </p:txBody>
      </p:sp>
      <p:sp>
        <p:nvSpPr>
          <p:cNvPr id="22531" name="文本占位符 22530"/>
          <p:cNvSpPr/>
          <p:nvPr>
            <p:ph type="body" idx="1"/>
          </p:nvPr>
        </p:nvSpPr>
        <p:spPr>
          <a:ln/>
        </p:spPr>
        <p:txBody>
          <a:bodyPr/>
          <a:p>
            <a:r>
              <a:rPr lang="zh-CN" altLang="en-US" sz="2800" b="1" dirty="0">
                <a:solidFill>
                  <a:srgbClr val="FF3300"/>
                </a:solidFill>
              </a:rPr>
              <a:t>1、觉得新鲜 ，好奇，刺激，在好奇心的驱使下</a:t>
            </a:r>
            <a:endParaRPr lang="zh-CN" altLang="en-US" sz="2800" b="1" dirty="0">
              <a:solidFill>
                <a:srgbClr val="FF3300"/>
              </a:solidFill>
            </a:endParaRPr>
          </a:p>
          <a:p>
            <a:endParaRPr lang="zh-CN" altLang="en-US" sz="2800" b="1" dirty="0">
              <a:solidFill>
                <a:srgbClr val="FF3300"/>
              </a:solidFill>
            </a:endParaRPr>
          </a:p>
          <a:p>
            <a:r>
              <a:rPr lang="zh-CN" altLang="en-US" sz="2800" b="1" dirty="0">
                <a:solidFill>
                  <a:srgbClr val="FF3300"/>
                </a:solidFill>
              </a:rPr>
              <a:t>2、受他人影响，盲目从众</a:t>
            </a:r>
            <a:endParaRPr lang="zh-CN" altLang="en-US" sz="2800" b="1" dirty="0">
              <a:solidFill>
                <a:srgbClr val="FF3300"/>
              </a:solidFill>
            </a:endParaRPr>
          </a:p>
          <a:p>
            <a:endParaRPr lang="zh-CN" altLang="en-US" sz="2800" b="1" dirty="0">
              <a:solidFill>
                <a:srgbClr val="FF3300"/>
              </a:solidFill>
            </a:endParaRPr>
          </a:p>
          <a:p>
            <a:r>
              <a:rPr lang="zh-CN" altLang="en-US" sz="2800" b="1" dirty="0">
                <a:solidFill>
                  <a:srgbClr val="FF3300"/>
                </a:solidFill>
              </a:rPr>
              <a:t>3、为了寻求自己的价值分量，为了自我炫耀，满足自己的虚荣心。</a:t>
            </a:r>
            <a:endParaRPr lang="zh-CN" altLang="en-US" sz="2800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24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31">
                                            <p:txEl>
                                              <p:charRg st="24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1">
                                            <p:txEl>
                                              <p:charRg st="24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charRg st="38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531">
                                            <p:txEl>
                                              <p:charRg st="38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531">
                                            <p:txEl>
                                              <p:charRg st="38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9"/>
          <p:cNvSpPr/>
          <p:nvPr/>
        </p:nvSpPr>
        <p:spPr>
          <a:xfrm>
            <a:off x="1428750" y="2476500"/>
            <a:ext cx="4500563" cy="5191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algn="r" eaLnBrk="0" hangingPunct="0"/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单击此处添加标题文字</a:t>
            </a:r>
            <a:endParaRPr lang="zh-CN" altLang="en-US" sz="3200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3555" name="Rectangle 7"/>
          <p:cNvSpPr/>
          <p:nvPr/>
        </p:nvSpPr>
        <p:spPr>
          <a:xfrm>
            <a:off x="468313" y="360363"/>
            <a:ext cx="1389062" cy="34925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0" scaled="1"/>
            <a:tileRect/>
          </a:gradFill>
          <a:ln w="9525" cap="flat" cmpd="sng">
            <a:solidFill>
              <a:srgbClr val="969696"/>
            </a:solidFill>
            <a:prstDash val="dash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0" hangingPunct="0"/>
            <a:r>
              <a:rPr lang="de-DE" altLang="en-US" sz="1400" b="1" dirty="0">
                <a:latin typeface="Arial" panose="020B0604020202020204" pitchFamily="34" charset="0"/>
                <a:ea typeface="华文细黑" pitchFamily="2" charset="-122"/>
              </a:rPr>
              <a:t>LOGO</a:t>
            </a:r>
            <a:endParaRPr lang="de-DE" altLang="en-US" sz="1400" b="1" dirty="0"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1179513" y="406400"/>
            <a:ext cx="7353300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7" name="文本框 23556"/>
          <p:cNvSpPr txBox="1"/>
          <p:nvPr/>
        </p:nvSpPr>
        <p:spPr>
          <a:xfrm>
            <a:off x="1692275" y="260350"/>
            <a:ext cx="73755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通过以上主人公的案例，你认为涉入雷区的危害有哪些？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657225" y="1660525"/>
            <a:ext cx="7947025" cy="3017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1、损害人的身心健康，影响学习和生活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2、导致人误入歧途，走上违法犯罪的道路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3、对他人、对家庭、对社会产生极大的危害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7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7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charRg st="2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58">
                                            <p:txEl>
                                              <p:charRg st="2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58">
                                            <p:txEl>
                                              <p:charRg st="2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charRg st="41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558">
                                            <p:txEl>
                                              <p:charRg st="41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58">
                                            <p:txEl>
                                              <p:charRg st="41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7" descr="毒品的危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矩形 7169"/>
          <p:cNvSpPr/>
          <p:nvPr/>
        </p:nvSpPr>
        <p:spPr>
          <a:xfrm>
            <a:off x="1187450" y="908050"/>
            <a:ext cx="72009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400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请您思考</a:t>
            </a:r>
            <a:endParaRPr lang="zh-CN" altLang="en-US" sz="400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1" name="矩形 7170"/>
          <p:cNvSpPr/>
          <p:nvPr/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zh-CN" altLang="en-US" dirty="0">
                <a:solidFill>
                  <a:srgbClr val="0000CC"/>
                </a:solidFill>
              </a:rPr>
              <a:t>B、驴子那么大却被小小的蝙蝠杀死，关键的是什么</a:t>
            </a:r>
            <a:endParaRPr lang="zh-CN" altLang="en-US" dirty="0">
              <a:solidFill>
                <a:srgbClr val="0000CC"/>
              </a:solidFill>
            </a:endParaRPr>
          </a:p>
          <a:p>
            <a:pPr lvl="0"/>
            <a:r>
              <a:rPr lang="zh-CN" altLang="en-US" dirty="0">
                <a:solidFill>
                  <a:srgbClr val="0000CC"/>
                </a:solidFill>
              </a:rPr>
              <a:t>A、你们看完故事，最想说什么</a:t>
            </a:r>
            <a:endParaRPr lang="zh-CN" altLang="en-US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5"/>
          <p:cNvSpPr/>
          <p:nvPr/>
        </p:nvSpPr>
        <p:spPr>
          <a:xfrm>
            <a:off x="914400" y="2632075"/>
            <a:ext cx="7772400" cy="13731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一个人一旦吸毒成瘾，就会人格丧失，道德沦落，为购买毒品耗尽正当收入后，就会变卖家产，四处举债，倾家荡产。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3" name="Rectangle 6"/>
          <p:cNvSpPr/>
          <p:nvPr/>
        </p:nvSpPr>
        <p:spPr>
          <a:xfrm>
            <a:off x="990600" y="4722813"/>
            <a:ext cx="7620000" cy="13731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en-US" altLang="x-none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28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吸毒与犯罪如一对孪生兄弟。吸毒者为获毒资往往置道德、法律于不顾，越轨犯罪，严重危害人民生命与社会治安。</a:t>
            </a:r>
            <a:r>
              <a:rPr lang="zh-CN" altLang="en-US" sz="2800" b="1" dirty="0">
                <a:solidFill>
                  <a:srgbClr val="0066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solidFill>
                <a:srgbClr val="0066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Rectangle 7"/>
          <p:cNvSpPr/>
          <p:nvPr/>
        </p:nvSpPr>
        <p:spPr>
          <a:xfrm>
            <a:off x="838200" y="1431925"/>
            <a:ext cx="7696200" cy="946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en-US" altLang="x-none" dirty="0"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en-US" sz="2800" b="1" dirty="0">
                <a:solidFill>
                  <a:srgbClr val="6600FF"/>
                </a:solidFill>
                <a:latin typeface="楷体_GB2312" pitchFamily="49" charset="-122"/>
                <a:ea typeface="楷体_GB2312" pitchFamily="49" charset="-122"/>
              </a:rPr>
              <a:t>说起毒品的危害，可以概括为</a:t>
            </a:r>
            <a:r>
              <a:rPr lang="zh-CN" altLang="en-US" sz="2800" b="1" dirty="0">
                <a:solidFill>
                  <a:srgbClr val="6600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6600FF"/>
                </a:solidFill>
                <a:latin typeface="楷体_GB2312" pitchFamily="49" charset="-122"/>
                <a:ea typeface="楷体_GB2312" pitchFamily="49" charset="-122"/>
              </a:rPr>
              <a:t>毁灭自己，祸及家庭，危害社会</a:t>
            </a:r>
            <a:r>
              <a:rPr lang="zh-CN" altLang="en-US" sz="2800" b="1" dirty="0">
                <a:solidFill>
                  <a:srgbClr val="6600FF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 dirty="0">
                <a:solidFill>
                  <a:srgbClr val="6600FF"/>
                </a:solidFill>
                <a:latin typeface="楷体_GB2312" pitchFamily="49" charset="-122"/>
                <a:ea typeface="楷体_GB2312" pitchFamily="49" charset="-122"/>
              </a:rPr>
              <a:t>十二个字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05" name="Text Box 8"/>
          <p:cNvSpPr txBox="1"/>
          <p:nvPr/>
        </p:nvSpPr>
        <p:spPr>
          <a:xfrm>
            <a:off x="2438400" y="304800"/>
            <a:ext cx="40386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2" charset="-122"/>
                <a:hlinkClick r:id="rId1" action="ppaction://hlinkfile"/>
              </a:rPr>
              <a:t>毒品的危害</a:t>
            </a:r>
            <a:endParaRPr lang="zh-CN" altLang="en-US" sz="5400" b="1" dirty="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3"/>
          <p:cNvSpPr>
            <a:spLocks noGrp="1"/>
          </p:cNvSpPr>
          <p:nvPr>
            <p:ph type="body"/>
          </p:nvPr>
        </p:nvSpPr>
        <p:spPr>
          <a:xfrm>
            <a:off x="457200" y="2438400"/>
            <a:ext cx="8229600" cy="3687763"/>
          </a:xfrm>
          <a:ln/>
        </p:spPr>
        <p:txBody>
          <a:bodyPr vert="horz" wrap="square" anchor="t"/>
          <a:p>
            <a:pPr lvl="0"/>
            <a:r>
              <a:rPr lang="zh-CN" altLang="en-US" sz="4800" b="1" dirty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阅读</a:t>
            </a:r>
            <a:r>
              <a:rPr lang="en-US" altLang="x-none" sz="4800" b="1" dirty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P33</a:t>
            </a:r>
            <a:r>
              <a:rPr lang="zh-CN" altLang="en-US" sz="4800" b="1" dirty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x-none" sz="4800" b="1" dirty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34</a:t>
            </a:r>
            <a:endParaRPr lang="en-US" altLang="x-none" sz="4800" b="1" dirty="0">
              <a:solidFill>
                <a:srgbClr val="99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zh-CN" altLang="en-US" sz="4800" b="1" dirty="0">
                <a:solidFill>
                  <a:srgbClr val="6600FF"/>
                </a:solidFill>
                <a:latin typeface="楷体_GB2312" pitchFamily="49" charset="-122"/>
                <a:ea typeface="楷体_GB2312" pitchFamily="49" charset="-122"/>
              </a:rPr>
              <a:t>毅力可以对抗毒品吗？</a:t>
            </a:r>
            <a:endParaRPr lang="zh-CN" altLang="en-US" sz="4800" b="1" dirty="0">
              <a:solidFill>
                <a:srgbClr val="66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zh-CN" altLang="en-US" sz="4800" b="1" dirty="0">
                <a:solidFill>
                  <a:srgbClr val="6600FF"/>
                </a:solidFill>
                <a:latin typeface="楷体_GB2312" pitchFamily="49" charset="-122"/>
                <a:ea typeface="楷体_GB2312" pitchFamily="49" charset="-122"/>
              </a:rPr>
              <a:t>尝一尝没事吗？</a:t>
            </a:r>
            <a:endParaRPr lang="zh-CN" altLang="en-US" sz="4800" b="1" dirty="0">
              <a:solidFill>
                <a:srgbClr val="6600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/>
            <a:r>
              <a:rPr lang="zh-CN" altLang="en-US" sz="4800" b="1" dirty="0">
                <a:solidFill>
                  <a:srgbClr val="6600FF"/>
                </a:solidFill>
                <a:latin typeface="楷体_GB2312" pitchFamily="49" charset="-122"/>
                <a:ea typeface="楷体_GB2312" pitchFamily="49" charset="-122"/>
              </a:rPr>
              <a:t>吸烟、喝酒与吸毒无关吗？</a:t>
            </a:r>
            <a:endParaRPr lang="zh-CN" altLang="en-US" sz="4800" b="1" dirty="0">
              <a:solidFill>
                <a:srgbClr val="66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627" name="WordArt 4"/>
          <p:cNvSpPr>
            <a:spLocks noTextEdit="1"/>
          </p:cNvSpPr>
          <p:nvPr/>
        </p:nvSpPr>
        <p:spPr>
          <a:xfrm>
            <a:off x="304800" y="304800"/>
            <a:ext cx="3681413" cy="16002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科学告诉你</a:t>
            </a:r>
            <a:endParaRPr lang="zh-CN" altLang="en-US" sz="3600" b="1"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3"/>
          <p:cNvSpPr>
            <a:spLocks noGrp="1"/>
          </p:cNvSpPr>
          <p:nvPr>
            <p:ph type="subTitle"/>
          </p:nvPr>
        </p:nvSpPr>
        <p:spPr>
          <a:xfrm>
            <a:off x="457200" y="1981200"/>
            <a:ext cx="8153400" cy="4267200"/>
          </a:xfrm>
          <a:ln/>
        </p:spPr>
        <p:txBody>
          <a:bodyPr vert="horz" wrap="square" anchor="t"/>
          <a:lstStyle>
            <a:lvl1pPr marL="0" lvl="0" indent="0" algn="r">
              <a:buNone/>
              <a:defRPr sz="3000">
                <a:solidFill>
                  <a:srgbClr val="1E1E20"/>
                </a:solidFill>
              </a:defRPr>
            </a:lvl1pPr>
            <a:lvl2pPr marL="457200" lvl="1" indent="0" algn="ctr">
              <a:buNone/>
              <a:defRPr sz="3000">
                <a:solidFill>
                  <a:srgbClr val="1E1E20"/>
                </a:solidFill>
              </a:defRPr>
            </a:lvl2pPr>
            <a:lvl3pPr marL="914400" lvl="2" indent="0" algn="ctr">
              <a:buNone/>
              <a:defRPr sz="3000">
                <a:solidFill>
                  <a:srgbClr val="1E1E20"/>
                </a:solidFill>
              </a:defRPr>
            </a:lvl3pPr>
            <a:lvl4pPr marL="1371600" lvl="3" indent="0" algn="ctr">
              <a:buNone/>
              <a:defRPr sz="3000">
                <a:solidFill>
                  <a:srgbClr val="1E1E20"/>
                </a:solidFill>
              </a:defRPr>
            </a:lvl4pPr>
            <a:lvl5pPr marL="1828800" lvl="4" indent="0" algn="ctr">
              <a:buNone/>
              <a:defRPr sz="3000">
                <a:solidFill>
                  <a:srgbClr val="1E1E20"/>
                </a:solidFill>
              </a:defRPr>
            </a:lvl5pPr>
          </a:lstStyle>
          <a:p>
            <a:pPr lvl="0" algn="l">
              <a:lnSpc>
                <a:spcPct val="90000"/>
              </a:lnSpc>
            </a:pPr>
            <a:r>
              <a:rPr lang="en-US" altLang="x-none" sz="3600" b="1" dirty="0">
                <a:solidFill>
                  <a:srgbClr val="FF0000"/>
                </a:solidFill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</a:rPr>
              <a:t>著名电影明星成龙说：“我１６岁时，爸爸教我３件事可以做：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pPr lvl="0" algn="l">
              <a:lnSpc>
                <a:spcPct val="90000"/>
              </a:lnSpc>
            </a:pPr>
            <a:r>
              <a:rPr lang="zh-CN" altLang="en-US" sz="3600" b="1" dirty="0">
                <a:solidFill>
                  <a:schemeClr val="tx2"/>
                </a:solidFill>
                <a:ea typeface="黑体" panose="02010609060101010101" pitchFamily="2" charset="-122"/>
              </a:rPr>
              <a:t>一是绝对不能吸毒；</a:t>
            </a:r>
            <a:endParaRPr lang="zh-CN" altLang="en-US" sz="3600" b="1" dirty="0">
              <a:solidFill>
                <a:schemeClr val="tx2"/>
              </a:solidFill>
              <a:ea typeface="黑体" panose="02010609060101010101" pitchFamily="2" charset="-122"/>
            </a:endParaRPr>
          </a:p>
          <a:p>
            <a:pPr lvl="0" algn="l">
              <a:lnSpc>
                <a:spcPct val="90000"/>
              </a:lnSpc>
            </a:pPr>
            <a:r>
              <a:rPr lang="zh-CN" altLang="en-US" sz="3600" b="1" dirty="0">
                <a:solidFill>
                  <a:schemeClr val="tx2"/>
                </a:solidFill>
                <a:ea typeface="黑体" panose="02010609060101010101" pitchFamily="2" charset="-122"/>
              </a:rPr>
              <a:t>二是绝对不能加入黑社会；</a:t>
            </a:r>
            <a:endParaRPr lang="zh-CN" altLang="en-US" sz="3600" b="1" dirty="0">
              <a:solidFill>
                <a:schemeClr val="tx2"/>
              </a:solidFill>
              <a:ea typeface="黑体" panose="02010609060101010101" pitchFamily="2" charset="-122"/>
            </a:endParaRPr>
          </a:p>
          <a:p>
            <a:pPr lvl="0" algn="l">
              <a:lnSpc>
                <a:spcPct val="90000"/>
              </a:lnSpc>
            </a:pPr>
            <a:r>
              <a:rPr lang="zh-CN" altLang="en-US" sz="3600" b="1" dirty="0">
                <a:solidFill>
                  <a:schemeClr val="tx2"/>
                </a:solidFill>
                <a:ea typeface="黑体" panose="02010609060101010101" pitchFamily="2" charset="-122"/>
              </a:rPr>
              <a:t>三是绝对不能赌博．</a:t>
            </a:r>
            <a:endParaRPr lang="zh-CN" altLang="en-US" sz="3600" b="1" dirty="0">
              <a:solidFill>
                <a:schemeClr val="tx2"/>
              </a:solidFill>
              <a:ea typeface="黑体" panose="02010609060101010101" pitchFamily="2" charset="-122"/>
            </a:endParaRPr>
          </a:p>
          <a:p>
            <a:pPr lvl="0" algn="l">
              <a:lnSpc>
                <a:spcPct val="90000"/>
              </a:lnSpc>
            </a:pPr>
            <a:r>
              <a:rPr lang="zh-CN" altLang="en-US" sz="3600" b="1" dirty="0">
                <a:solidFill>
                  <a:srgbClr val="FF0000"/>
                </a:solidFill>
              </a:rPr>
              <a:t>我一直牢记心头。假如你想有我一样的体魄，记住要远离毒品．”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grpSp>
        <p:nvGrpSpPr>
          <p:cNvPr id="27651" name="组合 27650"/>
          <p:cNvGrpSpPr/>
          <p:nvPr/>
        </p:nvGrpSpPr>
        <p:grpSpPr>
          <a:xfrm>
            <a:off x="900113" y="0"/>
            <a:ext cx="4841875" cy="2060575"/>
            <a:chOff x="0" y="0"/>
            <a:chExt cx="3050" cy="1298"/>
          </a:xfrm>
        </p:grpSpPr>
        <p:sp>
          <p:nvSpPr>
            <p:cNvPr id="27652" name="WordArt 4"/>
            <p:cNvSpPr>
              <a:spLocks noTextEdit="1"/>
            </p:cNvSpPr>
            <p:nvPr/>
          </p:nvSpPr>
          <p:spPr>
            <a:xfrm>
              <a:off x="1407" y="240"/>
              <a:ext cx="1643" cy="72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p>
              <a:pPr algn="ctr"/>
              <a:r>
                <a:rPr lang="zh-CN" altLang="en-US" sz="5400" b="1">
                  <a:ln w="19050" cap="flat" cmpd="sng">
                    <a:solidFill>
                      <a:srgbClr val="99CCFF"/>
                    </a:solidFill>
                    <a:prstDash val="solid"/>
                    <a:headEnd type="none" w="med" len="med"/>
                    <a:tailEnd type="none" w="med" len="med"/>
                  </a:ln>
                  <a:solidFill>
                    <a:srgbClr val="0066CC"/>
                  </a:solidFill>
                  <a:effectLst>
                    <a:outerShdw dist="35921" dir="2699999" algn="ctr" rotWithShape="0">
                      <a:srgbClr val="99000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的忠告</a:t>
              </a:r>
              <a:endParaRPr lang="zh-CN" altLang="en-US" sz="54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27653" name="Picture 7" descr="s_1107152628">
              <a:hlinkClick r:id="rId1"/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25" cy="129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28673"/>
          <p:cNvSpPr txBox="1"/>
          <p:nvPr/>
        </p:nvSpPr>
        <p:spPr>
          <a:xfrm>
            <a:off x="635000" y="1374775"/>
            <a:ext cx="7969250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5" name="文本框 28674"/>
          <p:cNvSpPr txBox="1"/>
          <p:nvPr/>
        </p:nvSpPr>
        <p:spPr>
          <a:xfrm>
            <a:off x="252413" y="1189038"/>
            <a:ext cx="8424862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6" name="文本框 28675"/>
          <p:cNvSpPr txBox="1"/>
          <p:nvPr/>
        </p:nvSpPr>
        <p:spPr>
          <a:xfrm>
            <a:off x="36513" y="909638"/>
            <a:ext cx="9072562" cy="5943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pitchFamily="2" charset="-122"/>
              </a:rPr>
              <a:t>阿兵是某学校初一学生，某日看见高年级学生吸烟觉得他们很酷，于是便用自己的零花钱买烟学着高年级的学生吸烟的样子，渐渐地他便有了烟瘾，到后来父母给的零花钱不够他吸烟的花销，于是阿兵便在放学后去酒吧打零工赚钱，一天一个比阿兵稍大的男孩给了阿兵一支烟，没想到阿兵抽了这支烟后便开始吸毒，为了得到毒资，阿兵便偷家里的钱，在学校里勒索低年级学生的财物，最后被学校知道后，阿兵被学校开除了，怕父母责备，阿兵便夜不归宿，整夜在网吧玩游戏、看黄色视频渡过，白天便到台球室打发时间。</a:t>
            </a:r>
            <a:endParaRPr lang="zh-CN" altLang="en-US" sz="32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-1395412" y="333375"/>
            <a:ext cx="1395412" cy="365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8678" name="图片 28677" descr="12XF1162EO0-312D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44450"/>
            <a:ext cx="792163" cy="950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9" name="直接连接符 28678"/>
          <p:cNvSpPr/>
          <p:nvPr/>
        </p:nvSpPr>
        <p:spPr>
          <a:xfrm>
            <a:off x="3779838" y="2420938"/>
            <a:ext cx="792162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0" name="直接连接符 28679"/>
          <p:cNvSpPr/>
          <p:nvPr/>
        </p:nvSpPr>
        <p:spPr>
          <a:xfrm>
            <a:off x="5003800" y="3430588"/>
            <a:ext cx="79375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1" name="直接连接符 28680"/>
          <p:cNvSpPr/>
          <p:nvPr/>
        </p:nvSpPr>
        <p:spPr>
          <a:xfrm>
            <a:off x="5003800" y="4365625"/>
            <a:ext cx="720725" cy="15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2" name="直接连接符 28681"/>
          <p:cNvSpPr/>
          <p:nvPr/>
        </p:nvSpPr>
        <p:spPr>
          <a:xfrm>
            <a:off x="2268538" y="4870450"/>
            <a:ext cx="1871662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3" name="直接连接符 28682"/>
          <p:cNvSpPr/>
          <p:nvPr/>
        </p:nvSpPr>
        <p:spPr>
          <a:xfrm>
            <a:off x="6229350" y="4870450"/>
            <a:ext cx="2376488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4" name="直接连接符 28683"/>
          <p:cNvSpPr/>
          <p:nvPr/>
        </p:nvSpPr>
        <p:spPr>
          <a:xfrm>
            <a:off x="4645025" y="5876925"/>
            <a:ext cx="1582738" cy="15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5" name="直接连接符 28684"/>
          <p:cNvSpPr/>
          <p:nvPr/>
        </p:nvSpPr>
        <p:spPr>
          <a:xfrm>
            <a:off x="7885113" y="5805488"/>
            <a:ext cx="720725" cy="15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6" name="直接连接符 28685"/>
          <p:cNvSpPr/>
          <p:nvPr/>
        </p:nvSpPr>
        <p:spPr>
          <a:xfrm>
            <a:off x="179388" y="6310313"/>
            <a:ext cx="10795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7" name="直接连接符 28686"/>
          <p:cNvSpPr/>
          <p:nvPr/>
        </p:nvSpPr>
        <p:spPr>
          <a:xfrm>
            <a:off x="1835150" y="6310313"/>
            <a:ext cx="187325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8" name="直接连接符 28687"/>
          <p:cNvSpPr/>
          <p:nvPr/>
        </p:nvSpPr>
        <p:spPr>
          <a:xfrm>
            <a:off x="6661150" y="6310313"/>
            <a:ext cx="1079500" cy="15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9" name="矩形 28688"/>
          <p:cNvSpPr/>
          <p:nvPr/>
        </p:nvSpPr>
        <p:spPr>
          <a:xfrm>
            <a:off x="1908175" y="119063"/>
            <a:ext cx="5832475" cy="717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找“地雷”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charRg st="0" end="2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8676">
                                            <p:txEl>
                                              <p:charRg st="0" end="2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28679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28680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28681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28682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" fill="hold"/>
                                        <p:tgtEl>
                                          <p:spTgt spid="28683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" fill="hold"/>
                                        <p:tgtEl>
                                          <p:spTgt spid="28684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28685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" fill="hold"/>
                                        <p:tgtEl>
                                          <p:spTgt spid="28687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" fill="hold"/>
                                        <p:tgtEl>
                                          <p:spTgt spid="28688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矩形 8193" descr="纸袋"/>
          <p:cNvSpPr>
            <a:spLocks noTextEdit="1"/>
          </p:cNvSpPr>
          <p:nvPr/>
        </p:nvSpPr>
        <p:spPr>
          <a:xfrm>
            <a:off x="755650" y="1412875"/>
            <a:ext cx="27813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ctr"/>
            <a:r>
              <a:rPr lang="zh-CN" altLang="en-US" sz="4000" b="1" dirty="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563972" dir="14049740" sx="125000" sy="125000" algn="tl" rotWithShape="0">
                    <a:srgbClr val="C7DFD3"/>
                  </a:outerShdw>
                </a:effectLst>
                <a:latin typeface="方正舒体" charset="0"/>
                <a:ea typeface="方正舒体" charset="0"/>
              </a:rPr>
              <a:t>诱惑大搜索 </a:t>
            </a:r>
            <a:endParaRPr lang="zh-CN" altLang="en-US" sz="4000" b="1" dirty="0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563972" dir="14049740" sx="125000" sy="125000" algn="tl" rotWithShape="0">
                  <a:srgbClr val="C7DFD3"/>
                </a:outerShdw>
              </a:effectLst>
              <a:latin typeface="方正舒体" charset="0"/>
              <a:ea typeface="方正舒体" charset="0"/>
            </a:endParaRPr>
          </a:p>
        </p:txBody>
      </p:sp>
      <p:sp>
        <p:nvSpPr>
          <p:cNvPr id="8195" name="文本占位符 8194"/>
          <p:cNvSpPr txBox="1"/>
          <p:nvPr>
            <p:ph type="body" idx="1"/>
          </p:nvPr>
        </p:nvSpPr>
        <p:spPr>
          <a:xfrm>
            <a:off x="755650" y="2743200"/>
            <a:ext cx="7772400" cy="4114800"/>
          </a:xfrm>
          <a:ln/>
        </p:spPr>
        <p:txBody>
          <a:bodyPr vert="horz" wrap="square" anchor="t"/>
          <a:p>
            <a:r>
              <a:rPr lang="zh-CN" altLang="en-US" b="1"/>
              <a:t>我发现：</a:t>
            </a:r>
            <a:endParaRPr lang="zh-CN" altLang="en-US" b="1"/>
          </a:p>
          <a:p>
            <a:r>
              <a:rPr lang="zh-CN" altLang="en-US" b="1"/>
              <a:t>我身边的诱惑有</a:t>
            </a:r>
            <a:r>
              <a:rPr lang="en-US" altLang="zh-CN" b="1"/>
              <a:t>……</a:t>
            </a:r>
            <a:endParaRPr lang="en-US" altLang="zh-CN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文本占位符 9217" descr="57-7">
            <a:hlinkClick r:id="rId1" action="ppaction://hlinksldjump"/>
          </p:cNvPr>
          <p:cNvPicPr>
            <a:picLocks noChangeAspect="1"/>
          </p:cNvPicPr>
          <p:nvPr>
            <p:ph type="body" idx="1"/>
          </p:nvPr>
        </p:nvPicPr>
        <p:blipFill>
          <a:blip r:embed="rId2"/>
          <a:stretch>
            <a:fillRect/>
          </a:stretch>
        </p:blipFill>
        <p:spPr>
          <a:xfrm>
            <a:off x="2895600" y="2559050"/>
            <a:ext cx="2590800" cy="2308225"/>
          </a:xfrm>
          <a:ln/>
        </p:spPr>
      </p:pic>
      <p:sp>
        <p:nvSpPr>
          <p:cNvPr id="9219" name="文本框 9218"/>
          <p:cNvSpPr txBox="1"/>
          <p:nvPr/>
        </p:nvSpPr>
        <p:spPr>
          <a:xfrm>
            <a:off x="1476375" y="4797425"/>
            <a:ext cx="10080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美食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0" name="矩形 9219"/>
          <p:cNvSpPr/>
          <p:nvPr/>
        </p:nvSpPr>
        <p:spPr>
          <a:xfrm>
            <a:off x="1403350" y="4076700"/>
            <a:ext cx="10795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 eaLnBrk="0" hangingPunct="0"/>
            <a:r>
              <a:rPr lang="zh-CN" altLang="en-US" sz="2800" b="1">
                <a:solidFill>
                  <a:srgbClr val="FF0000"/>
                </a:solidFill>
                <a:latin typeface="Comic Sans MS" panose="030F0702030302060204" pitchFamily="66" charset="0"/>
                <a:ea typeface="黑体" panose="02010609060101010101" pitchFamily="2" charset="-122"/>
              </a:rPr>
              <a:t>追星</a:t>
            </a:r>
            <a:endParaRPr lang="zh-CN" altLang="en-US" sz="2800" b="1">
              <a:solidFill>
                <a:srgbClr val="FF0000"/>
              </a:solidFill>
              <a:latin typeface="Comic Sans MS" panose="030F0702030302060204" pitchFamily="66" charset="0"/>
              <a:ea typeface="黑体" panose="02010609060101010101" pitchFamily="2" charset="-122"/>
            </a:endParaRPr>
          </a:p>
        </p:txBody>
      </p:sp>
      <p:sp>
        <p:nvSpPr>
          <p:cNvPr id="9221" name="矩形 9220"/>
          <p:cNvSpPr/>
          <p:nvPr/>
        </p:nvSpPr>
        <p:spPr>
          <a:xfrm>
            <a:off x="1258888" y="3284538"/>
            <a:ext cx="11525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 eaLnBrk="0" hangingPunct="0"/>
            <a:r>
              <a:rPr lang="zh-CN" altLang="en-US" sz="2800" b="1">
                <a:solidFill>
                  <a:srgbClr val="FF0000"/>
                </a:solidFill>
                <a:latin typeface="Comic Sans MS" panose="030F0702030302060204" pitchFamily="66" charset="0"/>
                <a:ea typeface="黑体" panose="02010609060101010101" pitchFamily="2" charset="-122"/>
              </a:rPr>
              <a:t>球类</a:t>
            </a:r>
            <a:endParaRPr lang="zh-CN" altLang="en-US" sz="2800" b="1">
              <a:solidFill>
                <a:srgbClr val="FF0000"/>
              </a:solidFill>
              <a:latin typeface="Comic Sans MS" panose="030F0702030302060204" pitchFamily="66" charset="0"/>
              <a:ea typeface="黑体" panose="02010609060101010101" pitchFamily="2" charset="-122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1476375" y="2636838"/>
            <a:ext cx="11525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网络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3" name="矩形 9222"/>
          <p:cNvSpPr/>
          <p:nvPr/>
        </p:nvSpPr>
        <p:spPr>
          <a:xfrm>
            <a:off x="1547813" y="1844675"/>
            <a:ext cx="14382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 eaLnBrk="0" hangingPunct="0"/>
            <a:r>
              <a:rPr lang="zh-CN" altLang="en-US" sz="2800" b="1">
                <a:solidFill>
                  <a:srgbClr val="FF0000"/>
                </a:solidFill>
                <a:latin typeface="Comic Sans MS" panose="030F0702030302060204" pitchFamily="66" charset="0"/>
                <a:ea typeface="黑体" panose="02010609060101010101" pitchFamily="2" charset="-122"/>
              </a:rPr>
              <a:t>赌博</a:t>
            </a:r>
            <a:endParaRPr lang="zh-CN" altLang="en-US" sz="2800" b="1">
              <a:solidFill>
                <a:srgbClr val="FF0000"/>
              </a:solidFill>
              <a:latin typeface="Comic Sans MS" panose="030F0702030302060204" pitchFamily="66" charset="0"/>
              <a:ea typeface="黑体" panose="02010609060101010101" pitchFamily="2" charset="-122"/>
            </a:endParaRPr>
          </a:p>
        </p:txBody>
      </p:sp>
      <p:sp>
        <p:nvSpPr>
          <p:cNvPr id="9224" name="矩形 9223"/>
          <p:cNvSpPr/>
          <p:nvPr/>
        </p:nvSpPr>
        <p:spPr>
          <a:xfrm>
            <a:off x="2124075" y="1052513"/>
            <a:ext cx="12969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 eaLnBrk="0" hangingPunct="0"/>
            <a:r>
              <a:rPr lang="zh-CN" altLang="en-US" sz="2800" b="1">
                <a:solidFill>
                  <a:srgbClr val="FF0000"/>
                </a:solidFill>
                <a:latin typeface="Comic Sans MS" panose="030F0702030302060204" pitchFamily="66" charset="0"/>
                <a:ea typeface="黑体" panose="02010609060101010101" pitchFamily="2" charset="-122"/>
              </a:rPr>
              <a:t>游戏机</a:t>
            </a:r>
            <a:endParaRPr lang="zh-CN" altLang="en-US" sz="2800" b="1">
              <a:solidFill>
                <a:srgbClr val="FF0000"/>
              </a:solidFill>
              <a:latin typeface="Comic Sans MS" panose="030F0702030302060204" pitchFamily="66" charset="0"/>
              <a:ea typeface="黑体" panose="02010609060101010101" pitchFamily="2" charset="-122"/>
            </a:endParaRPr>
          </a:p>
        </p:txBody>
      </p:sp>
      <p:sp>
        <p:nvSpPr>
          <p:cNvPr id="9225" name="矩形 9224"/>
          <p:cNvSpPr/>
          <p:nvPr/>
        </p:nvSpPr>
        <p:spPr>
          <a:xfrm rot="21453356">
            <a:off x="3276600" y="476250"/>
            <a:ext cx="28797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0" hangingPunct="0"/>
            <a:r>
              <a:rPr lang="zh-CN" altLang="en-US" sz="2800" b="1">
                <a:solidFill>
                  <a:srgbClr val="FF0000"/>
                </a:solidFill>
                <a:latin typeface="Comic Sans MS" panose="030F0702030302060204" pitchFamily="66" charset="0"/>
                <a:ea typeface="黑体" panose="02010609060101010101" pitchFamily="2" charset="-122"/>
              </a:rPr>
              <a:t>金钱</a:t>
            </a:r>
            <a:endParaRPr lang="zh-CN" altLang="en-US" sz="2800" b="1">
              <a:solidFill>
                <a:srgbClr val="FF0000"/>
              </a:solidFill>
              <a:latin typeface="Comic Sans MS" panose="030F0702030302060204" pitchFamily="66" charset="0"/>
              <a:ea typeface="黑体" panose="02010609060101010101" pitchFamily="2" charset="-122"/>
            </a:endParaRPr>
          </a:p>
        </p:txBody>
      </p:sp>
      <p:sp>
        <p:nvSpPr>
          <p:cNvPr id="9226" name="矩形 9225"/>
          <p:cNvSpPr/>
          <p:nvPr/>
        </p:nvSpPr>
        <p:spPr>
          <a:xfrm>
            <a:off x="6443663" y="1125538"/>
            <a:ext cx="13684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 eaLnBrk="0" hangingPunct="0"/>
            <a:r>
              <a:rPr lang="zh-CN" altLang="en-US" sz="2800" b="1">
                <a:solidFill>
                  <a:srgbClr val="FF0000"/>
                </a:solidFill>
                <a:latin typeface="Comic Sans MS" panose="030F0702030302060204" pitchFamily="66" charset="0"/>
                <a:ea typeface="黑体" panose="02010609060101010101" pitchFamily="2" charset="-122"/>
              </a:rPr>
              <a:t>毒品</a:t>
            </a:r>
            <a:endParaRPr lang="zh-CN" altLang="en-US" sz="2800" b="1">
              <a:solidFill>
                <a:srgbClr val="FF0000"/>
              </a:solidFill>
              <a:latin typeface="Comic Sans MS" panose="030F0702030302060204" pitchFamily="66" charset="0"/>
              <a:ea typeface="黑体" panose="02010609060101010101" pitchFamily="2" charset="-122"/>
            </a:endParaRPr>
          </a:p>
        </p:txBody>
      </p:sp>
      <p:sp>
        <p:nvSpPr>
          <p:cNvPr id="9227" name="矩形 9226"/>
          <p:cNvSpPr/>
          <p:nvPr/>
        </p:nvSpPr>
        <p:spPr>
          <a:xfrm>
            <a:off x="6516688" y="1916113"/>
            <a:ext cx="12954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 eaLnBrk="0" hangingPunct="0"/>
            <a:r>
              <a:rPr lang="zh-CN" altLang="en-US" sz="2800" b="1">
                <a:solidFill>
                  <a:srgbClr val="FF0000"/>
                </a:solidFill>
                <a:latin typeface="Comic Sans MS" panose="030F0702030302060204" pitchFamily="66" charset="0"/>
                <a:ea typeface="黑体" panose="02010609060101010101" pitchFamily="2" charset="-122"/>
              </a:rPr>
              <a:t>香烟</a:t>
            </a:r>
            <a:endParaRPr lang="zh-CN" altLang="en-US" sz="2800" b="1">
              <a:solidFill>
                <a:srgbClr val="FF0000"/>
              </a:solidFill>
              <a:latin typeface="Comic Sans MS" panose="030F0702030302060204" pitchFamily="66" charset="0"/>
              <a:ea typeface="黑体" panose="02010609060101010101" pitchFamily="2" charset="-122"/>
            </a:endParaRPr>
          </a:p>
        </p:txBody>
      </p:sp>
      <p:sp>
        <p:nvSpPr>
          <p:cNvPr id="9228" name="文本框 9227"/>
          <p:cNvSpPr txBox="1"/>
          <p:nvPr/>
        </p:nvSpPr>
        <p:spPr>
          <a:xfrm>
            <a:off x="6588125" y="2636838"/>
            <a:ext cx="10795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喝酒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229" name="矩形 9228"/>
          <p:cNvSpPr/>
          <p:nvPr/>
        </p:nvSpPr>
        <p:spPr>
          <a:xfrm>
            <a:off x="6300788" y="3357563"/>
            <a:ext cx="18716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 eaLnBrk="0" hangingPunct="0"/>
            <a:r>
              <a:rPr lang="zh-CN" altLang="en-US" sz="2800" b="1">
                <a:solidFill>
                  <a:srgbClr val="FF0000"/>
                </a:solidFill>
                <a:latin typeface="Comic Sans MS" panose="030F0702030302060204" pitchFamily="66" charset="0"/>
                <a:ea typeface="黑体" panose="02010609060101010101" pitchFamily="2" charset="-122"/>
              </a:rPr>
              <a:t>名牌服装</a:t>
            </a:r>
            <a:endParaRPr lang="zh-CN" altLang="en-US" sz="2800" b="1">
              <a:solidFill>
                <a:srgbClr val="FF0000"/>
              </a:solidFill>
              <a:latin typeface="Comic Sans MS" panose="030F0702030302060204" pitchFamily="66" charset="0"/>
              <a:ea typeface="黑体" panose="02010609060101010101" pitchFamily="2" charset="-122"/>
            </a:endParaRPr>
          </a:p>
        </p:txBody>
      </p:sp>
      <p:sp>
        <p:nvSpPr>
          <p:cNvPr id="9230" name="矩形 9229"/>
          <p:cNvSpPr/>
          <p:nvPr/>
        </p:nvSpPr>
        <p:spPr>
          <a:xfrm>
            <a:off x="5867400" y="4005263"/>
            <a:ext cx="25209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 eaLnBrk="0" hangingPunct="0"/>
            <a:r>
              <a:rPr lang="zh-CN" altLang="en-US" sz="2800" b="1">
                <a:solidFill>
                  <a:srgbClr val="FF0000"/>
                </a:solidFill>
                <a:latin typeface="Comic Sans MS" panose="030F0702030302060204" pitchFamily="66" charset="0"/>
                <a:ea typeface="黑体" panose="02010609060101010101" pitchFamily="2" charset="-122"/>
              </a:rPr>
              <a:t>让自己着迷的书</a:t>
            </a:r>
            <a:endParaRPr lang="zh-CN" altLang="en-US" sz="2800" b="1">
              <a:solidFill>
                <a:srgbClr val="FF0000"/>
              </a:solidFill>
              <a:latin typeface="Comic Sans MS" panose="030F0702030302060204" pitchFamily="66" charset="0"/>
              <a:ea typeface="黑体" panose="02010609060101010101" pitchFamily="2" charset="-122"/>
            </a:endParaRPr>
          </a:p>
        </p:txBody>
      </p:sp>
      <p:sp>
        <p:nvSpPr>
          <p:cNvPr id="9231" name="文本框 9230"/>
          <p:cNvSpPr txBox="1"/>
          <p:nvPr/>
        </p:nvSpPr>
        <p:spPr>
          <a:xfrm>
            <a:off x="6011863" y="5300663"/>
            <a:ext cx="21605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看电视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32" name="矩形 9231"/>
          <p:cNvSpPr/>
          <p:nvPr/>
        </p:nvSpPr>
        <p:spPr>
          <a:xfrm>
            <a:off x="3563938" y="5445125"/>
            <a:ext cx="1606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just"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Comic Sans MS" panose="030F0702030302060204" pitchFamily="66" charset="0"/>
                <a:ea typeface="黑体" panose="02010609060101010101" pitchFamily="2" charset="-122"/>
              </a:rPr>
              <a:t>…………</a:t>
            </a:r>
            <a:endParaRPr lang="en-US" altLang="zh-CN" sz="2800" b="1">
              <a:solidFill>
                <a:srgbClr val="FF0000"/>
              </a:solidFill>
              <a:latin typeface="Comic Sans MS" panose="030F0702030302060204" pitchFamily="66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0241"/>
          <p:cNvSpPr txBox="1"/>
          <p:nvPr/>
        </p:nvSpPr>
        <p:spPr>
          <a:xfrm>
            <a:off x="250825" y="1412875"/>
            <a:ext cx="681038" cy="3600450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ctr" anchorCtr="1">
            <a:spAutoFit/>
          </a:bodyPr>
          <a:p>
            <a:pPr lvl="0" algn="ctr" eaLnBrk="0" hangingPunct="0"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华文琥珀" pitchFamily="2" charset="-122"/>
              </a:rPr>
              <a:t>不同种类的诱惑</a:t>
            </a:r>
            <a:endParaRPr lang="zh-CN" altLang="en-US" sz="3200">
              <a:latin typeface="Arial" panose="020B0604020202020204" pitchFamily="34" charset="0"/>
              <a:ea typeface="华文琥珀" pitchFamily="2" charset="-122"/>
            </a:endParaRPr>
          </a:p>
        </p:txBody>
      </p:sp>
      <p:grpSp>
        <p:nvGrpSpPr>
          <p:cNvPr id="10243" name="组合 10242"/>
          <p:cNvGrpSpPr/>
          <p:nvPr/>
        </p:nvGrpSpPr>
        <p:grpSpPr>
          <a:xfrm>
            <a:off x="1042988" y="1484313"/>
            <a:ext cx="2376487" cy="1081087"/>
            <a:chOff x="0" y="0"/>
            <a:chExt cx="1497" cy="681"/>
          </a:xfrm>
        </p:grpSpPr>
        <p:sp>
          <p:nvSpPr>
            <p:cNvPr id="10244" name="文本框 10243"/>
            <p:cNvSpPr txBox="1"/>
            <p:nvPr/>
          </p:nvSpPr>
          <p:spPr>
            <a:xfrm>
              <a:off x="0" y="0"/>
              <a:ext cx="953" cy="681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lvl="0" algn="just" eaLnBrk="0" hangingPunct="0"/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美好的诱惑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10245" name="直接连接符 10244"/>
            <p:cNvSpPr/>
            <p:nvPr/>
          </p:nvSpPr>
          <p:spPr>
            <a:xfrm flipH="1">
              <a:off x="908" y="182"/>
              <a:ext cx="589" cy="0"/>
            </a:xfrm>
            <a:prstGeom prst="line">
              <a:avLst/>
            </a:prstGeom>
            <a:ln w="28575" cap="flat" cmpd="sng">
              <a:solidFill>
                <a:srgbClr val="0066FF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10246" name="组合 10245"/>
          <p:cNvGrpSpPr/>
          <p:nvPr/>
        </p:nvGrpSpPr>
        <p:grpSpPr>
          <a:xfrm>
            <a:off x="1116013" y="3644900"/>
            <a:ext cx="2376487" cy="1154113"/>
            <a:chOff x="0" y="0"/>
            <a:chExt cx="1497" cy="727"/>
          </a:xfrm>
        </p:grpSpPr>
        <p:sp>
          <p:nvSpPr>
            <p:cNvPr id="10247" name="文本框 10246"/>
            <p:cNvSpPr txBox="1"/>
            <p:nvPr/>
          </p:nvSpPr>
          <p:spPr>
            <a:xfrm>
              <a:off x="0" y="0"/>
              <a:ext cx="817" cy="727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FF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lvl="0" algn="just" eaLnBrk="0" hangingPunct="0"/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不良的诱惑</a:t>
              </a:r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10248" name="直接连接符 10247"/>
            <p:cNvSpPr/>
            <p:nvPr/>
          </p:nvSpPr>
          <p:spPr>
            <a:xfrm flipH="1">
              <a:off x="952" y="454"/>
              <a:ext cx="545" cy="0"/>
            </a:xfrm>
            <a:prstGeom prst="line">
              <a:avLst/>
            </a:prstGeom>
            <a:ln w="28575" cap="flat" cmpd="sng">
              <a:solidFill>
                <a:srgbClr val="0066FF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10249" name="文本框 10248"/>
          <p:cNvSpPr txBox="1"/>
          <p:nvPr/>
        </p:nvSpPr>
        <p:spPr>
          <a:xfrm>
            <a:off x="3492500" y="1196975"/>
            <a:ext cx="4679950" cy="9350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just" eaLnBrk="0" hangingPunct="0"/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老师的表扬、父母的嘉奖、自然的美景等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0250" name="组合 10249"/>
          <p:cNvGrpSpPr/>
          <p:nvPr/>
        </p:nvGrpSpPr>
        <p:grpSpPr>
          <a:xfrm>
            <a:off x="2484438" y="2205038"/>
            <a:ext cx="1944687" cy="1727200"/>
            <a:chOff x="0" y="0"/>
            <a:chExt cx="1225" cy="1088"/>
          </a:xfrm>
        </p:grpSpPr>
        <p:sp>
          <p:nvSpPr>
            <p:cNvPr id="10251" name="直接连接符 10250"/>
            <p:cNvSpPr/>
            <p:nvPr/>
          </p:nvSpPr>
          <p:spPr>
            <a:xfrm flipH="1">
              <a:off x="90" y="635"/>
              <a:ext cx="453" cy="453"/>
            </a:xfrm>
            <a:prstGeom prst="line">
              <a:avLst/>
            </a:prstGeom>
            <a:ln w="28575" cap="flat" cmpd="sng">
              <a:solidFill>
                <a:srgbClr val="0066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0252" name="直接连接符 10251"/>
            <p:cNvSpPr/>
            <p:nvPr/>
          </p:nvSpPr>
          <p:spPr>
            <a:xfrm flipH="1" flipV="1">
              <a:off x="0" y="0"/>
              <a:ext cx="544" cy="408"/>
            </a:xfrm>
            <a:prstGeom prst="line">
              <a:avLst/>
            </a:prstGeom>
            <a:ln w="28575" cap="flat" cmpd="sng">
              <a:solidFill>
                <a:srgbClr val="0066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0253" name="文本框 10252"/>
            <p:cNvSpPr txBox="1"/>
            <p:nvPr/>
          </p:nvSpPr>
          <p:spPr>
            <a:xfrm>
              <a:off x="544" y="227"/>
              <a:ext cx="681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0" hangingPunct="0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中性诱惑 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254" name="文本框 10253"/>
          <p:cNvSpPr txBox="1"/>
          <p:nvPr/>
        </p:nvSpPr>
        <p:spPr>
          <a:xfrm>
            <a:off x="4427538" y="2349500"/>
            <a:ext cx="3671887" cy="1295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just" eaLnBrk="0" hangingPunct="0"/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金钱、游戏机、网络、电视、小说、娱乐等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55" name="文本框 10254"/>
          <p:cNvSpPr txBox="1"/>
          <p:nvPr/>
        </p:nvSpPr>
        <p:spPr>
          <a:xfrm>
            <a:off x="3563938" y="4005263"/>
            <a:ext cx="3816350" cy="5032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just" eaLnBrk="0" hangingPunct="0"/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黄、赌、毒与邪教等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/>
      <p:bldP spid="10254" grpId="0"/>
      <p:bldP spid="102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5" descr="0170051378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WordArt 6"/>
          <p:cNvSpPr>
            <a:spLocks noTextEdit="1"/>
          </p:cNvSpPr>
          <p:nvPr/>
        </p:nvSpPr>
        <p:spPr>
          <a:xfrm>
            <a:off x="762000" y="533400"/>
            <a:ext cx="54102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生活中的“雷区”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8" name="Text Box 7"/>
          <p:cNvSpPr txBox="1"/>
          <p:nvPr/>
        </p:nvSpPr>
        <p:spPr>
          <a:xfrm>
            <a:off x="304800" y="2349500"/>
            <a:ext cx="7848600" cy="448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x-none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4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我们是现代少年，在生活中必然要接触社会。但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社会是多面的，既有阳光，真情和善良，也有阴霾，欺骗和丑恶，有很多我们不能涉足的“雷区”。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2289"/>
          <p:cNvSpPr txBox="1"/>
          <p:nvPr/>
        </p:nvSpPr>
        <p:spPr>
          <a:xfrm>
            <a:off x="34925" y="333375"/>
            <a:ext cx="914241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“雷区”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在哪里？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1" name="文本框 12290"/>
          <p:cNvSpPr txBox="1"/>
          <p:nvPr/>
        </p:nvSpPr>
        <p:spPr>
          <a:xfrm>
            <a:off x="323850" y="1125538"/>
            <a:ext cx="19431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内容：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1836738" y="1701800"/>
            <a:ext cx="490061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  <a:hlinkClick r:id="" action="ppaction://noaction"/>
              </a:rPr>
              <a:t>明显的“雷区”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1908175" y="2709863"/>
            <a:ext cx="46942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  <a:hlinkClick r:id="" action="ppaction://noaction"/>
              </a:rPr>
              <a:t>潜在的“雷区”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1908175" y="3717925"/>
            <a:ext cx="2540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  <a:hlinkClick r:id="" action="ppaction://noaction"/>
              </a:rPr>
              <a:t>不良行为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文本框 12294"/>
          <p:cNvSpPr txBox="1"/>
          <p:nvPr/>
        </p:nvSpPr>
        <p:spPr>
          <a:xfrm>
            <a:off x="1908175" y="4797425"/>
            <a:ext cx="42481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  <a:hlinkClick r:id="rId1" action="ppaction://hlinksldjump"/>
              </a:rPr>
              <a:t>“雷区”的危害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229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bldLvl="0"/>
      <p:bldP spid="12294" grpId="1" bldLvl="0"/>
      <p:bldP spid="12295" grpId="0" bldLvl="0"/>
      <p:bldP spid="12295" grpId="1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WordArt 9" descr="纸袋"/>
          <p:cNvSpPr>
            <a:spLocks noTextEdit="1"/>
          </p:cNvSpPr>
          <p:nvPr/>
        </p:nvSpPr>
        <p:spPr>
          <a:xfrm>
            <a:off x="76200" y="152400"/>
            <a:ext cx="4953000" cy="1981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2708"/>
              </a:avLst>
            </a:prstTxWarp>
            <a:normAutofit/>
            <a:scene3d>
              <a:camera prst="legacyPerspectiveTopLeft">
                <a:rot lat="0" lon="20520000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p>
            <a:pPr algn="ctr" eaLnBrk="0" hangingPunct="0"/>
            <a:r>
              <a:rPr lang="zh-CN" altLang="en-US" sz="3600">
                <a:blipFill rotWithShape="0">
                  <a:blip r:embed="rId1"/>
                </a:blipFill>
                <a:latin typeface="宋体" panose="02010600030101010101" pitchFamily="2" charset="-122"/>
                <a:ea typeface="宋体" panose="02010600030101010101" pitchFamily="2" charset="-122"/>
              </a:rPr>
              <a:t>“雷区”在哪里？</a:t>
            </a:r>
            <a:endParaRPr lang="zh-CN" altLang="en-US" sz="3600">
              <a:blipFill rotWithShape="0">
                <a:blip r:embed="rId1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5" name="Text Box 10"/>
          <p:cNvSpPr txBox="1"/>
          <p:nvPr/>
        </p:nvSpPr>
        <p:spPr>
          <a:xfrm>
            <a:off x="4800600" y="609600"/>
            <a:ext cx="14398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活动</a:t>
            </a:r>
            <a:r>
              <a:rPr lang="en-US" altLang="x-none" sz="36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Text Box 11"/>
          <p:cNvSpPr txBox="1"/>
          <p:nvPr/>
        </p:nvSpPr>
        <p:spPr>
          <a:xfrm>
            <a:off x="2301875" y="1524000"/>
            <a:ext cx="68421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在我们生活的周围，有哪些我们不能去的“雷区“？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Rectangle 50"/>
          <p:cNvSpPr/>
          <p:nvPr/>
        </p:nvSpPr>
        <p:spPr>
          <a:xfrm>
            <a:off x="7221538" y="5581650"/>
            <a:ext cx="1770062" cy="1047750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8" name="Rectangle 51"/>
          <p:cNvSpPr/>
          <p:nvPr/>
        </p:nvSpPr>
        <p:spPr>
          <a:xfrm>
            <a:off x="5453063" y="5581650"/>
            <a:ext cx="1768475" cy="1047750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9" name="Rectangle 52"/>
          <p:cNvSpPr/>
          <p:nvPr/>
        </p:nvSpPr>
        <p:spPr>
          <a:xfrm>
            <a:off x="3684588" y="5581650"/>
            <a:ext cx="1768475" cy="1047750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0" name="Rectangle 53"/>
          <p:cNvSpPr/>
          <p:nvPr/>
        </p:nvSpPr>
        <p:spPr>
          <a:xfrm>
            <a:off x="1919288" y="5581650"/>
            <a:ext cx="1765300" cy="1047750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1" name="Rectangle 54"/>
          <p:cNvSpPr/>
          <p:nvPr/>
        </p:nvSpPr>
        <p:spPr>
          <a:xfrm>
            <a:off x="152400" y="5581650"/>
            <a:ext cx="1766888" cy="1047750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2" name="Rectangle 55"/>
          <p:cNvSpPr/>
          <p:nvPr/>
        </p:nvSpPr>
        <p:spPr>
          <a:xfrm>
            <a:off x="7221538" y="4533900"/>
            <a:ext cx="1770062" cy="1047750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3" name="Rectangle 56"/>
          <p:cNvSpPr/>
          <p:nvPr/>
        </p:nvSpPr>
        <p:spPr>
          <a:xfrm>
            <a:off x="5453063" y="4533900"/>
            <a:ext cx="1768475" cy="1047750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4" name="Rectangle 57"/>
          <p:cNvSpPr/>
          <p:nvPr/>
        </p:nvSpPr>
        <p:spPr>
          <a:xfrm>
            <a:off x="3684588" y="4533900"/>
            <a:ext cx="1768475" cy="1047750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5" name="Rectangle 58"/>
          <p:cNvSpPr/>
          <p:nvPr/>
        </p:nvSpPr>
        <p:spPr>
          <a:xfrm>
            <a:off x="1919288" y="4533900"/>
            <a:ext cx="1765300" cy="1047750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6" name="Rectangle 59"/>
          <p:cNvSpPr/>
          <p:nvPr/>
        </p:nvSpPr>
        <p:spPr>
          <a:xfrm>
            <a:off x="152400" y="4533900"/>
            <a:ext cx="1766888" cy="1047750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7" name="Rectangle 60"/>
          <p:cNvSpPr/>
          <p:nvPr/>
        </p:nvSpPr>
        <p:spPr>
          <a:xfrm>
            <a:off x="7221538" y="3486150"/>
            <a:ext cx="1770062" cy="1047750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8" name="Rectangle 61"/>
          <p:cNvSpPr/>
          <p:nvPr/>
        </p:nvSpPr>
        <p:spPr>
          <a:xfrm>
            <a:off x="5453063" y="3486150"/>
            <a:ext cx="1768475" cy="1047750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9" name="Rectangle 62"/>
          <p:cNvSpPr/>
          <p:nvPr/>
        </p:nvSpPr>
        <p:spPr>
          <a:xfrm>
            <a:off x="3684588" y="3486150"/>
            <a:ext cx="1768475" cy="1047750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0" name="Rectangle 63"/>
          <p:cNvSpPr/>
          <p:nvPr/>
        </p:nvSpPr>
        <p:spPr>
          <a:xfrm>
            <a:off x="1919288" y="3486150"/>
            <a:ext cx="1765300" cy="1047750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1" name="Rectangle 64"/>
          <p:cNvSpPr/>
          <p:nvPr/>
        </p:nvSpPr>
        <p:spPr>
          <a:xfrm>
            <a:off x="152400" y="3486150"/>
            <a:ext cx="1766888" cy="1047750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2" name="Rectangle 65"/>
          <p:cNvSpPr/>
          <p:nvPr/>
        </p:nvSpPr>
        <p:spPr>
          <a:xfrm>
            <a:off x="7221538" y="2438400"/>
            <a:ext cx="1770062" cy="1047750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3" name="Rectangle 66"/>
          <p:cNvSpPr/>
          <p:nvPr/>
        </p:nvSpPr>
        <p:spPr>
          <a:xfrm>
            <a:off x="5453063" y="2438400"/>
            <a:ext cx="1768475" cy="1047750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4" name="Rectangle 67"/>
          <p:cNvSpPr/>
          <p:nvPr/>
        </p:nvSpPr>
        <p:spPr>
          <a:xfrm>
            <a:off x="3684588" y="2438400"/>
            <a:ext cx="1768475" cy="1047750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5" name="Rectangle 68"/>
          <p:cNvSpPr/>
          <p:nvPr/>
        </p:nvSpPr>
        <p:spPr>
          <a:xfrm>
            <a:off x="1919288" y="2438400"/>
            <a:ext cx="1765300" cy="1047750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6" name="Rectangle 69"/>
          <p:cNvSpPr/>
          <p:nvPr/>
        </p:nvSpPr>
        <p:spPr>
          <a:xfrm>
            <a:off x="152400" y="2438400"/>
            <a:ext cx="1766888" cy="1047750"/>
          </a:xfrm>
          <a:prstGeom prst="rect">
            <a:avLst/>
          </a:prstGeom>
          <a:solidFill>
            <a:srgbClr val="C0C0C0"/>
          </a:solidFill>
          <a:ln w="9525">
            <a:noFill/>
          </a:ln>
        </p:spPr>
        <p:txBody>
          <a:bodyPr/>
          <a:p>
            <a:pPr lvl="0" eaLnBrk="1" hangingPunct="1">
              <a:spcBef>
                <a:spcPct val="20000"/>
              </a:spcBef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37" name="Line 70"/>
          <p:cNvSpPr/>
          <p:nvPr/>
        </p:nvSpPr>
        <p:spPr>
          <a:xfrm>
            <a:off x="152400" y="2438400"/>
            <a:ext cx="8839200" cy="0"/>
          </a:xfrm>
          <a:prstGeom prst="line">
            <a:avLst/>
          </a:prstGeom>
          <a:ln w="114300" cap="rnd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38" name="Line 71"/>
          <p:cNvSpPr/>
          <p:nvPr/>
        </p:nvSpPr>
        <p:spPr>
          <a:xfrm>
            <a:off x="152400" y="6629400"/>
            <a:ext cx="8839200" cy="0"/>
          </a:xfrm>
          <a:prstGeom prst="line">
            <a:avLst/>
          </a:prstGeom>
          <a:ln w="114300" cap="rnd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39" name="Line 72"/>
          <p:cNvSpPr/>
          <p:nvPr/>
        </p:nvSpPr>
        <p:spPr>
          <a:xfrm>
            <a:off x="152400" y="2438400"/>
            <a:ext cx="0" cy="4191000"/>
          </a:xfrm>
          <a:prstGeom prst="line">
            <a:avLst/>
          </a:prstGeom>
          <a:ln w="114300" cap="rnd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40" name="Line 73"/>
          <p:cNvSpPr/>
          <p:nvPr/>
        </p:nvSpPr>
        <p:spPr>
          <a:xfrm>
            <a:off x="8991600" y="2438400"/>
            <a:ext cx="0" cy="4191000"/>
          </a:xfrm>
          <a:prstGeom prst="line">
            <a:avLst/>
          </a:prstGeom>
          <a:ln w="114300" cap="rnd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41" name="Line 74"/>
          <p:cNvSpPr/>
          <p:nvPr/>
        </p:nvSpPr>
        <p:spPr>
          <a:xfrm>
            <a:off x="152400" y="3486150"/>
            <a:ext cx="8839200" cy="0"/>
          </a:xfrm>
          <a:prstGeom prst="line">
            <a:avLst/>
          </a:prstGeom>
          <a:ln w="25400" cap="rnd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42" name="Line 75"/>
          <p:cNvSpPr/>
          <p:nvPr/>
        </p:nvSpPr>
        <p:spPr>
          <a:xfrm>
            <a:off x="1919288" y="2438400"/>
            <a:ext cx="0" cy="4191000"/>
          </a:xfrm>
          <a:prstGeom prst="line">
            <a:avLst/>
          </a:prstGeom>
          <a:ln w="25400" cap="rnd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43" name="Line 76"/>
          <p:cNvSpPr/>
          <p:nvPr/>
        </p:nvSpPr>
        <p:spPr>
          <a:xfrm>
            <a:off x="3684588" y="2438400"/>
            <a:ext cx="0" cy="4191000"/>
          </a:xfrm>
          <a:prstGeom prst="line">
            <a:avLst/>
          </a:prstGeom>
          <a:ln w="25400" cap="rnd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44" name="Line 77"/>
          <p:cNvSpPr/>
          <p:nvPr/>
        </p:nvSpPr>
        <p:spPr>
          <a:xfrm>
            <a:off x="5453063" y="2438400"/>
            <a:ext cx="0" cy="4191000"/>
          </a:xfrm>
          <a:prstGeom prst="line">
            <a:avLst/>
          </a:prstGeom>
          <a:ln w="25400" cap="rnd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45" name="Line 78"/>
          <p:cNvSpPr/>
          <p:nvPr/>
        </p:nvSpPr>
        <p:spPr>
          <a:xfrm>
            <a:off x="7221538" y="2438400"/>
            <a:ext cx="0" cy="4191000"/>
          </a:xfrm>
          <a:prstGeom prst="line">
            <a:avLst/>
          </a:prstGeom>
          <a:ln w="25400" cap="rnd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46" name="Line 79"/>
          <p:cNvSpPr/>
          <p:nvPr/>
        </p:nvSpPr>
        <p:spPr>
          <a:xfrm>
            <a:off x="152400" y="4533900"/>
            <a:ext cx="8839200" cy="0"/>
          </a:xfrm>
          <a:prstGeom prst="line">
            <a:avLst/>
          </a:prstGeom>
          <a:ln w="25400" cap="rnd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47" name="Line 80"/>
          <p:cNvSpPr/>
          <p:nvPr/>
        </p:nvSpPr>
        <p:spPr>
          <a:xfrm>
            <a:off x="152400" y="5581650"/>
            <a:ext cx="8839200" cy="0"/>
          </a:xfrm>
          <a:prstGeom prst="line">
            <a:avLst/>
          </a:prstGeom>
          <a:ln w="25400" cap="rnd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48" name="AutoShape 81"/>
          <p:cNvSpPr/>
          <p:nvPr/>
        </p:nvSpPr>
        <p:spPr>
          <a:xfrm>
            <a:off x="152400" y="2547938"/>
            <a:ext cx="1719263" cy="927100"/>
          </a:xfrm>
          <a:prstGeom prst="star32">
            <a:avLst>
              <a:gd name="adj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49" name="Text Box 82"/>
          <p:cNvSpPr txBox="1"/>
          <p:nvPr/>
        </p:nvSpPr>
        <p:spPr>
          <a:xfrm>
            <a:off x="561975" y="2874963"/>
            <a:ext cx="98107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游戏厅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50" name="AutoShape 83"/>
          <p:cNvSpPr/>
          <p:nvPr/>
        </p:nvSpPr>
        <p:spPr>
          <a:xfrm>
            <a:off x="1952625" y="5603875"/>
            <a:ext cx="1719263" cy="927100"/>
          </a:xfrm>
          <a:prstGeom prst="star32">
            <a:avLst>
              <a:gd name="adj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51" name="Text Box 84"/>
          <p:cNvSpPr txBox="1"/>
          <p:nvPr/>
        </p:nvSpPr>
        <p:spPr>
          <a:xfrm>
            <a:off x="2362200" y="5930900"/>
            <a:ext cx="98266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52" name="AutoShape 85"/>
          <p:cNvSpPr/>
          <p:nvPr/>
        </p:nvSpPr>
        <p:spPr>
          <a:xfrm>
            <a:off x="2035175" y="4621213"/>
            <a:ext cx="1717675" cy="928687"/>
          </a:xfrm>
          <a:prstGeom prst="star32">
            <a:avLst>
              <a:gd name="adj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53" name="Text Box 86"/>
          <p:cNvSpPr txBox="1"/>
          <p:nvPr/>
        </p:nvSpPr>
        <p:spPr>
          <a:xfrm>
            <a:off x="2444750" y="4948238"/>
            <a:ext cx="98107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54" name="AutoShape 87"/>
          <p:cNvSpPr/>
          <p:nvPr/>
        </p:nvSpPr>
        <p:spPr>
          <a:xfrm>
            <a:off x="1952625" y="3584575"/>
            <a:ext cx="1719263" cy="927100"/>
          </a:xfrm>
          <a:prstGeom prst="star32">
            <a:avLst>
              <a:gd name="adj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55" name="Text Box 88"/>
          <p:cNvSpPr txBox="1"/>
          <p:nvPr/>
        </p:nvSpPr>
        <p:spPr>
          <a:xfrm>
            <a:off x="2286000" y="3911600"/>
            <a:ext cx="1219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x-none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KTV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歌厅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56" name="AutoShape 89"/>
          <p:cNvSpPr/>
          <p:nvPr/>
        </p:nvSpPr>
        <p:spPr>
          <a:xfrm>
            <a:off x="3671888" y="3584575"/>
            <a:ext cx="1719262" cy="927100"/>
          </a:xfrm>
          <a:prstGeom prst="star32">
            <a:avLst>
              <a:gd name="adj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57" name="Text Box 90"/>
          <p:cNvSpPr txBox="1"/>
          <p:nvPr/>
        </p:nvSpPr>
        <p:spPr>
          <a:xfrm>
            <a:off x="4081463" y="3911600"/>
            <a:ext cx="9810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酒吧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58" name="AutoShape 91"/>
          <p:cNvSpPr/>
          <p:nvPr/>
        </p:nvSpPr>
        <p:spPr>
          <a:xfrm>
            <a:off x="5391150" y="4567238"/>
            <a:ext cx="1717675" cy="927100"/>
          </a:xfrm>
          <a:prstGeom prst="star32">
            <a:avLst>
              <a:gd name="adj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59" name="Text Box 92"/>
          <p:cNvSpPr txBox="1"/>
          <p:nvPr/>
        </p:nvSpPr>
        <p:spPr>
          <a:xfrm>
            <a:off x="5799138" y="4894263"/>
            <a:ext cx="9826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60" name="AutoShape 93"/>
          <p:cNvSpPr/>
          <p:nvPr/>
        </p:nvSpPr>
        <p:spPr>
          <a:xfrm>
            <a:off x="5391150" y="3475038"/>
            <a:ext cx="1717675" cy="928687"/>
          </a:xfrm>
          <a:prstGeom prst="star32">
            <a:avLst>
              <a:gd name="adj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61" name="Text Box 94"/>
          <p:cNvSpPr txBox="1"/>
          <p:nvPr/>
        </p:nvSpPr>
        <p:spPr>
          <a:xfrm>
            <a:off x="5799138" y="3802063"/>
            <a:ext cx="9826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赌场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62" name="AutoShape 95"/>
          <p:cNvSpPr/>
          <p:nvPr/>
        </p:nvSpPr>
        <p:spPr>
          <a:xfrm>
            <a:off x="234950" y="4567238"/>
            <a:ext cx="1717675" cy="927100"/>
          </a:xfrm>
          <a:prstGeom prst="star32">
            <a:avLst>
              <a:gd name="adj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63" name="Text Box 96"/>
          <p:cNvSpPr txBox="1"/>
          <p:nvPr/>
        </p:nvSpPr>
        <p:spPr>
          <a:xfrm>
            <a:off x="642938" y="4894263"/>
            <a:ext cx="9826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洗头房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64" name="AutoShape 97"/>
          <p:cNvSpPr/>
          <p:nvPr/>
        </p:nvSpPr>
        <p:spPr>
          <a:xfrm>
            <a:off x="3752850" y="2492375"/>
            <a:ext cx="1719263" cy="928688"/>
          </a:xfrm>
          <a:prstGeom prst="star32">
            <a:avLst>
              <a:gd name="adj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65" name="Text Box 98"/>
          <p:cNvSpPr txBox="1"/>
          <p:nvPr/>
        </p:nvSpPr>
        <p:spPr>
          <a:xfrm>
            <a:off x="4162425" y="2819400"/>
            <a:ext cx="98266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舞厅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66" name="AutoShape 99"/>
          <p:cNvSpPr/>
          <p:nvPr/>
        </p:nvSpPr>
        <p:spPr>
          <a:xfrm>
            <a:off x="1952625" y="2492375"/>
            <a:ext cx="1719263" cy="928688"/>
          </a:xfrm>
          <a:prstGeom prst="star32">
            <a:avLst>
              <a:gd name="adj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67" name="Text Box 100"/>
          <p:cNvSpPr txBox="1"/>
          <p:nvPr/>
        </p:nvSpPr>
        <p:spPr>
          <a:xfrm>
            <a:off x="2362200" y="2819400"/>
            <a:ext cx="98266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桌球室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68" name="AutoShape 101"/>
          <p:cNvSpPr/>
          <p:nvPr/>
        </p:nvSpPr>
        <p:spPr>
          <a:xfrm>
            <a:off x="5472113" y="2492375"/>
            <a:ext cx="1719262" cy="928688"/>
          </a:xfrm>
          <a:prstGeom prst="star32">
            <a:avLst>
              <a:gd name="adj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69" name="Text Box 102"/>
          <p:cNvSpPr txBox="1"/>
          <p:nvPr/>
        </p:nvSpPr>
        <p:spPr>
          <a:xfrm>
            <a:off x="5881688" y="2819400"/>
            <a:ext cx="98266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网吧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70" name="AutoShape 103"/>
          <p:cNvSpPr/>
          <p:nvPr/>
        </p:nvSpPr>
        <p:spPr>
          <a:xfrm>
            <a:off x="7191375" y="2492375"/>
            <a:ext cx="1717675" cy="928688"/>
          </a:xfrm>
          <a:prstGeom prst="star32">
            <a:avLst>
              <a:gd name="adj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71" name="Text Box 104"/>
          <p:cNvSpPr txBox="1"/>
          <p:nvPr/>
        </p:nvSpPr>
        <p:spPr>
          <a:xfrm>
            <a:off x="7600950" y="2819400"/>
            <a:ext cx="9810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录象厅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72" name="AutoShape 105"/>
          <p:cNvSpPr/>
          <p:nvPr/>
        </p:nvSpPr>
        <p:spPr>
          <a:xfrm>
            <a:off x="7191375" y="3530600"/>
            <a:ext cx="1717675" cy="927100"/>
          </a:xfrm>
          <a:prstGeom prst="star32">
            <a:avLst>
              <a:gd name="adj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73" name="Text Box 106"/>
          <p:cNvSpPr txBox="1"/>
          <p:nvPr/>
        </p:nvSpPr>
        <p:spPr>
          <a:xfrm>
            <a:off x="7600950" y="3859213"/>
            <a:ext cx="98107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74" name="AutoShape 107"/>
          <p:cNvSpPr/>
          <p:nvPr/>
        </p:nvSpPr>
        <p:spPr>
          <a:xfrm>
            <a:off x="7191375" y="5657850"/>
            <a:ext cx="1717675" cy="928688"/>
          </a:xfrm>
          <a:prstGeom prst="star32">
            <a:avLst>
              <a:gd name="adj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75" name="Text Box 108"/>
          <p:cNvSpPr txBox="1"/>
          <p:nvPr/>
        </p:nvSpPr>
        <p:spPr>
          <a:xfrm>
            <a:off x="7600950" y="5986463"/>
            <a:ext cx="98107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76" name="AutoShape 109"/>
          <p:cNvSpPr/>
          <p:nvPr/>
        </p:nvSpPr>
        <p:spPr>
          <a:xfrm>
            <a:off x="3752850" y="5603875"/>
            <a:ext cx="1719263" cy="927100"/>
          </a:xfrm>
          <a:prstGeom prst="star32">
            <a:avLst>
              <a:gd name="adj" fmla="val 37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77" name="Text Box 110"/>
          <p:cNvSpPr txBox="1"/>
          <p:nvPr/>
        </p:nvSpPr>
        <p:spPr>
          <a:xfrm>
            <a:off x="4162425" y="5930900"/>
            <a:ext cx="98266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55" grpId="0"/>
      <p:bldP spid="13361" grpId="0"/>
      <p:bldP spid="13363" grpId="0"/>
      <p:bldP spid="13365" grpId="0"/>
      <p:bldP spid="13367" grpId="0"/>
      <p:bldP spid="13369" grpId="0"/>
      <p:bldP spid="1337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4337"/>
          <p:cNvSpPr/>
          <p:nvPr>
            <p:ph type="title"/>
          </p:nvPr>
        </p:nvSpPr>
        <p:spPr>
          <a:ln/>
        </p:spPr>
        <p:txBody>
          <a:bodyPr anchor="ctr"/>
          <a:p>
            <a:endParaRPr lang="zh-CN" altLang="en-US" dirty="0"/>
          </a:p>
        </p:txBody>
      </p:sp>
      <p:sp>
        <p:nvSpPr>
          <p:cNvPr id="14339" name="文本占位符 14338"/>
          <p:cNvSpPr/>
          <p:nvPr>
            <p:ph type="body" idx="1"/>
          </p:nvPr>
        </p:nvSpPr>
        <p:spPr>
          <a:ln/>
        </p:spPr>
        <p:txBody>
          <a:bodyPr/>
          <a:p>
            <a:r>
              <a:rPr lang="en-US" altLang="x-none" sz="6600" b="1">
                <a:solidFill>
                  <a:srgbClr val="FF0000"/>
                </a:solidFill>
                <a:ea typeface="隶书" pitchFamily="49" charset="-122"/>
              </a:rPr>
              <a:t> </a:t>
            </a:r>
            <a:r>
              <a:rPr lang="zh-CN" altLang="en-US" sz="6000" b="1" dirty="0">
                <a:solidFill>
                  <a:srgbClr val="FF0000"/>
                </a:solidFill>
                <a:ea typeface="隶书" pitchFamily="49" charset="-122"/>
              </a:rPr>
              <a:t>有些地方看上去是“安全区”，但对我们青少年却有潜在的危险。</a:t>
            </a:r>
            <a:endParaRPr lang="zh-CN" altLang="en-US" sz="6000" b="1" dirty="0">
              <a:solidFill>
                <a:srgbClr val="FF0000"/>
              </a:solidFill>
              <a:ea typeface="隶书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_2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通讯时代">
  <a:themeElements>
    <a:clrScheme name="">
      <a:dk1>
        <a:srgbClr val="5F5F5F"/>
      </a:dk1>
      <a:lt1>
        <a:srgbClr val="FFFFFF"/>
      </a:lt1>
      <a:dk2>
        <a:srgbClr val="5F5F5F"/>
      </a:dk2>
      <a:lt2>
        <a:srgbClr val="003E84"/>
      </a:lt2>
      <a:accent1>
        <a:srgbClr val="008EDA"/>
      </a:accent1>
      <a:accent2>
        <a:srgbClr val="43D7FF"/>
      </a:accent2>
      <a:accent3>
        <a:srgbClr val="FFFFFF"/>
      </a:accent3>
      <a:accent4>
        <a:srgbClr val="515151"/>
      </a:accent4>
      <a:accent5>
        <a:srgbClr val="AAC6E9"/>
      </a:accent5>
      <a:accent6>
        <a:srgbClr val="3BC1E5"/>
      </a:accent6>
      <a:hlink>
        <a:srgbClr val="A4E50B"/>
      </a:hlink>
      <a:folHlink>
        <a:srgbClr val="CFCFCF"/>
      </a:folHlink>
    </a:clrScheme>
    <a:fontScheme name="">
      <a:majorFont>
        <a:latin typeface="Microsoft Sans Serif"/>
        <a:ea typeface="微软雅黑"/>
        <a:cs typeface=""/>
      </a:majorFont>
      <a:minorFont>
        <a:latin typeface="Microsoft Sans Serif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14141"/>
        </a:accent4>
        <a:accent5>
          <a:srgbClr val="FFCAAD"/>
        </a:accent5>
        <a:accent6>
          <a:srgbClr val="0089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14141"/>
        </a:accent4>
        <a:accent5>
          <a:srgbClr val="FFE0B0"/>
        </a:accent5>
        <a:accent6>
          <a:srgbClr val="E4BA62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14141"/>
        </a:accent4>
        <a:accent5>
          <a:srgbClr val="FFE0B0"/>
        </a:accent5>
        <a:accent6>
          <a:srgbClr val="E4BA62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14141"/>
        </a:accent4>
        <a:accent5>
          <a:srgbClr val="FFE0B0"/>
        </a:accent5>
        <a:accent6>
          <a:srgbClr val="E4BA62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14141"/>
        </a:accent4>
        <a:accent5>
          <a:srgbClr val="F4BAAB"/>
        </a:accent5>
        <a:accent6>
          <a:srgbClr val="DF8D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14141"/>
        </a:accent4>
        <a:accent5>
          <a:srgbClr val="E5B3AA"/>
        </a:accent5>
        <a:accent6>
          <a:srgbClr val="C581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14141"/>
        </a:accent4>
        <a:accent5>
          <a:srgbClr val="F1C9AA"/>
        </a:accent5>
        <a:accent6>
          <a:srgbClr val="CA66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14141"/>
        </a:accent4>
        <a:accent5>
          <a:srgbClr val="E1C4AD"/>
        </a:accent5>
        <a:accent6>
          <a:srgbClr val="CFAF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14141"/>
        </a:accent4>
        <a:accent5>
          <a:srgbClr val="D3BEB3"/>
        </a:accent5>
        <a:accent6>
          <a:srgbClr val="AC7E55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14141"/>
        </a:accent4>
        <a:accent5>
          <a:srgbClr val="EAD9C3"/>
        </a:accent5>
        <a:accent6>
          <a:srgbClr val="C99F5A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14141"/>
        </a:accent4>
        <a:accent5>
          <a:srgbClr val="B0C8B2"/>
        </a:accent5>
        <a:accent6>
          <a:srgbClr val="2EA35E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14141"/>
        </a:accent4>
        <a:accent5>
          <a:srgbClr val="B0C8B2"/>
        </a:accent5>
        <a:accent6>
          <a:srgbClr val="2EA35E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14141"/>
        </a:accent4>
        <a:accent5>
          <a:srgbClr val="B0C8B2"/>
        </a:accent5>
        <a:accent6>
          <a:srgbClr val="2EA35E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CDCDC"/>
        </a:accent4>
        <a:accent5>
          <a:srgbClr val="B0C8B2"/>
        </a:accent5>
        <a:accent6>
          <a:srgbClr val="2EA35E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CDCDC"/>
        </a:accent4>
        <a:accent5>
          <a:srgbClr val="BCD9FF"/>
        </a:accent5>
        <a:accent6>
          <a:srgbClr val="67B7E5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CDCDC"/>
        </a:accent4>
        <a:accent5>
          <a:srgbClr val="B6D5FF"/>
        </a:accent5>
        <a:accent6>
          <a:srgbClr val="5AB3E5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</Template>
  <TotalTime>0</TotalTime>
  <Words>1833</Words>
  <Paragraphs>268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42" baseType="lpstr">
      <vt:lpstr>Arial</vt:lpstr>
      <vt:lpstr>宋体</vt:lpstr>
      <vt:lpstr>Wingdings</vt:lpstr>
      <vt:lpstr>Microsoft Sans Serif</vt:lpstr>
      <vt:lpstr>微软雅黑</vt:lpstr>
      <vt:lpstr>Times New Roman</vt:lpstr>
      <vt:lpstr>Comic Sans MS</vt:lpstr>
      <vt:lpstr>黑体</vt:lpstr>
      <vt:lpstr>华文琥珀</vt:lpstr>
      <vt:lpstr>隶书</vt:lpstr>
      <vt:lpstr>Calibri</vt:lpstr>
      <vt:lpstr>楷体_GB2312</vt:lpstr>
      <vt:lpstr>华文细黑</vt:lpstr>
      <vt:lpstr>方正舒体</vt:lpstr>
      <vt:lpstr>Courier New</vt:lpstr>
      <vt:lpstr>新宋体</vt:lpstr>
      <vt:lpstr>默认设计模板</vt:lpstr>
      <vt:lpstr>默认设计模板_2</vt:lpstr>
      <vt:lpstr>通讯时代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www.zxxk.com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2008-03-08T03:05:36Z</dcterms:created>
  <dcterms:modified xsi:type="dcterms:W3CDTF">2018-09-08T00:29:18Z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