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257" r:id="rId4"/>
    <p:sldId id="258" r:id="rId5"/>
    <p:sldId id="259" r:id="rId6"/>
    <p:sldId id="260" r:id="rId7"/>
    <p:sldId id="277" r:id="rId8"/>
    <p:sldId id="283" r:id="rId9"/>
    <p:sldId id="264" r:id="rId10"/>
    <p:sldId id="265" r:id="rId11"/>
    <p:sldId id="266" r:id="rId12"/>
    <p:sldId id="268" r:id="rId13"/>
    <p:sldId id="269" r:id="rId14"/>
    <p:sldId id="271" r:id="rId15"/>
    <p:sldId id="273" r:id="rId16"/>
    <p:sldId id="274" r:id="rId17"/>
    <p:sldId id="340" r:id="rId18"/>
    <p:sldId id="278" r:id="rId19"/>
    <p:sldId id="279" r:id="rId20"/>
    <p:sldId id="280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225"/>
        <p:guide pos="2927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&#27602;&#21697;&#30340;&#21361;&#23475;.htm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microsoft.com/office/2007/relationships/media" Target="file:///G:\&#36172;&#21338;&#26426;&#21378;&#23478;&#29190;&#20869;&#24149;%20&#31243;&#24207;&#25805;&#25511;&#29609;&#23478;&#24517;&#36755;111206&#26032;&#38395;&#22312;&#32447;_&#39640;&#28165;.mp4" TargetMode="External"/><Relationship Id="rId1" Type="http://schemas.openxmlformats.org/officeDocument/2006/relationships/video" Target="file:///G:\&#36172;&#21338;&#26426;&#21378;&#23478;&#29190;&#20869;&#24149;%20&#31243;&#24207;&#25805;&#25511;&#29609;&#23478;&#24517;&#36755;111206&#26032;&#38395;&#22312;&#32447;_&#39640;&#28165;.mp4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8193"/>
          <p:cNvSpPr txBox="1"/>
          <p:nvPr/>
        </p:nvSpPr>
        <p:spPr>
          <a:xfrm>
            <a:off x="34925" y="404813"/>
            <a:ext cx="9142413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/>
            <a:r>
              <a:rPr lang="zh-CN" altLang="en-US" sz="5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“雷区”</a:t>
            </a:r>
            <a:r>
              <a:rPr lang="zh-CN" altLang="en-US" sz="5400" b="0" dirty="0">
                <a:latin typeface="Arial" panose="020B0604020202020204" pitchFamily="34" charset="0"/>
                <a:ea typeface="宋体" panose="02010600030101010101" pitchFamily="2" charset="-122"/>
              </a:rPr>
              <a:t>在哪里？</a:t>
            </a:r>
            <a:endParaRPr lang="zh-CN" altLang="en-US" sz="54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文本框 8194"/>
          <p:cNvSpPr txBox="1"/>
          <p:nvPr/>
        </p:nvSpPr>
        <p:spPr>
          <a:xfrm>
            <a:off x="187325" y="1711643"/>
            <a:ext cx="1943100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4800" b="0" dirty="0">
                <a:latin typeface="Arial" panose="020B0604020202020204" pitchFamily="34" charset="0"/>
                <a:ea typeface="宋体" panose="02010600030101010101" pitchFamily="2" charset="-122"/>
              </a:rPr>
              <a:t>内容：</a:t>
            </a:r>
            <a:endParaRPr lang="zh-CN" altLang="en-US" sz="4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文本框 8195"/>
          <p:cNvSpPr txBox="1"/>
          <p:nvPr/>
        </p:nvSpPr>
        <p:spPr>
          <a:xfrm>
            <a:off x="1908175" y="2067243"/>
            <a:ext cx="490061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4400" b="0" dirty="0">
                <a:latin typeface="Arial" panose="020B0604020202020204" pitchFamily="34" charset="0"/>
                <a:ea typeface="宋体" panose="02010600030101010101" pitchFamily="2" charset="-122"/>
              </a:rPr>
              <a:t>明显的“雷区”</a:t>
            </a:r>
            <a:endParaRPr lang="zh-CN" altLang="en-US" sz="44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" name="文本框 8196"/>
          <p:cNvSpPr txBox="1"/>
          <p:nvPr/>
        </p:nvSpPr>
        <p:spPr>
          <a:xfrm>
            <a:off x="1908175" y="3151188"/>
            <a:ext cx="4694238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4400" b="0" dirty="0">
                <a:latin typeface="Arial" panose="020B0604020202020204" pitchFamily="34" charset="0"/>
                <a:ea typeface="宋体" panose="02010600030101010101" pitchFamily="2" charset="-122"/>
              </a:rPr>
              <a:t>潜在的“雷区”</a:t>
            </a:r>
            <a:endParaRPr lang="zh-CN" altLang="en-US" sz="44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" name="文本框 8197"/>
          <p:cNvSpPr txBox="1"/>
          <p:nvPr/>
        </p:nvSpPr>
        <p:spPr>
          <a:xfrm>
            <a:off x="1824355" y="4400550"/>
            <a:ext cx="25400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4400" b="0" dirty="0">
                <a:latin typeface="Arial" panose="020B0604020202020204" pitchFamily="34" charset="0"/>
                <a:ea typeface="宋体" panose="02010600030101010101" pitchFamily="2" charset="-122"/>
              </a:rPr>
              <a:t>不良行为</a:t>
            </a:r>
            <a:endParaRPr lang="zh-CN" altLang="en-US" sz="44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 anchor="t"/>
          <a:p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7884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2800" b="1" dirty="0">
                <a:solidFill>
                  <a:srgbClr val="FF0000"/>
                </a:solidFill>
              </a:rPr>
              <a:t>吸毒摧残人生－－－对身体的危害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2290" name="图片 78851" descr="imag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96975"/>
            <a:ext cx="2533650" cy="323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矩形 78852"/>
          <p:cNvSpPr/>
          <p:nvPr/>
        </p:nvSpPr>
        <p:spPr>
          <a:xfrm>
            <a:off x="2627313" y="1268413"/>
            <a:ext cx="4248150" cy="19177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大脑病变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近年来的研究证实，毒品能直接改变人脑中部分化学物质的结构，破坏、扰乱人体正常的高级神经活动，有的甚至毒害、损伤神经组织。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2" name="图片 78853" descr="image"/>
          <p:cNvPicPr/>
          <p:nvPr/>
        </p:nvPicPr>
        <p:blipFill>
          <a:blip r:embed="rId2"/>
          <a:stretch>
            <a:fillRect/>
          </a:stretch>
        </p:blipFill>
        <p:spPr>
          <a:xfrm>
            <a:off x="2700338" y="3500438"/>
            <a:ext cx="3238500" cy="2162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矩形 78854"/>
          <p:cNvSpPr/>
          <p:nvPr/>
        </p:nvSpPr>
        <p:spPr>
          <a:xfrm>
            <a:off x="6227763" y="3644900"/>
            <a:ext cx="2447925" cy="22828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心脏病变：毒品毒害人体重要的组织、器官、对循环系统的毒害表现为血压下降，心动过缓。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日期占位符 1"/>
          <p:cNvSpPr/>
          <p:nvPr>
            <p:ph type="dt" sz="half" idx="10"/>
          </p:nvPr>
        </p:nvSpPr>
        <p:spPr/>
        <p:txBody>
          <a:bodyPr anchor="t"/>
          <a:p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7680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3200" b="1" dirty="0">
                <a:solidFill>
                  <a:srgbClr val="FF0000"/>
                </a:solidFill>
              </a:rPr>
              <a:t>吸毒毁灭家庭－－－贻害后代</a:t>
            </a:r>
            <a:r>
              <a:rPr lang="zh-CN" altLang="en-US" dirty="0"/>
              <a:t> </a:t>
            </a:r>
            <a:endParaRPr lang="zh-CN" altLang="en-US" dirty="0"/>
          </a:p>
        </p:txBody>
      </p:sp>
      <p:pic>
        <p:nvPicPr>
          <p:cNvPr id="14338" name="图片 76803" descr="image"/>
          <p:cNvPicPr/>
          <p:nvPr/>
        </p:nvPicPr>
        <p:blipFill>
          <a:blip r:embed="rId1"/>
          <a:stretch>
            <a:fillRect/>
          </a:stretch>
        </p:blipFill>
        <p:spPr>
          <a:xfrm>
            <a:off x="468313" y="1773238"/>
            <a:ext cx="3527425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矩形 76804"/>
          <p:cNvSpPr/>
          <p:nvPr/>
        </p:nvSpPr>
        <p:spPr>
          <a:xfrm>
            <a:off x="4643438" y="2133600"/>
            <a:ext cx="4321175" cy="26479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吸毒对后代贻害无穷。或是母婴垂直传播成为爱滋病受害者，或是一出生就染上了毒瘾成为小小的“瘾君子”，有的成为了吸毒父母亲毒瘾发作时发泄的对象。“瘾君子们！你们的后代无辜啊！”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矩形 76805"/>
          <p:cNvSpPr/>
          <p:nvPr/>
        </p:nvSpPr>
        <p:spPr>
          <a:xfrm>
            <a:off x="323850" y="5013325"/>
            <a:ext cx="38242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广东某女生下“海洛因婴儿” 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日期占位符 1"/>
          <p:cNvSpPr/>
          <p:nvPr>
            <p:ph type="dt" sz="half" idx="10"/>
          </p:nvPr>
        </p:nvSpPr>
        <p:spPr/>
        <p:txBody>
          <a:bodyPr anchor="t"/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7475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3200" b="1" dirty="0">
                <a:solidFill>
                  <a:srgbClr val="FF0000"/>
                </a:solidFill>
              </a:rPr>
              <a:t>吸毒毁灭家庭－－倾家荡产家破人亡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15362" name="图片 74755" descr="image"/>
          <p:cNvPicPr/>
          <p:nvPr/>
        </p:nvPicPr>
        <p:blipFill>
          <a:blip r:embed="rId1"/>
          <a:stretch>
            <a:fillRect/>
          </a:stretch>
        </p:blipFill>
        <p:spPr>
          <a:xfrm>
            <a:off x="1403350" y="1700213"/>
            <a:ext cx="4968875" cy="2665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74756"/>
          <p:cNvSpPr/>
          <p:nvPr/>
        </p:nvSpPr>
        <p:spPr>
          <a:xfrm>
            <a:off x="611188" y="4797425"/>
            <a:ext cx="69532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吸毒毁灭家庭－－倾家荡产、妻离子散、家破人亡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日期占位符 1"/>
          <p:cNvSpPr/>
          <p:nvPr>
            <p:ph type="dt" sz="half" idx="10"/>
          </p:nvPr>
        </p:nvSpPr>
        <p:spPr/>
        <p:txBody>
          <a:bodyPr anchor="t"/>
          <a:p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文本占位符 69636" descr="image"/>
          <p:cNvPicPr>
            <a:picLocks noGrp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9388" y="1196975"/>
            <a:ext cx="2520950" cy="2808288"/>
          </a:xfrm>
        </p:spPr>
      </p:pic>
      <p:sp>
        <p:nvSpPr>
          <p:cNvPr id="17410" name="矩形 69637"/>
          <p:cNvSpPr/>
          <p:nvPr/>
        </p:nvSpPr>
        <p:spPr>
          <a:xfrm>
            <a:off x="468313" y="328613"/>
            <a:ext cx="554196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吸毒危害社会－－－诱发刑事犯罪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矩形 69638"/>
          <p:cNvSpPr/>
          <p:nvPr/>
        </p:nvSpPr>
        <p:spPr>
          <a:xfrm>
            <a:off x="2987675" y="1341438"/>
            <a:ext cx="5545138" cy="4362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吸毒和犯罪是一对孪生兄弟。吸毒者在耗尽个人和家庭钱财后就会铤而走险，走上违法犯罪的道路，进行以贩养吸、贪污、诈骗、盗窃、抢劫、凶杀等犯罪活动。美国政府调查表明吸毒者用于购买海洛因的钱款中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20%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是抢劫获得的，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45%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来源于贩毒，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17%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来自卖淫，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12%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来自盗窃，即总计约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94%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的毒资来自刑事犯罪活动。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矩形 69639"/>
          <p:cNvSpPr/>
          <p:nvPr/>
        </p:nvSpPr>
        <p:spPr>
          <a:xfrm>
            <a:off x="0" y="4149725"/>
            <a:ext cx="2555875" cy="15541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毒犯周西民、白俊杰被执行死刑。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日期占位符 1"/>
          <p:cNvSpPr/>
          <p:nvPr>
            <p:ph type="dt" sz="half" idx="10"/>
          </p:nvPr>
        </p:nvSpPr>
        <p:spPr/>
        <p:txBody>
          <a:bodyPr anchor="t"/>
          <a:p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72707"/>
          <p:cNvSpPr/>
          <p:nvPr/>
        </p:nvSpPr>
        <p:spPr>
          <a:xfrm>
            <a:off x="539750" y="298450"/>
            <a:ext cx="63674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吸毒危害社会－－－败坏社会风气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58" name="图片 72708" descr="image"/>
          <p:cNvPicPr/>
          <p:nvPr/>
        </p:nvPicPr>
        <p:blipFill>
          <a:blip r:embed="rId1"/>
          <a:stretch>
            <a:fillRect/>
          </a:stretch>
        </p:blipFill>
        <p:spPr>
          <a:xfrm>
            <a:off x="1331913" y="1125538"/>
            <a:ext cx="4248150" cy="287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矩形 72709"/>
          <p:cNvSpPr/>
          <p:nvPr/>
        </p:nvSpPr>
        <p:spPr>
          <a:xfrm>
            <a:off x="682625" y="4005263"/>
            <a:ext cx="6767513" cy="28336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吸毒败坏社会风气，腐蚀人的灵魂，摧毁民族精神，这已成为全世界普遍的问题。据调查，我国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80%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的女吸毒人员靠卖淫维持吸毒消费。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日期占位符 1"/>
          <p:cNvSpPr/>
          <p:nvPr>
            <p:ph type="dt" sz="half" idx="10"/>
          </p:nvPr>
        </p:nvSpPr>
        <p:spPr/>
        <p:txBody>
          <a:bodyPr anchor="t"/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31748"/>
          <p:cNvSpPr/>
          <p:nvPr/>
        </p:nvSpPr>
        <p:spPr>
          <a:xfrm>
            <a:off x="755650" y="4067175"/>
            <a:ext cx="7772400" cy="517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2" name="矩形 31749"/>
          <p:cNvSpPr/>
          <p:nvPr/>
        </p:nvSpPr>
        <p:spPr>
          <a:xfrm>
            <a:off x="1042988" y="4648200"/>
            <a:ext cx="7620000" cy="517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矩形 31750"/>
          <p:cNvSpPr/>
          <p:nvPr/>
        </p:nvSpPr>
        <p:spPr>
          <a:xfrm>
            <a:off x="755650" y="2328863"/>
            <a:ext cx="7854950" cy="1920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说起毒品的危害，可以概括为“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毁灭自己，祸及家庭，危害社会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”十二个字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4" name="文本框 31751"/>
          <p:cNvSpPr txBox="1"/>
          <p:nvPr/>
        </p:nvSpPr>
        <p:spPr>
          <a:xfrm>
            <a:off x="2438400" y="304800"/>
            <a:ext cx="403860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1" charset="-122"/>
                <a:hlinkClick r:id="rId1"/>
              </a:rPr>
              <a:t>毒品的危害</a:t>
            </a:r>
            <a:endParaRPr lang="zh-CN" altLang="en-US" sz="5400" b="1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20485" name="日期占位符 1"/>
          <p:cNvSpPr/>
          <p:nvPr>
            <p:ph type="dt" sz="half" idx="10"/>
          </p:nvPr>
        </p:nvSpPr>
        <p:spPr/>
        <p:txBody>
          <a:bodyPr anchor="t"/>
          <a:p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占位符 32770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3687763"/>
          </a:xfrm>
        </p:spPr>
        <p:txBody>
          <a:bodyPr anchor="t"/>
          <a:p>
            <a:r>
              <a:rPr lang="zh-CN" altLang="en-US" sz="4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阅读</a:t>
            </a:r>
            <a:r>
              <a:rPr lang="en-US" altLang="zh-CN" sz="48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P32</a:t>
            </a:r>
            <a:r>
              <a:rPr lang="zh-CN" altLang="en-US" sz="48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48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33</a:t>
            </a:r>
            <a:endParaRPr lang="en-US" altLang="zh-CN" sz="4800" b="1">
              <a:solidFill>
                <a:srgbClr val="99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 dirty="0">
                <a:solidFill>
                  <a:srgbClr val="6600FF"/>
                </a:solidFill>
                <a:latin typeface="楷体_GB2312" pitchFamily="49" charset="-122"/>
                <a:ea typeface="楷体_GB2312" pitchFamily="49" charset="-122"/>
              </a:rPr>
              <a:t>毅力可以对抗毒品吗？</a:t>
            </a:r>
            <a:endParaRPr lang="zh-CN" altLang="en-US" sz="4800" b="1" dirty="0">
              <a:solidFill>
                <a:srgbClr val="66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 dirty="0">
                <a:solidFill>
                  <a:srgbClr val="6600FF"/>
                </a:solidFill>
                <a:latin typeface="楷体_GB2312" pitchFamily="49" charset="-122"/>
                <a:ea typeface="楷体_GB2312" pitchFamily="49" charset="-122"/>
              </a:rPr>
              <a:t>尝一尝没事吗？</a:t>
            </a:r>
            <a:endParaRPr lang="zh-CN" altLang="en-US" sz="4800" b="1" dirty="0">
              <a:solidFill>
                <a:srgbClr val="66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 dirty="0">
                <a:solidFill>
                  <a:srgbClr val="6600FF"/>
                </a:solidFill>
                <a:latin typeface="楷体_GB2312" pitchFamily="49" charset="-122"/>
                <a:ea typeface="楷体_GB2312" pitchFamily="49" charset="-122"/>
              </a:rPr>
              <a:t>吸烟、喝酒与吸毒无关吗？</a:t>
            </a:r>
            <a:endParaRPr lang="zh-CN" altLang="en-US" sz="4800" b="1">
              <a:solidFill>
                <a:srgbClr val="66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6" name="矩形 32771"/>
          <p:cNvSpPr/>
          <p:nvPr/>
        </p:nvSpPr>
        <p:spPr>
          <a:xfrm>
            <a:off x="304800" y="304800"/>
            <a:ext cx="3681413" cy="16002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华文新魏" panose="02010800040101010101" pitchFamily="2" charset="-122"/>
                <a:ea typeface="华文新魏" panose="02010800040101010101" pitchFamily="2" charset="-122"/>
              </a:rPr>
              <a:t>科学告诉你</a:t>
            </a:r>
            <a:endParaRPr lang="zh-CN" altLang="en-US" sz="3600" b="1"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1507" name="日期占位符 1"/>
          <p:cNvSpPr/>
          <p:nvPr>
            <p:ph type="dt" sz="half" idx="10"/>
          </p:nvPr>
        </p:nvSpPr>
        <p:spPr/>
        <p:txBody>
          <a:bodyPr anchor="t"/>
          <a:p>
            <a:endParaRPr lang="zh-CN" altLang="en-US" dirty="0"/>
          </a:p>
        </p:txBody>
      </p:sp>
    </p:spTree>
  </p:cSld>
  <p:clrMapOvr>
    <a:masterClrMapping/>
  </p:clrMapOvr>
  <p:transition>
    <p:strips dir="r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9217"/>
          <p:cNvSpPr>
            <a:spLocks noGrp="1"/>
          </p:cNvSpPr>
          <p:nvPr/>
        </p:nvSpPr>
        <p:spPr>
          <a:xfrm>
            <a:off x="395605" y="840105"/>
            <a:ext cx="8712835" cy="108839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4000" b="1" dirty="0">
                <a:solidFill>
                  <a:srgbClr val="9900FF"/>
                </a:solidFill>
              </a:rPr>
              <a:t>说一说：</a:t>
            </a:r>
            <a:r>
              <a:rPr lang="zh-CN" altLang="en-US" sz="4000" b="1" dirty="0">
                <a:solidFill>
                  <a:schemeClr val="tx1"/>
                </a:solidFill>
              </a:rPr>
              <a:t>一、</a:t>
            </a:r>
            <a:r>
              <a:rPr lang="zh-CN" altLang="en-US" sz="3200" b="1" dirty="0">
                <a:solidFill>
                  <a:srgbClr val="111111"/>
                </a:solidFill>
              </a:rPr>
              <a:t>青少年涉入“雷区</a:t>
            </a:r>
            <a:r>
              <a:rPr lang="en-US" altLang="zh-CN" sz="3200" b="1" dirty="0">
                <a:solidFill>
                  <a:srgbClr val="111111"/>
                </a:solidFill>
              </a:rPr>
              <a:t>”</a:t>
            </a:r>
            <a:r>
              <a:rPr lang="zh-CN" altLang="en-US" sz="3200" b="1" dirty="0">
                <a:solidFill>
                  <a:srgbClr val="111111"/>
                </a:solidFill>
              </a:rPr>
              <a:t>的原因有哪些？</a:t>
            </a:r>
            <a:r>
              <a:rPr lang="zh-CN" altLang="en-US" sz="3200" dirty="0"/>
              <a:t> </a:t>
            </a:r>
            <a:endParaRPr lang="zh-CN" altLang="en-US" sz="3200" dirty="0"/>
          </a:p>
        </p:txBody>
      </p:sp>
      <p:sp>
        <p:nvSpPr>
          <p:cNvPr id="9219" name="矩形 9218"/>
          <p:cNvSpPr>
            <a:spLocks noGrp="1"/>
          </p:cNvSpPr>
          <p:nvPr/>
        </p:nvSpPr>
        <p:spPr>
          <a:xfrm>
            <a:off x="2665095" y="1343025"/>
            <a:ext cx="5629910" cy="314071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lnSpc>
                <a:spcPct val="100000"/>
              </a:lnSpc>
              <a:buNone/>
            </a:pPr>
            <a:endParaRPr lang="zh-CN" altLang="en-US" sz="4800" b="1" dirty="0">
              <a:solidFill>
                <a:schemeClr val="accent2"/>
              </a:solidFill>
            </a:endParaRPr>
          </a:p>
          <a:p>
            <a:pPr marL="0" lvl="0" indent="0">
              <a:lnSpc>
                <a:spcPct val="100000"/>
              </a:lnSpc>
              <a:buNone/>
            </a:pPr>
            <a:r>
              <a:rPr lang="zh-CN" altLang="en-US" sz="4800" b="1" dirty="0">
                <a:solidFill>
                  <a:srgbClr val="FF0000"/>
                </a:solidFill>
              </a:rPr>
              <a:t>受好奇心驱使。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pPr marL="0" lvl="0" indent="0">
              <a:lnSpc>
                <a:spcPct val="100000"/>
              </a:lnSpc>
              <a:buNone/>
            </a:pPr>
            <a:r>
              <a:rPr lang="zh-CN" altLang="en-US" sz="4800" b="1" dirty="0">
                <a:solidFill>
                  <a:srgbClr val="FF0000"/>
                </a:solidFill>
              </a:rPr>
              <a:t>盲目从众。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pPr marL="0" lvl="0" indent="0">
              <a:lnSpc>
                <a:spcPct val="100000"/>
              </a:lnSpc>
              <a:buNone/>
            </a:pPr>
            <a:r>
              <a:rPr lang="zh-CN" altLang="en-US" sz="4800" b="1" dirty="0">
                <a:solidFill>
                  <a:srgbClr val="FF0000"/>
                </a:solidFill>
              </a:rPr>
              <a:t>社会经验不足。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pPr marL="0" lvl="0" indent="0">
              <a:lnSpc>
                <a:spcPct val="100000"/>
              </a:lnSpc>
              <a:buNone/>
            </a:pPr>
            <a:r>
              <a:rPr lang="zh-CN" altLang="en-US" sz="4800" b="1" dirty="0">
                <a:solidFill>
                  <a:srgbClr val="FF0000"/>
                </a:solidFill>
              </a:rPr>
              <a:t>叛逆心理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pPr marL="0" lvl="0" indent="0">
              <a:lnSpc>
                <a:spcPct val="10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……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8294688" y="6165850"/>
            <a:ext cx="957262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lvl="0" algn="l" eaLnBrk="1" latinLnBrk="0" hangingPunct="1"/>
            <a:endParaRPr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1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/>
      <p:bldP spid="9219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0241"/>
          <p:cNvSpPr>
            <a:spLocks noGrp="1"/>
          </p:cNvSpPr>
          <p:nvPr/>
        </p:nvSpPr>
        <p:spPr>
          <a:xfrm>
            <a:off x="381000" y="48577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b="1" dirty="0">
                <a:solidFill>
                  <a:srgbClr val="9900FF"/>
                </a:solidFill>
              </a:rPr>
              <a:t>请你分析：</a:t>
            </a:r>
            <a:r>
              <a:rPr lang="zh-CN" altLang="en-US" sz="3600" b="1" dirty="0">
                <a:solidFill>
                  <a:srgbClr val="111111"/>
                </a:solidFill>
              </a:rPr>
              <a:t>通过案例,分析涉入“雷区”后的危害有哪些？</a:t>
            </a:r>
            <a:endParaRPr lang="zh-CN" altLang="en-US" sz="3600" b="1" dirty="0">
              <a:solidFill>
                <a:srgbClr val="111111"/>
              </a:solidFill>
            </a:endParaRPr>
          </a:p>
        </p:txBody>
      </p:sp>
      <p:sp>
        <p:nvSpPr>
          <p:cNvPr id="10243" name="矩形 10242"/>
          <p:cNvSpPr>
            <a:spLocks noGrp="1"/>
          </p:cNvSpPr>
          <p:nvPr/>
        </p:nvSpPr>
        <p:spPr>
          <a:xfrm>
            <a:off x="381000" y="2920365"/>
            <a:ext cx="8534400" cy="3886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对青少年：危害身心健康，影响生活和学习，严重的走上违法犯罪的道路。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 marL="0" lvl="0" indent="0">
              <a:lnSpc>
                <a:spcPct val="10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对家庭、对他人、对社会也会带来极大的危害性。如破坏家庭幸福，干扰他人生活，危害社会安定等。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549275" y="1987550"/>
            <a:ext cx="7493000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二、涉入“雷区”后的危害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8294688" y="6165850"/>
            <a:ext cx="957262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lvl="0" algn="l" eaLnBrk="1" latinLnBrk="0" hangingPunct="1"/>
            <a:endParaRPr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1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1265"/>
          <p:cNvSpPr>
            <a:spLocks noGrp="1"/>
          </p:cNvSpPr>
          <p:nvPr/>
        </p:nvSpPr>
        <p:spPr>
          <a:xfrm>
            <a:off x="323850" y="333375"/>
            <a:ext cx="8726488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b="1" dirty="0">
                <a:solidFill>
                  <a:srgbClr val="6600CC"/>
                </a:solidFill>
              </a:rPr>
              <a:t>议一议：</a:t>
            </a:r>
            <a:r>
              <a:rPr lang="zh-CN" altLang="en-US" sz="4000" b="1" dirty="0">
                <a:solidFill>
                  <a:srgbClr val="6600CC"/>
                </a:solidFill>
              </a:rPr>
              <a:t>怎样做才不会涉入“雷区”？</a:t>
            </a:r>
            <a:endParaRPr lang="zh-CN" altLang="en-US" sz="4000" b="1" dirty="0">
              <a:solidFill>
                <a:srgbClr val="6600CC"/>
              </a:solidFill>
            </a:endParaRPr>
          </a:p>
        </p:txBody>
      </p:sp>
      <p:sp>
        <p:nvSpPr>
          <p:cNvPr id="11267" name="矩形 11266"/>
          <p:cNvSpPr>
            <a:spLocks noGrp="1"/>
          </p:cNvSpPr>
          <p:nvPr/>
        </p:nvSpPr>
        <p:spPr>
          <a:xfrm>
            <a:off x="107950" y="2925763"/>
            <a:ext cx="8540750" cy="3249612"/>
          </a:xfrm>
          <a:prstGeom prst="rect">
            <a:avLst/>
          </a:pr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（1）对自己严格要求，不要因为猎奇、利益诱惑、盲目从众、赌气或者一时冲动犯下错误。</a:t>
            </a:r>
            <a:endParaRPr lang="zh-CN" altLang="en-US" b="1" dirty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（2）生活中提高警惕，学会明辨是非，增强自我控制能力。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395605" y="1730375"/>
            <a:ext cx="7598410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三、、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案例给我们带来的启示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1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  <p:bldP spid="11267" grpId="1" bldLvl="0" animBg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内容占位符 4097"/>
          <p:cNvSpPr>
            <a:spLocks noGrp="1"/>
          </p:cNvSpPr>
          <p:nvPr>
            <p:ph idx="1"/>
          </p:nvPr>
        </p:nvSpPr>
        <p:spPr>
          <a:xfrm>
            <a:off x="396875" y="981075"/>
            <a:ext cx="8229600" cy="4968875"/>
          </a:xfrm>
          <a:solidFill>
            <a:schemeClr val="bg1"/>
          </a:solidFill>
        </p:spPr>
        <p:txBody>
          <a:bodyPr anchor="t"/>
          <a:p>
            <a:pPr>
              <a:lnSpc>
                <a:spcPct val="90000"/>
              </a:lnSpc>
            </a:pPr>
            <a:r>
              <a:rPr lang="zh-CN" altLang="en-US" sz="2800" b="1"/>
              <a:t>某一监狱的牢房中关了数名重刑犯。</a:t>
            </a:r>
            <a:endParaRPr lang="zh-CN" altLang="en-US" sz="2800" b="1"/>
          </a:p>
          <a:p>
            <a:pPr>
              <a:lnSpc>
                <a:spcPct val="90000"/>
              </a:lnSpc>
            </a:pPr>
            <a:r>
              <a:rPr lang="zh-CN" altLang="en-US" sz="2800" b="1"/>
              <a:t>有一天，大伙翻着彩色的杂志在那里闲聊，其中</a:t>
            </a:r>
            <a:r>
              <a:rPr lang="zh-CN" altLang="en-US" sz="2800" b="1">
                <a:solidFill>
                  <a:srgbClr val="FF0000"/>
                </a:solidFill>
              </a:rPr>
              <a:t>一名犯人</a:t>
            </a:r>
            <a:r>
              <a:rPr lang="zh-CN" altLang="en-US" sz="2800" b="1"/>
              <a:t>指着杂志中的珠宝图片感叹地说：“我母亲如果戴上这些首饰一定很高兴。”</a:t>
            </a:r>
            <a:endParaRPr lang="zh-CN" altLang="en-US" sz="2800" b="1"/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有一个</a:t>
            </a:r>
            <a:r>
              <a:rPr lang="zh-CN" altLang="en-US" sz="2800" b="1"/>
              <a:t>则指着上面的房屋图片说道：“我的母亲如果有这么一间漂亮的房子多好。”</a:t>
            </a:r>
            <a:endParaRPr lang="zh-CN" altLang="en-US" sz="2800" b="1"/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另一个犯人</a:t>
            </a:r>
            <a:r>
              <a:rPr lang="zh-CN" altLang="en-US" sz="2800" b="1"/>
              <a:t>则说：“要是我的母亲有这么一辆车子，就可以常来看我了。”</a:t>
            </a:r>
            <a:endParaRPr lang="zh-CN" altLang="en-US" sz="2800" b="1"/>
          </a:p>
          <a:p>
            <a:pPr>
              <a:lnSpc>
                <a:spcPct val="90000"/>
              </a:lnSpc>
            </a:pPr>
            <a:r>
              <a:rPr lang="zh-CN" altLang="en-US" sz="2800" b="1"/>
              <a:t>最后杂志传到一个犯人手中，他拿着杂志良久未言，然后流下眼泪说：“</a:t>
            </a:r>
            <a:r>
              <a:rPr lang="zh-CN" altLang="en-US" sz="2800" b="1">
                <a:solidFill>
                  <a:srgbClr val="FF0000"/>
                </a:solidFill>
              </a:rPr>
              <a:t>如果我的母亲有个好儿子就好了</a:t>
            </a:r>
            <a:r>
              <a:rPr lang="zh-CN" altLang="en-US" sz="2800" b="1"/>
              <a:t>。”</a:t>
            </a:r>
            <a:endParaRPr lang="zh-CN" altLang="en-US" sz="2800" b="1"/>
          </a:p>
        </p:txBody>
      </p:sp>
    </p:spTree>
  </p:cSld>
  <p:clrMapOvr>
    <a:masterClrMapping/>
  </p:clrMapOvr>
  <p:transition>
    <p:rand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09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09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09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17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098">
                                            <p:txEl>
                                              <p:charRg st="17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098">
                                            <p:txEl>
                                              <p:charRg st="17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098">
                                            <p:txEl>
                                              <p:charRg st="17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77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098">
                                            <p:txEl>
                                              <p:charRg st="77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098">
                                            <p:txEl>
                                              <p:charRg st="77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098">
                                            <p:txEl>
                                              <p:charRg st="77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115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098">
                                            <p:txEl>
                                              <p:charRg st="115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098">
                                            <p:txEl>
                                              <p:charRg st="115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098">
                                            <p:txEl>
                                              <p:charRg st="115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149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4098">
                                            <p:txEl>
                                              <p:charRg st="149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4098">
                                            <p:txEl>
                                              <p:charRg st="149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4098">
                                            <p:txEl>
                                              <p:charRg st="149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5121"/>
          <p:cNvSpPr txBox="1"/>
          <p:nvPr/>
        </p:nvSpPr>
        <p:spPr>
          <a:xfrm>
            <a:off x="612775" y="836613"/>
            <a:ext cx="8061325" cy="228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我们的一些同龄伙伴，不小心闯入“雷区”，中了“定时炸弹”的埋伏，无端地浪费甚至牺牲了自己美好的青春，真是可惜！实在是......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4" name="文本框 5122"/>
          <p:cNvSpPr txBox="1"/>
          <p:nvPr/>
        </p:nvSpPr>
        <p:spPr>
          <a:xfrm>
            <a:off x="1322388" y="3689350"/>
            <a:ext cx="6634162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4" name="矩形 5123" descr="weave"/>
          <p:cNvSpPr/>
          <p:nvPr/>
        </p:nvSpPr>
        <p:spPr>
          <a:xfrm>
            <a:off x="1835150" y="3357563"/>
            <a:ext cx="5473700" cy="191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/>
            <a:r>
              <a:rPr lang="zh-CN" altLang="en-US" sz="3600" b="1">
                <a:blipFill rotWithShape="0">
                  <a:blip r:embed="rId1"/>
                </a:blipFill>
                <a:latin typeface="黑体" panose="02010609060101010101" pitchFamily="1" charset="-122"/>
                <a:ea typeface="黑体" panose="02010609060101010101" pitchFamily="1" charset="-122"/>
              </a:rPr>
              <a:t>二、误闯“雷区”的后果</a:t>
            </a:r>
            <a:endParaRPr lang="zh-CN" altLang="en-US" sz="3600" b="1">
              <a:blipFill rotWithShape="0">
                <a:blip r:embed="rId1"/>
              </a:blip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076" name="文本框 5124"/>
          <p:cNvSpPr txBox="1"/>
          <p:nvPr/>
        </p:nvSpPr>
        <p:spPr>
          <a:xfrm>
            <a:off x="8294688" y="6165850"/>
            <a:ext cx="957262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24577"/>
          <p:cNvSpPr>
            <a:spLocks noGrp="1"/>
          </p:cNvSpPr>
          <p:nvPr/>
        </p:nvSpPr>
        <p:spPr>
          <a:xfrm>
            <a:off x="1422400" y="347663"/>
            <a:ext cx="6907213" cy="1490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>
              <a:buClrTx/>
            </a:pPr>
            <a:r>
              <a:rPr lang="zh-CN" altLang="en-US" sz="28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二位同学在闯入生活的禁区前、中、后各是什么心态</a:t>
            </a:r>
            <a:r>
              <a:rPr lang="en-US" altLang="zh-CN" sz="28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r>
              <a:rPr lang="zh-CN" altLang="en-US" sz="28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从中可以吸取什么教训</a:t>
            </a:r>
            <a:r>
              <a:rPr lang="en-US" altLang="zh-CN" sz="2800" b="1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en-US" altLang="zh-CN" sz="2800" b="1">
              <a:solidFill>
                <a:srgbClr val="66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5000" y="5419725"/>
            <a:ext cx="59436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认真阅读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29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页的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“相关链接”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06045" y="1953260"/>
          <a:ext cx="8931910" cy="2712085"/>
        </p:xfrm>
        <a:graphic>
          <a:graphicData uri="http://schemas.openxmlformats.org/drawingml/2006/table">
            <a:tbl>
              <a:tblPr/>
              <a:tblGrid>
                <a:gridCol w="1786890"/>
                <a:gridCol w="1786255"/>
                <a:gridCol w="1709420"/>
                <a:gridCol w="1829435"/>
                <a:gridCol w="1819910"/>
              </a:tblGrid>
              <a:tr h="123698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闯入禁区</a:t>
                      </a: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前</a:t>
                      </a:r>
                      <a:r>
                        <a:rPr lang="zh-CN" altLang="en-US" b="1" dirty="0"/>
                        <a:t>的想法</a:t>
                      </a:r>
                      <a:endParaRPr lang="zh-CN" altLang="en-US" b="1" dirty="0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闯入禁区</a:t>
                      </a: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中</a:t>
                      </a:r>
                      <a:r>
                        <a:rPr lang="zh-CN" altLang="en-US" b="1" dirty="0"/>
                        <a:t>的感受</a:t>
                      </a:r>
                      <a:endParaRPr lang="zh-CN" altLang="en-US" b="1" dirty="0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闯入禁区</a:t>
                      </a: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后</a:t>
                      </a:r>
                      <a:r>
                        <a:rPr lang="zh-CN" altLang="en-US" b="1" dirty="0"/>
                        <a:t>的结果</a:t>
                      </a:r>
                      <a:endParaRPr lang="zh-CN" altLang="en-US" b="1" dirty="0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可从中吸取的教训</a:t>
                      </a:r>
                      <a:endParaRPr lang="zh-CN" altLang="en-US" b="1" dirty="0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510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zh-CN" sz="2800" b="1" dirty="0">
                          <a:solidFill>
                            <a:srgbClr val="9900FF"/>
                          </a:solidFill>
                          <a:latin typeface="黑体" panose="02010609060101010101" pitchFamily="1" charset="-122"/>
                          <a:ea typeface="黑体" panose="02010609060101010101" pitchFamily="1" charset="-122"/>
                          <a:sym typeface="+mn-ea"/>
                        </a:rPr>
                        <a:t>程梦 </a:t>
                      </a:r>
                      <a:endParaRPr lang="zh-CN" altLang="zh-CN" sz="2800" b="1" dirty="0">
                        <a:solidFill>
                          <a:srgbClr val="9900FF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9900FF"/>
                          </a:solidFill>
                          <a:latin typeface="黑体" panose="02010609060101010101" pitchFamily="1" charset="-122"/>
                          <a:ea typeface="黑体" panose="02010609060101010101" pitchFamily="1" charset="-122"/>
                          <a:sym typeface="+mn-ea"/>
                        </a:rPr>
                        <a:t>晓琳</a:t>
                      </a:r>
                      <a:endParaRPr lang="zh-CN" altLang="en-US" b="1" dirty="0">
                        <a:solidFill>
                          <a:srgbClr val="9900FF"/>
                        </a:solidFill>
                        <a:latin typeface="黑体" panose="02010609060101010101" pitchFamily="1" charset="-122"/>
                        <a:ea typeface="黑体" panose="02010609060101010101" pitchFamily="1" charset="-122"/>
                      </a:endParaRPr>
                    </a:p>
                  </a:txBody>
                  <a:tcPr vert="horz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021205" y="3369945"/>
            <a:ext cx="1728788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侥幸心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40268" y="4011295"/>
            <a:ext cx="1798637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好奇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26828" y="3628073"/>
            <a:ext cx="18002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神情恍惚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60260" y="3185795"/>
            <a:ext cx="1976755" cy="2103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明辨是非，不贸然尝试，不抱侥幸心理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27370" y="3340735"/>
            <a:ext cx="146494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 b="1"/>
              <a:t>自甘堕落，走上了犯罪的道路</a:t>
            </a:r>
            <a:endParaRPr lang="zh-CN" altLang="zh-CN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5" grpId="0"/>
      <p:bldP spid="3" grpId="0"/>
      <p:bldP spid="4" grpId="0"/>
      <p:bldP spid="6" grpId="0"/>
      <p:bldP spid="8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pic>
        <p:nvPicPr>
          <p:cNvPr id="5122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4287" y="-31750"/>
            <a:ext cx="9161462" cy="6872288"/>
          </a:xfrm>
        </p:spPr>
      </p:pic>
      <p:cxnSp>
        <p:nvCxnSpPr>
          <p:cNvPr id="2" name="直接连接符 1"/>
          <p:cNvCxnSpPr/>
          <p:nvPr/>
        </p:nvCxnSpPr>
        <p:spPr>
          <a:xfrm flipV="1">
            <a:off x="1400175" y="5157470"/>
            <a:ext cx="7059930" cy="209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774700" y="5584825"/>
            <a:ext cx="1276985" cy="44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890" y="15240"/>
            <a:ext cx="9091930" cy="68199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赌博机厂家爆内幕 程序操控玩家必输111206新闻在线_高清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90550" y="834390"/>
            <a:ext cx="7690485" cy="5189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占位符 29698"/>
          <p:cNvSpPr>
            <a:spLocks noGrp="1"/>
          </p:cNvSpPr>
          <p:nvPr>
            <p:ph idx="1"/>
          </p:nvPr>
        </p:nvSpPr>
        <p:spPr>
          <a:xfrm>
            <a:off x="609600" y="2057400"/>
            <a:ext cx="8489950" cy="3551238"/>
          </a:xfrm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zh-CN" altLang="en-US" sz="6000" b="1" dirty="0">
                <a:solidFill>
                  <a:srgbClr val="6600FF"/>
                </a:solidFill>
                <a:ea typeface="华文新魏" panose="02010800040101010101" pitchFamily="2" charset="-122"/>
              </a:rPr>
              <a:t>阅读：</a:t>
            </a:r>
            <a:endParaRPr lang="zh-CN" altLang="en-US" sz="6000" b="1" dirty="0">
              <a:solidFill>
                <a:srgbClr val="6600FF"/>
              </a:solidFill>
              <a:ea typeface="华文新魏" panose="02010800040101010101" pitchFamily="2" charset="-122"/>
            </a:endParaRPr>
          </a:p>
          <a:p>
            <a:pPr algn="ctr">
              <a:lnSpc>
                <a:spcPct val="90000"/>
              </a:lnSpc>
              <a:buNone/>
            </a:pPr>
            <a:r>
              <a:rPr lang="zh-CN" altLang="en-US" sz="6000" b="1" dirty="0">
                <a:solidFill>
                  <a:srgbClr val="6600FF"/>
                </a:solidFill>
                <a:ea typeface="华文新魏" panose="02010800040101010101" pitchFamily="2" charset="-122"/>
              </a:rPr>
              <a:t>   </a:t>
            </a:r>
            <a:r>
              <a:rPr lang="en-US" altLang="zh-CN" sz="6000" b="1" dirty="0">
                <a:solidFill>
                  <a:srgbClr val="FF0000"/>
                </a:solidFill>
                <a:ea typeface="华文新魏" panose="02010800040101010101" pitchFamily="2" charset="-122"/>
              </a:rPr>
              <a:t>《</a:t>
            </a:r>
            <a:r>
              <a:rPr lang="zh-CN" altLang="en-US" sz="6000" b="1" dirty="0">
                <a:solidFill>
                  <a:srgbClr val="FF0000"/>
                </a:solidFill>
                <a:ea typeface="华文新魏" panose="02010800040101010101" pitchFamily="2" charset="-122"/>
              </a:rPr>
              <a:t>吸毒女的遗书</a:t>
            </a:r>
            <a:r>
              <a:rPr lang="en-US" altLang="zh-CN" sz="6000" b="1">
                <a:solidFill>
                  <a:srgbClr val="FF0000"/>
                </a:solidFill>
                <a:ea typeface="华文新魏" panose="02010800040101010101" pitchFamily="2" charset="-122"/>
              </a:rPr>
              <a:t>》</a:t>
            </a:r>
            <a:endParaRPr lang="en-US" altLang="zh-CN" sz="6000" b="1">
              <a:solidFill>
                <a:srgbClr val="FF0000"/>
              </a:solidFill>
              <a:ea typeface="华文新魏" panose="02010800040101010101" pitchFamily="2" charset="-122"/>
            </a:endParaRPr>
          </a:p>
          <a:p>
            <a:pPr algn="ctr">
              <a:lnSpc>
                <a:spcPct val="90000"/>
              </a:lnSpc>
              <a:buNone/>
            </a:pPr>
            <a:endParaRPr lang="en-US" altLang="zh-CN" sz="5400" b="1">
              <a:solidFill>
                <a:srgbClr val="FF0000"/>
              </a:solidFill>
              <a:ea typeface="华文新魏" panose="02010800040101010101" pitchFamily="2" charset="-122"/>
            </a:endParaRPr>
          </a:p>
        </p:txBody>
      </p:sp>
      <p:sp>
        <p:nvSpPr>
          <p:cNvPr id="10242" name="矩形 29699"/>
          <p:cNvSpPr/>
          <p:nvPr/>
        </p:nvSpPr>
        <p:spPr>
          <a:xfrm>
            <a:off x="533400" y="0"/>
            <a:ext cx="3086100" cy="18002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60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方正舒体" panose="02010601030101010101" charset="-122"/>
                <a:ea typeface="方正舒体" panose="02010601030101010101" charset="-122"/>
              </a:rPr>
              <a:t>血泪教训</a:t>
            </a:r>
            <a:endParaRPr lang="zh-CN" altLang="en-US" sz="60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10243" name="日期占位符 1"/>
          <p:cNvSpPr/>
          <p:nvPr>
            <p:ph type="dt" sz="half" idx="10"/>
          </p:nvPr>
        </p:nvSpPr>
        <p:spPr/>
        <p:txBody>
          <a:bodyPr anchor="t"/>
          <a:p>
            <a:endParaRPr lang="zh-CN" altLang="en-US" dirty="0"/>
          </a:p>
        </p:txBody>
      </p:sp>
    </p:spTree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文本占位符 65539" descr="Img220723124"/>
          <p:cNvPicPr>
            <a:picLocks noGrp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3850" y="836613"/>
            <a:ext cx="4248150" cy="5111750"/>
          </a:xfrm>
        </p:spPr>
      </p:pic>
      <p:sp>
        <p:nvSpPr>
          <p:cNvPr id="11266" name="矩形 65540"/>
          <p:cNvSpPr/>
          <p:nvPr/>
        </p:nvSpPr>
        <p:spPr>
          <a:xfrm>
            <a:off x="4751388" y="1454150"/>
            <a:ext cx="4392612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目前全国登记在册的吸毒人员已逾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105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万。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矩形 65541"/>
          <p:cNvSpPr/>
          <p:nvPr/>
        </p:nvSpPr>
        <p:spPr>
          <a:xfrm>
            <a:off x="4629150" y="2868613"/>
            <a:ext cx="450850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艾滋病感染者中六成是吸毒者。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矩形 65542"/>
          <p:cNvSpPr/>
          <p:nvPr/>
        </p:nvSpPr>
        <p:spPr>
          <a:xfrm>
            <a:off x="4645025" y="4221163"/>
            <a:ext cx="4321175" cy="15541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在累计登记在册的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105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万吸毒人员中，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岁以下的青年就占到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72.2%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日期占位符 1"/>
          <p:cNvSpPr/>
          <p:nvPr>
            <p:ph type="dt" sz="half" idx="10"/>
          </p:nvPr>
        </p:nvSpPr>
        <p:spPr/>
        <p:txBody>
          <a:bodyPr anchor="t"/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1429</Words>
  <Paragraphs>121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华文新魏</vt:lpstr>
      <vt:lpstr>方正舒体</vt:lpstr>
      <vt:lpstr>楷体_GB2312</vt:lpstr>
      <vt:lpstr>微软雅黑</vt:lpstr>
      <vt:lpstr>Calibri</vt:lpstr>
      <vt:lpstr>新宋体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吸毒摧残人生－－－对身体的危害</vt:lpstr>
      <vt:lpstr>吸毒毁灭家庭－－－贻害后代 </vt:lpstr>
      <vt:lpstr>吸毒毁灭家庭－－倾家荡产家破人亡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2017-03-03T12:50:00Z</dcterms:created>
  <dcterms:modified xsi:type="dcterms:W3CDTF">2018-09-08T00:29:18Z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