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media/image5.jpg" ContentType="image/png"/>
  <Override PartName="/ppt/media/image6.jpg" ContentType="image/jpeg"/>
  <Override PartName="/ppt/media/image7.jpg" ContentType="image/jpeg"/>
  <Override PartName="/ppt/media/image8.jpg" ContentType="image/jpeg"/>
  <Override PartName="/ppt/media/image9.jpg" ContentType="image/jpeg"/>
  <Override PartName="/ppt/media/image11.jpg" ContentType="image/jpeg"/>
  <Override PartName="/ppt/media/image12.jpg" ContentType="image/jpeg"/>
  <Override PartName="/ppt/media/image14.jpg" ContentType="image/jpeg"/>
  <Override PartName="/ppt/media/image15.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2" r:id="rId3"/>
    <p:sldId id="263" r:id="rId4"/>
    <p:sldId id="264" r:id="rId5"/>
    <p:sldId id="278" r:id="rId6"/>
    <p:sldId id="279" r:id="rId7"/>
    <p:sldId id="265" r:id="rId8"/>
    <p:sldId id="280" r:id="rId9"/>
    <p:sldId id="282" r:id="rId10"/>
    <p:sldId id="281" r:id="rId11"/>
    <p:sldId id="266" r:id="rId12"/>
    <p:sldId id="267" r:id="rId13"/>
    <p:sldId id="275" r:id="rId14"/>
    <p:sldId id="276" r:id="rId15"/>
    <p:sldId id="283"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32" y="1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8A87A34-81AB-432B-8DAE-1953F412C126}" type="datetimeFigureOut">
              <a:rPr lang="en-US" dirty="0"/>
              <a:t>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8A87A34-81AB-432B-8DAE-1953F412C126}" type="datetimeFigureOut">
              <a:rPr lang="en-US" dirty="0"/>
              <a:t>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zh-CN" altLang="en-US" smtClean="0"/>
              <a:t>单击此处编辑母版标题样式</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8A87A34-81AB-432B-8DAE-1953F412C126}" type="datetimeFigureOut">
              <a:rPr lang="en-US" dirty="0"/>
              <a:t>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8A87A34-81AB-432B-8DAE-1953F412C126}" type="datetimeFigureOut">
              <a:rPr lang="en-US" dirty="0"/>
              <a:t>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zh-CN" altLang="en-US" smtClean="0"/>
              <a:t>单击此处编辑母版标题样式</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Date Placeholder 2"/>
          <p:cNvSpPr>
            <a:spLocks noGrp="1"/>
          </p:cNvSpPr>
          <p:nvPr>
            <p:ph type="dt" sz="half" idx="10"/>
          </p:nvPr>
        </p:nvSpPr>
        <p:spPr/>
        <p:txBody>
          <a:bodyPr/>
          <a:lstStyle/>
          <a:p>
            <a:fld id="{48A87A34-81AB-432B-8DAE-1953F412C126}" type="datetimeFigureOut">
              <a:rPr lang="en-US" dirty="0"/>
              <a:t>1/8/2017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zh-CN" altLang="en-US" smtClean="0"/>
              <a:t>单击此处编辑母版标题样式</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Date Placeholder 2"/>
          <p:cNvSpPr>
            <a:spLocks noGrp="1"/>
          </p:cNvSpPr>
          <p:nvPr>
            <p:ph type="dt" sz="half" idx="10"/>
          </p:nvPr>
        </p:nvSpPr>
        <p:spPr/>
        <p:txBody>
          <a:bodyPr/>
          <a:lstStyle/>
          <a:p>
            <a:fld id="{48A87A34-81AB-432B-8DAE-1953F412C126}" type="datetimeFigureOut">
              <a:rPr lang="en-US" dirty="0"/>
              <a:t>1/8/2017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zh-CN" altLang="en-US" smtClean="0"/>
              <a:t>单击此处编辑母版标题样式</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8A87A34-81AB-432B-8DAE-1953F412C126}" type="datetimeFigureOut">
              <a:rPr lang="en-US" dirty="0"/>
              <a:t>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zh-CN" altLang="en-US" smtClean="0"/>
              <a:t>单击此处编辑母版标题样式</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2" name="Content Placeholder 3"/>
          <p:cNvSpPr>
            <a:spLocks noGrp="1"/>
          </p:cNvSpPr>
          <p:nvPr>
            <p:ph sz="quarter" idx="13"/>
          </p:nvPr>
        </p:nvSpPr>
        <p:spPr>
          <a:xfrm>
            <a:off x="913774" y="3051012"/>
            <a:ext cx="5106027" cy="2740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3" name="Content Placeholder 5"/>
          <p:cNvSpPr>
            <a:spLocks noGrp="1"/>
          </p:cNvSpPr>
          <p:nvPr>
            <p:ph sz="quarter" idx="14"/>
          </p:nvPr>
        </p:nvSpPr>
        <p:spPr>
          <a:xfrm>
            <a:off x="6172200" y="3051012"/>
            <a:ext cx="5105401" cy="2740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1/8/2017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1/8/2017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zh-CN" altLang="en-US" smtClean="0"/>
              <a:t>单击此处编辑母版标题样式</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8A87A34-81AB-432B-8DAE-1953F412C126}" type="datetimeFigureOut">
              <a:rPr lang="en-US" dirty="0"/>
              <a:t>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8A87A34-81AB-432B-8DAE-1953F412C126}" type="datetimeFigureOut">
              <a:rPr lang="en-US" dirty="0"/>
              <a:t>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1/8/2017</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12304;&#39134;&#30879;&#35828;&#65306;&#12298;&#19968;&#20998;&#38047;&#25945;&#20320;&#22914;&#20309;&#23545;&#21035;&#20154;&#8220;Say%20No&#8221;&#12299;&#12305;_&#39640;&#28165;.mp4" TargetMode="External"/><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515" y="3318493"/>
            <a:ext cx="4886185" cy="3458324"/>
          </a:xfrm>
          <a:prstGeom prst="rect">
            <a:avLst/>
          </a:prstGeom>
          <a:effectLst>
            <a:glow rad="127000">
              <a:schemeClr val="bg1"/>
            </a:glow>
          </a:effectLst>
        </p:spPr>
      </p:pic>
      <p:sp>
        <p:nvSpPr>
          <p:cNvPr id="5" name="文本框 4"/>
          <p:cNvSpPr txBox="1"/>
          <p:nvPr/>
        </p:nvSpPr>
        <p:spPr>
          <a:xfrm>
            <a:off x="2382554" y="1587340"/>
            <a:ext cx="9506138" cy="1323439"/>
          </a:xfrm>
          <a:prstGeom prst="rect">
            <a:avLst/>
          </a:prstGeom>
          <a:noFill/>
        </p:spPr>
        <p:txBody>
          <a:bodyPr wrap="square" rtlCol="0">
            <a:spAutoFit/>
          </a:bodyPr>
          <a:lstStyle/>
          <a:p>
            <a:r>
              <a:rPr lang="zh-CN" altLang="en-US" sz="8000" dirty="0" smtClean="0">
                <a:ea typeface="幼圆" panose="02010509060101010101" pitchFamily="49" charset="-122"/>
              </a:rPr>
              <a:t>如何学会说</a:t>
            </a:r>
            <a:r>
              <a:rPr lang="en-US" altLang="zh-CN" sz="8000" dirty="0" smtClean="0">
                <a:ea typeface="幼圆" panose="02010509060101010101" pitchFamily="49" charset="-122"/>
              </a:rPr>
              <a:t>:</a:t>
            </a:r>
            <a:r>
              <a:rPr lang="zh-CN" altLang="en-US" sz="8000" dirty="0" smtClean="0">
                <a:ea typeface="幼圆" panose="02010509060101010101" pitchFamily="49" charset="-122"/>
              </a:rPr>
              <a:t>拒绝！</a:t>
            </a:r>
            <a:endParaRPr lang="zh-CN" altLang="en-US" sz="8000" dirty="0">
              <a:ea typeface="幼圆" panose="02010509060101010101" pitchFamily="49" charset="-122"/>
            </a:endParaRPr>
          </a:p>
        </p:txBody>
      </p:sp>
      <p:sp>
        <p:nvSpPr>
          <p:cNvPr id="6" name="文本框 5"/>
          <p:cNvSpPr txBox="1"/>
          <p:nvPr/>
        </p:nvSpPr>
        <p:spPr>
          <a:xfrm>
            <a:off x="1883121" y="4906978"/>
            <a:ext cx="1339913" cy="523220"/>
          </a:xfrm>
          <a:prstGeom prst="rect">
            <a:avLst/>
          </a:prstGeom>
          <a:noFill/>
        </p:spPr>
        <p:txBody>
          <a:bodyPr wrap="square" rtlCol="0">
            <a:spAutoFit/>
          </a:bodyPr>
          <a:lstStyle/>
          <a:p>
            <a:r>
              <a:rPr lang="zh-CN" altLang="en-US" sz="2800" dirty="0" smtClean="0">
                <a:ea typeface="幼圆" panose="02010509060101010101" pitchFamily="49" charset="-122"/>
                <a:hlinkClick r:id="rId3" action="ppaction://hlinkfile"/>
              </a:rPr>
              <a:t>李晗</a:t>
            </a:r>
            <a:endParaRPr lang="zh-CN" altLang="en-US" sz="2800" dirty="0">
              <a:ea typeface="幼圆" panose="02010509060101010101" pitchFamily="49" charset="-122"/>
            </a:endParaRPr>
          </a:p>
        </p:txBody>
      </p:sp>
    </p:spTree>
    <p:extLst>
      <p:ext uri="{BB962C8B-B14F-4D97-AF65-F5344CB8AC3E}">
        <p14:creationId xmlns:p14="http://schemas.microsoft.com/office/powerpoint/2010/main" val="13879920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幼圆" panose="02010509060101010101" pitchFamily="49" charset="-122"/>
                <a:ea typeface="幼圆" panose="02010509060101010101" pitchFamily="49" charset="-122"/>
              </a:rPr>
              <a:t>拒绝后怎么办？</a:t>
            </a:r>
            <a:endParaRPr lang="zh-CN" altLang="en-US" dirty="0">
              <a:latin typeface="幼圆" panose="02010509060101010101" pitchFamily="49" charset="-122"/>
              <a:ea typeface="幼圆" panose="02010509060101010101" pitchFamily="49" charset="-122"/>
            </a:endParaRPr>
          </a:p>
        </p:txBody>
      </p:sp>
      <p:sp>
        <p:nvSpPr>
          <p:cNvPr id="3" name="内容占位符 2"/>
          <p:cNvSpPr>
            <a:spLocks noGrp="1"/>
          </p:cNvSpPr>
          <p:nvPr>
            <p:ph sz="quarter" idx="13"/>
          </p:nvPr>
        </p:nvSpPr>
        <p:spPr>
          <a:xfrm>
            <a:off x="673240" y="1899138"/>
            <a:ext cx="10604360" cy="3892061"/>
          </a:xfrm>
        </p:spPr>
        <p:txBody>
          <a:bodyPr>
            <a:noAutofit/>
          </a:bodyPr>
          <a:lstStyle/>
          <a:p>
            <a:r>
              <a:rPr lang="zh-CN" altLang="en-US" sz="3200" dirty="0" smtClean="0">
                <a:latin typeface="幼圆" panose="02010509060101010101" pitchFamily="49" charset="-122"/>
                <a:ea typeface="幼圆" panose="02010509060101010101" pitchFamily="49" charset="-122"/>
              </a:rPr>
              <a:t>最</a:t>
            </a:r>
            <a:r>
              <a:rPr lang="zh-CN" altLang="en-US" sz="3200" dirty="0">
                <a:latin typeface="幼圆" panose="02010509060101010101" pitchFamily="49" charset="-122"/>
                <a:ea typeface="幼圆" panose="02010509060101010101" pitchFamily="49" charset="-122"/>
              </a:rPr>
              <a:t>容易碍于情面而不懂拒绝的就是对朋友了。朋友间本该互帮互助，不过有时候朋友也会出尔反尔，利用你的慷慨无私，过分地要求你的帮助，一次两次可以理解，多了则会“惯坏”他。另外，问问自己，不敢拒绝，是因为爱，还是害怕失去？</a:t>
            </a:r>
          </a:p>
          <a:p>
            <a:r>
              <a:rPr lang="zh-CN" altLang="en-US" sz="3200" dirty="0">
                <a:latin typeface="幼圆" panose="02010509060101010101" pitchFamily="49" charset="-122"/>
                <a:ea typeface="幼圆" panose="02010509060101010101" pitchFamily="49" charset="-122"/>
              </a:rPr>
              <a:t> </a:t>
            </a:r>
            <a:r>
              <a:rPr lang="zh-CN" altLang="en-US" sz="3200" dirty="0" smtClean="0">
                <a:latin typeface="幼圆" panose="02010509060101010101" pitchFamily="49" charset="-122"/>
                <a:ea typeface="幼圆" panose="02010509060101010101" pitchFamily="49" charset="-122"/>
              </a:rPr>
              <a:t>因为</a:t>
            </a:r>
            <a:r>
              <a:rPr lang="zh-CN" altLang="en-US" sz="3200" dirty="0">
                <a:latin typeface="幼圆" panose="02010509060101010101" pitchFamily="49" charset="-122"/>
                <a:ea typeface="幼圆" panose="02010509060101010101" pitchFamily="49" charset="-122"/>
              </a:rPr>
              <a:t>拒绝就跟自己做不成朋友的人，值得留住么？</a:t>
            </a:r>
          </a:p>
          <a:p>
            <a:endParaRPr lang="zh-CN" altLang="en-US" sz="3200" dirty="0">
              <a:latin typeface="幼圆" panose="02010509060101010101" pitchFamily="49" charset="-122"/>
              <a:ea typeface="幼圆" panose="02010509060101010101"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9571" y="-199764"/>
            <a:ext cx="2098902" cy="2098902"/>
          </a:xfrm>
          <a:prstGeom prst="rect">
            <a:avLst/>
          </a:prstGeom>
        </p:spPr>
      </p:pic>
    </p:spTree>
    <p:extLst>
      <p:ext uri="{BB962C8B-B14F-4D97-AF65-F5344CB8AC3E}">
        <p14:creationId xmlns:p14="http://schemas.microsoft.com/office/powerpoint/2010/main" val="42687255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3047" y="442128"/>
            <a:ext cx="10882364" cy="4524315"/>
          </a:xfrm>
          <a:prstGeom prst="rect">
            <a:avLst/>
          </a:prstGeom>
          <a:noFill/>
        </p:spPr>
        <p:txBody>
          <a:bodyPr wrap="square" rtlCol="0">
            <a:spAutoFit/>
          </a:bodyPr>
          <a:lstStyle/>
          <a:p>
            <a:r>
              <a:rPr lang="zh-CN" altLang="en-US" sz="3200" dirty="0" smtClean="0">
                <a:ea typeface="幼圆" panose="02010509060101010101" pitchFamily="49" charset="-122"/>
              </a:rPr>
              <a:t>面对陌生人</a:t>
            </a:r>
            <a:r>
              <a:rPr lang="zh-CN" altLang="en-US" sz="3200" dirty="0">
                <a:ea typeface="幼圆" panose="02010509060101010101" pitchFamily="49" charset="-122"/>
              </a:rPr>
              <a:t>有奇怪的请求</a:t>
            </a:r>
            <a:r>
              <a:rPr lang="zh-CN" altLang="en-US" sz="3200" dirty="0" smtClean="0">
                <a:ea typeface="幼圆" panose="02010509060101010101" pitchFamily="49" charset="-122"/>
              </a:rPr>
              <a:t>时。。。。。</a:t>
            </a:r>
            <a:endParaRPr lang="zh-CN" altLang="en-US" sz="3200" dirty="0">
              <a:ea typeface="幼圆" panose="02010509060101010101" pitchFamily="49" charset="-122"/>
            </a:endParaRPr>
          </a:p>
          <a:p>
            <a:r>
              <a:rPr lang="zh-CN" altLang="en-US" sz="3200" dirty="0">
                <a:ea typeface="幼圆" panose="02010509060101010101" pitchFamily="49" charset="-122"/>
              </a:rPr>
              <a:t>　　社会上好吃懒做、不走寻常道的骗子很多，心思单纯、善良热心的人就很容易受骗，“善良本无错，奈何遭人骗”，一些人辛辛苦苦攒了血汗钱被瞬间骗光的例子不在少数。</a:t>
            </a:r>
          </a:p>
          <a:p>
            <a:r>
              <a:rPr lang="zh-CN" altLang="en-US" sz="3200" dirty="0">
                <a:ea typeface="幼圆" panose="02010509060101010101" pitchFamily="49" charset="-122"/>
              </a:rPr>
              <a:t>　　有时路上会有些穿着得体的陌生人莫名向你提出金钱、物质方面帮助，或者让你亲自带路领他们去某处，这些都应直接拒绝。至于借用你亲友名义用短信、电话要求金钱支援，或者各种凭空而来的中奖</a:t>
            </a:r>
            <a:r>
              <a:rPr lang="zh-CN" altLang="en-US" sz="3200" dirty="0" smtClean="0">
                <a:ea typeface="幼圆" panose="02010509060101010101" pitchFamily="49" charset="-122"/>
              </a:rPr>
              <a:t>信息。</a:t>
            </a:r>
            <a:endParaRPr lang="zh-CN" altLang="en-US" sz="3200" dirty="0">
              <a:ea typeface="幼圆" panose="02010509060101010101" pitchFamily="49" charset="-122"/>
            </a:endParaRPr>
          </a:p>
        </p:txBody>
      </p:sp>
      <p:sp>
        <p:nvSpPr>
          <p:cNvPr id="5" name="文本框 4"/>
          <p:cNvSpPr txBox="1"/>
          <p:nvPr/>
        </p:nvSpPr>
        <p:spPr>
          <a:xfrm>
            <a:off x="633047" y="5084466"/>
            <a:ext cx="5657222" cy="461665"/>
          </a:xfrm>
          <a:prstGeom prst="rect">
            <a:avLst/>
          </a:prstGeom>
          <a:noFill/>
        </p:spPr>
        <p:txBody>
          <a:bodyPr wrap="square" rtlCol="0">
            <a:spAutoFit/>
          </a:bodyPr>
          <a:lstStyle/>
          <a:p>
            <a:r>
              <a:rPr lang="zh-CN" altLang="en-US" sz="2400" dirty="0" smtClean="0">
                <a:solidFill>
                  <a:schemeClr val="accent6">
                    <a:lumMod val="75000"/>
                  </a:schemeClr>
                </a:solidFill>
                <a:ea typeface="幼圆" panose="02010509060101010101" pitchFamily="49" charset="-122"/>
              </a:rPr>
              <a:t>提醒：抵制诱惑，提高警惕。</a:t>
            </a:r>
            <a:endParaRPr lang="zh-CN" altLang="en-US" sz="2400" dirty="0">
              <a:solidFill>
                <a:schemeClr val="accent6">
                  <a:lumMod val="75000"/>
                </a:schemeClr>
              </a:solidFill>
              <a:ea typeface="幼圆" panose="02010509060101010101" pitchFamily="49" charset="-122"/>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16682"/>
          <a:stretch/>
        </p:blipFill>
        <p:spPr>
          <a:xfrm>
            <a:off x="8445430" y="4477168"/>
            <a:ext cx="2857500" cy="2380832"/>
          </a:xfrm>
          <a:prstGeom prst="rect">
            <a:avLst/>
          </a:prstGeom>
        </p:spPr>
      </p:pic>
    </p:spTree>
    <p:extLst>
      <p:ext uri="{BB962C8B-B14F-4D97-AF65-F5344CB8AC3E}">
        <p14:creationId xmlns:p14="http://schemas.microsoft.com/office/powerpoint/2010/main" val="142725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2998" y="442127"/>
            <a:ext cx="10671349" cy="5693866"/>
          </a:xfrm>
          <a:prstGeom prst="rect">
            <a:avLst/>
          </a:prstGeom>
          <a:noFill/>
        </p:spPr>
        <p:txBody>
          <a:bodyPr wrap="square" rtlCol="0">
            <a:spAutoFit/>
          </a:bodyPr>
          <a:lstStyle/>
          <a:p>
            <a:r>
              <a:rPr lang="zh-CN" altLang="en-US" sz="2800" dirty="0">
                <a:latin typeface="幼圆" panose="02010509060101010101" pitchFamily="49" charset="-122"/>
                <a:ea typeface="幼圆" panose="02010509060101010101" pitchFamily="49" charset="-122"/>
              </a:rPr>
              <a:t> </a:t>
            </a:r>
            <a:r>
              <a:rPr lang="zh-CN" altLang="en-US" sz="2800" dirty="0" smtClean="0">
                <a:latin typeface="幼圆" panose="02010509060101010101" pitchFamily="49" charset="-122"/>
                <a:ea typeface="幼圆" panose="02010509060101010101" pitchFamily="49" charset="-122"/>
              </a:rPr>
              <a:t>              要</a:t>
            </a:r>
            <a:r>
              <a:rPr lang="zh-CN" altLang="en-US" sz="2800" dirty="0">
                <a:latin typeface="幼圆" panose="02010509060101010101" pitchFamily="49" charset="-122"/>
                <a:ea typeface="幼圆" panose="02010509060101010101" pitchFamily="49" charset="-122"/>
              </a:rPr>
              <a:t>自尊、自信、自我、讲原则</a:t>
            </a:r>
          </a:p>
          <a:p>
            <a:r>
              <a:rPr lang="zh-CN" altLang="en-US" sz="2800" dirty="0">
                <a:latin typeface="幼圆" panose="02010509060101010101" pitchFamily="49" charset="-122"/>
                <a:ea typeface="幼圆" panose="02010509060101010101" pitchFamily="49" charset="-122"/>
              </a:rPr>
              <a:t>　　不敢拒绝、不懂拒绝、不善于拒绝，多半是因为不自信，怕得罪人，怕给自己的未来人际关系带来不利。要知道，靠讨好、低姿态换来的关系很脆弱，且没有意义。我们可以主动热心地去帮助一些真正有需要的人，但没义务去一味顺从别人。</a:t>
            </a:r>
          </a:p>
          <a:p>
            <a:r>
              <a:rPr lang="zh-CN" altLang="en-US" sz="2800" dirty="0">
                <a:latin typeface="幼圆" panose="02010509060101010101" pitchFamily="49" charset="-122"/>
                <a:ea typeface="幼圆" panose="02010509060101010101" pitchFamily="49" charset="-122"/>
              </a:rPr>
              <a:t>　　</a:t>
            </a:r>
            <a:endParaRPr lang="en-US" altLang="zh-CN" sz="2800" dirty="0" smtClean="0">
              <a:latin typeface="幼圆" panose="02010509060101010101" pitchFamily="49" charset="-122"/>
              <a:ea typeface="幼圆" panose="02010509060101010101" pitchFamily="49" charset="-122"/>
            </a:endParaRPr>
          </a:p>
          <a:p>
            <a:r>
              <a:rPr lang="en-US" altLang="zh-CN" sz="2800" dirty="0">
                <a:latin typeface="幼圆" panose="02010509060101010101" pitchFamily="49" charset="-122"/>
                <a:ea typeface="幼圆" panose="02010509060101010101" pitchFamily="49" charset="-122"/>
              </a:rPr>
              <a:t> </a:t>
            </a:r>
            <a:r>
              <a:rPr lang="en-US" altLang="zh-CN" sz="2800" dirty="0" smtClean="0">
                <a:latin typeface="幼圆" panose="02010509060101010101" pitchFamily="49" charset="-122"/>
                <a:ea typeface="幼圆" panose="02010509060101010101" pitchFamily="49" charset="-122"/>
              </a:rPr>
              <a:t>   </a:t>
            </a:r>
            <a:r>
              <a:rPr lang="zh-CN" altLang="en-US" sz="2800" dirty="0" smtClean="0">
                <a:latin typeface="幼圆" panose="02010509060101010101" pitchFamily="49" charset="-122"/>
                <a:ea typeface="幼圆" panose="02010509060101010101" pitchFamily="49" charset="-122"/>
              </a:rPr>
              <a:t>不论</a:t>
            </a:r>
            <a:r>
              <a:rPr lang="zh-CN" altLang="en-US" sz="2800" dirty="0">
                <a:latin typeface="幼圆" panose="02010509060101010101" pitchFamily="49" charset="-122"/>
                <a:ea typeface="幼圆" panose="02010509060101010101" pitchFamily="49" charset="-122"/>
              </a:rPr>
              <a:t>出身背景、能力高低，最起码的自尊、自信要有，在工作生活中积极上进，坚持自己的个性，讲原则、守承诺。自信有时意味着“不轻易顺从”，你不需要直接拒绝别人。别人在了解你的为人处世之后就不会轻易对你提出那些无礼的、甚至会侮辱你尊严的要求。</a:t>
            </a:r>
          </a:p>
          <a:p>
            <a:endParaRPr lang="zh-CN" altLang="en-US" sz="2800" dirty="0">
              <a:latin typeface="幼圆" panose="02010509060101010101" pitchFamily="49" charset="-122"/>
              <a:ea typeface="幼圆" panose="02010509060101010101" pitchFamily="49" charset="-122"/>
            </a:endParaRPr>
          </a:p>
          <a:p>
            <a:r>
              <a:rPr lang="zh-CN" altLang="en-US" sz="2800" dirty="0" smtClean="0">
                <a:latin typeface="幼圆" panose="02010509060101010101" pitchFamily="49" charset="-122"/>
                <a:ea typeface="幼圆" panose="02010509060101010101" pitchFamily="49" charset="-122"/>
              </a:rPr>
              <a:t>    面对</a:t>
            </a:r>
            <a:r>
              <a:rPr lang="zh-CN" altLang="en-US" sz="2800" dirty="0">
                <a:latin typeface="幼圆" panose="02010509060101010101" pitchFamily="49" charset="-122"/>
                <a:ea typeface="幼圆" panose="02010509060101010101" pitchFamily="49" charset="-122"/>
              </a:rPr>
              <a:t>蛮横无理的要求要不卑不亢、当面</a:t>
            </a:r>
            <a:r>
              <a:rPr lang="zh-CN" altLang="en-US" sz="2800" dirty="0" smtClean="0">
                <a:latin typeface="幼圆" panose="02010509060101010101" pitchFamily="49" charset="-122"/>
                <a:ea typeface="幼圆" panose="02010509060101010101" pitchFamily="49" charset="-122"/>
              </a:rPr>
              <a:t>拒绝。</a:t>
            </a:r>
            <a:endParaRPr lang="zh-CN" altLang="en-US" sz="2800" dirty="0">
              <a:latin typeface="幼圆" panose="02010509060101010101" pitchFamily="49" charset="-122"/>
              <a:ea typeface="幼圆" panose="02010509060101010101" pitchFamily="49"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86501" y="4792225"/>
            <a:ext cx="2278185" cy="2278185"/>
          </a:xfrm>
          <a:prstGeom prst="rect">
            <a:avLst/>
          </a:prstGeom>
        </p:spPr>
      </p:pic>
    </p:spTree>
    <p:extLst>
      <p:ext uri="{BB962C8B-B14F-4D97-AF65-F5344CB8AC3E}">
        <p14:creationId xmlns:p14="http://schemas.microsoft.com/office/powerpoint/2010/main" val="39627041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97688" y="1577591"/>
            <a:ext cx="11806814" cy="1015663"/>
          </a:xfrm>
          <a:prstGeom prst="rect">
            <a:avLst/>
          </a:prstGeom>
          <a:noFill/>
        </p:spPr>
        <p:txBody>
          <a:bodyPr wrap="square" rtlCol="0">
            <a:spAutoFit/>
          </a:bodyPr>
          <a:lstStyle/>
          <a:p>
            <a:r>
              <a:rPr lang="zh-CN" altLang="en-US" sz="6000" dirty="0">
                <a:ea typeface="幼圆" panose="02010509060101010101" pitchFamily="49" charset="-122"/>
              </a:rPr>
              <a:t>一定要真诚，免得引起误解</a:t>
            </a: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5188"/>
          <a:stretch/>
        </p:blipFill>
        <p:spPr>
          <a:xfrm>
            <a:off x="6476163" y="2919282"/>
            <a:ext cx="4563819" cy="3029106"/>
          </a:xfrm>
          <a:prstGeom prst="rect">
            <a:avLst/>
          </a:prstGeom>
        </p:spPr>
      </p:pic>
    </p:spTree>
    <p:extLst>
      <p:ext uri="{BB962C8B-B14F-4D97-AF65-F5344CB8AC3E}">
        <p14:creationId xmlns:p14="http://schemas.microsoft.com/office/powerpoint/2010/main" val="2374444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1257" y="328149"/>
            <a:ext cx="10098594" cy="6278642"/>
          </a:xfrm>
          <a:prstGeom prst="rect">
            <a:avLst/>
          </a:prstGeom>
          <a:noFill/>
        </p:spPr>
        <p:txBody>
          <a:bodyPr wrap="square" rtlCol="0">
            <a:spAutoFit/>
          </a:bodyPr>
          <a:lstStyle/>
          <a:p>
            <a:r>
              <a:rPr lang="zh-CN" altLang="en-US" sz="3200" dirty="0" smtClean="0">
                <a:latin typeface="幼圆" panose="02010509060101010101" pitchFamily="49" charset="-122"/>
                <a:ea typeface="幼圆" panose="02010509060101010101" pitchFamily="49" charset="-122"/>
              </a:rPr>
              <a:t>    我们</a:t>
            </a:r>
            <a:r>
              <a:rPr lang="zh-CN" altLang="en-US" sz="3200" dirty="0">
                <a:latin typeface="幼圆" panose="02010509060101010101" pitchFamily="49" charset="-122"/>
                <a:ea typeface="幼圆" panose="02010509060101010101" pitchFamily="49" charset="-122"/>
              </a:rPr>
              <a:t>有权拒绝别人的不适当要求，但有时拒绝很难，通常会碍于情面、自尊、场合等，又或者性格过于温顺，只好违背心意去迎合别人，答应别人的要求。</a:t>
            </a:r>
          </a:p>
          <a:p>
            <a:r>
              <a:rPr lang="zh-CN" altLang="en-US" sz="3200" dirty="0">
                <a:latin typeface="幼圆" panose="02010509060101010101" pitchFamily="49" charset="-122"/>
                <a:ea typeface="幼圆" panose="02010509060101010101" pitchFamily="49" charset="-122"/>
              </a:rPr>
              <a:t>　　久而久之，人家就把我们当成“很好说话的人”，他们会变本加厉提出更过分的要求，会习惯性“欺负”我们，帮他们做事好像就是理所当然的。而其实我们心里会不开心，会郁闷，会失衡，甚至愤怒。</a:t>
            </a:r>
          </a:p>
          <a:p>
            <a:r>
              <a:rPr lang="zh-CN" altLang="en-US" sz="3200" dirty="0">
                <a:latin typeface="幼圆" panose="02010509060101010101" pitchFamily="49" charset="-122"/>
                <a:ea typeface="幼圆" panose="02010509060101010101" pitchFamily="49" charset="-122"/>
              </a:rPr>
              <a:t>　　那么当初又何必委曲求全答应人家呢？不论在生活、学习和工作上，我们必须巧妙地拒绝别人的一些无理要求，做一个有原则、有自我的人，才能得到别人真正的尊重。拒绝，可以说是基本的生活常识，也是一门艺术。</a:t>
            </a:r>
          </a:p>
          <a:p>
            <a:endParaRPr lang="zh-CN" altLang="en-US" dirty="0"/>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3319" t="5033" r="12308" b="3165"/>
          <a:stretch/>
        </p:blipFill>
        <p:spPr>
          <a:xfrm>
            <a:off x="10108641" y="4286428"/>
            <a:ext cx="2083359" cy="2571572"/>
          </a:xfrm>
          <a:prstGeom prst="rect">
            <a:avLst/>
          </a:prstGeom>
        </p:spPr>
      </p:pic>
      <p:sp>
        <p:nvSpPr>
          <p:cNvPr id="7" name="文本框 6"/>
          <p:cNvSpPr txBox="1"/>
          <p:nvPr/>
        </p:nvSpPr>
        <p:spPr>
          <a:xfrm>
            <a:off x="10642488" y="1426866"/>
            <a:ext cx="1015663" cy="2642717"/>
          </a:xfrm>
          <a:prstGeom prst="rect">
            <a:avLst/>
          </a:prstGeom>
          <a:noFill/>
        </p:spPr>
        <p:txBody>
          <a:bodyPr vert="eaVert" wrap="square" rtlCol="0">
            <a:spAutoFit/>
          </a:bodyPr>
          <a:lstStyle/>
          <a:p>
            <a:r>
              <a:rPr lang="zh-CN" altLang="en-US" sz="5400" dirty="0" smtClean="0">
                <a:latin typeface="幼圆" panose="02010509060101010101" pitchFamily="49" charset="-122"/>
                <a:ea typeface="幼圆" panose="02010509060101010101" pitchFamily="49" charset="-122"/>
              </a:rPr>
              <a:t>小结：</a:t>
            </a:r>
            <a:endParaRPr lang="zh-CN" altLang="en-US" sz="54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72686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0" y="-240568"/>
            <a:ext cx="12329327" cy="7705830"/>
          </a:xfrm>
        </p:spPr>
      </p:pic>
      <p:sp>
        <p:nvSpPr>
          <p:cNvPr id="5" name="文本框 4"/>
          <p:cNvSpPr txBox="1"/>
          <p:nvPr/>
        </p:nvSpPr>
        <p:spPr>
          <a:xfrm>
            <a:off x="7188547" y="2596684"/>
            <a:ext cx="4089679" cy="1015663"/>
          </a:xfrm>
          <a:prstGeom prst="rect">
            <a:avLst/>
          </a:prstGeom>
          <a:noFill/>
        </p:spPr>
        <p:txBody>
          <a:bodyPr wrap="square" rtlCol="0">
            <a:spAutoFit/>
          </a:bodyPr>
          <a:lstStyle/>
          <a:p>
            <a:r>
              <a:rPr lang="zh-CN" altLang="en-US" sz="6000" dirty="0" smtClean="0">
                <a:ea typeface="幼圆" panose="02010509060101010101" pitchFamily="49" charset="-122"/>
              </a:rPr>
              <a:t>谢谢！</a:t>
            </a:r>
            <a:endParaRPr lang="zh-CN" altLang="en-US" sz="6000" dirty="0">
              <a:ea typeface="幼圆" panose="02010509060101010101" pitchFamily="49" charset="-122"/>
            </a:endParaRPr>
          </a:p>
        </p:txBody>
      </p:sp>
    </p:spTree>
    <p:extLst>
      <p:ext uri="{BB962C8B-B14F-4D97-AF65-F5344CB8AC3E}">
        <p14:creationId xmlns:p14="http://schemas.microsoft.com/office/powerpoint/2010/main" val="1457301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3772" y="612949"/>
            <a:ext cx="11143621" cy="4524315"/>
          </a:xfrm>
          <a:prstGeom prst="rect">
            <a:avLst/>
          </a:prstGeom>
          <a:noFill/>
        </p:spPr>
        <p:txBody>
          <a:bodyPr wrap="square" rtlCol="0">
            <a:spAutoFit/>
          </a:bodyPr>
          <a:lstStyle/>
          <a:p>
            <a:r>
              <a:rPr lang="zh-CN" altLang="en-US" sz="3600" dirty="0">
                <a:latin typeface="幼圆" panose="02010509060101010101" pitchFamily="49" charset="-122"/>
                <a:ea typeface="幼圆" panose="02010509060101010101" pitchFamily="49" charset="-122"/>
              </a:rPr>
              <a:t>罗斯福在当选美国总统之前，曾任美国海军部部长。一天，一位老朋友向他打听海军在加勒比海的一个小岛上建立潜艇基地的计划。这是军事秘密，不能泄露。罗斯福想了想，然后向四周看了看，压低声音问他的朋友：“你能保密吗</a:t>
            </a:r>
            <a:r>
              <a:rPr lang="en-US" altLang="zh-CN" sz="3600" dirty="0">
                <a:latin typeface="幼圆" panose="02010509060101010101" pitchFamily="49" charset="-122"/>
                <a:ea typeface="幼圆" panose="02010509060101010101" pitchFamily="49" charset="-122"/>
              </a:rPr>
              <a:t>?”</a:t>
            </a:r>
            <a:r>
              <a:rPr lang="zh-CN" altLang="en-US" sz="3600" dirty="0">
                <a:latin typeface="幼圆" panose="02010509060101010101" pitchFamily="49" charset="-122"/>
                <a:ea typeface="幼圆" panose="02010509060101010101" pitchFamily="49" charset="-122"/>
              </a:rPr>
              <a:t>对方信誓旦旦地问答：“能，我一定能。”“那么</a:t>
            </a:r>
            <a:r>
              <a:rPr lang="en-US" altLang="zh-CN" sz="3600" dirty="0">
                <a:latin typeface="幼圆" panose="02010509060101010101" pitchFamily="49" charset="-122"/>
                <a:ea typeface="幼圆" panose="02010509060101010101" pitchFamily="49" charset="-122"/>
              </a:rPr>
              <a:t>……”</a:t>
            </a:r>
            <a:r>
              <a:rPr lang="zh-CN" altLang="en-US" sz="3600" dirty="0">
                <a:latin typeface="幼圆" panose="02010509060101010101" pitchFamily="49" charset="-122"/>
                <a:ea typeface="幼圆" panose="02010509060101010101" pitchFamily="49" charset="-122"/>
              </a:rPr>
              <a:t>罗斯福诡秘地微笑着说，“我也能</a:t>
            </a:r>
            <a:r>
              <a:rPr lang="en-US" altLang="zh-CN" sz="3600" dirty="0">
                <a:latin typeface="幼圆" panose="02010509060101010101" pitchFamily="49" charset="-122"/>
                <a:ea typeface="幼圆" panose="02010509060101010101" pitchFamily="49" charset="-122"/>
              </a:rPr>
              <a:t>! ”</a:t>
            </a:r>
            <a:r>
              <a:rPr lang="zh-CN" altLang="en-US" sz="3600" dirty="0">
                <a:latin typeface="幼圆" panose="02010509060101010101" pitchFamily="49" charset="-122"/>
                <a:ea typeface="幼圆" panose="02010509060101010101" pitchFamily="49" charset="-122"/>
              </a:rPr>
              <a:t>这时，两个人不约而同地大笑</a:t>
            </a:r>
            <a:r>
              <a:rPr lang="zh-CN" altLang="en-US" sz="3600" dirty="0" smtClean="0">
                <a:latin typeface="幼圆" panose="02010509060101010101" pitchFamily="49" charset="-122"/>
                <a:ea typeface="幼圆" panose="02010509060101010101" pitchFamily="49" charset="-122"/>
              </a:rPr>
              <a:t>起来。</a:t>
            </a:r>
            <a:endParaRPr lang="zh-CN" altLang="en-US" sz="3600" dirty="0">
              <a:latin typeface="幼圆" panose="02010509060101010101" pitchFamily="49" charset="-122"/>
              <a:ea typeface="幼圆" panose="02010509060101010101" pitchFamily="49"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7493" y="4635836"/>
            <a:ext cx="3798643" cy="2222164"/>
          </a:xfrm>
          <a:prstGeom prst="rect">
            <a:avLst/>
          </a:prstGeom>
        </p:spPr>
      </p:pic>
      <p:sp>
        <p:nvSpPr>
          <p:cNvPr id="6" name="文本框 5"/>
          <p:cNvSpPr txBox="1"/>
          <p:nvPr/>
        </p:nvSpPr>
        <p:spPr>
          <a:xfrm>
            <a:off x="703385" y="5576835"/>
            <a:ext cx="5476351" cy="954107"/>
          </a:xfrm>
          <a:prstGeom prst="rect">
            <a:avLst/>
          </a:prstGeom>
          <a:noFill/>
        </p:spPr>
        <p:txBody>
          <a:bodyPr wrap="square" rtlCol="0">
            <a:spAutoFit/>
          </a:bodyPr>
          <a:lstStyle/>
          <a:p>
            <a:r>
              <a:rPr lang="zh-CN" altLang="en-US" sz="2800" dirty="0" smtClean="0"/>
              <a:t>提问：从这个故事中，你有什么感想？</a:t>
            </a:r>
            <a:endParaRPr lang="zh-CN" altLang="en-US" sz="2800" dirty="0"/>
          </a:p>
        </p:txBody>
      </p:sp>
    </p:spTree>
    <p:extLst>
      <p:ext uri="{BB962C8B-B14F-4D97-AF65-F5344CB8AC3E}">
        <p14:creationId xmlns:p14="http://schemas.microsoft.com/office/powerpoint/2010/main" val="9870642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95755" y="482322"/>
            <a:ext cx="8943032" cy="4832092"/>
          </a:xfrm>
          <a:prstGeom prst="rect">
            <a:avLst/>
          </a:prstGeom>
          <a:noFill/>
        </p:spPr>
        <p:txBody>
          <a:bodyPr wrap="square" rtlCol="0">
            <a:spAutoFit/>
          </a:bodyPr>
          <a:lstStyle/>
          <a:p>
            <a:r>
              <a:rPr lang="zh-CN" altLang="en-US" sz="4400" dirty="0">
                <a:latin typeface="幼圆" panose="02010509060101010101" pitchFamily="49" charset="-122"/>
                <a:ea typeface="幼圆" panose="02010509060101010101" pitchFamily="49" charset="-122"/>
              </a:rPr>
              <a:t>生活中，我们经常会遇到一些难以接受或者无法接受的事情，给我们的第一反应就是拒绝。而一口就回绝了别人会让人很尴尬甚至很难堪。别人盛情难却，自己却有难言之隐，那么，如何能在别人乐意接受的情况下巧妙的拒绝别人呢？</a:t>
            </a: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13736" t="15934" r="12682" b="14835"/>
          <a:stretch/>
        </p:blipFill>
        <p:spPr>
          <a:xfrm>
            <a:off x="8500905" y="4607924"/>
            <a:ext cx="2391508" cy="2250076"/>
          </a:xfrm>
          <a:prstGeom prst="rect">
            <a:avLst/>
          </a:prstGeom>
        </p:spPr>
      </p:pic>
    </p:spTree>
    <p:extLst>
      <p:ext uri="{BB962C8B-B14F-4D97-AF65-F5344CB8AC3E}">
        <p14:creationId xmlns:p14="http://schemas.microsoft.com/office/powerpoint/2010/main" val="5553646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4981" y="1848897"/>
            <a:ext cx="5667270" cy="3170099"/>
          </a:xfrm>
          <a:prstGeom prst="rect">
            <a:avLst/>
          </a:prstGeom>
          <a:noFill/>
        </p:spPr>
        <p:txBody>
          <a:bodyPr wrap="square" rtlCol="0">
            <a:spAutoFit/>
          </a:bodyPr>
          <a:lstStyle/>
          <a:p>
            <a:r>
              <a:rPr lang="zh-CN" altLang="en-US" sz="4000" dirty="0" smtClean="0">
                <a:ea typeface="幼圆" panose="02010509060101010101" pitchFamily="49" charset="-122"/>
              </a:rPr>
              <a:t>情景一：</a:t>
            </a:r>
            <a:endParaRPr lang="en-US" altLang="zh-CN" sz="4000" dirty="0" smtClean="0">
              <a:ea typeface="幼圆" panose="02010509060101010101" pitchFamily="49" charset="-122"/>
            </a:endParaRPr>
          </a:p>
          <a:p>
            <a:r>
              <a:rPr lang="en-US" altLang="zh-CN" sz="4000" dirty="0">
                <a:ea typeface="幼圆" panose="02010509060101010101" pitchFamily="49" charset="-122"/>
              </a:rPr>
              <a:t> </a:t>
            </a:r>
            <a:r>
              <a:rPr lang="en-US" altLang="zh-CN" sz="4000" dirty="0" smtClean="0">
                <a:ea typeface="幼圆" panose="02010509060101010101" pitchFamily="49" charset="-122"/>
              </a:rPr>
              <a:t>    </a:t>
            </a:r>
            <a:r>
              <a:rPr lang="zh-CN" altLang="en-US" sz="4000" dirty="0" smtClean="0">
                <a:ea typeface="幼圆" panose="02010509060101010101" pitchFamily="49" charset="-122"/>
              </a:rPr>
              <a:t>借钱</a:t>
            </a:r>
            <a:r>
              <a:rPr lang="zh-CN" altLang="en-US" sz="4000" dirty="0">
                <a:ea typeface="幼圆" panose="02010509060101010101" pitchFamily="49" charset="-122"/>
              </a:rPr>
              <a:t>方面。借钱，很多朋友都苦恼的一件事，尤其对于那些口碑不好，言而无信的人。</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8694" y="1557285"/>
            <a:ext cx="4276620" cy="4276620"/>
          </a:xfrm>
          <a:prstGeom prst="rect">
            <a:avLst/>
          </a:prstGeom>
        </p:spPr>
      </p:pic>
    </p:spTree>
    <p:extLst>
      <p:ext uri="{BB962C8B-B14F-4D97-AF65-F5344CB8AC3E}">
        <p14:creationId xmlns:p14="http://schemas.microsoft.com/office/powerpoint/2010/main" val="4147704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0919" y="492370"/>
            <a:ext cx="12001081" cy="6247864"/>
          </a:xfrm>
          <a:prstGeom prst="rect">
            <a:avLst/>
          </a:prstGeom>
          <a:noFill/>
        </p:spPr>
        <p:txBody>
          <a:bodyPr wrap="square" rtlCol="0">
            <a:spAutoFit/>
          </a:bodyPr>
          <a:lstStyle/>
          <a:p>
            <a:r>
              <a:rPr lang="en-US" altLang="zh-CN" sz="2500" dirty="0" smtClean="0">
                <a:ea typeface="幼圆" panose="02010509060101010101" pitchFamily="49" charset="-122"/>
              </a:rPr>
              <a:t>1</a:t>
            </a:r>
            <a:r>
              <a:rPr lang="zh-CN" altLang="en-US" sz="2500" dirty="0" smtClean="0">
                <a:ea typeface="幼圆" panose="02010509060101010101" pitchFamily="49" charset="-122"/>
              </a:rPr>
              <a:t>、不好</a:t>
            </a:r>
            <a:r>
              <a:rPr lang="zh-CN" altLang="en-US" sz="2500" dirty="0">
                <a:ea typeface="幼圆" panose="02010509060101010101" pitchFamily="49" charset="-122"/>
              </a:rPr>
              <a:t>正面拒绝时，只好采取迂回的战术，转移话题也好，另有理由也好，主要是善于利用语气的转折</a:t>
            </a:r>
            <a:r>
              <a:rPr lang="en-US" altLang="zh-CN" sz="2500" dirty="0">
                <a:ea typeface="幼圆" panose="02010509060101010101" pitchFamily="49" charset="-122"/>
              </a:rPr>
              <a:t>——</a:t>
            </a:r>
            <a:r>
              <a:rPr lang="zh-CN" altLang="en-US" sz="2500" dirty="0">
                <a:ea typeface="幼圆" panose="02010509060101010101" pitchFamily="49" charset="-122"/>
              </a:rPr>
              <a:t>温和而坚持</a:t>
            </a:r>
            <a:r>
              <a:rPr lang="en-US" altLang="zh-CN" sz="2500" dirty="0">
                <a:ea typeface="幼圆" panose="02010509060101010101" pitchFamily="49" charset="-122"/>
              </a:rPr>
              <a:t>——</a:t>
            </a:r>
            <a:r>
              <a:rPr lang="zh-CN" altLang="en-US" sz="2500" dirty="0">
                <a:ea typeface="幼圆" panose="02010509060101010101" pitchFamily="49" charset="-122"/>
              </a:rPr>
              <a:t>绝不会答应，但也不致撕破脸。比如，先向对方表示同情，或给予赞美，然后再提出理由，加以拒绝。由于先前对方在心理上已因为你的同情使两人的距离拉近，所以对于你的拒绝也较能以</a:t>
            </a:r>
            <a:r>
              <a:rPr lang="zh-CN" altLang="en-US" sz="2500" dirty="0" smtClean="0">
                <a:ea typeface="幼圆" panose="02010509060101010101" pitchFamily="49" charset="-122"/>
              </a:rPr>
              <a:t>“可以理解”</a:t>
            </a:r>
            <a:r>
              <a:rPr lang="zh-CN" altLang="en-US" sz="2500" dirty="0">
                <a:ea typeface="幼圆" panose="02010509060101010101" pitchFamily="49" charset="-122"/>
              </a:rPr>
              <a:t>的态度接受</a:t>
            </a:r>
            <a:r>
              <a:rPr lang="zh-CN" altLang="en-US" sz="2500" dirty="0" smtClean="0">
                <a:ea typeface="幼圆" panose="02010509060101010101" pitchFamily="49" charset="-122"/>
              </a:rPr>
              <a:t>。</a:t>
            </a:r>
            <a:endParaRPr lang="en-US" altLang="zh-CN" sz="2500" dirty="0" smtClean="0">
              <a:ea typeface="幼圆" panose="02010509060101010101" pitchFamily="49" charset="-122"/>
            </a:endParaRPr>
          </a:p>
          <a:p>
            <a:r>
              <a:rPr lang="en-US" altLang="zh-CN" sz="2500" dirty="0">
                <a:ea typeface="幼圆" panose="02010509060101010101" pitchFamily="49" charset="-122"/>
              </a:rPr>
              <a:t>2</a:t>
            </a:r>
            <a:r>
              <a:rPr lang="zh-CN" altLang="en-US" sz="2500" dirty="0" smtClean="0">
                <a:ea typeface="幼圆" panose="02010509060101010101" pitchFamily="49" charset="-122"/>
              </a:rPr>
              <a:t>、</a:t>
            </a:r>
            <a:r>
              <a:rPr lang="zh-CN" altLang="en-US" sz="2500" dirty="0">
                <a:ea typeface="幼圆" panose="02010509060101010101" pitchFamily="49" charset="-122"/>
              </a:rPr>
              <a:t>有时开口拒绝对方不是件容易的事，往往在心中演练</a:t>
            </a:r>
            <a:r>
              <a:rPr lang="en-US" altLang="zh-CN" sz="2500" dirty="0">
                <a:ea typeface="幼圆" panose="02010509060101010101" pitchFamily="49" charset="-122"/>
              </a:rPr>
              <a:t>N</a:t>
            </a:r>
            <a:r>
              <a:rPr lang="zh-CN" altLang="en-US" sz="2500" dirty="0">
                <a:ea typeface="幼圆" panose="02010509060101010101" pitchFamily="49" charset="-122"/>
              </a:rPr>
              <a:t>次该怎么说，一旦面对对方又下不了决心，总是无法启齿。这个时候，肢体语言就派上用场了。一般而言，摇头代表否定，别人一看你摇头，就会明白你的意思，之后你就不用再多说</a:t>
            </a:r>
            <a:r>
              <a:rPr lang="zh-CN" altLang="en-US" sz="2500" dirty="0" smtClean="0">
                <a:ea typeface="幼圆" panose="02010509060101010101" pitchFamily="49" charset="-122"/>
              </a:rPr>
              <a:t>了。</a:t>
            </a:r>
            <a:endParaRPr lang="en-US" altLang="zh-CN" sz="2500" dirty="0" smtClean="0">
              <a:ea typeface="幼圆" panose="02010509060101010101" pitchFamily="49" charset="-122"/>
            </a:endParaRPr>
          </a:p>
          <a:p>
            <a:r>
              <a:rPr lang="en-US" altLang="zh-CN" sz="2500" dirty="0">
                <a:ea typeface="幼圆" panose="02010509060101010101" pitchFamily="49" charset="-122"/>
              </a:rPr>
              <a:t>3</a:t>
            </a:r>
            <a:r>
              <a:rPr lang="zh-CN" altLang="en-US" sz="2500" dirty="0" smtClean="0">
                <a:ea typeface="幼圆" panose="02010509060101010101" pitchFamily="49" charset="-122"/>
              </a:rPr>
              <a:t>、</a:t>
            </a:r>
            <a:r>
              <a:rPr lang="zh-CN" altLang="en-US" sz="2500" dirty="0">
                <a:ea typeface="幼圆" panose="02010509060101010101" pitchFamily="49" charset="-122"/>
              </a:rPr>
              <a:t>已经承诺的事，一拖再拖是不明智的，而这里说的一拖再拖法指的是</a:t>
            </a:r>
            <a:r>
              <a:rPr lang="en-US" altLang="zh-CN" sz="2500" dirty="0">
                <a:ea typeface="幼圆" panose="02010509060101010101" pitchFamily="49" charset="-122"/>
              </a:rPr>
              <a:t>——</a:t>
            </a:r>
            <a:r>
              <a:rPr lang="zh-CN" altLang="en-US" sz="2500" dirty="0">
                <a:ea typeface="幼圆" panose="02010509060101010101" pitchFamily="49" charset="-122"/>
              </a:rPr>
              <a:t>暂不给予答复，也就是说，当对方提出要求时你迟迟没有答应，只是一再表示要研究研究或考虑考虑，那么聪明的对方马上就能了解你是不太愿意答应的</a:t>
            </a:r>
            <a:r>
              <a:rPr lang="zh-CN" altLang="en-US" sz="2500" dirty="0" smtClean="0">
                <a:ea typeface="幼圆" panose="02010509060101010101" pitchFamily="49" charset="-122"/>
              </a:rPr>
              <a:t>。</a:t>
            </a:r>
            <a:endParaRPr lang="en-US" altLang="zh-CN" sz="2500" dirty="0" smtClean="0">
              <a:ea typeface="幼圆" panose="02010509060101010101" pitchFamily="49" charset="-122"/>
            </a:endParaRPr>
          </a:p>
          <a:p>
            <a:r>
              <a:rPr lang="en-US" altLang="zh-CN" sz="2500" dirty="0">
                <a:ea typeface="幼圆" panose="02010509060101010101" pitchFamily="49" charset="-122"/>
              </a:rPr>
              <a:t>4</a:t>
            </a:r>
            <a:r>
              <a:rPr lang="zh-CN" altLang="en-US" sz="2500" dirty="0" smtClean="0">
                <a:ea typeface="幼圆" panose="02010509060101010101" pitchFamily="49" charset="-122"/>
              </a:rPr>
              <a:t>、</a:t>
            </a:r>
            <a:r>
              <a:rPr lang="zh-CN" altLang="en-US" sz="2500" dirty="0">
                <a:ea typeface="幼圆" panose="02010509060101010101" pitchFamily="49" charset="-122"/>
              </a:rPr>
              <a:t>假如遇到亲友借钱</a:t>
            </a:r>
            <a:r>
              <a:rPr lang="zh-CN" altLang="en-US" sz="2500" dirty="0" smtClean="0">
                <a:ea typeface="幼圆" panose="02010509060101010101" pitchFamily="49" charset="-122"/>
              </a:rPr>
              <a:t>，在自己经济宽裕的情况下，给予适当帮助，而</a:t>
            </a:r>
            <a:r>
              <a:rPr lang="zh-CN" altLang="en-US" sz="2500" dirty="0">
                <a:ea typeface="幼圆" panose="02010509060101010101" pitchFamily="49" charset="-122"/>
              </a:rPr>
              <a:t>自己又实在无力帮忙的情况</a:t>
            </a:r>
            <a:r>
              <a:rPr lang="zh-CN" altLang="en-US" sz="2500" dirty="0" smtClean="0">
                <a:ea typeface="幼圆" panose="02010509060101010101" pitchFamily="49" charset="-122"/>
              </a:rPr>
              <a:t>，将</a:t>
            </a:r>
            <a:r>
              <a:rPr lang="zh-CN" altLang="en-US" sz="2500" dirty="0">
                <a:ea typeface="幼圆" panose="02010509060101010101" pitchFamily="49" charset="-122"/>
              </a:rPr>
              <a:t>自己的“经济状况”亮个底，告诉他你现在也缺钱</a:t>
            </a:r>
            <a:r>
              <a:rPr lang="zh-CN" altLang="en-US" sz="2500" dirty="0" smtClean="0">
                <a:ea typeface="幼圆" panose="02010509060101010101" pitchFamily="49" charset="-122"/>
              </a:rPr>
              <a:t>。</a:t>
            </a:r>
            <a:r>
              <a:rPr lang="zh-CN" altLang="en-US" sz="2500" dirty="0">
                <a:ea typeface="幼圆" panose="02010509060101010101" pitchFamily="49" charset="-122"/>
              </a:rPr>
              <a:t>坦诚说明客观情况，直接拒绝不失为一个好的方法。</a:t>
            </a:r>
            <a:endParaRPr lang="en-US" altLang="zh-CN" sz="2500" dirty="0" smtClean="0">
              <a:ea typeface="幼圆" panose="02010509060101010101" pitchFamily="49" charset="-122"/>
            </a:endParaRPr>
          </a:p>
          <a:p>
            <a:r>
              <a:rPr lang="en-US" altLang="zh-CN" sz="2500" dirty="0">
                <a:ea typeface="幼圆" panose="02010509060101010101" pitchFamily="49" charset="-122"/>
              </a:rPr>
              <a:t>5</a:t>
            </a:r>
            <a:r>
              <a:rPr lang="zh-CN" altLang="en-US" sz="2500" dirty="0" smtClean="0">
                <a:ea typeface="幼圆" panose="02010509060101010101" pitchFamily="49" charset="-122"/>
              </a:rPr>
              <a:t>、</a:t>
            </a:r>
            <a:r>
              <a:rPr lang="zh-CN" altLang="en-US" sz="2500" dirty="0">
                <a:ea typeface="幼圆" panose="02010509060101010101" pitchFamily="49" charset="-122"/>
              </a:rPr>
              <a:t>俗话说</a:t>
            </a:r>
            <a:r>
              <a:rPr lang="en-US" altLang="zh-CN" sz="2500" dirty="0">
                <a:ea typeface="幼圆" panose="02010509060101010101" pitchFamily="49" charset="-122"/>
              </a:rPr>
              <a:t>:“</a:t>
            </a:r>
            <a:r>
              <a:rPr lang="zh-CN" altLang="en-US" sz="2500" dirty="0">
                <a:ea typeface="幼圆" panose="02010509060101010101" pitchFamily="49" charset="-122"/>
              </a:rPr>
              <a:t>以其人之道还治其人之身。”对于没有信誉的借钱者，可用谎言来拒绝。比如，你可以告诉他这段时间手头正紧等等。</a:t>
            </a:r>
          </a:p>
        </p:txBody>
      </p:sp>
    </p:spTree>
    <p:extLst>
      <p:ext uri="{BB962C8B-B14F-4D97-AF65-F5344CB8AC3E}">
        <p14:creationId xmlns:p14="http://schemas.microsoft.com/office/powerpoint/2010/main" val="3207469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96237" y="521997"/>
            <a:ext cx="10068448" cy="3477875"/>
          </a:xfrm>
          <a:prstGeom prst="rect">
            <a:avLst/>
          </a:prstGeom>
          <a:noFill/>
        </p:spPr>
        <p:txBody>
          <a:bodyPr wrap="square" rtlCol="0">
            <a:spAutoFit/>
          </a:bodyPr>
          <a:lstStyle/>
          <a:p>
            <a:r>
              <a:rPr lang="zh-CN" altLang="en-US" sz="4400" dirty="0" smtClean="0">
                <a:latin typeface="幼圆" panose="02010509060101010101" pitchFamily="49" charset="-122"/>
                <a:ea typeface="幼圆" panose="02010509060101010101" pitchFamily="49" charset="-122"/>
              </a:rPr>
              <a:t>情景二：</a:t>
            </a:r>
            <a:endParaRPr lang="en-US" altLang="zh-CN" sz="4400" dirty="0" smtClean="0">
              <a:latin typeface="幼圆" panose="02010509060101010101" pitchFamily="49" charset="-122"/>
              <a:ea typeface="幼圆" panose="02010509060101010101" pitchFamily="49" charset="-122"/>
            </a:endParaRPr>
          </a:p>
          <a:p>
            <a:r>
              <a:rPr lang="en-US" altLang="zh-CN" sz="4400" dirty="0">
                <a:latin typeface="幼圆" panose="02010509060101010101" pitchFamily="49" charset="-122"/>
                <a:ea typeface="幼圆" panose="02010509060101010101" pitchFamily="49" charset="-122"/>
              </a:rPr>
              <a:t> </a:t>
            </a:r>
            <a:r>
              <a:rPr lang="en-US" altLang="zh-CN" sz="4400" dirty="0" smtClean="0">
                <a:latin typeface="幼圆" panose="02010509060101010101" pitchFamily="49" charset="-122"/>
                <a:ea typeface="幼圆" panose="02010509060101010101" pitchFamily="49" charset="-122"/>
              </a:rPr>
              <a:t>  </a:t>
            </a:r>
            <a:r>
              <a:rPr lang="zh-CN" altLang="en-US" sz="4400" dirty="0" smtClean="0">
                <a:latin typeface="幼圆" panose="02010509060101010101" pitchFamily="49" charset="-122"/>
                <a:ea typeface="幼圆" panose="02010509060101010101" pitchFamily="49" charset="-122"/>
              </a:rPr>
              <a:t>工作</a:t>
            </a:r>
            <a:r>
              <a:rPr lang="zh-CN" altLang="en-US" sz="4400" dirty="0">
                <a:latin typeface="幼圆" panose="02010509060101010101" pitchFamily="49" charset="-122"/>
                <a:ea typeface="幼圆" panose="02010509060101010101" pitchFamily="49" charset="-122"/>
              </a:rPr>
              <a:t>方面  某个同事，工友让你帮忙做某件事情，恰恰这件事对你而言是出力不讨好的。对我们而言这种事情很难做，但直接了当的拒绝又显得太无情面。</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2131" y="3999872"/>
            <a:ext cx="5791200" cy="2857500"/>
          </a:xfrm>
          <a:prstGeom prst="rect">
            <a:avLst/>
          </a:prstGeom>
        </p:spPr>
      </p:pic>
    </p:spTree>
    <p:extLst>
      <p:ext uri="{BB962C8B-B14F-4D97-AF65-F5344CB8AC3E}">
        <p14:creationId xmlns:p14="http://schemas.microsoft.com/office/powerpoint/2010/main" val="370592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482319" y="622997"/>
            <a:ext cx="11264203" cy="6350558"/>
          </a:xfrm>
        </p:spPr>
        <p:txBody>
          <a:bodyPr>
            <a:normAutofit fontScale="62500" lnSpcReduction="20000"/>
          </a:bodyPr>
          <a:lstStyle/>
          <a:p>
            <a:pPr marL="0" indent="0">
              <a:buNone/>
            </a:pPr>
            <a:r>
              <a:rPr lang="en-US" altLang="zh-CN" sz="3400" dirty="0" smtClean="0">
                <a:latin typeface="幼圆" panose="02010509060101010101" pitchFamily="49" charset="-122"/>
                <a:ea typeface="幼圆" panose="02010509060101010101" pitchFamily="49" charset="-122"/>
              </a:rPr>
              <a:t>1</a:t>
            </a:r>
            <a:r>
              <a:rPr lang="zh-CN" altLang="en-US" sz="3400" dirty="0" smtClean="0">
                <a:latin typeface="幼圆" panose="02010509060101010101" pitchFamily="49" charset="-122"/>
                <a:ea typeface="幼圆" panose="02010509060101010101" pitchFamily="49" charset="-122"/>
              </a:rPr>
              <a:t>、</a:t>
            </a:r>
            <a:r>
              <a:rPr lang="zh-CN" altLang="en-US" sz="3800" b="1" u="sng" dirty="0" smtClean="0">
                <a:latin typeface="幼圆" panose="02010509060101010101" pitchFamily="49" charset="-122"/>
                <a:ea typeface="幼圆" panose="02010509060101010101" pitchFamily="49" charset="-122"/>
              </a:rPr>
              <a:t>面对</a:t>
            </a:r>
            <a:r>
              <a:rPr lang="zh-CN" altLang="en-US" sz="3800" b="1" u="sng" dirty="0">
                <a:latin typeface="幼圆" panose="02010509060101010101" pitchFamily="49" charset="-122"/>
                <a:ea typeface="幼圆" panose="02010509060101010101" pitchFamily="49" charset="-122"/>
              </a:rPr>
              <a:t>自己无能为力的要求时礼貌拒绝</a:t>
            </a:r>
          </a:p>
          <a:p>
            <a:pPr marL="0" indent="0">
              <a:buNone/>
            </a:pPr>
            <a:r>
              <a:rPr lang="zh-CN" altLang="en-US" sz="3400" dirty="0" smtClean="0">
                <a:latin typeface="幼圆" panose="02010509060101010101" pitchFamily="49" charset="-122"/>
                <a:ea typeface="幼圆" panose="02010509060101010101" pitchFamily="49" charset="-122"/>
              </a:rPr>
              <a:t>  </a:t>
            </a:r>
            <a:r>
              <a:rPr lang="zh-CN" altLang="en-US" sz="3400" dirty="0">
                <a:latin typeface="幼圆" panose="02010509060101010101" pitchFamily="49" charset="-122"/>
                <a:ea typeface="幼圆" panose="02010509060101010101" pitchFamily="49" charset="-122"/>
              </a:rPr>
              <a:t>　乐于助人是好事，但是也要尽力而为。生活中会遇到许多人、许多事，恰好你又是一个热心善良的人，于是大家有事都会想到你，甚至理所当然要你帮忙。能帮的尽量帮，不能帮的也不要太为难自己，礼貌地拒绝那些超出你能力范围的事，不要太在乎所谓的“美名”，不要介意别人一时对你的“不满”，问心无愧、胸怀坦荡就好。</a:t>
            </a:r>
          </a:p>
          <a:p>
            <a:pPr marL="0" indent="0">
              <a:buNone/>
            </a:pPr>
            <a:r>
              <a:rPr lang="en-US" altLang="zh-CN" sz="3400" dirty="0" smtClean="0">
                <a:latin typeface="幼圆" panose="02010509060101010101" pitchFamily="49" charset="-122"/>
                <a:ea typeface="幼圆" panose="02010509060101010101" pitchFamily="49" charset="-122"/>
              </a:rPr>
              <a:t>2</a:t>
            </a:r>
            <a:r>
              <a:rPr lang="zh-CN" altLang="en-US" sz="3400" dirty="0" smtClean="0">
                <a:latin typeface="幼圆" panose="02010509060101010101" pitchFamily="49" charset="-122"/>
                <a:ea typeface="幼圆" panose="02010509060101010101" pitchFamily="49" charset="-122"/>
              </a:rPr>
              <a:t>、</a:t>
            </a:r>
            <a:r>
              <a:rPr lang="zh-CN" altLang="en-US" sz="3800" b="1" u="sng" dirty="0" smtClean="0">
                <a:latin typeface="幼圆" panose="02010509060101010101" pitchFamily="49" charset="-122"/>
                <a:ea typeface="幼圆" panose="02010509060101010101" pitchFamily="49" charset="-122"/>
              </a:rPr>
              <a:t>转移话题</a:t>
            </a:r>
            <a:endParaRPr lang="en-US" altLang="zh-CN" sz="3800" b="1" u="sng" dirty="0" smtClean="0">
              <a:latin typeface="幼圆" panose="02010509060101010101" pitchFamily="49" charset="-122"/>
              <a:ea typeface="幼圆" panose="02010509060101010101" pitchFamily="49" charset="-122"/>
            </a:endParaRPr>
          </a:p>
          <a:p>
            <a:pPr marL="0" indent="0">
              <a:buNone/>
            </a:pPr>
            <a:r>
              <a:rPr lang="zh-CN" altLang="en-US" sz="3400" dirty="0" smtClean="0">
                <a:latin typeface="幼圆" panose="02010509060101010101" pitchFamily="49" charset="-122"/>
                <a:ea typeface="幼圆" panose="02010509060101010101" pitchFamily="49" charset="-122"/>
              </a:rPr>
              <a:t>     当</a:t>
            </a:r>
            <a:r>
              <a:rPr lang="zh-CN" altLang="en-US" sz="3400" dirty="0">
                <a:latin typeface="幼圆" panose="02010509060101010101" pitchFamily="49" charset="-122"/>
                <a:ea typeface="幼圆" panose="02010509060101010101" pitchFamily="49" charset="-122"/>
              </a:rPr>
              <a:t>对方突然提出一个要求，你根本没有思想准备时，可以采用转移话题的方法先行进行回避，等想好了答案后再与其洽谈</a:t>
            </a:r>
            <a:r>
              <a:rPr lang="zh-CN" altLang="en-US" sz="3400" dirty="0" smtClean="0">
                <a:latin typeface="幼圆" panose="02010509060101010101" pitchFamily="49" charset="-122"/>
                <a:ea typeface="幼圆" panose="02010509060101010101" pitchFamily="49" charset="-122"/>
              </a:rPr>
              <a:t>。</a:t>
            </a:r>
            <a:endParaRPr lang="en-US" altLang="zh-CN" sz="3400" dirty="0" smtClean="0">
              <a:latin typeface="幼圆" panose="02010509060101010101" pitchFamily="49" charset="-122"/>
              <a:ea typeface="幼圆" panose="02010509060101010101" pitchFamily="49" charset="-122"/>
            </a:endParaRPr>
          </a:p>
          <a:p>
            <a:pPr marL="0" indent="0">
              <a:buNone/>
            </a:pPr>
            <a:r>
              <a:rPr lang="en-US" altLang="zh-CN" sz="3400" dirty="0" smtClean="0">
                <a:latin typeface="幼圆" panose="02010509060101010101" pitchFamily="49" charset="-122"/>
                <a:ea typeface="幼圆" panose="02010509060101010101" pitchFamily="49" charset="-122"/>
              </a:rPr>
              <a:t>3</a:t>
            </a:r>
            <a:r>
              <a:rPr lang="zh-CN" altLang="en-US" sz="3400" dirty="0">
                <a:latin typeface="幼圆" panose="02010509060101010101" pitchFamily="49" charset="-122"/>
                <a:ea typeface="幼圆" panose="02010509060101010101" pitchFamily="49" charset="-122"/>
              </a:rPr>
              <a:t>、</a:t>
            </a:r>
            <a:r>
              <a:rPr lang="zh-CN" altLang="en-US" sz="3800" b="1" u="sng" dirty="0">
                <a:latin typeface="幼圆" panose="02010509060101010101" pitchFamily="49" charset="-122"/>
                <a:ea typeface="幼圆" panose="02010509060101010101" pitchFamily="49" charset="-122"/>
              </a:rPr>
              <a:t>建议拒绝法</a:t>
            </a:r>
          </a:p>
          <a:p>
            <a:pPr marL="0" indent="0">
              <a:buNone/>
            </a:pPr>
            <a:r>
              <a:rPr lang="zh-CN" altLang="en-US" sz="3400" dirty="0" smtClean="0">
                <a:latin typeface="幼圆" panose="02010509060101010101" pitchFamily="49" charset="-122"/>
                <a:ea typeface="幼圆" panose="02010509060101010101" pitchFamily="49" charset="-122"/>
              </a:rPr>
              <a:t>     向</a:t>
            </a:r>
            <a:r>
              <a:rPr lang="zh-CN" altLang="en-US" sz="3400" dirty="0">
                <a:latin typeface="幼圆" panose="02010509060101010101" pitchFamily="49" charset="-122"/>
                <a:ea typeface="幼圆" panose="02010509060101010101" pitchFamily="49" charset="-122"/>
              </a:rPr>
              <a:t>对方提出另一种较合理的建议，让他寻找另外的通路，或者把责任推到另一个人身上。这是一种比较理想的拒绝方式，既表明了自己的态度，又使拒绝具有建设 性。当然，如果还能设法使对方相信经你补偿后，他现在所获得的比原来要求获得的更为满意，那么，拒绝了原来的要求，反而可以使对方高兴。试着去寻找“第三人“，然后你们三个坐下来慢慢谈一谈这件事，时机恰当的时候问一下那位”第三人“该怎么做，要不要做，这样矛头就不会直接指向自己了，顺理成章的婉拒。</a:t>
            </a:r>
          </a:p>
          <a:p>
            <a:pPr marL="0" indent="0">
              <a:buNone/>
            </a:pPr>
            <a:endParaRPr lang="en-US" altLang="zh-CN" sz="3400" dirty="0" smtClean="0"/>
          </a:p>
          <a:p>
            <a:pPr marL="0" indent="0">
              <a:buNone/>
            </a:pPr>
            <a:endParaRPr lang="en-US" altLang="zh-CN" dirty="0"/>
          </a:p>
          <a:p>
            <a:pPr marL="0" indent="0">
              <a:buNone/>
            </a:pPr>
            <a:endParaRPr lang="zh-CN" altLang="en-US" dirty="0"/>
          </a:p>
        </p:txBody>
      </p:sp>
    </p:spTree>
    <p:extLst>
      <p:ext uri="{BB962C8B-B14F-4D97-AF65-F5344CB8AC3E}">
        <p14:creationId xmlns:p14="http://schemas.microsoft.com/office/powerpoint/2010/main" val="4225982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3384" y="1759370"/>
            <a:ext cx="4994032" cy="3170099"/>
          </a:xfrm>
          <a:prstGeom prst="rect">
            <a:avLst/>
          </a:prstGeom>
          <a:noFill/>
        </p:spPr>
        <p:txBody>
          <a:bodyPr wrap="square" rtlCol="0">
            <a:spAutoFit/>
          </a:bodyPr>
          <a:lstStyle/>
          <a:p>
            <a:r>
              <a:rPr lang="zh-CN" altLang="en-US" sz="3600" dirty="0" smtClean="0">
                <a:ea typeface="幼圆" panose="02010509060101010101" pitchFamily="49" charset="-122"/>
              </a:rPr>
              <a:t>情景三：朋友</a:t>
            </a:r>
            <a:r>
              <a:rPr lang="zh-CN" altLang="en-US" sz="3600" dirty="0">
                <a:ea typeface="幼圆" panose="02010509060101010101" pitchFamily="49" charset="-122"/>
              </a:rPr>
              <a:t>有过分的需求时</a:t>
            </a:r>
          </a:p>
          <a:p>
            <a:r>
              <a:rPr lang="zh-CN" altLang="en-US" sz="3200" dirty="0" smtClean="0">
                <a:ea typeface="幼圆" panose="02010509060101010101" pitchFamily="49" charset="-122"/>
              </a:rPr>
              <a:t>     例如</a:t>
            </a:r>
            <a:r>
              <a:rPr lang="zh-CN" altLang="en-US" sz="3200" dirty="0">
                <a:ea typeface="幼圆" panose="02010509060101010101" pitchFamily="49" charset="-122"/>
              </a:rPr>
              <a:t>有的朋友想让你</a:t>
            </a:r>
            <a:r>
              <a:rPr lang="zh-CN" altLang="en-US" sz="3200" dirty="0" smtClean="0">
                <a:ea typeface="幼圆" panose="02010509060101010101" pitchFamily="49" charset="-122"/>
              </a:rPr>
              <a:t>利用</a:t>
            </a:r>
            <a:r>
              <a:rPr lang="zh-CN" altLang="en-US" sz="3200" dirty="0">
                <a:ea typeface="幼圆" panose="02010509060101010101" pitchFamily="49" charset="-122"/>
              </a:rPr>
              <a:t>工作</a:t>
            </a:r>
            <a:r>
              <a:rPr lang="zh-CN" altLang="en-US" sz="3200" dirty="0" smtClean="0">
                <a:ea typeface="幼圆" panose="02010509060101010101" pitchFamily="49" charset="-122"/>
              </a:rPr>
              <a:t>之</a:t>
            </a:r>
            <a:r>
              <a:rPr lang="zh-CN" altLang="en-US" sz="3200" dirty="0">
                <a:ea typeface="幼圆" panose="02010509060101010101" pitchFamily="49" charset="-122"/>
              </a:rPr>
              <a:t>便去帮</a:t>
            </a:r>
            <a:r>
              <a:rPr lang="zh-CN" altLang="en-US" sz="3200" dirty="0" smtClean="0">
                <a:ea typeface="幼圆" panose="02010509060101010101" pitchFamily="49" charset="-122"/>
              </a:rPr>
              <a:t>他“行个方便”，</a:t>
            </a:r>
            <a:r>
              <a:rPr lang="zh-CN" altLang="en-US" sz="3200" dirty="0">
                <a:ea typeface="幼圆" panose="02010509060101010101" pitchFamily="49" charset="-122"/>
              </a:rPr>
              <a:t>甚至让你做违反</a:t>
            </a:r>
            <a:r>
              <a:rPr lang="zh-CN" altLang="en-US" sz="3200" dirty="0" smtClean="0">
                <a:ea typeface="幼圆" panose="02010509060101010101" pitchFamily="49" charset="-122"/>
              </a:rPr>
              <a:t>原则、违法的事</a:t>
            </a:r>
            <a:endParaRPr lang="zh-CN" altLang="en-US" sz="3200" dirty="0">
              <a:ea typeface="幼圆" panose="02010509060101010101" pitchFamily="49"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1651" y="2071969"/>
            <a:ext cx="2962275" cy="2857500"/>
          </a:xfrm>
          <a:prstGeom prst="rect">
            <a:avLst/>
          </a:prstGeom>
        </p:spPr>
      </p:pic>
    </p:spTree>
    <p:extLst>
      <p:ext uri="{BB962C8B-B14F-4D97-AF65-F5344CB8AC3E}">
        <p14:creationId xmlns:p14="http://schemas.microsoft.com/office/powerpoint/2010/main" val="2172211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2466" y="281354"/>
            <a:ext cx="11153670" cy="6001643"/>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一：努力以一种平静，庄重的方式讲话。  </a:t>
            </a:r>
            <a:endParaRPr lang="en-US" altLang="zh-CN" sz="2400" dirty="0">
              <a:latin typeface="幼圆" panose="02010509060101010101" pitchFamily="49" charset="-122"/>
              <a:ea typeface="幼圆" panose="02010509060101010101" pitchFamily="49" charset="-122"/>
            </a:endParaRPr>
          </a:p>
          <a:p>
            <a:r>
              <a:rPr lang="zh-CN" altLang="en-US" sz="2400" dirty="0">
                <a:latin typeface="幼圆" panose="02010509060101010101" pitchFamily="49" charset="-122"/>
                <a:ea typeface="幼圆" panose="02010509060101010101" pitchFamily="49" charset="-122"/>
              </a:rPr>
              <a:t>对于一种客气的拒绝，人们是不能非议的。一旦您学会说“不”字，您就会发现过去很多积怨都会消失。您就会从容地，放心地拒绝一切不适当的要求。 </a:t>
            </a:r>
            <a:endParaRPr lang="en-US" altLang="zh-CN" sz="2400" dirty="0">
              <a:latin typeface="幼圆" panose="02010509060101010101" pitchFamily="49" charset="-122"/>
              <a:ea typeface="幼圆" panose="02010509060101010101" pitchFamily="49" charset="-122"/>
            </a:endParaRPr>
          </a:p>
          <a:p>
            <a:endParaRPr lang="en-US" altLang="zh-CN" sz="2400" dirty="0">
              <a:latin typeface="幼圆" panose="02010509060101010101" pitchFamily="49" charset="-122"/>
              <a:ea typeface="幼圆" panose="02010509060101010101" pitchFamily="49" charset="-122"/>
            </a:endParaRPr>
          </a:p>
          <a:p>
            <a:r>
              <a:rPr lang="zh-CN" altLang="en-US" sz="2400" dirty="0">
                <a:latin typeface="幼圆" panose="02010509060101010101" pitchFamily="49" charset="-122"/>
                <a:ea typeface="幼圆" panose="02010509060101010101" pitchFamily="49" charset="-122"/>
              </a:rPr>
              <a:t>二：立即答复，不要使对方抱有不能实现的希望。 </a:t>
            </a:r>
            <a:endParaRPr lang="en-US" altLang="zh-CN" sz="2400" dirty="0">
              <a:latin typeface="幼圆" panose="02010509060101010101" pitchFamily="49" charset="-122"/>
              <a:ea typeface="幼圆" panose="02010509060101010101" pitchFamily="49" charset="-122"/>
            </a:endParaRPr>
          </a:p>
          <a:p>
            <a:r>
              <a:rPr lang="zh-CN" altLang="en-US" sz="2400" dirty="0">
                <a:latin typeface="幼圆" panose="02010509060101010101" pitchFamily="49" charset="-122"/>
                <a:ea typeface="幼圆" panose="02010509060101010101" pitchFamily="49" charset="-122"/>
              </a:rPr>
              <a:t>要打消为避免直接拒绝而寻找脱身计的念头。请不要说：“我再想想看”，或“我看看到时候行不行”等等。明确地告诉对方：”实在抱歉，这是不行的。” </a:t>
            </a:r>
            <a:endParaRPr lang="en-US" altLang="zh-CN" sz="2400" dirty="0">
              <a:latin typeface="幼圆" panose="02010509060101010101" pitchFamily="49" charset="-122"/>
              <a:ea typeface="幼圆" panose="02010509060101010101" pitchFamily="49" charset="-122"/>
            </a:endParaRPr>
          </a:p>
          <a:p>
            <a:endParaRPr lang="en-US" altLang="zh-CN" sz="2400" dirty="0">
              <a:latin typeface="幼圆" panose="02010509060101010101" pitchFamily="49" charset="-122"/>
              <a:ea typeface="幼圆" panose="02010509060101010101" pitchFamily="49" charset="-122"/>
            </a:endParaRPr>
          </a:p>
          <a:p>
            <a:r>
              <a:rPr lang="zh-CN" altLang="en-US" sz="2400" dirty="0">
                <a:latin typeface="幼圆" panose="02010509060101010101" pitchFamily="49" charset="-122"/>
                <a:ea typeface="幼圆" panose="02010509060101010101" pitchFamily="49" charset="-122"/>
              </a:rPr>
              <a:t>三：如果您想避免生硬的拒绝，就提出一个反建议</a:t>
            </a:r>
            <a:r>
              <a:rPr lang="zh-CN" altLang="en-US" sz="2400" dirty="0" smtClean="0">
                <a:latin typeface="幼圆" panose="02010509060101010101" pitchFamily="49" charset="-122"/>
                <a:ea typeface="幼圆" panose="02010509060101010101" pitchFamily="49" charset="-122"/>
              </a:rPr>
              <a:t>。</a:t>
            </a:r>
            <a:endParaRPr lang="en-US" altLang="zh-CN" sz="2400" dirty="0" smtClean="0">
              <a:latin typeface="幼圆" panose="02010509060101010101" pitchFamily="49" charset="-122"/>
              <a:ea typeface="幼圆" panose="02010509060101010101" pitchFamily="49" charset="-122"/>
            </a:endParaRPr>
          </a:p>
          <a:p>
            <a:r>
              <a:rPr lang="zh-CN" altLang="en-US" sz="2400" dirty="0" smtClean="0">
                <a:latin typeface="幼圆" panose="02010509060101010101" pitchFamily="49" charset="-122"/>
                <a:ea typeface="幼圆" panose="02010509060101010101" pitchFamily="49" charset="-122"/>
              </a:rPr>
              <a:t>假如</a:t>
            </a:r>
            <a:r>
              <a:rPr lang="zh-CN" altLang="en-US" sz="2400" dirty="0">
                <a:latin typeface="幼圆" panose="02010509060101010101" pitchFamily="49" charset="-122"/>
                <a:ea typeface="幼圆" panose="02010509060101010101" pitchFamily="49" charset="-122"/>
              </a:rPr>
              <a:t>妹妹打电话问道：“今天早晨你能帮助我照看一下孩子吗？我有好多东西要去买。”也许您会本能地答道：“哎呀，今天上午可不行。” </a:t>
            </a:r>
            <a:r>
              <a:rPr lang="zh-CN" altLang="en-US" sz="2400" dirty="0" smtClean="0">
                <a:latin typeface="幼圆" panose="02010509060101010101" pitchFamily="49" charset="-122"/>
                <a:ea typeface="幼圆" panose="02010509060101010101" pitchFamily="49" charset="-122"/>
              </a:rPr>
              <a:t>为了</a:t>
            </a:r>
            <a:r>
              <a:rPr lang="zh-CN" altLang="en-US" sz="2400" dirty="0">
                <a:latin typeface="幼圆" panose="02010509060101010101" pitchFamily="49" charset="-122"/>
                <a:ea typeface="幼圆" panose="02010509060101010101" pitchFamily="49" charset="-122"/>
              </a:rPr>
              <a:t>慎重对待，或许您应该这样客气地说：“我很愿帮你的忙，但实在不凑巧。我能帮你干点别的吗？比如说我买东西时顺便给你带些什么？</a:t>
            </a:r>
            <a:r>
              <a:rPr lang="zh-CN" altLang="en-US" sz="2400" dirty="0" smtClean="0">
                <a:latin typeface="幼圆" panose="02010509060101010101" pitchFamily="49" charset="-122"/>
                <a:ea typeface="幼圆" panose="02010509060101010101" pitchFamily="49" charset="-122"/>
              </a:rPr>
              <a:t>”</a:t>
            </a:r>
            <a:endParaRPr lang="en-US" altLang="zh-CN" sz="2400" dirty="0">
              <a:latin typeface="幼圆" panose="02010509060101010101" pitchFamily="49" charset="-122"/>
              <a:ea typeface="幼圆" panose="02010509060101010101" pitchFamily="49" charset="-122"/>
            </a:endParaRPr>
          </a:p>
          <a:p>
            <a:endParaRPr lang="en-US" altLang="zh-CN" sz="2400" dirty="0">
              <a:latin typeface="幼圆" panose="02010509060101010101" pitchFamily="49" charset="-122"/>
              <a:ea typeface="幼圆" panose="02010509060101010101" pitchFamily="49" charset="-122"/>
            </a:endParaRPr>
          </a:p>
          <a:p>
            <a:r>
              <a:rPr lang="zh-CN" altLang="en-US" sz="2400" dirty="0">
                <a:latin typeface="幼圆" panose="02010509060101010101" pitchFamily="49" charset="-122"/>
                <a:ea typeface="幼圆" panose="02010509060101010101" pitchFamily="49" charset="-122"/>
              </a:rPr>
              <a:t>四：不要以为每次都有必要说明理由。 </a:t>
            </a:r>
            <a:endParaRPr lang="en-US" altLang="zh-CN" sz="2400" dirty="0">
              <a:latin typeface="幼圆" panose="02010509060101010101" pitchFamily="49" charset="-122"/>
              <a:ea typeface="幼圆" panose="02010509060101010101" pitchFamily="49" charset="-122"/>
            </a:endParaRPr>
          </a:p>
          <a:p>
            <a:r>
              <a:rPr lang="zh-CN" altLang="en-US" sz="2400" dirty="0">
                <a:latin typeface="幼圆" panose="02010509060101010101" pitchFamily="49" charset="-122"/>
                <a:ea typeface="幼圆" panose="02010509060101010101" pitchFamily="49" charset="-122"/>
              </a:rPr>
              <a:t>在很多时候，您的拒绝会比提出的要求更明确有力</a:t>
            </a:r>
            <a:r>
              <a:rPr lang="zh-CN" altLang="en-US" sz="2400" dirty="0" smtClean="0">
                <a:latin typeface="幼圆" panose="02010509060101010101" pitchFamily="49" charset="-122"/>
                <a:ea typeface="幼圆" panose="02010509060101010101" pitchFamily="49" charset="-122"/>
              </a:rPr>
              <a:t>。需要坚决</a:t>
            </a:r>
            <a:r>
              <a:rPr lang="zh-CN" altLang="en-US" sz="2400" dirty="0">
                <a:latin typeface="幼圆" panose="02010509060101010101" pitchFamily="49" charset="-122"/>
                <a:ea typeface="幼圆" panose="02010509060101010101" pitchFamily="49" charset="-122"/>
              </a:rPr>
              <a:t>的</a:t>
            </a:r>
            <a:r>
              <a:rPr lang="zh-CN" altLang="en-US" sz="2400" dirty="0" smtClean="0">
                <a:latin typeface="幼圆" panose="02010509060101010101" pitchFamily="49" charset="-122"/>
                <a:ea typeface="幼圆" panose="02010509060101010101" pitchFamily="49" charset="-122"/>
              </a:rPr>
              <a:t>态度。</a:t>
            </a:r>
            <a:endParaRPr lang="zh-CN" altLang="en-US" sz="24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580375813"/>
      </p:ext>
    </p:extLst>
  </p:cSld>
  <p:clrMapOvr>
    <a:masterClrMapping/>
  </p:clrMapOvr>
</p:sld>
</file>

<file path=ppt/theme/theme1.xml><?xml version="1.0" encoding="utf-8"?>
<a:theme xmlns:a="http://schemas.openxmlformats.org/drawingml/2006/main" name="水滴">
  <a:themeElements>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docProps/app.xml><?xml version="1.0" encoding="utf-8"?>
<Properties xmlns="http://schemas.openxmlformats.org/officeDocument/2006/extended-properties" xmlns:vt="http://schemas.openxmlformats.org/officeDocument/2006/docPropsVTypes">
  <Template>水滴</Template>
  <TotalTime>76</TotalTime>
  <Words>1064</Words>
  <Paragraphs>53</Paragraphs>
  <Slides>15</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15</vt:i4>
      </vt:variant>
    </vt:vector>
  </HeadingPairs>
  <TitlesOfParts>
    <vt:vector size="20" baseType="lpstr">
      <vt:lpstr>宋体</vt:lpstr>
      <vt:lpstr>幼圆</vt:lpstr>
      <vt:lpstr>Arial</vt:lpstr>
      <vt:lpstr>Tw Cen MT</vt:lpstr>
      <vt:lpstr>水滴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拒绝后怎么办？</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hasee</cp:lastModifiedBy>
  <dcterms:created xsi:type="dcterms:W3CDTF">2017-01-08T14:46:17Z</dcterms:created>
  <dcterms:modified xsi:type="dcterms:W3CDTF">2018-09-08T00:29:18Z</dcterms:modified>
  <cp:category/>
</cp:coreProperties>
</file>