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475" r:id="rId4"/>
    <p:sldId id="476" r:id="rId5"/>
    <p:sldId id="477" r:id="rId6"/>
    <p:sldId id="478" r:id="rId7"/>
    <p:sldId id="467" r:id="rId8"/>
    <p:sldId id="468" r:id="rId9"/>
    <p:sldId id="470" r:id="rId10"/>
    <p:sldId id="472" r:id="rId11"/>
    <p:sldId id="469" r:id="rId12"/>
    <p:sldId id="474" r:id="rId13"/>
    <p:sldId id="473" r:id="rId14"/>
    <p:sldId id="304" r:id="rId15"/>
    <p:sldId id="479" r:id="rId16"/>
    <p:sldId id="480" r:id="rId17"/>
    <p:sldId id="490" r:id="rId18"/>
    <p:sldId id="489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FF00"/>
    <a:srgbClr val="008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-984" y="-90"/>
      </p:cViewPr>
      <p:guideLst>
        <p:guide orient="horz" pos="2136"/>
        <p:guide pos="2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2" descr="bg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63050" cy="6872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副标题 2050"/>
          <p:cNvSpPr/>
          <p:nvPr>
            <p:ph type="subTitle" idx="1"/>
          </p:nvPr>
        </p:nvSpPr>
        <p:spPr>
          <a:xfrm>
            <a:off x="1371600" y="3886200"/>
            <a:ext cx="6400800" cy="5508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>
                <a:solidFill>
                  <a:schemeClr val="bg1"/>
                </a:solidFill>
              </a:defRPr>
            </a:lvl1pPr>
            <a:lvl2pPr marL="457200" lvl="1" indent="0" algn="ctr">
              <a:buNone/>
              <a:defRPr>
                <a:solidFill>
                  <a:schemeClr val="bg1"/>
                </a:solidFill>
              </a:defRPr>
            </a:lvl2pPr>
            <a:lvl3pPr marL="914400" lvl="2" indent="0" algn="ctr">
              <a:buNone/>
              <a:defRPr>
                <a:solidFill>
                  <a:schemeClr val="bg1"/>
                </a:solidFill>
              </a:defRPr>
            </a:lvl3pPr>
            <a:lvl4pPr marL="1371600" lvl="3" indent="0" algn="ctr">
              <a:buNone/>
              <a:defRPr>
                <a:solidFill>
                  <a:schemeClr val="bg1"/>
                </a:solidFill>
              </a:defRPr>
            </a:lvl4pPr>
            <a:lvl5pPr marL="1828800" lvl="4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2053" name="标题 2052"/>
          <p:cNvSpPr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ctr">
              <a:defRPr sz="3600">
                <a:ea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052" name="灯片编号占位符 2051"/>
          <p:cNvSpPr/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algn="r" eaLnBrk="1" fontAlgn="base" hangingPunct="1"/>
            <a:fld id="{9A0DB2DC-4C9A-4742-B13C-FB6460FD3503}" type="slidenum">
              <a:rPr lang="zh-CN" sz="14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z="1400" noProof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hf sldNum="0" hd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r>
              <a:rPr lang="de-DE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34" charset="-128"/>
              </a:rPr>
              <a:t>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en-US" altLang="x-none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z="1000" b="1" strike="noStrike" noProof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3844" y="333375"/>
            <a:ext cx="2051844" cy="5954713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68313" y="333375"/>
            <a:ext cx="6036584" cy="5954713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r>
              <a:rPr lang="de-DE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34" charset="-128"/>
              </a:rPr>
              <a:t>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en-US" altLang="x-none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z="1000" b="1" strike="noStrike" noProof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r>
              <a:rPr lang="de-DE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34" charset="-128"/>
              </a:rPr>
              <a:t>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en-US" altLang="x-none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z="1000" b="1" strike="noStrike" noProof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r>
              <a:rPr lang="de-DE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34" charset="-128"/>
              </a:rPr>
              <a:t>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en-US" altLang="x-none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z="1000" b="1" strike="noStrike" noProof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r>
              <a:rPr lang="de-DE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34" charset="-128"/>
              </a:rPr>
              <a:t>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en-US" altLang="x-none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z="1000" b="1" strike="noStrike" noProof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r>
              <a:rPr lang="de-DE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34" charset="-128"/>
              </a:rPr>
              <a:t>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en-US" altLang="x-none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z="1000" b="1" strike="noStrike" noProof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68313" y="1125538"/>
            <a:ext cx="4021614" cy="51625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074" y="1125538"/>
            <a:ext cx="4021614" cy="5162550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r>
              <a:rPr lang="de-DE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34" charset="-128"/>
              </a:rPr>
              <a:t>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en-US" altLang="x-none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z="1000" b="1" strike="noStrike" noProof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r>
              <a:rPr lang="de-DE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34" charset="-128"/>
              </a:rPr>
              <a:t>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en-US" altLang="x-none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z="1000" b="1" strike="noStrike" noProof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r>
              <a:rPr lang="de-DE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34" charset="-128"/>
              </a:rPr>
              <a:t>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en-US" altLang="x-none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z="1000" b="1" strike="noStrike" noProof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r>
              <a:rPr lang="de-DE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34" charset="-128"/>
              </a:rPr>
              <a:t>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en-US" altLang="x-none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z="1000" b="1" strike="noStrike" noProof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r>
              <a:rPr lang="de-DE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34" charset="-128"/>
              </a:rPr>
              <a:t>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en-US" altLang="x-none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z="1000" b="1" strike="noStrike" noProof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p>
            <a:pPr lvl="0" eaLnBrk="1" fontAlgn="base" hangingPunct="1"/>
            <a:r>
              <a:rPr lang="de-DE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34" charset="-128"/>
              </a:rPr>
              <a:t>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en-US" altLang="x-none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z="1000" b="1" strike="noStrike" noProof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bg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9163050" cy="6872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1"/>
          <p:cNvSpPr/>
          <p:nvPr>
            <p:ph type="body"/>
          </p:nvPr>
        </p:nvSpPr>
        <p:spPr>
          <a:xfrm>
            <a:off x="468313" y="1125538"/>
            <a:ext cx="8207375" cy="51625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8575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</p:txBody>
      </p:sp>
      <p:sp>
        <p:nvSpPr>
          <p:cNvPr id="1028" name="Rectangle 5"/>
          <p:cNvSpPr/>
          <p:nvPr>
            <p:ph type="sldNum" sz="quarter" idx="4"/>
          </p:nvPr>
        </p:nvSpPr>
        <p:spPr>
          <a:xfrm>
            <a:off x="468313" y="6376988"/>
            <a:ext cx="1439863" cy="196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000" b="1">
                <a:solidFill>
                  <a:schemeClr val="bg1"/>
                </a:solidFill>
                <a:ea typeface="宋体" panose="02010600030101010101" pitchFamily="2" charset="-122"/>
              </a:defRPr>
            </a:lvl1pPr>
          </a:lstStyle>
          <a:p>
            <a:pPr lvl="0" eaLnBrk="1" fontAlgn="base" hangingPunct="1"/>
            <a:r>
              <a:rPr lang="de-DE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Page 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MS UI Gothic" panose="020B0600070205080204" pitchFamily="34" charset="-128"/>
              </a:rPr>
              <a:t></a:t>
            </a:r>
            <a:r>
              <a:rPr lang="de-DE" altLang="en-US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 </a:t>
            </a:r>
            <a:fld id="{9A0DB2DC-4C9A-4742-B13C-FB6460FD3503}" type="slidenum">
              <a:rPr lang="en-US" altLang="x-none" sz="1000" b="1" strike="noStrike" noProof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en-US" altLang="x-none" sz="1000" b="1" strike="noStrike" noProof="1" dirty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1029" name="Rectangle 27"/>
          <p:cNvSpPr/>
          <p:nvPr>
            <p:ph type="title"/>
          </p:nvPr>
        </p:nvSpPr>
        <p:spPr>
          <a:xfrm>
            <a:off x="468313" y="333375"/>
            <a:ext cx="5832475" cy="6477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sldNum="0" hdr="0" ftr="0" dt="0"/>
  <p:txStyles>
    <p:title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n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n"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Font typeface="Wingdings" panose="05000000000000000000" pitchFamily="2" charset="2"/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image" Target="../media/image6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073" descr="C:\Users\Administrator\Desktop\timg.jpgtim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29432" y="917575"/>
            <a:ext cx="8042275" cy="5356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矩形 3074"/>
          <p:cNvSpPr/>
          <p:nvPr/>
        </p:nvSpPr>
        <p:spPr>
          <a:xfrm>
            <a:off x="2209800" y="1828800"/>
            <a:ext cx="4648200" cy="2362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fontAlgn="base" hangingPunct="0"/>
            <a:r>
              <a:rPr lang="zh-CN" altLang="en-US" sz="3600" b="1" strike="noStrike" noProof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5000"/>
                    </a:srgbClr>
                  </a:prstShdw>
                </a:effectLst>
                <a:latin typeface="黑体" panose="02010609060101010101" charset="-122"/>
                <a:ea typeface="黑体" panose="02010609060101010101" charset="-122"/>
                <a:cs typeface="+mn-ea"/>
              </a:rPr>
              <a:t>第四课</a:t>
            </a:r>
            <a:endParaRPr lang="zh-CN" altLang="en-US" sz="3600" b="1" strike="noStrike" noProof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5000"/>
                  </a:srgbClr>
                </a:prstShdw>
              </a:effectLst>
              <a:latin typeface="黑体" panose="02010609060101010101" charset="-122"/>
              <a:ea typeface="黑体" panose="02010609060101010101" charset="-122"/>
            </a:endParaRPr>
          </a:p>
          <a:p>
            <a:pPr algn="ctr" eaLnBrk="0" fontAlgn="base" hangingPunct="0"/>
            <a:r>
              <a:rPr lang="zh-CN" altLang="en-US" sz="3600" b="1" strike="noStrike" noProof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5000"/>
                    </a:srgbClr>
                  </a:prstShdw>
                </a:effectLst>
                <a:latin typeface="黑体" panose="02010609060101010101" charset="-122"/>
                <a:ea typeface="黑体" panose="02010609060101010101" charset="-122"/>
                <a:cs typeface="+mn-ea"/>
              </a:rPr>
              <a:t>国家的变化</a:t>
            </a:r>
            <a:endParaRPr lang="zh-CN" altLang="en-US" sz="3600" b="1" strike="noStrike" noProof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5000"/>
                  </a:srgbClr>
                </a:prst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3075"/>
          <p:cNvSpPr txBox="1"/>
          <p:nvPr/>
        </p:nvSpPr>
        <p:spPr>
          <a:xfrm>
            <a:off x="8161338" y="6213475"/>
            <a:ext cx="94773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1\34</a:t>
            </a:r>
            <a:endParaRPr lang="zh-CN" altLang="en-US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200"/>
              <a:t>三、社会保障更普及</a:t>
            </a:r>
            <a:endParaRPr lang="zh-CN" altLang="en-US" sz="3200"/>
          </a:p>
        </p:txBody>
      </p:sp>
      <p:pic>
        <p:nvPicPr>
          <p:cNvPr id="12290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925" y="981075"/>
            <a:ext cx="9029700" cy="5232400"/>
          </a:xfrm>
        </p:spPr>
      </p:pic>
      <p:pic>
        <p:nvPicPr>
          <p:cNvPr id="4" name="图片 3" descr="A000220150908B45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5918835"/>
            <a:ext cx="9038590" cy="96647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pic>
        <p:nvPicPr>
          <p:cNvPr id="1331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8575" y="627063"/>
            <a:ext cx="9201150" cy="5518150"/>
          </a:xfrm>
        </p:spPr>
      </p:pic>
      <p:pic>
        <p:nvPicPr>
          <p:cNvPr id="4" name="图片 3" descr="A000220150908B45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5918835"/>
            <a:ext cx="9038590" cy="96647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pic>
        <p:nvPicPr>
          <p:cNvPr id="14338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87875" y="1255713"/>
            <a:ext cx="4286250" cy="3238500"/>
          </a:xfrm>
        </p:spPr>
      </p:pic>
      <p:sp>
        <p:nvSpPr>
          <p:cNvPr id="14339" name="文本框 4"/>
          <p:cNvSpPr txBox="1"/>
          <p:nvPr/>
        </p:nvSpPr>
        <p:spPr>
          <a:xfrm>
            <a:off x="528638" y="1544638"/>
            <a:ext cx="3322637" cy="3505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>
                <a:latin typeface="Arial" panose="020B0604020202020204" pitchFamily="34" charset="0"/>
                <a:ea typeface="Arial" panose="020B0604020202020204" pitchFamily="34" charset="0"/>
              </a:rPr>
              <a:t>社会保障的不断健全和完善，除了体现在上述基本医疗保险，养老保险等</a:t>
            </a:r>
            <a:r>
              <a:rPr lang="en-US" altLang="zh-CN" sz="3200">
                <a:latin typeface="Arial" panose="020B0604020202020204" pitchFamily="34" charset="0"/>
                <a:ea typeface="Arial" panose="020B0604020202020204" pitchFamily="34" charset="0"/>
              </a:rPr>
              <a:t>“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五险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之外，还体现在那些方面？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A000220150908B45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5918835"/>
            <a:ext cx="9038590" cy="96647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标题 7169"/>
          <p:cNvSpPr/>
          <p:nvPr>
            <p:ph type="title"/>
          </p:nvPr>
        </p:nvSpPr>
        <p:spPr/>
        <p:txBody>
          <a:bodyPr anchor="ctr"/>
          <a:p>
            <a:r>
              <a:rPr lang="zh-CN" altLang="en-US" sz="3200" dirty="0"/>
              <a:t>四、法制建设深入民心</a:t>
            </a:r>
            <a:endParaRPr lang="zh-CN" altLang="en-US" sz="3200" dirty="0"/>
          </a:p>
        </p:txBody>
      </p:sp>
      <p:sp>
        <p:nvSpPr>
          <p:cNvPr id="15362" name="文本占位符 7170"/>
          <p:cNvSpPr/>
          <p:nvPr>
            <p:ph idx="1"/>
          </p:nvPr>
        </p:nvSpPr>
        <p:spPr>
          <a:xfrm>
            <a:off x="468313" y="2060575"/>
            <a:ext cx="7991475" cy="2878138"/>
          </a:xfrm>
        </p:spPr>
        <p:txBody>
          <a:bodyPr anchor="t"/>
          <a:p>
            <a:pPr algn="dist">
              <a:lnSpc>
                <a:spcPct val="80000"/>
              </a:lnSpc>
              <a:buNone/>
            </a:pPr>
            <a:r>
              <a:rPr lang="zh-CN" altLang="en-US" sz="4800" dirty="0"/>
              <a:t>　</a:t>
            </a:r>
            <a:r>
              <a:rPr lang="zh-CN" altLang="en-US" sz="4800" dirty="0">
                <a:solidFill>
                  <a:schemeClr val="accent2"/>
                </a:solidFill>
              </a:rPr>
              <a:t>想一想：解放前仅仅是火柴叫洋火，钉子叫洋钉吗？</a:t>
            </a:r>
            <a:endParaRPr lang="zh-CN" altLang="en-US" sz="4800" dirty="0">
              <a:solidFill>
                <a:schemeClr val="accent2"/>
              </a:solidFill>
            </a:endParaRPr>
          </a:p>
          <a:p>
            <a:pPr algn="just">
              <a:lnSpc>
                <a:spcPct val="80000"/>
              </a:lnSpc>
              <a:buNone/>
            </a:pPr>
            <a:r>
              <a:rPr lang="zh-CN" altLang="en-US" sz="4800" dirty="0">
                <a:solidFill>
                  <a:schemeClr val="accent2"/>
                </a:solidFill>
              </a:rPr>
              <a:t>　     </a:t>
            </a:r>
            <a:endParaRPr lang="zh-CN" altLang="en-US" sz="4800" dirty="0">
              <a:solidFill>
                <a:schemeClr val="accent2"/>
              </a:solidFill>
            </a:endParaRPr>
          </a:p>
          <a:p>
            <a:pPr algn="just">
              <a:lnSpc>
                <a:spcPct val="80000"/>
              </a:lnSpc>
              <a:buNone/>
            </a:pPr>
            <a:r>
              <a:rPr lang="zh-CN" altLang="en-US" sz="4800" dirty="0">
                <a:solidFill>
                  <a:schemeClr val="accent2"/>
                </a:solidFill>
              </a:rPr>
              <a:t>  请继续观看图片</a:t>
            </a:r>
            <a:endParaRPr lang="zh-CN" altLang="en-US" sz="4800" dirty="0">
              <a:solidFill>
                <a:schemeClr val="accent2"/>
              </a:solidFill>
            </a:endParaRPr>
          </a:p>
        </p:txBody>
      </p:sp>
      <p:sp>
        <p:nvSpPr>
          <p:cNvPr id="15363" name="文本框 7171"/>
          <p:cNvSpPr txBox="1"/>
          <p:nvPr/>
        </p:nvSpPr>
        <p:spPr>
          <a:xfrm>
            <a:off x="8161338" y="6213475"/>
            <a:ext cx="947737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/>
            <a:r>
              <a:rPr lang="en-US" altLang="zh-CN" dirty="0">
                <a:solidFill>
                  <a:srgbClr val="FFFF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5\34</a:t>
            </a:r>
            <a:endParaRPr lang="zh-CN" altLang="en-US" dirty="0">
              <a:solidFill>
                <a:srgbClr val="FFFF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838" y="1065213"/>
            <a:ext cx="9012237" cy="5062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A000220150908B45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5918835"/>
            <a:ext cx="9038590" cy="966470"/>
          </a:xfrm>
          <a:prstGeom prst="rect">
            <a:avLst/>
          </a:prstGeom>
        </p:spPr>
      </p:pic>
    </p:spTree>
  </p:cSld>
  <p:clrMapOvr>
    <a:masterClrMapping/>
  </p:clrMapOvr>
  <p:transition spd="med">
    <p:diamond/>
    <p:sndAc>
      <p:stSnd>
        <p:snd r:embed="rId3" name="wind.wav"/>
      </p:stSnd>
    </p:sndAc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200"/>
              <a:t>讨论交流</a:t>
            </a:r>
            <a:endParaRPr lang="zh-CN" altLang="en-US" sz="3200"/>
          </a:p>
        </p:txBody>
      </p:sp>
      <p:pic>
        <p:nvPicPr>
          <p:cNvPr id="8196" name="内容占位符 8195" descr="问号0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538913" y="1452563"/>
            <a:ext cx="2014537" cy="2012950"/>
          </a:xfrm>
        </p:spPr>
      </p:pic>
      <p:sp>
        <p:nvSpPr>
          <p:cNvPr id="16387" name="文本框 3"/>
          <p:cNvSpPr txBox="1"/>
          <p:nvPr/>
        </p:nvSpPr>
        <p:spPr>
          <a:xfrm>
            <a:off x="803275" y="3108325"/>
            <a:ext cx="4476750" cy="2043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200">
                <a:latin typeface="Arial" panose="020B0604020202020204" pitchFamily="34" charset="0"/>
                <a:ea typeface="Arial" panose="020B0604020202020204" pitchFamily="34" charset="0"/>
              </a:rPr>
              <a:t>2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3200">
                <a:latin typeface="Arial" panose="020B0604020202020204" pitchFamily="34" charset="0"/>
                <a:ea typeface="Arial" panose="020B0604020202020204" pitchFamily="34" charset="0"/>
              </a:rPr>
              <a:t>法制建设对你（或你的家人）影响最深刻的一件事是什么？为什么？</a:t>
            </a:r>
            <a:endParaRPr lang="zh-CN" altLang="en-US" sz="320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6388" name="文本框 4"/>
          <p:cNvSpPr txBox="1"/>
          <p:nvPr/>
        </p:nvSpPr>
        <p:spPr>
          <a:xfrm>
            <a:off x="823913" y="1452563"/>
            <a:ext cx="4252912" cy="1554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en-US" altLang="zh-CN" sz="3200">
                <a:latin typeface="Arial" panose="020B0604020202020204" pitchFamily="34" charset="0"/>
                <a:ea typeface="Arial" panose="020B0604020202020204" pitchFamily="34" charset="0"/>
              </a:rPr>
              <a:t>1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、阅读相关链接《归纳社会主义法制建设成就的主要体现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A000220150908B45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5918835"/>
            <a:ext cx="9038590" cy="96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标题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483600" cy="647700"/>
          </a:xfrm>
        </p:spPr>
        <p:txBody>
          <a:bodyPr anchor="ctr"/>
          <a:p>
            <a:r>
              <a:rPr lang="zh-CN" altLang="en-US"/>
              <a:t>关于我国近几年发生的巨大变化，你还还能补充一些吗？</a:t>
            </a:r>
            <a:endParaRPr lang="zh-CN" altLang="en-US"/>
          </a:p>
        </p:txBody>
      </p:sp>
      <p:pic>
        <p:nvPicPr>
          <p:cNvPr id="17410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68313" y="1073150"/>
            <a:ext cx="1647825" cy="2095500"/>
          </a:xfrm>
        </p:spPr>
      </p:pic>
      <p:pic>
        <p:nvPicPr>
          <p:cNvPr id="17411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8" y="1149350"/>
            <a:ext cx="3981450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2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3575050"/>
            <a:ext cx="3581400" cy="2095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A000220150908B45PPIC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60" y="5918835"/>
            <a:ext cx="9038590" cy="96647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sp>
        <p:nvSpPr>
          <p:cNvPr id="18434" name="文本框 3"/>
          <p:cNvSpPr txBox="1"/>
          <p:nvPr/>
        </p:nvSpPr>
        <p:spPr>
          <a:xfrm>
            <a:off x="1089025" y="1958975"/>
            <a:ext cx="671513" cy="2536825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anchor="t">
            <a:spAutoFit/>
          </a:bodyPr>
          <a:p>
            <a:pPr lvl="0" indent="0"/>
            <a:r>
              <a:rPr lang="zh-CN" altLang="zh-CN" sz="3200">
                <a:latin typeface="Arial" panose="020B0604020202020204" pitchFamily="34" charset="0"/>
                <a:ea typeface="宋体" panose="02010600030101010101" pitchFamily="2" charset="-122"/>
              </a:rPr>
              <a:t>国家的变化</a:t>
            </a:r>
            <a:endParaRPr lang="zh-CN" altLang="zh-CN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71" name="左大括号 40970"/>
          <p:cNvSpPr/>
          <p:nvPr/>
        </p:nvSpPr>
        <p:spPr>
          <a:xfrm>
            <a:off x="1562100" y="1474788"/>
            <a:ext cx="431800" cy="4464050"/>
          </a:xfrm>
          <a:prstGeom prst="leftBrace">
            <a:avLst>
              <a:gd name="adj1" fmla="val 86008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lvl="0" indent="0" algn="ctr"/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436" name="文本框 4"/>
          <p:cNvSpPr txBox="1"/>
          <p:nvPr/>
        </p:nvSpPr>
        <p:spPr>
          <a:xfrm>
            <a:off x="2598738" y="1698625"/>
            <a:ext cx="3794125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>
                <a:latin typeface="Arial" panose="020B0604020202020204" pitchFamily="34" charset="0"/>
                <a:ea typeface="Arial" panose="020B0604020202020204" pitchFamily="34" charset="0"/>
              </a:rPr>
              <a:t>经济跨越式发展</a:t>
            </a:r>
            <a:endParaRPr lang="zh-CN" altLang="en-US" sz="320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2598738" y="2686050"/>
            <a:ext cx="4341812" cy="579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>
                <a:latin typeface="Arial" panose="020B0604020202020204" pitchFamily="34" charset="0"/>
                <a:ea typeface="Arial" panose="020B0604020202020204" pitchFamily="34" charset="0"/>
              </a:rPr>
              <a:t>基础设施建设不断完善</a:t>
            </a:r>
            <a:endParaRPr lang="zh-CN" altLang="en-US" sz="320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18438" name="文本框 6"/>
          <p:cNvSpPr txBox="1"/>
          <p:nvPr/>
        </p:nvSpPr>
        <p:spPr>
          <a:xfrm>
            <a:off x="2620963" y="3663950"/>
            <a:ext cx="4037012" cy="577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社会保障更普及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9" name="文本框 7"/>
          <p:cNvSpPr txBox="1"/>
          <p:nvPr/>
        </p:nvSpPr>
        <p:spPr>
          <a:xfrm>
            <a:off x="2695575" y="4787900"/>
            <a:ext cx="3886200" cy="577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法制建设深入民心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图片 3" descr="A000220150908B45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5918835"/>
            <a:ext cx="9038590" cy="96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lang="zh-CN" altLang="en-US"/>
          </a:p>
        </p:txBody>
      </p:sp>
      <p:pic>
        <p:nvPicPr>
          <p:cNvPr id="19458" name="内容占位符 41985" descr="图片-课后作业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49275" y="503238"/>
            <a:ext cx="2647950" cy="876300"/>
          </a:xfrm>
        </p:spPr>
      </p:pic>
      <p:sp>
        <p:nvSpPr>
          <p:cNvPr id="19459" name="文本框 3"/>
          <p:cNvSpPr txBox="1"/>
          <p:nvPr/>
        </p:nvSpPr>
        <p:spPr>
          <a:xfrm>
            <a:off x="549275" y="2103438"/>
            <a:ext cx="6734175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>
                <a:latin typeface="Arial" panose="020B0604020202020204" pitchFamily="34" charset="0"/>
                <a:ea typeface="Arial" panose="020B0604020202020204" pitchFamily="34" charset="0"/>
              </a:rPr>
              <a:t>改革开放以来，我国什么实现了历史性跨越式发展？</a:t>
            </a:r>
            <a:endParaRPr lang="zh-CN" altLang="en-US" sz="320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 descr="A000220150908B45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5918835"/>
            <a:ext cx="9038590" cy="96647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7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200"/>
              <a:t>一、经济跨越式发展</a:t>
            </a:r>
            <a:endParaRPr lang="zh-CN" altLang="en-US" sz="3200"/>
          </a:p>
        </p:txBody>
      </p:sp>
      <p:pic>
        <p:nvPicPr>
          <p:cNvPr id="4098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8738" y="1816100"/>
            <a:ext cx="4371975" cy="3709988"/>
          </a:xfrm>
        </p:spPr>
      </p:pic>
      <p:pic>
        <p:nvPicPr>
          <p:cNvPr id="409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7175" y="1795463"/>
            <a:ext cx="5010150" cy="3267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A000220150908B45PPI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0" y="5918835"/>
            <a:ext cx="9038590" cy="9664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标题 1"/>
          <p:cNvSpPr>
            <a:spLocks noGrp="1"/>
          </p:cNvSpPr>
          <p:nvPr>
            <p:ph type="title"/>
          </p:nvPr>
        </p:nvSpPr>
        <p:spPr>
          <a:xfrm>
            <a:off x="460375" y="333375"/>
            <a:ext cx="5832475" cy="647700"/>
          </a:xfrm>
        </p:spPr>
        <p:txBody>
          <a:bodyPr anchor="ctr"/>
          <a:p>
            <a:r>
              <a:rPr lang="zh-CN" altLang="en-US" sz="3200"/>
              <a:t>一、经济跨越式发展</a:t>
            </a:r>
            <a:endParaRPr lang="zh-CN" altLang="en-US" sz="3200"/>
          </a:p>
        </p:txBody>
      </p:sp>
      <p:pic>
        <p:nvPicPr>
          <p:cNvPr id="5122" name="内容占位符 4" descr="160016mtzmc53339jtbr9i_副本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4613" y="1125538"/>
            <a:ext cx="9034462" cy="5162550"/>
          </a:xfrm>
        </p:spPr>
      </p:pic>
      <p:pic>
        <p:nvPicPr>
          <p:cNvPr id="4" name="图片 3" descr="A000220150908B45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5918835"/>
            <a:ext cx="9038590" cy="9664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标题 1"/>
          <p:cNvSpPr>
            <a:spLocks noGrp="1"/>
          </p:cNvSpPr>
          <p:nvPr>
            <p:ph type="title"/>
          </p:nvPr>
        </p:nvSpPr>
        <p:spPr>
          <a:xfrm>
            <a:off x="493713" y="579438"/>
            <a:ext cx="5832475" cy="647700"/>
          </a:xfrm>
        </p:spPr>
        <p:txBody>
          <a:bodyPr anchor="ctr"/>
          <a:p>
            <a:r>
              <a:rPr lang="zh-CN" altLang="en-US" sz="3200"/>
              <a:t>一、经济跨越式发展</a:t>
            </a:r>
            <a:br>
              <a:rPr lang="zh-CN" altLang="en-US"/>
            </a:br>
            <a:endParaRPr lang="zh-CN" altLang="en-US"/>
          </a:p>
        </p:txBody>
      </p:sp>
      <p:pic>
        <p:nvPicPr>
          <p:cNvPr id="28677" name="内容占位符 28676" descr="小女生扎双辫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492750" y="1158875"/>
            <a:ext cx="3324225" cy="4762500"/>
          </a:xfrm>
        </p:spPr>
      </p:pic>
      <p:sp>
        <p:nvSpPr>
          <p:cNvPr id="6147" name="文本框 3"/>
          <p:cNvSpPr txBox="1"/>
          <p:nvPr/>
        </p:nvSpPr>
        <p:spPr>
          <a:xfrm>
            <a:off x="295275" y="1638300"/>
            <a:ext cx="4133850" cy="3505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>
                <a:latin typeface="Arial" panose="020B0604020202020204" pitchFamily="34" charset="0"/>
                <a:ea typeface="Arial" panose="020B0604020202020204" pitchFamily="34" charset="0"/>
              </a:rPr>
              <a:t>阅读</a:t>
            </a:r>
            <a:r>
              <a:rPr lang="en-US" altLang="zh-CN" sz="3200">
                <a:latin typeface="Arial" panose="020B0604020202020204" pitchFamily="34" charset="0"/>
                <a:ea typeface="Arial" panose="020B0604020202020204" pitchFamily="34" charset="0"/>
              </a:rPr>
              <a:t>43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页的教材：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票证的消失</a:t>
            </a:r>
            <a:r>
              <a:rPr lang="en-US" altLang="zh-CN" sz="3200"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，讨论：票证的消失与我国经济的发展有着密切联系。生活中，你还能从哪些方面感受到我国经济的发展？</a:t>
            </a:r>
            <a:endParaRPr lang="zh-CN" altLang="en-US" sz="32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A000220150908B45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5918835"/>
            <a:ext cx="9038590" cy="96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标题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8532812" cy="647700"/>
          </a:xfrm>
        </p:spPr>
        <p:txBody>
          <a:bodyPr anchor="ctr"/>
          <a:p>
            <a:r>
              <a:rPr lang="zh-CN" altLang="en-US"/>
              <a:t>改革开放以来，我国哪些什么实现了历史性跨越式发展？</a:t>
            </a:r>
            <a:endParaRPr lang="zh-CN" altLang="en-US"/>
          </a:p>
        </p:txBody>
      </p:sp>
      <p:sp>
        <p:nvSpPr>
          <p:cNvPr id="7170" name="内容占位符 2"/>
          <p:cNvSpPr>
            <a:spLocks noGrp="1"/>
          </p:cNvSpPr>
          <p:nvPr>
            <p:ph idx="1"/>
          </p:nvPr>
        </p:nvSpPr>
        <p:spPr/>
        <p:txBody>
          <a:bodyPr anchor="t"/>
          <a:p>
            <a:pPr marL="0" indent="0">
              <a:buNone/>
            </a:pPr>
            <a:r>
              <a:rPr lang="zh-CN" altLang="en-US"/>
              <a:t>(1)建立起全面的物质生产体系，经济建设取得显著成就。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(2)国际地位持续不断提高  。快速经济增长使中国在世界经济中的地位不断上升。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(3)全面融入世界经济体系  以加入WTO为标志，中国经济已经完成市场化和国际化进程，融入世界经济体系和经济全球化浪潮之中。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(4)社会经济取得全面进步 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(5)经济增长变得更加稳健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(6)经济发展水平不断提高  中国改革开放不断深入的同时，经济发展水平大幅度提高。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(7)人民生活水平显著改善  </a:t>
            </a:r>
            <a:endParaRPr lang="zh-CN" altLang="en-US"/>
          </a:p>
          <a:p>
            <a:pPr marL="0" indent="0">
              <a:buNone/>
            </a:pPr>
            <a:r>
              <a:rPr lang="zh-CN" altLang="en-US"/>
              <a:t>(8)教育发展取得长足进步  教育发展是衡量一个国家发展水平和发展潜力的重要指标。</a:t>
            </a:r>
            <a:endParaRPr lang="zh-CN" altLang="en-US"/>
          </a:p>
        </p:txBody>
      </p:sp>
      <p:pic>
        <p:nvPicPr>
          <p:cNvPr id="4" name="图片 3" descr="A000220150908B45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5918835"/>
            <a:ext cx="9038590" cy="96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2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0">
                                            <p:txEl>
                                              <p:charRg st="2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>
                                            <p:txEl>
                                              <p:charRg st="2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72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0">
                                            <p:txEl>
                                              <p:charRg st="72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0">
                                            <p:txEl>
                                              <p:charRg st="72" end="13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137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0">
                                            <p:txEl>
                                              <p:charRg st="137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0">
                                            <p:txEl>
                                              <p:charRg st="137" end="15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154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70">
                                            <p:txEl>
                                              <p:charRg st="154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0">
                                            <p:txEl>
                                              <p:charRg st="154" end="16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169" end="2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70">
                                            <p:txEl>
                                              <p:charRg st="169" end="2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0">
                                            <p:txEl>
                                              <p:charRg st="169" end="2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213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70">
                                            <p:txEl>
                                              <p:charRg st="213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70">
                                            <p:txEl>
                                              <p:charRg st="213" end="2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charRg st="229" end="2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170">
                                            <p:txEl>
                                              <p:charRg st="229" end="2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70">
                                            <p:txEl>
                                              <p:charRg st="229" end="2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  <p:bldP spid="7169" grpId="0"/>
      <p:bldP spid="7170" grpI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200"/>
              <a:t>二、基础设施建设不断完善</a:t>
            </a:r>
            <a:endParaRPr lang="zh-CN" altLang="en-US" sz="3200"/>
          </a:p>
        </p:txBody>
      </p:sp>
      <p:pic>
        <p:nvPicPr>
          <p:cNvPr id="819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575" y="1047750"/>
            <a:ext cx="9077325" cy="5097463"/>
          </a:xfrm>
        </p:spPr>
      </p:pic>
      <p:pic>
        <p:nvPicPr>
          <p:cNvPr id="4" name="图片 3" descr="A000220150908B45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5918835"/>
            <a:ext cx="9038590" cy="9664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468313" y="717550"/>
            <a:ext cx="5832475" cy="647700"/>
          </a:xfrm>
        </p:spPr>
        <p:txBody>
          <a:bodyPr anchor="ctr"/>
          <a:p>
            <a:r>
              <a:rPr lang="zh-CN" altLang="en-US" sz="3200"/>
              <a:t>二、基础设施建设不断完善</a:t>
            </a:r>
            <a:br>
              <a:rPr lang="zh-CN" altLang="en-US" sz="3200"/>
            </a:b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pPr marL="0" indent="0" fontAlgn="base">
              <a:buNone/>
            </a:pPr>
            <a:r>
              <a:rPr lang="en-US" altLang="zh-CN" sz="3200" strike="noStrike" noProof="1"/>
              <a:t>1</a:t>
            </a:r>
            <a:r>
              <a:rPr lang="zh-CN" altLang="en-US" sz="3200" strike="noStrike" noProof="1"/>
              <a:t>、你还了解我国的哪些基础设施建设？</a:t>
            </a:r>
            <a:endParaRPr lang="zh-CN" altLang="en-US" sz="3200" strike="noStrike" noProof="1"/>
          </a:p>
          <a:p>
            <a:pPr marL="0" indent="0" fontAlgn="base">
              <a:buNone/>
            </a:pPr>
            <a:r>
              <a:rPr lang="zh-CN" altLang="en-US" strike="noStrike" noProof="1"/>
              <a:t>       </a:t>
            </a:r>
            <a:endParaRPr lang="zh-CN" altLang="en-US" strike="noStrike" noProof="1"/>
          </a:p>
          <a:p>
            <a:pPr fontAlgn="base"/>
            <a:endParaRPr lang="zh-CN" altLang="en-US" strike="noStrike" noProof="1"/>
          </a:p>
          <a:p>
            <a:pPr fontAlgn="base"/>
            <a:endParaRPr lang="zh-CN" altLang="en-US" strike="noStrike" noProof="1"/>
          </a:p>
          <a:p>
            <a:pPr fontAlgn="base"/>
            <a:endParaRPr lang="zh-CN" altLang="en-US" strike="noStrike" noProof="1"/>
          </a:p>
          <a:p>
            <a:pPr marL="0" indent="0" fontAlgn="base">
              <a:buNone/>
            </a:pPr>
            <a:r>
              <a:rPr lang="en-US" altLang="zh-CN" sz="3200" strike="noStrike" noProof="1"/>
              <a:t>2</a:t>
            </a:r>
            <a:r>
              <a:rPr lang="zh-CN" altLang="en-US" sz="3200" strike="noStrike" noProof="1"/>
              <a:t>、在我们的家乡还有哪些基础建设得到了改善？</a:t>
            </a:r>
            <a:endParaRPr lang="en-US" altLang="zh-CN" sz="3200" strike="noStrike" noProof="1"/>
          </a:p>
        </p:txBody>
      </p:sp>
      <p:sp>
        <p:nvSpPr>
          <p:cNvPr id="4" name="文本框 3"/>
          <p:cNvSpPr txBox="1"/>
          <p:nvPr/>
        </p:nvSpPr>
        <p:spPr>
          <a:xfrm>
            <a:off x="1236663" y="1722438"/>
            <a:ext cx="5880100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>
                <a:latin typeface="Arial" panose="020B0604020202020204" pitchFamily="34" charset="0"/>
                <a:ea typeface="Arial" panose="020B0604020202020204" pitchFamily="34" charset="0"/>
              </a:rPr>
              <a:t>村通马路硬化，户户通广播电视，三变改革，新农村建设</a:t>
            </a:r>
            <a:endParaRPr lang="zh-CN" altLang="en-US" sz="320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30338" y="4414838"/>
            <a:ext cx="6030912" cy="1066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>
                <a:latin typeface="Arial" panose="020B0604020202020204" pitchFamily="34" charset="0"/>
                <a:ea typeface="Arial" panose="020B0604020202020204" pitchFamily="34" charset="0"/>
              </a:rPr>
              <a:t>“乡乡通宽带”、“村村通电话、盘兴高速公路，太阳能路灯</a:t>
            </a:r>
            <a:endParaRPr lang="en-US" altLang="zh-CN" sz="320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" name="图片 1" descr="A000220150908B45PPI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560" y="5918835"/>
            <a:ext cx="9038590" cy="966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19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charRg st="3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charRg st="30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200"/>
              <a:t>三、社会保障更普及</a:t>
            </a:r>
            <a:br>
              <a:rPr lang="zh-CN" altLang="en-US"/>
            </a:br>
            <a:endParaRPr lang="zh-CN" altLang="en-US"/>
          </a:p>
        </p:txBody>
      </p:sp>
      <p:pic>
        <p:nvPicPr>
          <p:cNvPr id="10242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338" y="1117600"/>
            <a:ext cx="9067800" cy="5170488"/>
          </a:xfrm>
        </p:spPr>
      </p:pic>
      <p:pic>
        <p:nvPicPr>
          <p:cNvPr id="4" name="图片 3" descr="A000220150908B45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5918835"/>
            <a:ext cx="9038590" cy="9664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5" name="标题 1"/>
          <p:cNvSpPr>
            <a:spLocks noGrp="1"/>
          </p:cNvSpPr>
          <p:nvPr>
            <p:ph type="title"/>
          </p:nvPr>
        </p:nvSpPr>
        <p:spPr/>
        <p:txBody>
          <a:bodyPr anchor="ctr"/>
          <a:p>
            <a:r>
              <a:rPr lang="zh-CN" altLang="en-US" sz="3200"/>
              <a:t>三、社会保障更普及</a:t>
            </a:r>
            <a:endParaRPr lang="zh-CN" altLang="en-US" sz="3200"/>
          </a:p>
        </p:txBody>
      </p:sp>
      <p:pic>
        <p:nvPicPr>
          <p:cNvPr id="11266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7625" y="1076325"/>
            <a:ext cx="9021763" cy="3429000"/>
          </a:xfrm>
        </p:spPr>
      </p:pic>
      <p:sp>
        <p:nvSpPr>
          <p:cNvPr id="11267" name="文本框 4"/>
          <p:cNvSpPr txBox="1"/>
          <p:nvPr/>
        </p:nvSpPr>
        <p:spPr>
          <a:xfrm>
            <a:off x="47625" y="4505325"/>
            <a:ext cx="8582025" cy="15541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2400">
                <a:latin typeface="Arial" panose="020B0604020202020204" pitchFamily="34" charset="0"/>
                <a:ea typeface="Arial" panose="020B0604020202020204" pitchFamily="34" charset="0"/>
              </a:rPr>
              <a:t>社会保险制度</a:t>
            </a:r>
            <a:endParaRPr lang="zh-CN" altLang="en-US" sz="240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 indent="0"/>
            <a:r>
              <a:rPr lang="zh-CN" altLang="en-US" sz="2400">
                <a:latin typeface="Arial" panose="020B0604020202020204" pitchFamily="34" charset="0"/>
                <a:ea typeface="Arial" panose="020B0604020202020204" pitchFamily="34" charset="0"/>
              </a:rPr>
              <a:t>五险：养老、医疗、失业、工伤和生育保险，即平时说的社保，“五险”是法定的。</a:t>
            </a:r>
            <a:endParaRPr lang="zh-CN" altLang="en-US" sz="240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lvl="0" indent="0"/>
            <a:r>
              <a:rPr lang="zh-CN" altLang="en-US" sz="2400">
                <a:latin typeface="Arial" panose="020B0604020202020204" pitchFamily="34" charset="0"/>
                <a:ea typeface="Arial" panose="020B0604020202020204" pitchFamily="34" charset="0"/>
              </a:rPr>
              <a:t>一金：住房公积金，“一金”不是法定的。</a:t>
            </a:r>
            <a:endParaRPr lang="zh-CN" altLang="en-US" sz="240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4" name="图片 3" descr="A000220150908B45PPIC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" y="5918835"/>
            <a:ext cx="9038590" cy="96647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酒红色ppt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A"/>
      </a:accent5>
      <a:accent6>
        <a:srgbClr val="A8000B"/>
      </a:accent6>
      <a:hlink>
        <a:srgbClr val="3A0004"/>
      </a:hlink>
      <a:folHlink>
        <a:srgbClr val="FF3B3B"/>
      </a:folHlink>
    </a:clrScheme>
    <a:fontScheme name="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5892D"/>
        </a:accent6>
        <a:hlink>
          <a:srgbClr val="463900"/>
        </a:hlink>
        <a:folHlink>
          <a:srgbClr val="FFE6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7AB"/>
        </a:accent5>
        <a:accent6>
          <a:srgbClr val="C34E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6C5DC"/>
        </a:accent5>
        <a:accent6>
          <a:srgbClr val="254C74"/>
        </a:accent6>
        <a:hlink>
          <a:srgbClr val="002850"/>
        </a:hlink>
        <a:folHlink>
          <a:srgbClr val="2A94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F59B8"/>
        </a:accent1>
        <a:accent2>
          <a:srgbClr val="884183"/>
        </a:accent2>
        <a:accent3>
          <a:srgbClr val="FFFFFF"/>
        </a:accent3>
        <a:accent4>
          <a:srgbClr val="000000"/>
        </a:accent4>
        <a:accent5>
          <a:srgbClr val="DBB5D8"/>
        </a:accent5>
        <a:accent6>
          <a:srgbClr val="793A75"/>
        </a:accent6>
        <a:hlink>
          <a:srgbClr val="371535"/>
        </a:hlink>
        <a:folHlink>
          <a:srgbClr val="C468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A"/>
        </a:accent5>
        <a:accent6>
          <a:srgbClr val="A8000B"/>
        </a:accent6>
        <a:hlink>
          <a:srgbClr val="3A0004"/>
        </a:hlink>
        <a:folHlink>
          <a:srgbClr val="FF3B3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DFE0BE"/>
        </a:accent1>
        <a:accent2>
          <a:srgbClr val="D1D46B"/>
        </a:accent2>
        <a:accent3>
          <a:srgbClr val="FFFFFF"/>
        </a:accent3>
        <a:accent4>
          <a:srgbClr val="000000"/>
        </a:accent4>
        <a:accent5>
          <a:srgbClr val="ECEDDB"/>
        </a:accent5>
        <a:accent6>
          <a:srgbClr val="BBBE5F"/>
        </a:accent6>
        <a:hlink>
          <a:srgbClr val="3A3B11"/>
        </a:hlink>
        <a:folHlink>
          <a:srgbClr val="DDDF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6FC01E"/>
        </a:accent1>
        <a:accent2>
          <a:srgbClr val="4F7913"/>
        </a:accent2>
        <a:accent3>
          <a:srgbClr val="FFFFFF"/>
        </a:accent3>
        <a:accent4>
          <a:srgbClr val="000000"/>
        </a:accent4>
        <a:accent5>
          <a:srgbClr val="BBDCAA"/>
        </a:accent5>
        <a:accent6>
          <a:srgbClr val="466C10"/>
        </a:accent6>
        <a:hlink>
          <a:srgbClr val="26420A"/>
        </a:hlink>
        <a:folHlink>
          <a:srgbClr val="7BD5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853</Words>
  <Application>WPS 演示</Application>
  <PresentationFormat>在屏幕上显示</PresentationFormat>
  <Paragraphs>79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MS UI Gothic</vt:lpstr>
      <vt:lpstr>微软雅黑</vt:lpstr>
      <vt:lpstr>黑体</vt:lpstr>
      <vt:lpstr>华文细黑</vt:lpstr>
      <vt:lpstr>Calibri</vt:lpstr>
      <vt:lpstr>酒红色ppt模板</vt:lpstr>
      <vt:lpstr>PowerPoint 演示文稿</vt:lpstr>
      <vt:lpstr>一、经济跨越式发展</vt:lpstr>
      <vt:lpstr>一、经济跨越式发展</vt:lpstr>
      <vt:lpstr>一、经济跨越式发展 </vt:lpstr>
      <vt:lpstr>改革开放以来，我国哪些什么实现了历史性跨越式发展？</vt:lpstr>
      <vt:lpstr>二、基础设施建设不断完善</vt:lpstr>
      <vt:lpstr>二、基础设施建设不断完善 </vt:lpstr>
      <vt:lpstr>三、社会保障更普及 </vt:lpstr>
      <vt:lpstr>三、社会保障更普及</vt:lpstr>
      <vt:lpstr>三、社会保障更普及</vt:lpstr>
      <vt:lpstr>PowerPoint 演示文稿</vt:lpstr>
      <vt:lpstr>PowerPoint 演示文稿</vt:lpstr>
      <vt:lpstr>四、法制建设深入民心</vt:lpstr>
      <vt:lpstr>讨论交流</vt:lpstr>
      <vt:lpstr>关于我国近几年发生的巨大变化，你还还能补充一些吗？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9</cp:revision>
  <dcterms:created xsi:type="dcterms:W3CDTF">2013-04-02T03:06:00Z</dcterms:created>
  <dcterms:modified xsi:type="dcterms:W3CDTF">2017-03-28T02:55:07Z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