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76" r:id="rId4"/>
    <p:sldId id="278" r:id="rId5"/>
    <p:sldId id="279" r:id="rId6"/>
    <p:sldId id="266" r:id="rId7"/>
    <p:sldId id="280" r:id="rId8"/>
    <p:sldId id="281" r:id="rId9"/>
    <p:sldId id="386" r:id="rId10"/>
    <p:sldId id="282" r:id="rId11"/>
    <p:sldId id="283" r:id="rId12"/>
    <p:sldId id="284" r:id="rId13"/>
    <p:sldId id="285" r:id="rId14"/>
    <p:sldId id="286" r:id="rId15"/>
    <p:sldId id="271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379" r:id="rId28"/>
    <p:sldId id="299" r:id="rId29"/>
    <p:sldId id="298" r:id="rId30"/>
    <p:sldId id="300" r:id="rId31"/>
    <p:sldId id="301" r:id="rId32"/>
    <p:sldId id="302" r:id="rId33"/>
    <p:sldId id="387" r:id="rId34"/>
    <p:sldId id="303" r:id="rId3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366" y="12"/>
      </p:cViewPr>
      <p:guideLst>
        <p:guide orient="horz" pos="216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45" name="标题 61444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6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61446" name="副标题 61445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3400"/>
            </a:lvl1pPr>
            <a:lvl2pPr marL="457200" lvl="1" indent="0" algn="ctr">
              <a:buNone/>
              <a:defRPr sz="3400"/>
            </a:lvl2pPr>
            <a:lvl3pPr marL="914400" lvl="2" indent="0" algn="ctr">
              <a:buNone/>
              <a:defRPr sz="3400"/>
            </a:lvl3pPr>
            <a:lvl4pPr marL="1371600" lvl="3" indent="0" algn="ctr">
              <a:buNone/>
              <a:defRPr sz="3400"/>
            </a:lvl4pPr>
            <a:lvl5pPr marL="1828800" lvl="4" indent="0" algn="ctr">
              <a:buNone/>
              <a:defRPr sz="34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61442" name="日期占位符 61441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fontAlgn="base" hangingPunct="1">
              <a:buClrTx/>
            </a:pPr>
            <a:endParaRPr lang="zh-CN" altLang="en-US" noProof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43" name="页脚占位符 6144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fontAlgn="base" hangingPunct="1">
              <a:buClrTx/>
            </a:pPr>
            <a:endParaRPr lang="en-US" altLang="zh-CN" noProof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1444" name="灯片编号占位符 6144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fontAlgn="base" hangingPunct="1">
              <a:buClrTx/>
            </a:pPr>
            <a:fld id="{9A0DB2DC-4C9A-4742-B13C-FB6460FD3503}" type="slidenum">
              <a:rPr lang="en-US" altLang="zh-CN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noProof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0418" name="日期占位符 6041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lvl="0" eaLnBrk="1" fontAlgn="base" hangingPunct="1">
              <a:buClrTx/>
            </a:pPr>
            <a:endParaRPr lang="zh-CN" altLang="en-US" strike="noStrike" noProof="1" dirty="0"/>
          </a:p>
        </p:txBody>
      </p:sp>
      <p:sp>
        <p:nvSpPr>
          <p:cNvPr id="60419" name="页脚占位符 6041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lvl="0" eaLnBrk="1" fontAlgn="base" hangingPunct="1">
              <a:buClrTx/>
            </a:pPr>
            <a:endParaRPr lang="en-US" altLang="zh-CN" strike="noStrike" noProof="1"/>
          </a:p>
        </p:txBody>
      </p:sp>
      <p:sp>
        <p:nvSpPr>
          <p:cNvPr id="60420" name="灯片编号占位符 6041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pPr lvl="0" eaLnBrk="1" fontAlgn="base" hangingPunct="1">
              <a:buClrTx/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</a:fld>
            <a:endParaRPr lang="en-US" altLang="zh-CN" strike="noStrike" noProof="1"/>
          </a:p>
        </p:txBody>
      </p:sp>
      <p:sp>
        <p:nvSpPr>
          <p:cNvPr id="1029" name="标题 60420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0422" name="文本占位符 6042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base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base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base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base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996633"/>
        </a:buClr>
        <a:buSzPct val="70000"/>
        <a:buFont typeface="Wingdings" panose="05000000000000000000" pitchFamily="2" charset="2"/>
        <a:buChar char="z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FFFFFF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GIF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9.GIF"/><Relationship Id="rId7" Type="http://schemas.openxmlformats.org/officeDocument/2006/relationships/image" Target="../media/image38.png"/><Relationship Id="rId6" Type="http://schemas.openxmlformats.org/officeDocument/2006/relationships/oleObject" Target="../embeddings/oleObject2.bin"/><Relationship Id="rId5" Type="http://schemas.openxmlformats.org/officeDocument/2006/relationships/image" Target="../media/image37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0" Type="http://schemas.openxmlformats.org/officeDocument/2006/relationships/vmlDrawing" Target="../drawings/vmlDrawing1.v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hyperlink" Target="../&#26032;&#24314;&#25991;&#20214;&#22841;/&#31532;&#20845;&#35838;/&#26143;&#28779;&#35745;&#21010;.doc" TargetMode="External"/><Relationship Id="rId1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jpeg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wmf"/><Relationship Id="rId2" Type="http://schemas.openxmlformats.org/officeDocument/2006/relationships/image" Target="../media/image46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2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192.168.0.4:8080/Special/Subject/CZLS/DMTZL/AVI/SJXDS/" TargetMode="Externa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hyperlink" Target="http://aixin.njmu.edu.cn/News/gnxw/200510/4968.html" TargetMode="Externa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63489" descr="W020101103602493659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矩形 63490"/>
          <p:cNvSpPr/>
          <p:nvPr/>
        </p:nvSpPr>
        <p:spPr>
          <a:xfrm>
            <a:off x="304800" y="0"/>
            <a:ext cx="8229600" cy="4495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800" b="1">
                <a:ln w="9525" cap="flat" cmpd="sng">
                  <a:solidFill>
                    <a:srgbClr val="339966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33CCCC"/>
                    </a:gs>
                    <a:gs pos="100000">
                      <a:srgbClr val="FFFF66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加快追赶的步伐—科教兴国</a:t>
            </a:r>
            <a:endParaRPr lang="zh-CN" altLang="en-US" sz="4800" b="1">
              <a:ln w="9525" cap="flat" cmpd="sng">
                <a:solidFill>
                  <a:srgbClr val="339966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33CCCC"/>
                  </a:gs>
                  <a:gs pos="100000">
                    <a:srgbClr val="FFFF66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71681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3" name="文本框 71682"/>
          <p:cNvSpPr txBox="1"/>
          <p:nvPr/>
        </p:nvSpPr>
        <p:spPr>
          <a:xfrm>
            <a:off x="0" y="152400"/>
            <a:ext cx="8763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华文行楷" pitchFamily="2" charset="-122"/>
              </a:rPr>
              <a:t>“百年大计，教育为本”为什么教育是基础？</a:t>
            </a:r>
            <a:endParaRPr lang="zh-CN" altLang="en-US" sz="3600" dirty="0"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71684" name="图片 71683" descr="图文：航天漫画--飞天之路"/>
          <p:cNvPicPr>
            <a:picLocks noChangeAspect="1"/>
          </p:cNvPicPr>
          <p:nvPr/>
        </p:nvPicPr>
        <p:blipFill>
          <a:blip r:embed="rId2"/>
          <a:srcRect b="12195"/>
          <a:stretch>
            <a:fillRect/>
          </a:stretch>
        </p:blipFill>
        <p:spPr>
          <a:xfrm>
            <a:off x="0" y="1216025"/>
            <a:ext cx="4448175" cy="56419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71685" name="表格 71684"/>
          <p:cNvGraphicFramePr/>
          <p:nvPr/>
        </p:nvGraphicFramePr>
        <p:xfrm>
          <a:off x="4648200" y="1447800"/>
          <a:ext cx="4267200" cy="5135563"/>
        </p:xfrm>
        <a:graphic>
          <a:graphicData uri="http://schemas.openxmlformats.org/drawingml/2006/table">
            <a:tbl>
              <a:tblPr/>
              <a:tblGrid>
                <a:gridCol w="1676400"/>
                <a:gridCol w="2590800"/>
              </a:tblGrid>
              <a:tr h="990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国家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教育时间（年）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美国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13.4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英国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14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日本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11.1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芬兰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13.5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加拿大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14.6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法国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13.1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澳大利亚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14.4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中国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8.7</a:t>
                      </a:r>
                      <a:endParaRPr lang="en-US" altLang="zh-CN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1717" name="文本框 71716"/>
          <p:cNvSpPr txBox="1"/>
          <p:nvPr/>
        </p:nvSpPr>
        <p:spPr>
          <a:xfrm>
            <a:off x="4572000" y="838200"/>
            <a:ext cx="4114800" cy="396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0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各国</a:t>
            </a:r>
            <a:r>
              <a:rPr lang="en-US" altLang="zh-CN" sz="2000" b="1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000" b="1" dirty="0">
                <a:solidFill>
                  <a:srgbClr val="CC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岁以上国民平均受教育年限</a:t>
            </a:r>
            <a:endParaRPr lang="zh-CN" altLang="en-US" sz="2000" b="1" dirty="0">
              <a:solidFill>
                <a:srgbClr val="CC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3" grpId="0"/>
      <p:bldP spid="717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图片 72705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72706"/>
          <p:cNvSpPr txBox="1"/>
          <p:nvPr/>
        </p:nvSpPr>
        <p:spPr>
          <a:xfrm>
            <a:off x="228600" y="8382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CC00CC"/>
                </a:solidFill>
                <a:latin typeface="Arial" panose="020B0604020202020204" pitchFamily="34" charset="0"/>
                <a:ea typeface="华文行楷" pitchFamily="2" charset="-122"/>
              </a:rPr>
              <a:t>“百年大计，教育为本”为什么教育是基础</a:t>
            </a:r>
            <a:r>
              <a:rPr lang="zh-CN" altLang="en-US" sz="4000" b="1" dirty="0">
                <a:solidFill>
                  <a:srgbClr val="CC00CC"/>
                </a:solidFill>
                <a:latin typeface="Arial" panose="020B0604020202020204" pitchFamily="34" charset="0"/>
                <a:ea typeface="华文行楷" pitchFamily="2" charset="-122"/>
              </a:rPr>
              <a:t>？</a:t>
            </a:r>
            <a:endParaRPr lang="zh-CN" altLang="en-US" sz="4000" b="1" dirty="0">
              <a:solidFill>
                <a:srgbClr val="CC00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4579" name="文本框 72707"/>
          <p:cNvSpPr txBox="1"/>
          <p:nvPr/>
        </p:nvSpPr>
        <p:spPr>
          <a:xfrm>
            <a:off x="838200" y="2057400"/>
            <a:ext cx="7696200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①</a:t>
            </a: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是培养人的活动，教育可以提高国民素质。②国家要富强，社会要进步，人才是核心。③科学技术的发展也离不开教育的支持，没有高水平的教育，科技就失去了坚实的基础。④教育发展能引领社会风尚，实现社会和谐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P61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页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73729" descr="背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73730"/>
          <p:cNvSpPr txBox="1"/>
          <p:nvPr/>
        </p:nvSpPr>
        <p:spPr>
          <a:xfrm>
            <a:off x="304800" y="838200"/>
            <a:ext cx="7620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73732" name="表格 73731"/>
          <p:cNvGraphicFramePr/>
          <p:nvPr/>
        </p:nvGraphicFramePr>
        <p:xfrm>
          <a:off x="381000" y="1371600"/>
          <a:ext cx="8153400" cy="5245100"/>
        </p:xfrm>
        <a:graphic>
          <a:graphicData uri="http://schemas.openxmlformats.org/drawingml/2006/table">
            <a:tbl>
              <a:tblPr/>
              <a:tblGrid>
                <a:gridCol w="2540000"/>
                <a:gridCol w="2235200"/>
                <a:gridCol w="3378200"/>
              </a:tblGrid>
              <a:tr h="685800">
                <a:tc row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年  份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</a:rPr>
                        <a:t>全国教育经费总投入</a:t>
                      </a:r>
                      <a:endParaRPr lang="zh-CN" altLang="en-US" sz="32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5613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金额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(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亿元）</a:t>
                      </a:r>
                      <a:endParaRPr lang="zh-CN" altLang="en-US" sz="24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比上年增长（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%</a:t>
                      </a:r>
                      <a:r>
                        <a:rPr lang="zh-CN" altLang="en-US" sz="2400" b="1" dirty="0">
                          <a:latin typeface="宋体" panose="02010600030101010101" pitchFamily="2" charset="-122"/>
                        </a:rPr>
                        <a:t>）</a:t>
                      </a:r>
                      <a:endParaRPr lang="zh-CN" altLang="en-US" sz="2400" b="1" dirty="0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1997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>
                          <a:latin typeface="宋体" panose="02010600030101010101" pitchFamily="2" charset="-122"/>
                        </a:rPr>
                        <a:t>2531.73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11.91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1998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2949.06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16.48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1999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3349.04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13.56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2000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3849.08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14.93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2001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4637.66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20.49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1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1997-2001</a:t>
                      </a:r>
                      <a:r>
                        <a:rPr lang="zh-CN" altLang="en-US" b="1" dirty="0"/>
                        <a:t>年年均增长</a:t>
                      </a:r>
                      <a:endParaRPr lang="zh-CN" altLang="en-US" b="1" dirty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526.48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15.47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2012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/>
                        <a:t>20280</a:t>
                      </a:r>
                      <a:endParaRPr lang="en-US" altLang="zh-CN" b="1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996633"/>
                        </a:buClr>
                        <a:buSzPct val="70000"/>
                        <a:buFont typeface="Wingdings" panose="05000000000000000000" pitchFamily="2" charset="2"/>
                        <a:buChar char="z"/>
                        <a:defRPr sz="2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2pPr>
                      <a:lvl3pPr marL="1143000" lvl="2" indent="-228600">
                        <a:defRPr sz="20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3pPr>
                      <a:lvl4pPr marL="1600200" lvl="3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4pPr>
                      <a:lvl5pPr marL="2057400" lvl="4" indent="-228600">
                        <a:defRPr sz="1800" kern="1200">
                          <a:effectLst>
                            <a:outerShdw blurRad="38100" dist="38100" dir="2700000">
                              <a:srgbClr val="FFFFFF"/>
                            </a:outerShdw>
                          </a:effectLst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43" name="文本框 73771"/>
          <p:cNvSpPr txBox="1"/>
          <p:nvPr/>
        </p:nvSpPr>
        <p:spPr>
          <a:xfrm>
            <a:off x="228600" y="228600"/>
            <a:ext cx="8610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党和政府为了发展教育采取了下列措施：</a:t>
            </a:r>
            <a:endParaRPr lang="zh-CN" altLang="en-US" sz="3600" b="1" dirty="0">
              <a:solidFill>
                <a:srgbClr val="660066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5644" name="文本框 73772"/>
          <p:cNvSpPr txBox="1"/>
          <p:nvPr/>
        </p:nvSpPr>
        <p:spPr>
          <a:xfrm>
            <a:off x="1371600" y="838200"/>
            <a:ext cx="6019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我国教育经费投入及增长情况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74753" descr="F2006030217293412513325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0"/>
            <a:ext cx="5238750" cy="624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图片 74754" descr="u=53039415,3583569696&amp;fm=52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2004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74755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6400"/>
            <a:ext cx="3352800" cy="3962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8" name="文本框 74756"/>
          <p:cNvSpPr txBox="1"/>
          <p:nvPr/>
        </p:nvSpPr>
        <p:spPr>
          <a:xfrm>
            <a:off x="4419600" y="5791200"/>
            <a:ext cx="45116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实施九年义务教育</a:t>
            </a:r>
            <a:endParaRPr lang="zh-CN" altLang="en-US" sz="3600" b="1" dirty="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文本框 74757"/>
          <p:cNvSpPr txBox="1"/>
          <p:nvPr/>
        </p:nvSpPr>
        <p:spPr>
          <a:xfrm>
            <a:off x="0" y="5715000"/>
            <a:ext cx="4572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希望工程、捐资助学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Rectangle 2"/>
          <p:cNvSpPr/>
          <p:nvPr/>
        </p:nvSpPr>
        <p:spPr>
          <a:xfrm>
            <a:off x="685800" y="2057400"/>
            <a:ext cx="3886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en-US" altLang="zh-CN" sz="5400" b="1">
                <a:solidFill>
                  <a:srgbClr val="660033"/>
                </a:solidFill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春蕾计划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0" name="AutoShape 3"/>
          <p:cNvSpPr/>
          <p:nvPr/>
        </p:nvSpPr>
        <p:spPr>
          <a:xfrm>
            <a:off x="5410200" y="2133600"/>
            <a:ext cx="2743200" cy="1752600"/>
          </a:xfrm>
          <a:prstGeom prst="wedgeRoundRectCallout">
            <a:avLst>
              <a:gd name="adj1" fmla="val -95778"/>
              <a:gd name="adj2" fmla="val -1585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方正舒体" pitchFamily="2" charset="-122"/>
              </a:rPr>
              <a:t>专助女童入学的爱心工程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ea typeface="方正舒体" pitchFamily="2" charset="-122"/>
            </a:endParaRPr>
          </a:p>
          <a:p>
            <a:pPr lvl="0" indent="0" algn="ctr"/>
            <a:endParaRPr lang="en-US" altLang="zh-CN" sz="3600" b="1">
              <a:solidFill>
                <a:srgbClr val="000099"/>
              </a:solidFill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7651" name="Text Box 4"/>
          <p:cNvSpPr txBox="1"/>
          <p:nvPr/>
        </p:nvSpPr>
        <p:spPr>
          <a:xfrm>
            <a:off x="1371600" y="3429000"/>
            <a:ext cx="35052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希望工程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7652" name="AutoShape 5"/>
          <p:cNvSpPr/>
          <p:nvPr/>
        </p:nvSpPr>
        <p:spPr>
          <a:xfrm>
            <a:off x="3429000" y="4953000"/>
            <a:ext cx="2743200" cy="1371600"/>
          </a:xfrm>
          <a:prstGeom prst="wedgeRectCallout">
            <a:avLst>
              <a:gd name="adj1" fmla="val -31421"/>
              <a:gd name="adj2" fmla="val -1078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指援助贫困地区失学儿童重新返校的爱心工程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AutoShape 6"/>
          <p:cNvSpPr/>
          <p:nvPr/>
        </p:nvSpPr>
        <p:spPr>
          <a:xfrm>
            <a:off x="1371600" y="2514600"/>
            <a:ext cx="76200" cy="1447800"/>
          </a:xfrm>
          <a:prstGeom prst="leftBrace">
            <a:avLst>
              <a:gd name="adj1" fmla="val 157981"/>
              <a:gd name="adj2" fmla="val 50000"/>
            </a:avLst>
          </a:prstGeom>
          <a:solidFill>
            <a:srgbClr val="FF6600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75777" descr="14c9cebfed9fa565e49b6308361e3f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685800"/>
            <a:ext cx="45720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4" name="图片 75778" descr="08010409223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4267200" cy="465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75779"/>
          <p:cNvSpPr txBox="1"/>
          <p:nvPr/>
        </p:nvSpPr>
        <p:spPr>
          <a:xfrm>
            <a:off x="0" y="381000"/>
            <a:ext cx="4191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华文行楷" pitchFamily="2" charset="-122"/>
              </a:rPr>
              <a:t>4.</a:t>
            </a:r>
            <a:r>
              <a:rPr lang="zh-CN" altLang="en-US" sz="3200" b="1" dirty="0">
                <a:latin typeface="Arial" panose="020B0604020202020204" pitchFamily="34" charset="0"/>
                <a:ea typeface="华文行楷" pitchFamily="2" charset="-122"/>
              </a:rPr>
              <a:t>采取“两免一补”政策</a:t>
            </a:r>
            <a:endParaRPr lang="zh-CN" altLang="en-US" sz="32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60713" y="3487738"/>
            <a:ext cx="5746750" cy="301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"两免一补"是指农村义务教育阶段，免教科书费、免杂费、补助寄宿生生活费。</a:t>
            </a:r>
            <a:endParaRPr lang="zh-CN" altLang="en-US" sz="4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76801" descr="2PBA9787509321195001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0"/>
            <a:ext cx="4362450" cy="6648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图片 76802" descr="000430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2600"/>
            <a:ext cx="45720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76803"/>
          <p:cNvSpPr txBox="1"/>
          <p:nvPr/>
        </p:nvSpPr>
        <p:spPr>
          <a:xfrm>
            <a:off x="304800" y="762000"/>
            <a:ext cx="3886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b="1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5.</a:t>
            </a: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加强校车管理</a:t>
            </a:r>
            <a:endParaRPr lang="zh-CN" altLang="en-US" sz="3600" b="1" dirty="0">
              <a:solidFill>
                <a:srgbClr val="660066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29700" name="文本框 76804"/>
          <p:cNvSpPr txBox="1"/>
          <p:nvPr/>
        </p:nvSpPr>
        <p:spPr>
          <a:xfrm>
            <a:off x="5334000" y="609600"/>
            <a:ext cx="2667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6.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制 定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图片 77825" descr="200803251416292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8600"/>
            <a:ext cx="4419600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2" name="图片 77826" descr="121946170_21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4495800" cy="647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78849" descr="背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78850"/>
          <p:cNvSpPr txBox="1"/>
          <p:nvPr/>
        </p:nvSpPr>
        <p:spPr>
          <a:xfrm>
            <a:off x="1905000" y="609600"/>
            <a:ext cx="48006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CC00CC"/>
                </a:solidFill>
                <a:latin typeface="Arial" panose="020B0604020202020204" pitchFamily="34" charset="0"/>
                <a:ea typeface="华文行楷" pitchFamily="2" charset="-122"/>
              </a:rPr>
              <a:t>科教兴国目标</a:t>
            </a:r>
            <a:endParaRPr lang="zh-CN" altLang="en-US" sz="4400" b="1" dirty="0">
              <a:solidFill>
                <a:srgbClr val="CC00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1747" name="文本框 78851"/>
          <p:cNvSpPr txBox="1"/>
          <p:nvPr/>
        </p:nvSpPr>
        <p:spPr>
          <a:xfrm>
            <a:off x="685800" y="1752600"/>
            <a:ext cx="7696200" cy="472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实现科教兴国，必须实现“三步跨越”。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第一步：提高毛入学率。高中阶段：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79.2%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；高等教育：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24.2%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第二步：到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2020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年，基本普及高中阶段教育，高等教育毛入学率超过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40%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第三步：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2050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年，高等教育毛入学率超过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0%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以上，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进入高等教育普及化阶段，成为世界教育强国。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79873" descr="11111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9875" name="组合 79874"/>
          <p:cNvGrpSpPr/>
          <p:nvPr/>
        </p:nvGrpSpPr>
        <p:grpSpPr>
          <a:xfrm>
            <a:off x="0" y="533400"/>
            <a:ext cx="1524000" cy="6096000"/>
            <a:chOff x="1008" y="960"/>
            <a:chExt cx="720" cy="2736"/>
          </a:xfrm>
        </p:grpSpPr>
        <p:sp>
          <p:nvSpPr>
            <p:cNvPr id="32771" name="竖卷形 79875"/>
            <p:cNvSpPr/>
            <p:nvPr/>
          </p:nvSpPr>
          <p:spPr>
            <a:xfrm>
              <a:off x="1008" y="960"/>
              <a:ext cx="720" cy="2736"/>
            </a:xfrm>
            <a:prstGeom prst="verticalScroll">
              <a:avLst>
                <a:gd name="adj" fmla="val 12500"/>
              </a:avLst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2" name="文本框 79876"/>
            <p:cNvSpPr txBox="1"/>
            <p:nvPr/>
          </p:nvSpPr>
          <p:spPr>
            <a:xfrm>
              <a:off x="1157" y="1200"/>
              <a:ext cx="389" cy="2396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p>
              <a:pPr lvl="0" indent="0" eaLnBrk="0" hangingPunct="0"/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华文行楷" pitchFamily="2" charset="-122"/>
                </a:rPr>
                <a:t>    </a:t>
              </a:r>
              <a:r>
                <a:rPr lang="zh-CN" altLang="en-US" sz="40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华文行楷" pitchFamily="2" charset="-122"/>
                </a:rPr>
                <a:t>百   年   树     人</a:t>
              </a:r>
              <a:endPara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grpSp>
        <p:nvGrpSpPr>
          <p:cNvPr id="79878" name="组合 79877"/>
          <p:cNvGrpSpPr/>
          <p:nvPr/>
        </p:nvGrpSpPr>
        <p:grpSpPr>
          <a:xfrm>
            <a:off x="7693025" y="228600"/>
            <a:ext cx="1450975" cy="6400800"/>
            <a:chOff x="1008" y="960"/>
            <a:chExt cx="720" cy="2736"/>
          </a:xfrm>
        </p:grpSpPr>
        <p:sp>
          <p:nvSpPr>
            <p:cNvPr id="32774" name="竖卷形 79878"/>
            <p:cNvSpPr/>
            <p:nvPr/>
          </p:nvSpPr>
          <p:spPr>
            <a:xfrm>
              <a:off x="1008" y="960"/>
              <a:ext cx="720" cy="2736"/>
            </a:xfrm>
            <a:prstGeom prst="verticalScroll">
              <a:avLst>
                <a:gd name="adj" fmla="val 12500"/>
              </a:avLst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文本框 79879"/>
            <p:cNvSpPr txBox="1"/>
            <p:nvPr/>
          </p:nvSpPr>
          <p:spPr>
            <a:xfrm>
              <a:off x="1138" y="1200"/>
              <a:ext cx="408" cy="2396"/>
            </a:xfrm>
            <a:prstGeom prst="rect">
              <a:avLst/>
            </a:prstGeom>
            <a:solidFill>
              <a:srgbClr val="FF0000"/>
            </a:solidFill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华文行楷" pitchFamily="2" charset="-122"/>
                </a:rPr>
                <a:t>    </a:t>
              </a:r>
              <a:r>
                <a:rPr lang="zh-CN" altLang="en-US" sz="40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十    年    树     木</a:t>
              </a:r>
              <a:endPara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sp>
        <p:nvSpPr>
          <p:cNvPr id="79881" name="文本框 79880"/>
          <p:cNvSpPr txBox="1"/>
          <p:nvPr/>
        </p:nvSpPr>
        <p:spPr>
          <a:xfrm>
            <a:off x="1371600" y="228600"/>
            <a:ext cx="746760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行楷" pitchFamily="2" charset="-122"/>
              </a:rPr>
              <a:t>党和政府为了发展教育采取了哪些措施？</a:t>
            </a:r>
            <a:endParaRPr lang="zh-CN" altLang="en-US" sz="3200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9882" name="文本框 79881"/>
          <p:cNvSpPr txBox="1"/>
          <p:nvPr/>
        </p:nvSpPr>
        <p:spPr>
          <a:xfrm>
            <a:off x="2438400" y="1143000"/>
            <a:ext cx="5486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加大对教育经费的投入。</a:t>
            </a:r>
            <a:endParaRPr lang="zh-CN" altLang="en-US" sz="3200" b="1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3" name="文本框 79882"/>
          <p:cNvSpPr txBox="1"/>
          <p:nvPr/>
        </p:nvSpPr>
        <p:spPr>
          <a:xfrm>
            <a:off x="2362200" y="18288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实施九年义务教育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4" name="文本框 79883"/>
          <p:cNvSpPr txBox="1"/>
          <p:nvPr/>
        </p:nvSpPr>
        <p:spPr>
          <a:xfrm>
            <a:off x="2057400" y="29718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采取“两免一补”政策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5" name="文本框 79884"/>
          <p:cNvSpPr txBox="1"/>
          <p:nvPr/>
        </p:nvSpPr>
        <p:spPr>
          <a:xfrm>
            <a:off x="1371600" y="2362200"/>
            <a:ext cx="6781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希望工程、捐资助学、大学生义务支教</a:t>
            </a:r>
            <a:endParaRPr lang="zh-CN" altLang="en-US" sz="2800" b="1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6" name="文本框 79885"/>
          <p:cNvSpPr txBox="1"/>
          <p:nvPr/>
        </p:nvSpPr>
        <p:spPr>
          <a:xfrm>
            <a:off x="2057400" y="5791200"/>
            <a:ext cx="510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制定“三步跨越”目标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7" name="文本框 79886"/>
          <p:cNvSpPr txBox="1"/>
          <p:nvPr/>
        </p:nvSpPr>
        <p:spPr>
          <a:xfrm>
            <a:off x="2057400" y="5029200"/>
            <a:ext cx="56102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制定国家中长期教育规划纲要</a:t>
            </a:r>
            <a:endParaRPr lang="zh-CN" altLang="en-US" sz="3200" b="1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8" name="文本框 79887"/>
          <p:cNvSpPr txBox="1"/>
          <p:nvPr/>
        </p:nvSpPr>
        <p:spPr>
          <a:xfrm>
            <a:off x="2209800" y="3868738"/>
            <a:ext cx="3276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66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加强校车管理</a:t>
            </a:r>
            <a:endParaRPr lang="zh-CN" altLang="en-US" sz="3200" b="1" dirty="0">
              <a:solidFill>
                <a:srgbClr val="66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9" name="文本框 79888"/>
          <p:cNvSpPr txBox="1"/>
          <p:nvPr/>
        </p:nvSpPr>
        <p:spPr>
          <a:xfrm>
            <a:off x="2286000" y="4410075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学生营养餐改善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8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8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8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8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88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8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88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8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88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8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8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  <p:bldP spid="79882" grpId="0"/>
      <p:bldP spid="798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64513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64514" descr="2058217_085959033041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810000"/>
            <a:ext cx="48768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64515" descr="201058307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33400"/>
            <a:ext cx="4038600" cy="320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64516"/>
          <p:cNvSpPr txBox="1"/>
          <p:nvPr/>
        </p:nvSpPr>
        <p:spPr>
          <a:xfrm>
            <a:off x="457200" y="3124200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广东大亚湾核电站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5365" name="文本框 64517"/>
          <p:cNvSpPr txBox="1"/>
          <p:nvPr/>
        </p:nvSpPr>
        <p:spPr>
          <a:xfrm>
            <a:off x="5334000" y="3200400"/>
            <a:ext cx="2286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66" name="图片 64518" descr="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62400"/>
            <a:ext cx="3962400" cy="2514600"/>
          </a:xfrm>
          <a:prstGeom prst="rect">
            <a:avLst/>
          </a:prstGeom>
          <a:solidFill>
            <a:srgbClr val="669900"/>
          </a:solidFill>
          <a:ln w="9525">
            <a:noFill/>
          </a:ln>
        </p:spPr>
      </p:pic>
      <p:sp>
        <p:nvSpPr>
          <p:cNvPr id="15367" name="文本框 64519"/>
          <p:cNvSpPr txBox="1"/>
          <p:nvPr/>
        </p:nvSpPr>
        <p:spPr>
          <a:xfrm>
            <a:off x="0" y="4191000"/>
            <a:ext cx="22098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神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舟六号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8" name="文本框 64520"/>
          <p:cNvSpPr txBox="1"/>
          <p:nvPr/>
        </p:nvSpPr>
        <p:spPr>
          <a:xfrm>
            <a:off x="4038600" y="4572000"/>
            <a:ext cx="611188" cy="1905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杂交水稻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15369" name="图片 64521" descr="98"/>
          <p:cNvPicPr>
            <a:picLocks noChangeAspect="1"/>
          </p:cNvPicPr>
          <p:nvPr/>
        </p:nvPicPr>
        <p:blipFill>
          <a:blip r:embed="rId5"/>
          <a:srcRect b="8545"/>
          <a:stretch>
            <a:fillRect/>
          </a:stretch>
        </p:blipFill>
        <p:spPr>
          <a:xfrm>
            <a:off x="4114800" y="228600"/>
            <a:ext cx="45720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文本框 64522"/>
          <p:cNvSpPr txBox="1"/>
          <p:nvPr/>
        </p:nvSpPr>
        <p:spPr>
          <a:xfrm>
            <a:off x="4343400" y="3048000"/>
            <a:ext cx="32766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高速磁悬浮列车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5371" name="文本框 64523"/>
          <p:cNvSpPr txBox="1"/>
          <p:nvPr/>
        </p:nvSpPr>
        <p:spPr>
          <a:xfrm>
            <a:off x="990600" y="0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Arial" panose="020B0604020202020204" pitchFamily="34" charset="0"/>
                <a:ea typeface="华文行楷" pitchFamily="2" charset="-122"/>
              </a:rPr>
              <a:t>新中国科技成就</a:t>
            </a:r>
            <a:endParaRPr lang="zh-CN" altLang="en-US" sz="3600" dirty="0">
              <a:solidFill>
                <a:srgbClr val="0000CC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80897" descr="619052_081344088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80898"/>
          <p:cNvSpPr/>
          <p:nvPr/>
        </p:nvSpPr>
        <p:spPr>
          <a:xfrm>
            <a:off x="1981200" y="-304800"/>
            <a:ext cx="5715000" cy="2209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6000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科技是关键</a:t>
            </a:r>
            <a:endParaRPr lang="zh-CN" altLang="en-US" sz="6000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图片 81921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916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3" name="图片 81922" descr="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85344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4" name="文本框 81923"/>
          <p:cNvSpPr txBox="1"/>
          <p:nvPr/>
        </p:nvSpPr>
        <p:spPr>
          <a:xfrm>
            <a:off x="457200" y="1219200"/>
            <a:ext cx="7696200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增加国民收入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。我国的格力空调，因为掌握核心科技而成为世界名牌，连续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年产销量居世界第一。我们一年能制造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55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亿支圆珠笔，但关键技术的笔芯却需要进口，大部分的利润让外国人赚走，我们只能赚微薄的加工费和材料费。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5" name="文本框 81924"/>
          <p:cNvSpPr txBox="1"/>
          <p:nvPr/>
        </p:nvSpPr>
        <p:spPr>
          <a:xfrm>
            <a:off x="457200" y="3581400"/>
            <a:ext cx="83058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：高科技还能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节约资源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，袁隆平研究的杂交水稻亩产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760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公斤，节约了土地资源。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533400" y="4800600"/>
            <a:ext cx="76200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：高科技还能</a:t>
            </a:r>
            <a:r>
              <a:rPr lang="zh-CN" altLang="en-US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节约时间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。如电报，书信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移动电话的普及，摩托车和私家车的发展，医学方面的发展。 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4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4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82945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47" name="标题 82946"/>
          <p:cNvSpPr>
            <a:spLocks noGrp="1"/>
          </p:cNvSpPr>
          <p:nvPr>
            <p:ph type="title"/>
          </p:nvPr>
        </p:nvSpPr>
        <p:spPr>
          <a:xfrm>
            <a:off x="914400" y="990600"/>
            <a:ext cx="8229600" cy="1143000"/>
          </a:xfrm>
          <a:ln/>
        </p:spPr>
        <p:txBody>
          <a:bodyPr anchor="ctr"/>
          <a:p>
            <a:r>
              <a:rPr lang="en-US" altLang="zh-CN" sz="3800" b="0"/>
              <a:t>1</a:t>
            </a:r>
            <a:r>
              <a:rPr lang="zh-CN" altLang="en-US" sz="3800" b="0" dirty="0"/>
              <a:t>、国家制定了重大的科技计划和行动</a:t>
            </a:r>
            <a:endParaRPr lang="zh-CN" altLang="en-US" sz="3800" b="0" dirty="0"/>
          </a:p>
        </p:txBody>
      </p:sp>
      <p:sp>
        <p:nvSpPr>
          <p:cNvPr id="82948" name="文本占位符 82947"/>
          <p:cNvSpPr>
            <a:spLocks noGrp="1"/>
          </p:cNvSpPr>
          <p:nvPr>
            <p:ph idx="1"/>
          </p:nvPr>
        </p:nvSpPr>
        <p:spPr>
          <a:xfrm>
            <a:off x="228600" y="2133600"/>
            <a:ext cx="8229600" cy="4530725"/>
          </a:xfrm>
        </p:spPr>
        <p:txBody>
          <a:bodyPr/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“</a:t>
            </a:r>
            <a:r>
              <a:rPr lang="en-US" altLang="zh-CN" sz="3600" b="1" strike="noStrike" noProof="1">
                <a:solidFill>
                  <a:srgbClr val="0000CC"/>
                </a:solidFill>
              </a:rPr>
              <a:t>863”</a:t>
            </a:r>
            <a:r>
              <a:rPr lang="zh-CN" altLang="en-US" sz="3600" b="1" strike="noStrike" noProof="1" dirty="0">
                <a:solidFill>
                  <a:srgbClr val="0000CC"/>
                </a:solidFill>
              </a:rPr>
              <a:t>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火炬计划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星火计划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燎原计划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国家工程研究中心建设计划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</a:rPr>
              <a:t>国家重点工业试验计划</a:t>
            </a:r>
            <a:endParaRPr lang="zh-CN" altLang="en-US" sz="3600" b="1" strike="noStrike" noProof="1" dirty="0">
              <a:solidFill>
                <a:srgbClr val="0000CC"/>
              </a:solidFill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0" y="3810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660066"/>
                </a:solidFill>
                <a:latin typeface="华文行楷" pitchFamily="2" charset="-122"/>
                <a:ea typeface="华文行楷" pitchFamily="2" charset="-122"/>
              </a:rPr>
              <a:t>为了加快科技的发展国家采取了哪些措施？ </a:t>
            </a:r>
            <a:endParaRPr lang="zh-CN" altLang="en-US" sz="3600" dirty="0">
              <a:solidFill>
                <a:srgbClr val="660066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48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48">
                                            <p:txEl>
                                              <p:charRg st="8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48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48">
                                            <p:txEl>
                                              <p:charRg st="13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1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948">
                                            <p:txEl>
                                              <p:charRg st="1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948">
                                            <p:txEl>
                                              <p:charRg st="1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48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48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948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948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图片 83969" descr="11111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1" name="图片 83970" descr="8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0386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3972" name="图片 83971" descr="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2247900"/>
            <a:ext cx="5791200" cy="4610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3" name="文本框 83972"/>
          <p:cNvSpPr txBox="1"/>
          <p:nvPr/>
        </p:nvSpPr>
        <p:spPr>
          <a:xfrm>
            <a:off x="4648200" y="457200"/>
            <a:ext cx="3733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>
                <a:latin typeface="华文行楷" pitchFamily="2" charset="-122"/>
                <a:ea typeface="华文行楷" pitchFamily="2" charset="-122"/>
              </a:rPr>
              <a:t>“</a:t>
            </a:r>
            <a:r>
              <a:rPr lang="en-US" altLang="zh-CN" sz="3600">
                <a:latin typeface="华文行楷" pitchFamily="2" charset="-122"/>
                <a:ea typeface="华文行楷" pitchFamily="2" charset="-122"/>
              </a:rPr>
              <a:t>863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计划”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图片 84993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5" name="图片 84994" descr="纳米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2971800"/>
            <a:ext cx="4648200" cy="348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6" name="图片 84995" descr="抗虫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457200"/>
            <a:ext cx="3810000" cy="2286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84997" name="对象 84996"/>
          <p:cNvGraphicFramePr/>
          <p:nvPr/>
        </p:nvGraphicFramePr>
        <p:xfrm>
          <a:off x="0" y="228600"/>
          <a:ext cx="4252913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4" imgW="4762500" imgH="3200400" progId="MSPhotoEd.3">
                  <p:embed/>
                </p:oleObj>
              </mc:Choice>
              <mc:Fallback>
                <p:oleObj name="" r:id="rId4" imgW="4762500" imgH="32004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228600"/>
                        <a:ext cx="4252913" cy="320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对象 84997"/>
          <p:cNvGraphicFramePr/>
          <p:nvPr/>
        </p:nvGraphicFramePr>
        <p:xfrm>
          <a:off x="304800" y="3810000"/>
          <a:ext cx="3790950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6" imgW="3333750" imgH="2247900" progId="MSPhotoEd.3">
                  <p:embed/>
                </p:oleObj>
              </mc:Choice>
              <mc:Fallback>
                <p:oleObj name="" r:id="rId6" imgW="3333750" imgH="2247900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800" y="3810000"/>
                        <a:ext cx="3790950" cy="273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4" name="文本框 84998"/>
          <p:cNvSpPr txBox="1"/>
          <p:nvPr/>
        </p:nvSpPr>
        <p:spPr>
          <a:xfrm>
            <a:off x="0" y="3352800"/>
            <a:ext cx="4191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杂交水稻之父</a:t>
            </a:r>
            <a:r>
              <a:rPr lang="en-US" altLang="zh-CN" sz="2800" b="1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—</a:t>
            </a:r>
            <a:r>
              <a:rPr lang="zh-CN" altLang="en-US" sz="2800" b="1" dirty="0">
                <a:solidFill>
                  <a:srgbClr val="660066"/>
                </a:solidFill>
                <a:latin typeface="Arial" panose="020B0604020202020204" pitchFamily="34" charset="0"/>
                <a:ea typeface="华文行楷" pitchFamily="2" charset="-122"/>
              </a:rPr>
              <a:t>袁隆平</a:t>
            </a:r>
            <a:endParaRPr lang="zh-CN" altLang="en-US" sz="2800" b="1" dirty="0">
              <a:solidFill>
                <a:srgbClr val="660066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85000" name="图片 84999" descr="863动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26670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图片 86017" descr="11111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4" name="文本框 86018"/>
          <p:cNvSpPr txBox="1"/>
          <p:nvPr/>
        </p:nvSpPr>
        <p:spPr>
          <a:xfrm>
            <a:off x="1676400" y="0"/>
            <a:ext cx="4953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  <a:hlinkClick r:id="rId2" action="ppaction://hlinkfile"/>
              </a:rPr>
              <a:t>星火计划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8915" name="Host Control  86019"/>
          <p:cNvSpPr/>
          <p:nvPr/>
        </p:nvSpPr>
        <p:spPr>
          <a:xfrm>
            <a:off x="-4578350" y="29718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6" name="图片 86020" descr="星火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685800"/>
            <a:ext cx="2932113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86021" descr="星火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267200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86022" descr="星火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43400"/>
            <a:ext cx="39624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86023" descr="星火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3733800"/>
            <a:ext cx="41148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86024" descr="星火图片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447800" cy="144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169863" y="531813"/>
            <a:ext cx="9082087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2000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年，中国设立最高科学技术奖，奖金为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500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万元人民币。这一举措施反应了国家实施科教兴国战略的信心和决心，截至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2016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月，共有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人获此奖。查一查他们是谁，各自取得了什么成就？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38" name="文本框 2"/>
          <p:cNvSpPr txBox="1"/>
          <p:nvPr/>
        </p:nvSpPr>
        <p:spPr>
          <a:xfrm>
            <a:off x="485775" y="1857375"/>
            <a:ext cx="7958138" cy="5211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2014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，于敏：著名核物理学家、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两弹一星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功勋、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氢弹之父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2012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年，郑哲敏：著名力学家，王小谟：中国预警机事业开拓者和奠基人、著名雷达专家。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2013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，张存浩：物理学家、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两弹一星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元勋。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2011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年，吴良镛：著名建筑师，谢家麟：加速器物理学家。　 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2010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师昌绪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著名金属学及材料科学家，王振义：内科血液学专家。　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2009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年，谷超豪：著名数学家，孙家栋：运载火箭与卫星技术专家。 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88065" descr="11111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文本框 88066"/>
          <p:cNvSpPr txBox="1"/>
          <p:nvPr/>
        </p:nvSpPr>
        <p:spPr>
          <a:xfrm>
            <a:off x="228600" y="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dirty="0">
                <a:solidFill>
                  <a:srgbClr val="CCCC00"/>
                </a:solidFill>
                <a:latin typeface="Arial" panose="020B0604020202020204" pitchFamily="34" charset="0"/>
                <a:ea typeface="隶书" pitchFamily="49" charset="-122"/>
              </a:rPr>
              <a:t>你知道吗？</a:t>
            </a:r>
            <a:endParaRPr lang="zh-CN" altLang="en-US" dirty="0">
              <a:solidFill>
                <a:srgbClr val="CCCC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40963" name="文本框 88067"/>
          <p:cNvSpPr txBox="1"/>
          <p:nvPr/>
        </p:nvSpPr>
        <p:spPr>
          <a:xfrm>
            <a:off x="304800" y="838200"/>
            <a:ext cx="64770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88068"/>
          <p:cNvSpPr txBox="1"/>
          <p:nvPr/>
        </p:nvSpPr>
        <p:spPr>
          <a:xfrm>
            <a:off x="304800" y="457200"/>
            <a:ext cx="8458200" cy="548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　 </a:t>
            </a:r>
            <a:b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2008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年，王忠诚：神经外科专家，徐光宪：化学家。 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2007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年，闵恩泽：石油化工催化剂专家，吴征镒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著名植物学家。　 </a:t>
            </a:r>
            <a:b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2006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年，李振声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遗传学家，小麦远缘杂交的奠基人。　 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2005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年，叶笃正：世界著名气象学家，吴孟超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世界著名肝脏外科学家。　  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2003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年，刘东生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著名地球环境科学家，王永志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著名航天技术专家。　 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2002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年，金怡濂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高性能计算机领域的著名专家。　 </a:t>
            </a:r>
            <a:b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2001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年，王选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汉字激光照排系统创始人，黄昆：著名物理学家。　 </a:t>
            </a:r>
            <a:b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2000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年，吴文俊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世界著名数学家，袁隆平：杂交水稻之父 。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87041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3" name="文本占位符 87042"/>
          <p:cNvSpPr>
            <a:spLocks noGrp="1"/>
          </p:cNvSpPr>
          <p:nvPr>
            <p:ph idx="1"/>
          </p:nvPr>
        </p:nvSpPr>
        <p:spPr>
          <a:xfrm>
            <a:off x="381000" y="2133600"/>
            <a:ext cx="8305800" cy="6324600"/>
          </a:xfrm>
        </p:spPr>
        <p:txBody>
          <a:bodyPr/>
          <a:p>
            <a:pPr fontAlgn="base"/>
            <a:r>
              <a:rPr lang="en-US" altLang="zh-CN" b="1" strike="noStrike" noProof="1">
                <a:latin typeface="宋体" panose="02010600030101010101" pitchFamily="2" charset="-122"/>
              </a:rPr>
              <a:t>1</a:t>
            </a:r>
            <a:r>
              <a:rPr lang="zh-CN" altLang="en-US" b="1" strike="noStrike" noProof="1" dirty="0">
                <a:latin typeface="宋体" panose="02010600030101010101" pitchFamily="2" charset="-122"/>
              </a:rPr>
              <a:t>：奖励为国家做出贡献的人。</a:t>
            </a:r>
            <a:endParaRPr lang="zh-CN" altLang="en-US" b="1" strike="noStrike" noProof="1" dirty="0">
              <a:latin typeface="宋体" panose="02010600030101010101" pitchFamily="2" charset="-122"/>
            </a:endParaRPr>
          </a:p>
          <a:p>
            <a:pPr fontAlgn="base"/>
            <a:r>
              <a:rPr lang="en-US" altLang="zh-CN" b="1" strike="noStrike" noProof="1">
                <a:latin typeface="宋体" panose="02010600030101010101" pitchFamily="2" charset="-122"/>
              </a:rPr>
              <a:t>2</a:t>
            </a:r>
            <a:r>
              <a:rPr lang="zh-CN" altLang="en-US" b="1" strike="noStrike" noProof="1" dirty="0">
                <a:latin typeface="宋体" panose="02010600030101010101" pitchFamily="2" charset="-122"/>
              </a:rPr>
              <a:t>：鼓励人们发明创造。</a:t>
            </a:r>
            <a:endParaRPr lang="zh-CN" altLang="en-US" b="1" strike="noStrike" noProof="1" dirty="0">
              <a:latin typeface="宋体" panose="02010600030101010101" pitchFamily="2" charset="-122"/>
            </a:endParaRPr>
          </a:p>
          <a:p>
            <a:pPr fontAlgn="base"/>
            <a:r>
              <a:rPr lang="en-US" altLang="zh-CN" b="1" strike="noStrike" noProof="1">
                <a:latin typeface="宋体" panose="02010600030101010101" pitchFamily="2" charset="-122"/>
              </a:rPr>
              <a:t>3</a:t>
            </a:r>
            <a:r>
              <a:rPr lang="zh-CN" altLang="en-US" b="1" strike="noStrike" noProof="1" dirty="0">
                <a:latin typeface="宋体" panose="02010600030101010101" pitchFamily="2" charset="-122"/>
              </a:rPr>
              <a:t>：可以吸引更多的人才。</a:t>
            </a:r>
            <a:endParaRPr lang="zh-CN" altLang="en-US" b="1" strike="noStrike" noProof="1" dirty="0">
              <a:latin typeface="宋体" panose="02010600030101010101" pitchFamily="2" charset="-122"/>
            </a:endParaRPr>
          </a:p>
        </p:txBody>
      </p:sp>
      <p:sp>
        <p:nvSpPr>
          <p:cNvPr id="87044" name="文本框 87043"/>
          <p:cNvSpPr txBox="1"/>
          <p:nvPr/>
        </p:nvSpPr>
        <p:spPr>
          <a:xfrm>
            <a:off x="0" y="9906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solidFill>
                  <a:srgbClr val="660066"/>
                </a:solidFill>
                <a:latin typeface="华文行楷" pitchFamily="2" charset="-122"/>
                <a:ea typeface="华文行楷" pitchFamily="2" charset="-122"/>
              </a:rPr>
              <a:t>国家设立最高科学技术奖的目的是什么吗？</a:t>
            </a:r>
            <a:endParaRPr lang="zh-CN" altLang="en-US" sz="3600" dirty="0">
              <a:solidFill>
                <a:srgbClr val="660066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87045" name="图片 87044" descr="286_981_24795c617ebdea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819400"/>
            <a:ext cx="36576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04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3">
                                            <p:txEl>
                                              <p:charRg st="1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04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04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图片 89089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0" name="图片 89090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89091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标题 89092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89094" name="文本占位符 89093"/>
          <p:cNvSpPr>
            <a:spLocks noGrp="1"/>
          </p:cNvSpPr>
          <p:nvPr>
            <p:ph idx="1"/>
          </p:nvPr>
        </p:nvSpPr>
        <p:spPr/>
        <p:txBody>
          <a:bodyPr/>
          <a:p>
            <a:pPr fontAlgn="base"/>
            <a:endParaRPr lang="zh-CN" altLang="en-US" strike="noStrike" noProof="1" dirty="0"/>
          </a:p>
        </p:txBody>
      </p:sp>
      <p:pic>
        <p:nvPicPr>
          <p:cNvPr id="43014" name="图片 89094" descr="4_zulr6SwZuwK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15" name="组合 89095"/>
          <p:cNvGrpSpPr/>
          <p:nvPr/>
        </p:nvGrpSpPr>
        <p:grpSpPr>
          <a:xfrm>
            <a:off x="0" y="0"/>
            <a:ext cx="8991600" cy="1143000"/>
            <a:chOff x="96" y="96"/>
            <a:chExt cx="5520" cy="720"/>
          </a:xfrm>
        </p:grpSpPr>
        <p:sp>
          <p:nvSpPr>
            <p:cNvPr id="43016" name="矩形 89096"/>
            <p:cNvSpPr/>
            <p:nvPr/>
          </p:nvSpPr>
          <p:spPr>
            <a:xfrm>
              <a:off x="1392" y="144"/>
              <a:ext cx="422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/>
              <a:r>
                <a:rPr lang="zh-CN" altLang="en-US" sz="3200" b="1" dirty="0">
                  <a:solidFill>
                    <a:srgbClr val="660066"/>
                  </a:solidFill>
                  <a:latin typeface="华文行楷" pitchFamily="2" charset="-122"/>
                  <a:ea typeface="华文行楷" pitchFamily="2" charset="-122"/>
                </a:rPr>
                <a:t>为了加快科技的发展国家采取了哪些措施？</a:t>
              </a:r>
              <a:r>
                <a:rPr lang="zh-CN" altLang="en-US" sz="3200" dirty="0">
                  <a:solidFill>
                    <a:srgbClr val="660066"/>
                  </a:solidFill>
                  <a:latin typeface="华文行楷" pitchFamily="2" charset="-122"/>
                  <a:ea typeface="华文行楷" pitchFamily="2" charset="-122"/>
                </a:rPr>
                <a:t> </a:t>
              </a:r>
              <a:endParaRPr lang="zh-CN" altLang="en-US" sz="3200" b="1" dirty="0">
                <a:solidFill>
                  <a:srgbClr val="660066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sp>
          <p:nvSpPr>
            <p:cNvPr id="43017" name="云形标注 89097"/>
            <p:cNvSpPr/>
            <p:nvPr/>
          </p:nvSpPr>
          <p:spPr>
            <a:xfrm flipH="1">
              <a:off x="96" y="96"/>
              <a:ext cx="1248" cy="576"/>
            </a:xfrm>
            <a:prstGeom prst="cloudCallout">
              <a:avLst>
                <a:gd name="adj1" fmla="val -53528"/>
                <a:gd name="adj2" fmla="val 69440"/>
              </a:avLst>
            </a:pr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endPara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3018" name="文本框 89098"/>
            <p:cNvSpPr txBox="1"/>
            <p:nvPr/>
          </p:nvSpPr>
          <p:spPr>
            <a:xfrm>
              <a:off x="384" y="163"/>
              <a:ext cx="9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请问：</a:t>
              </a:r>
              <a:endPara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019" name="图片 89099" descr="PE03166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50292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2" name="文本框 89100"/>
          <p:cNvSpPr txBox="1"/>
          <p:nvPr/>
        </p:nvSpPr>
        <p:spPr>
          <a:xfrm>
            <a:off x="457200" y="1524000"/>
            <a:ext cx="8218488" cy="2041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我国非常重视科技的发展，制定了 “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863”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计划、火炬计划、星火计划、燎原计划以及国家工程研究中心建设计划、国家重点工业试验计划等一系列计划，成果显著。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02" name="文本框 89101"/>
          <p:cNvSpPr txBox="1"/>
          <p:nvPr/>
        </p:nvSpPr>
        <p:spPr>
          <a:xfrm>
            <a:off x="457200" y="3886200"/>
            <a:ext cx="7848600" cy="1708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兴建科技园区，引进先进技术，吸纳人才，促进经济发展。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9103" name="文本框 89102"/>
          <p:cNvSpPr txBox="1"/>
          <p:nvPr/>
        </p:nvSpPr>
        <p:spPr>
          <a:xfrm>
            <a:off x="381000" y="5257800"/>
            <a:ext cx="6564313" cy="579438"/>
          </a:xfrm>
          <a:prstGeom prst="rect">
            <a:avLst/>
          </a:prstGeom>
          <a:solidFill>
            <a:srgbClr val="FFCCFF"/>
          </a:solidFill>
          <a:ln w="12700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奖励发明创造</a:t>
            </a: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91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02" grpId="0"/>
      <p:bldP spid="89103" grpId="0" animBg="1"/>
      <p:bldP spid="409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wrap="square" lIns="91440" tIns="45720" rIns="91440" bIns="45720" anchor="ctr"/>
          <a:p>
            <a:pPr lvl="0" indent="0"/>
            <a:endParaRPr lang="zh-CN" altLang="zh-CN" dirty="0"/>
          </a:p>
        </p:txBody>
      </p:sp>
      <p:sp>
        <p:nvSpPr>
          <p:cNvPr id="66563" name="Rectangle 3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/>
          <a:p>
            <a:pPr lvl="0" fontAlgn="base"/>
            <a:endParaRPr lang="zh-CN" altLang="zh-CN" strike="noStrike" noProof="1" dirty="0"/>
          </a:p>
        </p:txBody>
      </p:sp>
      <p:pic>
        <p:nvPicPr>
          <p:cNvPr id="16387" name="Picture 4" descr="200608051515274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5"/>
          <p:cNvSpPr txBox="1"/>
          <p:nvPr/>
        </p:nvSpPr>
        <p:spPr>
          <a:xfrm>
            <a:off x="1828800" y="990600"/>
            <a:ext cx="5543550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6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科教兴国战略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1050925" y="2782888"/>
            <a:ext cx="61928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什么是科教兴国战略？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P61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图片 90113" descr="D:\幻灯片背景\121829_1319945625NJ85.jpg121829_1319945625NJ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4" name="图片 90114" descr="5273119fd1c460a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1168400" cy="176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90115"/>
          <p:cNvSpPr txBox="1"/>
          <p:nvPr/>
        </p:nvSpPr>
        <p:spPr>
          <a:xfrm>
            <a:off x="2268538" y="304800"/>
            <a:ext cx="5715000" cy="742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科教兴国三字经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P</a:t>
            </a:r>
            <a:r>
              <a:rPr lang="en-US" altLang="zh-CN" sz="4000" baseline="-250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64</a:t>
            </a:r>
            <a:endParaRPr lang="en-US" altLang="zh-CN" sz="4000" baseline="-25000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4036" name="文本框 90116"/>
          <p:cNvSpPr txBox="1"/>
          <p:nvPr/>
        </p:nvSpPr>
        <p:spPr>
          <a:xfrm>
            <a:off x="609600" y="1489075"/>
            <a:ext cx="8229600" cy="5029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邓小平，有眼力；重科技，促经济；视教育，为根基。新时期，知识化，信息化，全球化，网络化。临巨浪，处不惊；迎潮流，不乱心。党中央，明决断；谋大略，图四化；靠科教，兴国家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誓不变，俨国策。抓科技，要创新；成体系，越古人；搞教育，育人民；素质高，国自兴。全民族，心连心；中国人，齐拼搏；中国龙，腾华夏！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91137" descr="背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图片 91138" descr="90a279abefd85a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28600"/>
            <a:ext cx="20574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矩形 91139" descr="纸袋"/>
          <p:cNvSpPr/>
          <p:nvPr/>
        </p:nvSpPr>
        <p:spPr>
          <a:xfrm>
            <a:off x="1219200" y="457200"/>
            <a:ext cx="2819400" cy="1050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/>
            <a:r>
              <a:rPr lang="zh-CN" altLang="en-US" sz="5400">
                <a:blipFill rotWithShape="0">
                  <a:blip r:embed="rId3"/>
                </a:blipFill>
                <a:latin typeface="隶书" charset="0"/>
                <a:ea typeface="隶书" charset="0"/>
              </a:rPr>
              <a:t>小活动</a:t>
            </a:r>
            <a:endParaRPr lang="zh-CN" altLang="en-US" sz="5400">
              <a:blipFill rotWithShape="0">
                <a:blip r:embed="rId3"/>
              </a:blipFill>
              <a:latin typeface="隶书" charset="0"/>
              <a:ea typeface="隶书" charset="0"/>
            </a:endParaRPr>
          </a:p>
        </p:txBody>
      </p:sp>
      <p:sp>
        <p:nvSpPr>
          <p:cNvPr id="45060" name="文本框 91140"/>
          <p:cNvSpPr txBox="1"/>
          <p:nvPr/>
        </p:nvSpPr>
        <p:spPr>
          <a:xfrm>
            <a:off x="609600" y="1905000"/>
            <a:ext cx="7696200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收集资料，看看我们国家或者你所在的省、市或地区还采取了哪些促进科技发展的政策或措施。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	P</a:t>
            </a:r>
            <a:r>
              <a:rPr lang="en-US" altLang="zh-CN" sz="3200" b="1" baseline="-25000" dirty="0">
                <a:latin typeface="Arial" panose="020B0604020202020204" pitchFamily="34" charset="0"/>
                <a:ea typeface="宋体" panose="02010600030101010101" pitchFamily="2" charset="-122"/>
              </a:rPr>
              <a:t>64	</a:t>
            </a:r>
            <a:endParaRPr lang="en-US" altLang="zh-CN" sz="3200" b="1" baseline="-25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文本框 91142"/>
          <p:cNvSpPr txBox="1"/>
          <p:nvPr/>
        </p:nvSpPr>
        <p:spPr>
          <a:xfrm>
            <a:off x="533400" y="3505200"/>
            <a:ext cx="7620000" cy="2043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实施激励企业技术创新的财税政策 ；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扩大国际和地区科技合作与交流 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引进高科技人才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91137" descr="背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2" name="图片 91138" descr="90a279abefd85a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28600"/>
            <a:ext cx="2057400" cy="175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91139" descr="纸袋"/>
          <p:cNvSpPr/>
          <p:nvPr/>
        </p:nvSpPr>
        <p:spPr>
          <a:xfrm>
            <a:off x="1219200" y="457200"/>
            <a:ext cx="2819400" cy="10509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/>
            <a:r>
              <a:rPr lang="zh-CN" altLang="en-US" sz="5400">
                <a:blipFill rotWithShape="0">
                  <a:blip r:embed="rId3"/>
                </a:blipFill>
                <a:latin typeface="隶书" charset="0"/>
                <a:ea typeface="隶书" charset="0"/>
              </a:rPr>
              <a:t>小活动</a:t>
            </a:r>
            <a:endParaRPr lang="zh-CN" altLang="en-US" sz="5400">
              <a:blipFill rotWithShape="0">
                <a:blip r:embed="rId3"/>
              </a:blipFill>
              <a:latin typeface="隶书" charset="0"/>
              <a:ea typeface="隶书" charset="0"/>
            </a:endParaRPr>
          </a:p>
        </p:txBody>
      </p:sp>
      <p:sp>
        <p:nvSpPr>
          <p:cNvPr id="46084" name="文本框 91140"/>
          <p:cNvSpPr txBox="1"/>
          <p:nvPr/>
        </p:nvSpPr>
        <p:spPr>
          <a:xfrm>
            <a:off x="609600" y="1905000"/>
            <a:ext cx="7696200" cy="1871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随着科教兴国战略的全面实施，畅想一下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21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世纪中叶我国的发展前景。请用文字或者图片表达你对祖国尾号未来的真诚祝福。</a:t>
            </a:r>
            <a:r>
              <a:rPr lang="en-US" altLang="zh-CN" sz="3200" b="1" baseline="-25000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en-US" altLang="zh-CN" sz="3200" b="1" baseline="-25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文本框 91142"/>
          <p:cNvSpPr txBox="1"/>
          <p:nvPr/>
        </p:nvSpPr>
        <p:spPr>
          <a:xfrm>
            <a:off x="533400" y="3362325"/>
            <a:ext cx="7620000" cy="3505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2050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，我国科技更加发展，教育更加发达，我国综合国力大大提高，国际地位大大提高，人民生活更加丰富，家电只能化，沟通网络化，生活多元化，高中教育普及化，基础教育更加发达，高等教育更加发达，达到中等发达国家水平，人民生活幸福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5" name="图片 92161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左弧形箭头 92162"/>
          <p:cNvSpPr/>
          <p:nvPr/>
        </p:nvSpPr>
        <p:spPr>
          <a:xfrm>
            <a:off x="2819400" y="0"/>
            <a:ext cx="4175125" cy="1092200"/>
          </a:xfrm>
          <a:prstGeom prst="curvedRightArrow">
            <a:avLst>
              <a:gd name="adj1" fmla="val 20000"/>
              <a:gd name="adj2" fmla="val 40000"/>
              <a:gd name="adj3" fmla="val 127351"/>
            </a:avLst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EA0A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科教兴国</a:t>
            </a:r>
            <a:endParaRPr lang="zh-CN" altLang="en-US" sz="3600" b="1" dirty="0">
              <a:solidFill>
                <a:srgbClr val="EA0A1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4" name="文本框 92163"/>
          <p:cNvSpPr txBox="1"/>
          <p:nvPr/>
        </p:nvSpPr>
        <p:spPr>
          <a:xfrm>
            <a:off x="5562600" y="1295400"/>
            <a:ext cx="4343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290A9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科技是关键</a:t>
            </a:r>
            <a:endParaRPr lang="zh-CN" altLang="en-US" sz="3200" b="1" dirty="0">
              <a:solidFill>
                <a:srgbClr val="290A9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5" name="文本框 92164"/>
          <p:cNvSpPr txBox="1"/>
          <p:nvPr/>
        </p:nvSpPr>
        <p:spPr>
          <a:xfrm>
            <a:off x="914400" y="13716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rgbClr val="290A9A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教育是基础</a:t>
            </a:r>
            <a:endParaRPr lang="zh-CN" altLang="en-US" sz="3200" b="1" dirty="0">
              <a:solidFill>
                <a:srgbClr val="290A9A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66" name="文本框 92165"/>
          <p:cNvSpPr txBox="1"/>
          <p:nvPr/>
        </p:nvSpPr>
        <p:spPr>
          <a:xfrm>
            <a:off x="5181600" y="2590800"/>
            <a:ext cx="3962400" cy="4054475"/>
          </a:xfrm>
          <a:prstGeom prst="rect">
            <a:avLst/>
          </a:prstGeom>
          <a:noFill/>
          <a:ln w="6350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/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．我国非常重视科技的发展，一系列计划。</a:t>
            </a:r>
            <a:endParaRPr lang="zh-CN" altLang="en-US" sz="3200" b="1" dirty="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．兴建科技园区，引进先进技术，吸纳人才，促进经济发展。</a:t>
            </a:r>
            <a:endParaRPr lang="zh-CN" altLang="en-US" sz="3200" b="1" dirty="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/>
            <a:r>
              <a:rPr lang="en-US" altLang="zh-CN" sz="3200" b="1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．奖励发明创造</a:t>
            </a:r>
            <a:endParaRPr lang="zh-CN" altLang="en-US" sz="3200" b="1" dirty="0">
              <a:solidFill>
                <a:srgbClr val="66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67" name="下箭头 92166"/>
          <p:cNvSpPr/>
          <p:nvPr/>
        </p:nvSpPr>
        <p:spPr>
          <a:xfrm>
            <a:off x="2133600" y="1828800"/>
            <a:ext cx="304800" cy="762000"/>
          </a:xfrm>
          <a:prstGeom prst="down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8" name="下箭头 92167"/>
          <p:cNvSpPr/>
          <p:nvPr/>
        </p:nvSpPr>
        <p:spPr>
          <a:xfrm>
            <a:off x="6629400" y="1828800"/>
            <a:ext cx="304800" cy="838200"/>
          </a:xfrm>
          <a:prstGeom prst="downArrow">
            <a:avLst>
              <a:gd name="adj1" fmla="val 50000"/>
              <a:gd name="adj2" fmla="val 687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69" name="左弧形箭头 92168"/>
          <p:cNvSpPr/>
          <p:nvPr/>
        </p:nvSpPr>
        <p:spPr>
          <a:xfrm>
            <a:off x="990600" y="304800"/>
            <a:ext cx="1905000" cy="1219200"/>
          </a:xfrm>
          <a:prstGeom prst="curvedRightArrow">
            <a:avLst>
              <a:gd name="adj1" fmla="val 20000"/>
              <a:gd name="adj2" fmla="val 40000"/>
              <a:gd name="adj3" fmla="val 5205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0" name="右弧形箭头 92169"/>
          <p:cNvSpPr/>
          <p:nvPr/>
        </p:nvSpPr>
        <p:spPr>
          <a:xfrm>
            <a:off x="6324600" y="304800"/>
            <a:ext cx="2057400" cy="1143000"/>
          </a:xfrm>
          <a:prstGeom prst="curvedLeftArrow">
            <a:avLst>
              <a:gd name="adj1" fmla="val 20000"/>
              <a:gd name="adj2" fmla="val 40000"/>
              <a:gd name="adj3" fmla="val 6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1" name="文本框 92170"/>
          <p:cNvSpPr txBox="1"/>
          <p:nvPr/>
        </p:nvSpPr>
        <p:spPr>
          <a:xfrm>
            <a:off x="0" y="2514600"/>
            <a:ext cx="4724400" cy="4165600"/>
          </a:xfrm>
          <a:prstGeom prst="rect">
            <a:avLst/>
          </a:prstGeom>
          <a:noFill/>
          <a:ln w="57150" cap="flat" cmpd="sng">
            <a:solidFill>
              <a:srgbClr val="00FF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加大对教育经费的投入；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实施九年义务教育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采取“两免一补政策”；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希望工程、捐资助学、大学生义务支教。科教兴国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5.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制定“三步跨越”目标，到</a:t>
            </a:r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2050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年把我国建设成为世界教育强国；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6.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制定国家中长期间教育规划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7.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加强校车管理。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  <a:p>
            <a:pPr lvl="0" indent="0"/>
            <a:r>
              <a:rPr lang="en-US" altLang="zh-CN" b="1">
                <a:latin typeface="华文新魏" pitchFamily="2" charset="-122"/>
                <a:ea typeface="华文新魏" pitchFamily="2" charset="-122"/>
              </a:rPr>
              <a:t>8.</a:t>
            </a:r>
            <a:r>
              <a:rPr lang="zh-CN" altLang="en-US" b="1" dirty="0">
                <a:latin typeface="华文新魏" pitchFamily="2" charset="-122"/>
                <a:ea typeface="华文新魏" pitchFamily="2" charset="-122"/>
              </a:rPr>
              <a:t>学生营养餐改善。</a:t>
            </a:r>
            <a:endParaRPr lang="zh-CN" altLang="en-US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/>
      <p:bldP spid="92164" grpId="0"/>
      <p:bldP spid="92166" grpId="0" animBg="1"/>
      <p:bldP spid="9217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67585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文本框 67586"/>
          <p:cNvSpPr txBox="1"/>
          <p:nvPr/>
        </p:nvSpPr>
        <p:spPr>
          <a:xfrm>
            <a:off x="1219200" y="457200"/>
            <a:ext cx="5334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行楷" pitchFamily="2" charset="-122"/>
              </a:rPr>
              <a:t>科教兴国</a:t>
            </a:r>
            <a:endParaRPr lang="zh-CN" altLang="en-US" sz="4000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7411" name="文本框 67587"/>
          <p:cNvSpPr txBox="1"/>
          <p:nvPr/>
        </p:nvSpPr>
        <p:spPr>
          <a:xfrm>
            <a:off x="228600" y="1752600"/>
            <a:ext cx="8534400" cy="3382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科教兴国</a:t>
            </a:r>
            <a:r>
              <a:rPr lang="en-US" altLang="zh-CN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是指在科学技术是第一生产力思想指导下，坚持以教育为本，把科技和教育摆在经济、社会发展的重要地位，增强国家的科技实力及其向现实生产力转化的能力，提高全民族的科学文化素质，加速实现国家的繁荣昌盛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67588"/>
          <p:cNvSpPr txBox="1"/>
          <p:nvPr/>
        </p:nvSpPr>
        <p:spPr>
          <a:xfrm>
            <a:off x="762000" y="4267200"/>
            <a:ext cx="52578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447800" y="609600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经济发展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1371600" y="2286000"/>
            <a:ext cx="2971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科技发展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295400" y="3886200"/>
            <a:ext cx="26955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     才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AutoShape 5"/>
          <p:cNvSpPr/>
          <p:nvPr/>
        </p:nvSpPr>
        <p:spPr>
          <a:xfrm>
            <a:off x="2362200" y="4648200"/>
            <a:ext cx="228600" cy="6858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indent="0" algn="ctr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828800" y="5410200"/>
            <a:ext cx="17097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教   育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Text Box 7"/>
          <p:cNvSpPr txBox="1"/>
          <p:nvPr/>
        </p:nvSpPr>
        <p:spPr>
          <a:xfrm>
            <a:off x="2590800" y="1295400"/>
            <a:ext cx="671513" cy="914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依靠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9" name="Text Box 8"/>
          <p:cNvSpPr txBox="1"/>
          <p:nvPr/>
        </p:nvSpPr>
        <p:spPr>
          <a:xfrm>
            <a:off x="2667000" y="2895600"/>
            <a:ext cx="671513" cy="10747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依靠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0" name="AutoShape 9"/>
          <p:cNvSpPr/>
          <p:nvPr/>
        </p:nvSpPr>
        <p:spPr>
          <a:xfrm>
            <a:off x="2362200" y="3048000"/>
            <a:ext cx="228600" cy="609600"/>
          </a:xfrm>
          <a:prstGeom prst="downArrow">
            <a:avLst>
              <a:gd name="adj1" fmla="val 50000"/>
              <a:gd name="adj2" fmla="val 66617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indent="0" algn="ctr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1" name="AutoShape 10"/>
          <p:cNvSpPr/>
          <p:nvPr/>
        </p:nvSpPr>
        <p:spPr>
          <a:xfrm flipH="1">
            <a:off x="2362200" y="1447800"/>
            <a:ext cx="228600" cy="609600"/>
          </a:xfrm>
          <a:prstGeom prst="downArrow">
            <a:avLst>
              <a:gd name="adj1" fmla="val 50000"/>
              <a:gd name="adj2" fmla="val 66617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pPr lvl="0" indent="0" algn="ctr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42" name="Text Box 11"/>
          <p:cNvSpPr txBox="1"/>
          <p:nvPr/>
        </p:nvSpPr>
        <p:spPr>
          <a:xfrm>
            <a:off x="2590800" y="4572000"/>
            <a:ext cx="671513" cy="1127125"/>
          </a:xfrm>
          <a:prstGeom prst="rect">
            <a:avLst/>
          </a:prstGeom>
          <a:noFill/>
          <a:ln w="12700">
            <a:noFill/>
          </a:ln>
        </p:spPr>
        <p:txBody>
          <a:bodyPr vert="eaVert" anchor="t">
            <a:spAutoFit/>
          </a:bodyPr>
          <a:p>
            <a:pPr lvl="0" inden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依靠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4724400" y="1600200"/>
            <a:ext cx="1905000" cy="3657600"/>
          </a:xfrm>
          <a:prstGeom prst="wedgeRoundRectCallout">
            <a:avLst>
              <a:gd name="adj1" fmla="val -106500"/>
              <a:gd name="adj2" fmla="val 50435"/>
              <a:gd name="adj3" fmla="val 16667"/>
            </a:avLst>
          </a:prstGeom>
          <a:solidFill>
            <a:srgbClr val="A9D7DB"/>
          </a:solidFill>
          <a:ln w="12700" cap="sq">
            <a:solidFill>
              <a:srgbClr val="0000FF"/>
            </a:solidFill>
            <a:miter lim="800000"/>
            <a:headEnd type="none" w="sm" len="sm"/>
            <a:tailEnd type="none" w="sm" len="sm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教育是一个民族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最根本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的事业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41" name="WordArt 13"/>
          <p:cNvSpPr>
            <a:spLocks noTextEdit="1"/>
          </p:cNvSpPr>
          <p:nvPr/>
        </p:nvSpPr>
        <p:spPr>
          <a:xfrm rot="5400000">
            <a:off x="5505450" y="2952750"/>
            <a:ext cx="4486275" cy="5619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4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CBCBCB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百年大计 教育为本</a:t>
            </a:r>
            <a:endParaRPr lang="zh-CN" altLang="en-US" sz="4400" b="1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CBCBCB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5" name="AutoShape 14"/>
          <p:cNvSpPr/>
          <p:nvPr/>
        </p:nvSpPr>
        <p:spPr>
          <a:xfrm>
            <a:off x="1600200" y="457200"/>
            <a:ext cx="2057400" cy="838200"/>
          </a:xfrm>
          <a:prstGeom prst="flowChartAlternateProcess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6" name="AutoShape 15"/>
          <p:cNvSpPr/>
          <p:nvPr/>
        </p:nvSpPr>
        <p:spPr>
          <a:xfrm>
            <a:off x="1600200" y="2133600"/>
            <a:ext cx="2057400" cy="838200"/>
          </a:xfrm>
          <a:prstGeom prst="flowChartAlternateProcess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7" name="AutoShape 16"/>
          <p:cNvSpPr/>
          <p:nvPr/>
        </p:nvSpPr>
        <p:spPr>
          <a:xfrm>
            <a:off x="1600200" y="3733800"/>
            <a:ext cx="2057400" cy="838200"/>
          </a:xfrm>
          <a:prstGeom prst="flowChartAlternateProcess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8" name="AutoShape 17"/>
          <p:cNvSpPr/>
          <p:nvPr/>
        </p:nvSpPr>
        <p:spPr>
          <a:xfrm>
            <a:off x="1600200" y="5410200"/>
            <a:ext cx="2057400" cy="838200"/>
          </a:xfrm>
          <a:prstGeom prst="flowChartAlternateProcess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4" grpId="0"/>
      <p:bldP spid="123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图片 68609" descr="背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矩形 68610"/>
          <p:cNvSpPr/>
          <p:nvPr/>
        </p:nvSpPr>
        <p:spPr>
          <a:xfrm>
            <a:off x="990600" y="304800"/>
            <a:ext cx="5867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领导人发展科技的思想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9" name="图片 68611" descr="3-12225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19200"/>
            <a:ext cx="14478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任意多边形 68612"/>
          <p:cNvSpPr/>
          <p:nvPr/>
        </p:nvSpPr>
        <p:spPr>
          <a:xfrm>
            <a:off x="2133600" y="1524000"/>
            <a:ext cx="863600" cy="428625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9461" name="图片 68613" descr="dxp31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048000"/>
            <a:ext cx="1524000" cy="168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任意多边形 68614"/>
          <p:cNvSpPr/>
          <p:nvPr/>
        </p:nvSpPr>
        <p:spPr>
          <a:xfrm>
            <a:off x="2133600" y="3657600"/>
            <a:ext cx="1008063" cy="350838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pic>
        <p:nvPicPr>
          <p:cNvPr id="19463" name="图片 68615" descr="jzm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" y="4800600"/>
            <a:ext cx="15240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任意多边形 68616"/>
          <p:cNvSpPr/>
          <p:nvPr/>
        </p:nvSpPr>
        <p:spPr>
          <a:xfrm>
            <a:off x="2438400" y="5715000"/>
            <a:ext cx="1008063" cy="350838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5" name="文本框 68617"/>
          <p:cNvSpPr txBox="1"/>
          <p:nvPr/>
        </p:nvSpPr>
        <p:spPr>
          <a:xfrm>
            <a:off x="3429000" y="762000"/>
            <a:ext cx="3581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6" name="文本框 68618"/>
          <p:cNvSpPr txBox="1"/>
          <p:nvPr/>
        </p:nvSpPr>
        <p:spPr>
          <a:xfrm>
            <a:off x="3276600" y="3532188"/>
            <a:ext cx="4038600" cy="519112"/>
          </a:xfrm>
          <a:prstGeom prst="rect">
            <a:avLst/>
          </a:prstGeom>
          <a:noFill/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科学技术是第一生产力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文本框 68619"/>
          <p:cNvSpPr txBox="1"/>
          <p:nvPr/>
        </p:nvSpPr>
        <p:spPr>
          <a:xfrm>
            <a:off x="3733800" y="5638800"/>
            <a:ext cx="3581400" cy="579438"/>
          </a:xfrm>
          <a:prstGeom prst="rect">
            <a:avLst/>
          </a:prstGeom>
          <a:noFill/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发展科教兴国战略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8" name="文本框 68620"/>
          <p:cNvSpPr txBox="1"/>
          <p:nvPr/>
        </p:nvSpPr>
        <p:spPr>
          <a:xfrm>
            <a:off x="3276600" y="1295400"/>
            <a:ext cx="2438400" cy="588963"/>
          </a:xfrm>
          <a:prstGeom prst="rect">
            <a:avLst/>
          </a:prstGeom>
          <a:noFill/>
          <a:ln w="952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向科学进军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69633" descr="1111111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文本框 69635"/>
          <p:cNvSpPr txBox="1"/>
          <p:nvPr/>
        </p:nvSpPr>
        <p:spPr>
          <a:xfrm>
            <a:off x="1371600" y="6172200"/>
            <a:ext cx="7772400" cy="67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5006C"/>
                </a:solidFill>
                <a:latin typeface="Times New Roman" panose="02020603050405020304" pitchFamily="18" charset="0"/>
                <a:ea typeface="华文行楷" pitchFamily="2" charset="-122"/>
              </a:rPr>
              <a:t>科教兴国是基本国策</a:t>
            </a:r>
            <a:endParaRPr lang="zh-CN" altLang="en-US" sz="3600">
              <a:solidFill>
                <a:srgbClr val="05006C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20483" name="图片 1" descr="胡镜涛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025" y="739775"/>
            <a:ext cx="4679950" cy="537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1" descr="徐近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863" y="85725"/>
            <a:ext cx="7024687" cy="5478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文本框 2"/>
          <p:cNvSpPr txBox="1"/>
          <p:nvPr/>
        </p:nvSpPr>
        <p:spPr>
          <a:xfrm>
            <a:off x="701675" y="5475288"/>
            <a:ext cx="7543800" cy="1189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坚定不移贯彻科教兴国战略和创新驱动发展战略</a:t>
            </a:r>
            <a:endParaRPr lang="zh-CN" altLang="en-US" sz="36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70657" descr="22222222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图片 70658" descr="2005101210190135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1143000"/>
            <a:ext cx="5029200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0" name="图片 70659" descr="6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5400"/>
            <a:ext cx="38862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1" name="文本框 70660"/>
          <p:cNvSpPr txBox="1"/>
          <p:nvPr/>
        </p:nvSpPr>
        <p:spPr>
          <a:xfrm>
            <a:off x="2057400" y="457200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行楷" pitchFamily="2" charset="-122"/>
              </a:rPr>
              <a:t>科技和人才</a:t>
            </a:r>
            <a:endParaRPr lang="zh-CN" altLang="en-US" sz="4000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0662" name="矩形 70661"/>
          <p:cNvSpPr/>
          <p:nvPr/>
        </p:nvSpPr>
        <p:spPr>
          <a:xfrm>
            <a:off x="1143000" y="3124200"/>
            <a:ext cx="61722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教育是基础</a:t>
            </a:r>
            <a:endParaRPr lang="zh-CN" altLang="en-US" sz="4000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80008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</p:bldLst>
  </p:timing>
</p:sld>
</file>

<file path=ppt/theme/theme1.xml><?xml version="1.0" encoding="utf-8"?>
<a:theme xmlns:a="http://schemas.openxmlformats.org/drawingml/2006/main" name="万里长城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2815</Words>
  <Application>WPS 演示</Application>
  <PresentationFormat>在屏幕上显示</PresentationFormat>
  <Paragraphs>300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Calibri</vt:lpstr>
      <vt:lpstr>黑体</vt:lpstr>
      <vt:lpstr>华文行楷</vt:lpstr>
      <vt:lpstr>楷体_GB2312</vt:lpstr>
      <vt:lpstr>方正舒体</vt:lpstr>
      <vt:lpstr>华文楷体</vt:lpstr>
      <vt:lpstr>隶书</vt:lpstr>
      <vt:lpstr>华文新魏</vt:lpstr>
      <vt:lpstr>华文行楷</vt:lpstr>
      <vt:lpstr>微软雅黑</vt:lpstr>
      <vt:lpstr>隶书</vt:lpstr>
      <vt:lpstr>新宋体</vt:lpstr>
      <vt:lpstr>万里长城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</dc:title>
  <dc:creator>吴</dc:creator>
  <cp:keywords>政治课件</cp:keywords>
  <dc:description>政治课件</dc:description>
  <dc:subject>七年级</dc:subject>
  <cp:category>课件</cp:category>
  <cp:lastModifiedBy>admin</cp:lastModifiedBy>
  <cp:revision>586</cp:revision>
  <dcterms:created xsi:type="dcterms:W3CDTF">2008-04-16T23:49:55Z</dcterms:created>
  <dcterms:modified xsi:type="dcterms:W3CDTF">2017-04-09T04:25:26Z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0008009809000000000001024120</vt:lpwstr>
  </property>
  <property fmtid="{D5CDD505-2E9C-101B-9397-08002B2CF9AE}" pid="3" name="KSOProductBuildVer">
    <vt:lpwstr>2052-10.1.0.6260</vt:lpwstr>
  </property>
</Properties>
</file>