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77" r:id="rId3"/>
    <p:sldId id="25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722438"/>
            <a:ext cx="5981700" cy="2387600"/>
          </a:xfrm>
        </p:spPr>
        <p:txBody>
          <a:bodyPr anchor="b"/>
          <a:lstStyle>
            <a:lvl1pPr algn="l">
              <a:defRPr sz="5400" b="1"/>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4202113"/>
            <a:ext cx="4733925" cy="569912"/>
          </a:xfrm>
        </p:spPr>
        <p:txBody>
          <a:bodyPr>
            <a:normAutofit/>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ABA0B-947B-4ED2-B2EA-944CA33DDE8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838200" y="529068"/>
            <a:ext cx="10515600" cy="54546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ABA0B-947B-4ED2-B2EA-944CA33DDE8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1600200"/>
            <a:ext cx="10515600" cy="1628775"/>
          </a:xfrm>
        </p:spPr>
        <p:txBody>
          <a:bodyPr anchor="b">
            <a:normAutofit/>
          </a:bodyPr>
          <a:lstStyle>
            <a:lvl1pPr>
              <a:defRPr sz="5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3532188"/>
            <a:ext cx="10515600" cy="9540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solidFill>
                  <a:schemeClr val="bg1"/>
                </a:solidFill>
              </a:defRPr>
            </a:lvl1pPr>
          </a:lstStyle>
          <a:p>
            <a:fld id="{60D05B67-4309-4016-9EA8-AA6DEBD89543}"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bg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bg1"/>
                </a:solidFill>
              </a:defRPr>
            </a:lvl1pPr>
          </a:lstStyle>
          <a:p>
            <a:fld id="{2ADABA0B-947B-4ED2-B2EA-944CA33DDE8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7079"/>
            <a:ext cx="5181600" cy="43513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6172200" y="1617079"/>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ABA0B-947B-4ED2-B2EA-944CA33DDE8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472617"/>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296529"/>
            <a:ext cx="5157787"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472617"/>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296529"/>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DABA0B-947B-4ED2-B2EA-944CA33DDE8E}"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1724400"/>
            <a:ext cx="5983200" cy="2386800"/>
          </a:xfrm>
        </p:spPr>
        <p:txBody>
          <a:bodyPr anchor="b" anchorCtr="0">
            <a:normAutofit/>
          </a:bodyPr>
          <a:lstStyle>
            <a:lvl1pPr>
              <a:defRPr sz="9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normAutofit/>
          </a:bodyPr>
          <a:lstStyle/>
          <a:p>
            <a:fld id="{60D05B67-4309-4016-9EA8-AA6DEBD89543}"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2ADABA0B-947B-4ED2-B2EA-944CA33DDE8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DABA0B-947B-4ED2-B2EA-944CA33DDE8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73388" y="365125"/>
            <a:ext cx="1680411" cy="56346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642684" cy="5634622"/>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0D05B67-4309-4016-9EA8-AA6DEBD895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ABA0B-947B-4ED2-B2EA-944CA33DDE8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4.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6"/>
            <a:ext cx="10515600" cy="91213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838200" y="1509487"/>
            <a:ext cx="10515600" cy="4434114"/>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solidFill>
              </a:defRPr>
            </a:lvl1pPr>
          </a:lstStyle>
          <a:p>
            <a:fld id="{60D05B67-4309-4016-9EA8-AA6DEBD8954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solidFill>
              </a:defRPr>
            </a:lvl1pPr>
          </a:lstStyle>
          <a:p>
            <a:fld id="{2ADABA0B-947B-4ED2-B2EA-944CA33DDE8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just"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image" Target="http://imgbdb3.bendibao.com/bjbdb/20171/09/2017109124452_84185.jpg" TargetMode="Externa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17410" name="Picture 4" descr="20061592737192"/>
          <p:cNvPicPr>
            <a:picLocks noChangeAspect="1"/>
          </p:cNvPicPr>
          <p:nvPr/>
        </p:nvPicPr>
        <p:blipFill>
          <a:blip r:embed="rId1"/>
          <a:srcRect/>
          <a:stretch>
            <a:fillRect/>
          </a:stretch>
        </p:blipFill>
        <p:spPr bwMode="auto">
          <a:xfrm>
            <a:off x="-44450" y="-102870"/>
            <a:ext cx="5974715" cy="7272020"/>
          </a:xfrm>
          <a:prstGeom prst="rect">
            <a:avLst/>
          </a:prstGeom>
          <a:noFill/>
          <a:ln w="9525">
            <a:noFill/>
            <a:miter lim="800000"/>
            <a:headEnd/>
            <a:tailEnd/>
          </a:ln>
        </p:spPr>
      </p:pic>
      <p:pic>
        <p:nvPicPr>
          <p:cNvPr id="14343" name="Picture 5" descr="1155-3.jpg (6514 bytes)"/>
          <p:cNvPicPr>
            <a:picLocks noChangeAspect="1"/>
          </p:cNvPicPr>
          <p:nvPr/>
        </p:nvPicPr>
        <p:blipFill>
          <a:blip r:embed="rId2"/>
          <a:srcRect/>
          <a:stretch>
            <a:fillRect/>
          </a:stretch>
        </p:blipFill>
        <p:spPr bwMode="auto">
          <a:xfrm>
            <a:off x="5930265" y="-40640"/>
            <a:ext cx="7366635" cy="7147560"/>
          </a:xfrm>
          <a:prstGeom prst="rect">
            <a:avLst/>
          </a:prstGeom>
          <a:noFill/>
          <a:ln w="9525">
            <a:noFill/>
            <a:miter lim="800000"/>
            <a:headEnd/>
            <a:tailEnd/>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答案解析</a:t>
            </a:r>
            <a:endParaRPr lang="zh-CN" altLang="en-US" smtClean="0"/>
          </a:p>
        </p:txBody>
      </p:sp>
      <p:sp>
        <p:nvSpPr>
          <p:cNvPr id="5" name="文本框 4"/>
          <p:cNvSpPr txBox="1"/>
          <p:nvPr>
            <p:custDataLst>
              <p:tags r:id="rId2"/>
            </p:custDataLst>
          </p:nvPr>
        </p:nvSpPr>
        <p:spPr>
          <a:xfrm>
            <a:off x="2083435" y="1063625"/>
            <a:ext cx="7841615" cy="3630930"/>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3200" smtClean="0">
                <a:solidFill>
                  <a:schemeClr val="bg1"/>
                </a:solidFill>
              </a:rPr>
              <a:t>答案：A</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解析：太空移民还只是人们的一个远景设想，不是现实，故④说法不符合题目要求，含有④的各项均不能选，故选A。</a:t>
            </a:r>
            <a:endParaRPr lang="zh-CN" altLang="en-US" sz="3200" smtClean="0">
              <a:solidFill>
                <a:schemeClr val="bg1"/>
              </a:solidFill>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、今天，人类社会已经进入“航天时代”、“电脑时代”、“沟通时代”、“人造时代”……所有这一切               （    ）</a:t>
            </a:r>
            <a:endParaRPr lang="zh-CN" altLang="en-US"/>
          </a:p>
          <a:p>
            <a:r>
              <a:rPr lang="zh-CN" altLang="en-US"/>
              <a:t>①都是科技发展的结果 ②表明科学技术正在改变我们的生活 ③表明科学技术已经渗透到人类生活的各个方面 ④科技只能改变人类的生活，对人类的生产影响不大</a:t>
            </a:r>
            <a:endParaRPr lang="zh-CN" altLang="en-US"/>
          </a:p>
          <a:p>
            <a:r>
              <a:rPr lang="zh-CN" altLang="en-US"/>
              <a:t>A．①②③     B．②③④   </a:t>
            </a:r>
            <a:endParaRPr lang="zh-CN" altLang="en-US"/>
          </a:p>
          <a:p>
            <a:r>
              <a:rPr lang="zh-CN" altLang="en-US"/>
              <a:t>C．①②④     D．①③④</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答案解析</a:t>
            </a:r>
            <a:endParaRPr lang="zh-CN" altLang="en-US" smtClean="0"/>
          </a:p>
        </p:txBody>
      </p:sp>
      <p:sp>
        <p:nvSpPr>
          <p:cNvPr id="5" name="文本框 4"/>
          <p:cNvSpPr txBox="1"/>
          <p:nvPr>
            <p:custDataLst>
              <p:tags r:id="rId2"/>
            </p:custDataLst>
          </p:nvPr>
        </p:nvSpPr>
        <p:spPr>
          <a:xfrm>
            <a:off x="1639570" y="1109980"/>
            <a:ext cx="9232900" cy="4822825"/>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3200" smtClean="0">
                <a:solidFill>
                  <a:schemeClr val="bg1"/>
                </a:solidFill>
              </a:rPr>
              <a:t>答案：A</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解析：科技发展到今天，对人类的生产和生活都产生了巨大的影响，故④说法错误，应排除，含有④的选项均不能入选。科技随着时代的进步不断日新月异地变化着，科技产品也不断地推陈出新，它改变着人们的生活方式和观念，令人类的生活越来越美好和惬意。</a:t>
            </a:r>
            <a:endParaRPr lang="zh-CN" altLang="en-US" sz="3200" smtClean="0">
              <a:solidFill>
                <a:schemeClr val="bg1"/>
              </a:solidFill>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3</a:t>
            </a:r>
            <a:r>
              <a:rPr lang="zh-CN" altLang="en-US"/>
              <a:t>、</a:t>
            </a:r>
            <a:r>
              <a:rPr lang="zh-CN" altLang="en-US"/>
              <a:t>请为右面漫画《沟通时代》选择最贴切、最恰当的解说词（　）</a:t>
            </a:r>
            <a:endParaRPr lang="zh-CN" altLang="en-US"/>
          </a:p>
          <a:p>
            <a:r>
              <a:rPr lang="zh-CN" altLang="en-US"/>
              <a:t>A．电话，让噪音无处不在</a:t>
            </a:r>
            <a:endParaRPr lang="zh-CN" altLang="en-US"/>
          </a:p>
          <a:p>
            <a:r>
              <a:rPr lang="zh-CN" altLang="en-US"/>
              <a:t>B．电话，地球不堪忍受的负担</a:t>
            </a:r>
            <a:endParaRPr lang="zh-CN" altLang="en-US"/>
          </a:p>
          <a:p>
            <a:r>
              <a:rPr lang="zh-CN" altLang="en-US"/>
              <a:t>C．地球，请听我诉说</a:t>
            </a:r>
            <a:endParaRPr lang="zh-CN" altLang="en-US"/>
          </a:p>
          <a:p>
            <a:r>
              <a:rPr lang="zh-CN" altLang="en-US"/>
              <a:t>D．科技，让沟通不再遥远</a:t>
            </a:r>
            <a:endParaRPr lang="zh-CN" altLang="en-US"/>
          </a:p>
        </p:txBody>
      </p:sp>
      <p:grpSp>
        <p:nvGrpSpPr>
          <p:cNvPr id="1073742853" name="组合 79"/>
          <p:cNvGrpSpPr/>
          <p:nvPr/>
        </p:nvGrpSpPr>
        <p:grpSpPr>
          <a:xfrm>
            <a:off x="6829425" y="2933700"/>
            <a:ext cx="3535045" cy="3077210"/>
            <a:chOff x="8100" y="9552"/>
            <a:chExt cx="2700" cy="2028"/>
          </a:xfrm>
        </p:grpSpPr>
        <p:pic>
          <p:nvPicPr>
            <p:cNvPr id="1073742854" name="图片 80" descr="照片 016"/>
            <p:cNvPicPr>
              <a:picLocks noChangeAspect="1"/>
            </p:cNvPicPr>
            <p:nvPr/>
          </p:nvPicPr>
          <p:blipFill>
            <a:blip r:embed="rId1"/>
            <a:srcRect l="13020" t="82716" r="60941" b="6351"/>
            <a:stretch>
              <a:fillRect/>
            </a:stretch>
          </p:blipFill>
          <p:spPr>
            <a:xfrm>
              <a:off x="8100" y="9552"/>
              <a:ext cx="2700" cy="1560"/>
            </a:xfrm>
            <a:prstGeom prst="rect">
              <a:avLst/>
            </a:prstGeom>
            <a:noFill/>
            <a:ln w="9525">
              <a:noFill/>
            </a:ln>
          </p:spPr>
        </p:pic>
        <p:sp>
          <p:nvSpPr>
            <p:cNvPr id="1073742855" name="文本框 81"/>
            <p:cNvSpPr txBox="1"/>
            <p:nvPr/>
          </p:nvSpPr>
          <p:spPr>
            <a:xfrm>
              <a:off x="8820" y="11112"/>
              <a:ext cx="1260" cy="468"/>
            </a:xfrm>
            <a:prstGeom prst="rect">
              <a:avLst/>
            </a:prstGeom>
            <a:solidFill>
              <a:srgbClr val="FFFFFF"/>
            </a:solidFill>
            <a:ln w="9525">
              <a:noFill/>
            </a:ln>
          </p:spPr>
          <p:txBody>
            <a:bodyPr wrap="square"/>
            <a:p>
              <a:endParaRPr lang="zh-CN" altLang="en-US"/>
            </a:p>
            <a:p>
              <a:endParaRPr lang="zh-CN" altLang="en-US"/>
            </a:p>
          </p:txBody>
        </p:sp>
      </p:gr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答案解析</a:t>
            </a:r>
            <a:endParaRPr lang="zh-CN" altLang="en-US" smtClean="0"/>
          </a:p>
        </p:txBody>
      </p:sp>
      <p:sp>
        <p:nvSpPr>
          <p:cNvPr id="5" name="文本框 4"/>
          <p:cNvSpPr txBox="1"/>
          <p:nvPr>
            <p:custDataLst>
              <p:tags r:id="rId2"/>
            </p:custDataLst>
          </p:nvPr>
        </p:nvSpPr>
        <p:spPr>
          <a:xfrm>
            <a:off x="2083435" y="1063625"/>
            <a:ext cx="7841615" cy="3630930"/>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3200" smtClean="0">
                <a:solidFill>
                  <a:schemeClr val="bg1"/>
                </a:solidFill>
              </a:rPr>
              <a:t>答案：D</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解析：科技的发展使得我们的通讯更为便捷，与别人联系可用书信、电话、手机、QQ、手机短信、EMAIL、微博等等。漫画告诉了我们这个道理。</a:t>
            </a:r>
            <a:endParaRPr lang="zh-CN" altLang="en-US" sz="3200" smtClean="0">
              <a:solidFill>
                <a:schemeClr val="bg1"/>
              </a:solidFill>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en-US" altLang="zh-CN" dirty="0" smtClean="0">
                <a:sym typeface="+mn-ea"/>
              </a:rPr>
              <a:t>课后训练</a:t>
            </a:r>
            <a:endParaRPr lang="en-US" altLang="zh-CN" dirty="0" smtClean="0">
              <a:sym typeface="+mn-ea"/>
            </a:endParaRPr>
          </a:p>
        </p:txBody>
      </p:sp>
      <p:sp>
        <p:nvSpPr>
          <p:cNvPr id="5" name="文本框 4"/>
          <p:cNvSpPr txBox="1"/>
          <p:nvPr>
            <p:custDataLst>
              <p:tags r:id="rId2"/>
            </p:custDataLst>
          </p:nvPr>
        </p:nvSpPr>
        <p:spPr>
          <a:xfrm>
            <a:off x="1609725" y="1125220"/>
            <a:ext cx="8422005" cy="4164965"/>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3200" smtClean="0">
                <a:solidFill>
                  <a:schemeClr val="bg1"/>
                </a:solidFill>
              </a:rPr>
              <a:t>1、世界上第一个发射人造地球卫星和实现载人航天飞行的国家是（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A．中国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 B．美国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 C．俄罗斯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 D．苏联</a:t>
            </a:r>
            <a:endParaRPr lang="zh-CN" altLang="en-US" sz="3200" smtClean="0">
              <a:solidFill>
                <a:schemeClr val="bg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2、20世纪以来，就在这充满希望、挑战与竞争的100年里，是_______改变了人类的生活。 （  ）</a:t>
            </a:r>
            <a:endParaRPr lang="zh-CN" altLang="en-US"/>
          </a:p>
          <a:p>
            <a:r>
              <a:rPr lang="zh-CN" altLang="en-US"/>
              <a:t>A、漫长的时间        </a:t>
            </a:r>
            <a:endParaRPr lang="zh-CN" altLang="en-US"/>
          </a:p>
          <a:p>
            <a:r>
              <a:rPr lang="zh-CN" altLang="en-US"/>
              <a:t> B、残酷的战争         </a:t>
            </a:r>
            <a:endParaRPr lang="zh-CN" altLang="en-US"/>
          </a:p>
          <a:p>
            <a:r>
              <a:rPr lang="zh-CN" altLang="en-US"/>
              <a:t> C、辉煌的科技   </a:t>
            </a:r>
            <a:endParaRPr lang="zh-CN" altLang="en-US"/>
          </a:p>
          <a:p>
            <a:r>
              <a:rPr lang="zh-CN" altLang="en-US"/>
              <a:t>D经济发展</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7655" y="326390"/>
            <a:ext cx="11066145" cy="5850890"/>
          </a:xfrm>
        </p:spPr>
        <p:txBody>
          <a:bodyPr>
            <a:normAutofit lnSpcReduction="10000"/>
          </a:bodyPr>
          <a:p>
            <a:r>
              <a:rPr lang="en-US" altLang="zh-CN"/>
              <a:t>3</a:t>
            </a:r>
            <a:r>
              <a:rPr lang="zh-CN" altLang="en-US"/>
              <a:t>、中共中央、国务院2017年1月9日上午在北京隆重举行国家科学技术奖励大会。中共中央总书记、国家主席、中央军委主席习近平首先向获得2016年度国家最高科学技术奖的中国科学院物理研究所赵忠贤院士和中国中医科学院屠呦呦研究员颁发奖励证书，并同他们热情握手，表示祝贺。他们被称为“明星”是因为（    ）</a:t>
            </a:r>
            <a:endParaRPr lang="zh-CN" altLang="en-US"/>
          </a:p>
          <a:p>
            <a:r>
              <a:rPr lang="zh-CN" altLang="en-US"/>
              <a:t>A．他们身后有成千上万的“追星族”</a:t>
            </a:r>
            <a:endParaRPr lang="zh-CN" altLang="en-US"/>
          </a:p>
          <a:p>
            <a:r>
              <a:rPr lang="zh-CN" altLang="en-US"/>
              <a:t>B．他们从事的科学研究在打造</a:t>
            </a:r>
            <a:endParaRPr lang="zh-CN" altLang="en-US"/>
          </a:p>
          <a:p>
            <a:r>
              <a:rPr lang="zh-CN" altLang="en-US"/>
              <a:t>着我们美妙的生活</a:t>
            </a:r>
            <a:endParaRPr lang="zh-CN" altLang="en-US"/>
          </a:p>
          <a:p>
            <a:r>
              <a:rPr lang="zh-CN" altLang="en-US"/>
              <a:t>C．他们获得了500万奖励          </a:t>
            </a:r>
            <a:endParaRPr lang="zh-CN" altLang="en-US"/>
          </a:p>
          <a:p>
            <a:r>
              <a:rPr lang="zh-CN" altLang="en-US"/>
              <a:t>D．他们从事研究的过程中默默无闻</a:t>
            </a:r>
            <a:endParaRPr lang="zh-CN" altLang="en-US"/>
          </a:p>
        </p:txBody>
      </p:sp>
      <p:pic>
        <p:nvPicPr>
          <p:cNvPr id="1073742858" name="图片 1073742857" descr="http://imgbdb3.bendibao.com/bjbdb/20171/09/2017109124452_84185.jpg"/>
          <p:cNvPicPr>
            <a:picLocks noChangeAspect="1"/>
          </p:cNvPicPr>
          <p:nvPr/>
        </p:nvPicPr>
        <p:blipFill>
          <a:blip r:embed="rId1" r:link="rId2"/>
          <a:stretch>
            <a:fillRect/>
          </a:stretch>
        </p:blipFill>
        <p:spPr>
          <a:xfrm>
            <a:off x="6594475" y="2129790"/>
            <a:ext cx="5442585" cy="3023870"/>
          </a:xfrm>
          <a:prstGeom prst="rect">
            <a:avLst/>
          </a:prstGeom>
          <a:noFill/>
          <a:ln w="9525">
            <a:noFill/>
          </a:ln>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4</a:t>
            </a:r>
            <a:r>
              <a:rPr lang="zh-CN" altLang="en-US"/>
              <a:t>、被称为“在世的最伟大的科学家”“当今的爱因斯坦”的是  (   )</a:t>
            </a:r>
            <a:endParaRPr lang="zh-CN" altLang="en-US"/>
          </a:p>
          <a:p>
            <a:r>
              <a:rPr lang="zh-CN" altLang="en-US"/>
              <a:t>A袁隆平   B杨振宁   C比尔·盖茨   D史蒂芬·霍金</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5</a:t>
            </a:r>
            <a:r>
              <a:rPr lang="zh-CN" altLang="en-US"/>
              <a:t>、材料一：最早荣获诺贝尔奖的女性，以自己的勤奋和天赋成为在两个不同学科领域两次获得诺贝尔奖的著名科学家，在物理和化学领域作出了杰出的贡献。</a:t>
            </a:r>
            <a:endParaRPr lang="zh-CN" altLang="en-US"/>
          </a:p>
          <a:p>
            <a:r>
              <a:rPr lang="zh-CN" altLang="en-US"/>
              <a:t>材料二：被诊断患了"卢伽雷病"，完全不能说话，依靠安装在轮椅上的一个小对话机和语言合成器与人进行交谈；看书必须依赖一种翻书页的机器，…… 他的思维却穿越时间与空间，追寻着宇宙的尽头、黑洞的隐秘，他的黑洞蒸发理论和量子宇宙论不仅震动了自然科学界，并且对哲学和宗教也有深远影响。 </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custDataLst>
              <p:tags r:id="rId1"/>
            </p:custDataLst>
          </p:nvPr>
        </p:nvSpPr>
        <p:spPr>
          <a:xfrm>
            <a:off x="838200" y="1525270"/>
            <a:ext cx="7877810" cy="2585085"/>
          </a:xfrm>
        </p:spPr>
        <p:txBody>
          <a:bodyPr>
            <a:normAutofit/>
          </a:bodyPr>
          <a:p>
            <a:r>
              <a:rPr lang="zh-CN" altLang="en-US" smtClean="0">
                <a:sym typeface="Arial" panose="020B0604020202020204" pitchFamily="34" charset="0"/>
              </a:rPr>
              <a:t>第二单元 感受现代生活</a:t>
            </a:r>
            <a:br>
              <a:rPr lang="zh-CN" altLang="en-US" smtClean="0"/>
            </a:br>
            <a:r>
              <a:rPr lang="zh-CN" altLang="en-US" smtClean="0">
                <a:sym typeface="Arial" panose="020B0604020202020204" pitchFamily="34" charset="0"/>
              </a:rPr>
              <a:t>第六课  人类的翅膀</a:t>
            </a:r>
            <a:endParaRPr lang="zh-CN" altLang="en-US" smtClean="0">
              <a:sym typeface="Arial" panose="020B0604020202020204" pitchFamily="34" charset="0"/>
            </a:endParaRPr>
          </a:p>
        </p:txBody>
      </p:sp>
      <p:sp>
        <p:nvSpPr>
          <p:cNvPr id="5" name="副标题 4"/>
          <p:cNvSpPr>
            <a:spLocks noGrp="1"/>
          </p:cNvSpPr>
          <p:nvPr>
            <p:ph type="subTitle" idx="1"/>
            <p:custDataLst>
              <p:tags r:id="rId2"/>
            </p:custDataLst>
          </p:nvPr>
        </p:nvSpPr>
        <p:spPr/>
        <p:txBody>
          <a:bodyPr>
            <a:noAutofit/>
          </a:bodyPr>
          <a:p>
            <a:r>
              <a:rPr lang="zh-CN" altLang="en-US" sz="4800" smtClean="0">
                <a:solidFill>
                  <a:srgbClr val="FF0000"/>
                </a:solidFill>
                <a:sym typeface="Arial" panose="020B0604020202020204" pitchFamily="34" charset="0"/>
              </a:rPr>
              <a:t>神奇的翅膀</a:t>
            </a:r>
            <a:endParaRPr lang="zh-CN" altLang="en-US" sz="4800" smtClean="0">
              <a:solidFill>
                <a:srgbClr val="FF0000"/>
              </a:solidFill>
              <a:sym typeface="Arial" panose="020B0604020202020204" pitchFamily="34" charset="0"/>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问题设计</a:t>
            </a:r>
            <a:endParaRPr lang="zh-CN" altLang="en-US" smtClean="0"/>
          </a:p>
        </p:txBody>
      </p:sp>
      <p:sp>
        <p:nvSpPr>
          <p:cNvPr id="5" name="文本框 4"/>
          <p:cNvSpPr txBox="1"/>
          <p:nvPr>
            <p:custDataLst>
              <p:tags r:id="rId2"/>
            </p:custDataLst>
          </p:nvPr>
        </p:nvSpPr>
        <p:spPr>
          <a:xfrm>
            <a:off x="1410970" y="1109980"/>
            <a:ext cx="8773795" cy="4792345"/>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3200" smtClean="0">
                <a:solidFill>
                  <a:schemeClr val="bg1"/>
                </a:solidFill>
              </a:rPr>
              <a:t>（1）根据上述材料判断，他们是哪两位科学家？请写出他们各自取得的伟大成就。</a:t>
            </a:r>
            <a:endParaRPr lang="zh-CN" altLang="en-US" sz="3200" smtClean="0">
              <a:solidFill>
                <a:schemeClr val="bg1"/>
              </a:solidFill>
            </a:endParaRPr>
          </a:p>
          <a:p>
            <a:pPr marL="228600" indent="-228600">
              <a:buSzTx/>
              <a:buFont typeface="Arial" panose="020B0604020202020204" pitchFamily="34" charset="0"/>
              <a:buChar char="•"/>
            </a:pPr>
            <a:endParaRPr lang="zh-CN" altLang="en-US" sz="3200" smtClean="0">
              <a:solidFill>
                <a:schemeClr val="bg1"/>
              </a:solidFill>
            </a:endParaRPr>
          </a:p>
          <a:p>
            <a:pPr marL="228600" indent="-228600">
              <a:buSzTx/>
              <a:buFont typeface="Arial" panose="020B0604020202020204" pitchFamily="34" charset="0"/>
              <a:buChar char="•"/>
            </a:pPr>
            <a:endParaRPr lang="zh-CN" altLang="en-US" sz="3200" smtClean="0">
              <a:solidFill>
                <a:schemeClr val="bg1"/>
              </a:solidFill>
            </a:endParaRPr>
          </a:p>
          <a:p>
            <a:pPr marL="228600" indent="-228600">
              <a:buSzTx/>
              <a:buFont typeface="Arial" panose="020B0604020202020204" pitchFamily="34" charset="0"/>
              <a:buChar char="•"/>
            </a:pP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（2）我们应该学习他们哪些精神品质？</a:t>
            </a:r>
            <a:endParaRPr lang="zh-CN" altLang="en-US" sz="3200" smtClean="0">
              <a:solidFill>
                <a:schemeClr val="bg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参考答案</a:t>
            </a:r>
            <a:endParaRPr lang="zh-CN" altLang="en-US" smtClean="0"/>
          </a:p>
        </p:txBody>
      </p:sp>
      <p:sp>
        <p:nvSpPr>
          <p:cNvPr id="5" name="文本框 4"/>
          <p:cNvSpPr txBox="1"/>
          <p:nvPr>
            <p:custDataLst>
              <p:tags r:id="rId2"/>
            </p:custDataLst>
          </p:nvPr>
        </p:nvSpPr>
        <p:spPr>
          <a:xfrm>
            <a:off x="2145030" y="1048385"/>
            <a:ext cx="8207375" cy="4624705"/>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rmAutofit fontScale="80000"/>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en-US" altLang="zh-CN" sz="3200" smtClean="0">
                <a:solidFill>
                  <a:schemeClr val="bg1"/>
                </a:solidFill>
              </a:rPr>
              <a:t>1.D2.C3.D4.B</a:t>
            </a:r>
            <a:endParaRPr lang="en-US" altLang="zh-CN" sz="3200" smtClean="0">
              <a:solidFill>
                <a:schemeClr val="bg1"/>
              </a:solidFill>
            </a:endParaRPr>
          </a:p>
          <a:p>
            <a:pPr marL="228600" indent="-228600">
              <a:buSzTx/>
              <a:buFont typeface="Arial" panose="020B0604020202020204" pitchFamily="34" charset="0"/>
              <a:buChar char="•"/>
            </a:pPr>
            <a:r>
              <a:rPr lang="en-US" altLang="zh-CN" sz="3200" smtClean="0">
                <a:solidFill>
                  <a:schemeClr val="bg1"/>
                </a:solidFill>
              </a:rPr>
              <a:t>5.（1）居里夫人，发明了镭和钋两种放射性元素。史蒂芬•霍金著有科普著作《时间简史》，用他的生命诠释着时间和空间的起源。</a:t>
            </a:r>
            <a:endParaRPr lang="en-US" altLang="zh-CN" sz="3200" smtClean="0">
              <a:solidFill>
                <a:schemeClr val="bg1"/>
              </a:solidFill>
            </a:endParaRPr>
          </a:p>
          <a:p>
            <a:pPr marL="228600" indent="-228600">
              <a:buSzTx/>
              <a:buFont typeface="Arial" panose="020B0604020202020204" pitchFamily="34" charset="0"/>
              <a:buChar char="•"/>
            </a:pPr>
            <a:r>
              <a:rPr lang="en-US" altLang="zh-CN" sz="3200" smtClean="0">
                <a:solidFill>
                  <a:schemeClr val="bg1"/>
                </a:solidFill>
              </a:rPr>
              <a:t>（2）如勤奋、刻苦、谦逊的精神品质；热爱科学、献身科学的精神；勇于探索、勇于实践、不断创新、百折不挠的精神</a:t>
            </a:r>
            <a:r>
              <a:rPr lang="en-US" altLang="zh-CN" smtClean="0">
                <a:solidFill>
                  <a:schemeClr val="bg1"/>
                </a:solidFill>
              </a:rPr>
              <a:t>。</a:t>
            </a:r>
            <a:endParaRPr lang="en-US" altLang="zh-CN" smtClean="0">
              <a:solidFill>
                <a:schemeClr val="bg1"/>
              </a:solidFill>
            </a:endParaRPr>
          </a:p>
          <a:p>
            <a:pPr marL="228600" indent="-228600">
              <a:buSzTx/>
              <a:buFont typeface="Arial" panose="020B0604020202020204" pitchFamily="34" charset="0"/>
              <a:buChar char="•"/>
            </a:pPr>
            <a:endParaRPr lang="en-US" altLang="zh-CN" smtClean="0">
              <a:solidFill>
                <a:schemeClr val="bg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17">
            <a:hlinkClick r:id="rId1" action="ppaction://hlinksldjump"/>
          </p:cNvPr>
          <p:cNvSpPr txBox="1"/>
          <p:nvPr/>
        </p:nvSpPr>
        <p:spPr>
          <a:xfrm>
            <a:off x="4667250" y="2636838"/>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rPr>
              <a:t>课前预习</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6" name="Text Box 17">
            <a:hlinkClick r:id="" action="ppaction://noaction"/>
          </p:cNvPr>
          <p:cNvSpPr txBox="1"/>
          <p:nvPr/>
        </p:nvSpPr>
        <p:spPr>
          <a:xfrm>
            <a:off x="4666933" y="4196080"/>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7" name="Text Box 17">
            <a:hlinkClick r:id="" action="ppaction://noaction"/>
          </p:cNvPr>
          <p:cNvSpPr txBox="1"/>
          <p:nvPr/>
        </p:nvSpPr>
        <p:spPr>
          <a:xfrm>
            <a:off x="4666933" y="5138103"/>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rPr>
              <a:t>课后训练</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2" name="Text Box 17">
            <a:hlinkClick r:id="rId1" action="ppaction://hlinksldjump"/>
          </p:cNvPr>
          <p:cNvSpPr txBox="1"/>
          <p:nvPr/>
        </p:nvSpPr>
        <p:spPr>
          <a:xfrm>
            <a:off x="4704080" y="1805623"/>
            <a:ext cx="2784475" cy="70358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学习目标</a:t>
            </a:r>
            <a:endPar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3" name="矩形 1"/>
          <p:cNvSpPr/>
          <p:nvPr/>
        </p:nvSpPr>
        <p:spPr>
          <a:xfrm>
            <a:off x="3389313" y="857250"/>
            <a:ext cx="999490" cy="579120"/>
          </a:xfrm>
          <a:prstGeom prst="rect">
            <a:avLst/>
          </a:prstGeom>
          <a:noFill/>
          <a:ln w="9525">
            <a:noFill/>
          </a:ln>
        </p:spPr>
        <p:txBody>
          <a:bodyPr wrap="none" anchor="t">
            <a:spAutoFit/>
          </a:bodyPr>
          <a:p>
            <a:pPr lvl="0" indent="0"/>
            <a:r>
              <a:rPr lang="zh-CN" altLang="en-US" sz="3200" b="1" dirty="0">
                <a:latin typeface="Arial" panose="020B0604020202020204" pitchFamily="34" charset="0"/>
                <a:ea typeface="宋体" panose="02010600030101010101" pitchFamily="2" charset="-122"/>
              </a:rPr>
              <a:t>目录</a:t>
            </a:r>
            <a:endParaRPr lang="zh-CN" altLang="en-US" sz="3200" b="1" dirty="0">
              <a:latin typeface="Arial" panose="020B0604020202020204" pitchFamily="34" charset="0"/>
              <a:ea typeface="宋体" panose="02010600030101010101" pitchFamily="2" charset="-122"/>
            </a:endParaRPr>
          </a:p>
        </p:txBody>
      </p:sp>
      <p:sp>
        <p:nvSpPr>
          <p:cNvPr id="4" name="Text Box 17">
            <a:hlinkClick r:id="rId1" action="ppaction://hlinksldjump"/>
          </p:cNvPr>
          <p:cNvSpPr txBox="1"/>
          <p:nvPr/>
        </p:nvSpPr>
        <p:spPr>
          <a:xfrm>
            <a:off x="4704080" y="3370898"/>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mtClean="0">
                <a:sym typeface="+mn-ea"/>
              </a:rPr>
              <a:t>学习目标</a:t>
            </a:r>
            <a:endParaRPr lang="zh-CN" altLang="en-US" smtClean="0">
              <a:sym typeface="+mn-ea"/>
            </a:endParaRPr>
          </a:p>
        </p:txBody>
      </p:sp>
      <p:sp>
        <p:nvSpPr>
          <p:cNvPr id="5" name="内容占位符 4"/>
          <p:cNvSpPr>
            <a:spLocks noGrp="1"/>
          </p:cNvSpPr>
          <p:nvPr>
            <p:ph idx="1"/>
            <p:custDataLst>
              <p:tags r:id="rId2"/>
            </p:custDataLst>
          </p:nvPr>
        </p:nvSpPr>
        <p:spPr/>
        <p:txBody>
          <a:bodyPr/>
          <a:p>
            <a:pPr marL="228600" indent="-228600">
              <a:buSzTx/>
              <a:buFont typeface="Arial" panose="020B0604020202020204" pitchFamily="34" charset="0"/>
              <a:buChar char="•"/>
            </a:pPr>
            <a:r>
              <a:rPr lang="zh-CN" altLang="en-US" smtClean="0"/>
              <a:t>1、认识科技带给人的便利条件。认识到人类20世纪的众多发明给我们的生活带来了种种方便，我们生活的科技含量很高。认识到科技是把双刃剑，既可以给人类带来幸福，也会给人类带来不幸。 </a:t>
            </a:r>
            <a:endParaRPr lang="zh-CN" altLang="en-US" smtClean="0"/>
          </a:p>
          <a:p>
            <a:pPr marL="228600" indent="-228600">
              <a:buSzTx/>
              <a:buFont typeface="Arial" panose="020B0604020202020204" pitchFamily="34" charset="0"/>
              <a:buChar char="•"/>
            </a:pPr>
            <a:r>
              <a:rPr lang="zh-CN" altLang="en-US" smtClean="0"/>
              <a:t>2、感知我们生中活中科技含量有多少，了解科技方面最耀眼的“明星”，怎么样利用科技这把双刃剑。</a:t>
            </a:r>
            <a:endParaRPr lang="zh-CN" altLang="en-US" smtClean="0"/>
          </a:p>
          <a:p>
            <a:pPr marL="228600" indent="-228600">
              <a:buSzTx/>
              <a:buFont typeface="Arial" panose="020B0604020202020204" pitchFamily="34" charset="0"/>
              <a:buChar char="•"/>
            </a:pPr>
            <a:r>
              <a:rPr lang="zh-CN" altLang="en-US" smtClean="0"/>
              <a:t>3、感受现代科技的神奇力量，体验新的科学技术促使人类认识世界和改造世界方式的改变；培养热爱科学、勇于创新，乐于奉献的优秀品质；认识到科技也有负面的影响，树立科技服务人类的正确观念。</a:t>
            </a:r>
            <a:endParaRPr lang="zh-CN" altLang="en-US"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normAutofit fontScale="90000"/>
          </a:bodyPr>
          <a:p>
            <a:r>
              <a:rPr lang="zh-CN" altLang="en-US" smtClean="0">
                <a:sym typeface="+mn-ea"/>
              </a:rPr>
              <a:t>课前预习</a:t>
            </a:r>
            <a:br>
              <a:rPr lang="zh-CN" altLang="en-US" smtClean="0">
                <a:sym typeface="+mn-ea"/>
              </a:rPr>
            </a:br>
            <a:endParaRPr lang="zh-CN" altLang="en-US" smtClean="0">
              <a:sym typeface="+mn-ea"/>
            </a:endParaRPr>
          </a:p>
        </p:txBody>
      </p:sp>
      <p:sp>
        <p:nvSpPr>
          <p:cNvPr id="5" name="内容占位符 4"/>
          <p:cNvSpPr>
            <a:spLocks noGrp="1"/>
          </p:cNvSpPr>
          <p:nvPr>
            <p:ph idx="1"/>
            <p:custDataLst>
              <p:tags r:id="rId2"/>
            </p:custDataLst>
          </p:nvPr>
        </p:nvSpPr>
        <p:spPr/>
        <p:txBody>
          <a:bodyPr>
            <a:normAutofit lnSpcReduction="20000"/>
          </a:bodyPr>
          <a:p>
            <a:pPr marL="228600" indent="-228600">
              <a:buSzTx/>
              <a:buFont typeface="Arial" panose="020B0604020202020204" pitchFamily="34" charset="0"/>
              <a:buChar char="•"/>
            </a:pPr>
            <a:r>
              <a:rPr lang="zh-CN" altLang="en-US" smtClean="0"/>
              <a:t>1、鸟有翅膀，可以在____自由飞翔；人类也有“翅膀”，所以人类可以在____自由翱翔。</a:t>
            </a:r>
            <a:endParaRPr lang="zh-CN" altLang="en-US" smtClean="0"/>
          </a:p>
          <a:p>
            <a:pPr marL="228600" indent="-228600">
              <a:buSzTx/>
              <a:buFont typeface="Arial" panose="020B0604020202020204" pitchFamily="34" charset="0"/>
              <a:buChar char="•"/>
            </a:pPr>
            <a:r>
              <a:rPr lang="zh-CN" altLang="en-US" smtClean="0"/>
              <a:t>2、20世纪以来，就在这充满希望、挑战与竞争的100年里，____发明为人类插上了神奇的“翅膀”，使人类可以飞向太空，从地球之外遥看自己所居住的星球。</a:t>
            </a:r>
            <a:endParaRPr lang="zh-CN" altLang="en-US" smtClean="0"/>
          </a:p>
          <a:p>
            <a:pPr marL="228600" indent="-228600">
              <a:buSzTx/>
              <a:buFont typeface="Arial" panose="020B0604020202020204" pitchFamily="34" charset="0"/>
              <a:buChar char="•"/>
            </a:pPr>
            <a:r>
              <a:rPr lang="zh-CN" altLang="en-US" smtClean="0"/>
              <a:t>3、人类的航天活动并不满足于在太空的短暂飞行，而是要寻求建立能够在太空长期生活与生活与工作的。____的发展受到世界航天大国的高度重视。</a:t>
            </a:r>
            <a:endParaRPr lang="zh-CN" altLang="en-US" smtClean="0"/>
          </a:p>
          <a:p>
            <a:pPr marL="228600" indent="-228600">
              <a:buSzTx/>
              <a:buFont typeface="Arial" panose="020B0604020202020204" pitchFamily="34" charset="0"/>
              <a:buChar char="•"/>
            </a:pPr>
            <a:r>
              <a:rPr lang="zh-CN" altLang="en-US" smtClean="0"/>
              <a:t>4、使人类可以遨游太空的航天技术只是人类已经取得的科技成就之一。人类还取得了许许多多的科技成就，比如_____、_____等，这些科技成就提高了人类认识自然、改造自然的____。</a:t>
            </a:r>
            <a:endParaRPr lang="zh-CN" altLang="en-US"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650" y="466090"/>
            <a:ext cx="10725150" cy="5711190"/>
          </a:xfrm>
        </p:spPr>
        <p:txBody>
          <a:bodyPr/>
          <a:p>
            <a:r>
              <a:rPr lang="zh-CN" altLang="en-US"/>
              <a:t>5、科学技术不仅提高了人类认识自然、改造自然的能力，而且改变了人类的____。正是科学技术的发展，使我们进入了“网络时代”、“沟通时代”、“人造时代”、“生活更加惬意的时代”，我们的生活有了沉甸甸的____。</a:t>
            </a:r>
            <a:endParaRPr lang="zh-CN" altLang="en-US"/>
          </a:p>
          <a:p>
            <a:r>
              <a:rPr lang="zh-CN" altLang="en-US"/>
              <a:t>6、科技改变了我们的生活，使我们能够尽情享受生活的____。我们发自内心地感谢_____，因为我们的美妙生活需要他们来打造。</a:t>
            </a:r>
            <a:endParaRPr lang="zh-CN" altLang="en-US"/>
          </a:p>
          <a:p>
            <a:r>
              <a:rPr lang="zh-CN" altLang="en-US"/>
              <a:t>7、诺贝尔在逝世的前一年，立遗嘱将其遗产的大部分作为基金，将每年所得利息分为五份，设立物理、化学、生理与医学、文学及和平五种奖金，授予世界各国在这些领域对人类作出____的人。</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en-US" smtClean="0"/>
              <a:t>答案</a:t>
            </a:r>
            <a:endParaRPr lang="zh-CN" altLang="en-US" smtClean="0"/>
          </a:p>
        </p:txBody>
      </p:sp>
      <p:sp>
        <p:nvSpPr>
          <p:cNvPr id="5" name="文本框 4"/>
          <p:cNvSpPr txBox="1"/>
          <p:nvPr>
            <p:custDataLst>
              <p:tags r:id="rId2"/>
            </p:custDataLst>
          </p:nvPr>
        </p:nvSpPr>
        <p:spPr>
          <a:xfrm>
            <a:off x="1992630" y="619760"/>
            <a:ext cx="8651240" cy="5038090"/>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zh-CN" altLang="en-US" sz="2800" smtClean="0">
                <a:solidFill>
                  <a:schemeClr val="bg1"/>
                </a:solidFill>
              </a:rPr>
              <a:t>1. 天空 宇宙间</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2. 辉煌的科技 </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3. 基地 空间站</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4. 信息技术 生命科学 能力</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5. 生活 科技含量 </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6. 美妙 科学研究者7</a:t>
            </a:r>
            <a:endParaRPr lang="zh-CN" altLang="en-US" sz="2800" smtClean="0">
              <a:solidFill>
                <a:schemeClr val="bg1"/>
              </a:solidFill>
            </a:endParaRPr>
          </a:p>
          <a:p>
            <a:pPr marL="228600" indent="-228600">
              <a:buSzTx/>
              <a:buFont typeface="Arial" panose="020B0604020202020204" pitchFamily="34" charset="0"/>
              <a:buChar char="•"/>
            </a:pPr>
            <a:r>
              <a:rPr lang="zh-CN" altLang="en-US" sz="2800" smtClean="0">
                <a:solidFill>
                  <a:schemeClr val="bg1"/>
                </a:solidFill>
              </a:rPr>
              <a:t>. 重大贡献</a:t>
            </a:r>
            <a:endParaRPr lang="zh-CN" altLang="en-US" sz="2800" smtClean="0">
              <a:solidFill>
                <a:schemeClr val="bg1"/>
              </a:solidFill>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知识结构</a:t>
            </a:r>
            <a:endParaRPr lang="zh-CN" altLang="en-US"/>
          </a:p>
        </p:txBody>
      </p:sp>
      <p:pic>
        <p:nvPicPr>
          <p:cNvPr id="4" name="内容占位符 3"/>
          <p:cNvPicPr>
            <a:picLocks noChangeAspect="1"/>
          </p:cNvPicPr>
          <p:nvPr>
            <p:ph idx="1"/>
          </p:nvPr>
        </p:nvPicPr>
        <p:blipFill>
          <a:blip r:embed="rId1"/>
          <a:stretch>
            <a:fillRect/>
          </a:stretch>
        </p:blipFill>
        <p:spPr>
          <a:xfrm>
            <a:off x="3362960" y="222250"/>
            <a:ext cx="7073265" cy="4882515"/>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38200" y="365126"/>
            <a:ext cx="10515600" cy="912132"/>
          </a:xfrm>
          <a:prstGeom prst="rect">
            <a:avLst/>
          </a:prstGeom>
        </p:spPr>
        <p:txBody>
          <a:bodyPr>
            <a:normAutofit/>
          </a:bodyPr>
          <a:lstStyle>
            <a:defPPr>
              <a:defRPr lang="zh-CN"/>
            </a:defPPr>
            <a:lvl1pPr>
              <a:lnSpc>
                <a:spcPct val="90000"/>
              </a:lnSpc>
              <a:spcBef>
                <a:spcPct val="0"/>
              </a:spcBef>
              <a:buNone/>
              <a:defRPr sz="4000">
                <a:latin typeface="+mj-lt"/>
                <a:ea typeface="+mj-ea"/>
                <a:cs typeface="+mj-cs"/>
              </a:defRPr>
            </a:lvl1pPr>
          </a:lstStyle>
          <a:p>
            <a:r>
              <a:rPr lang="zh-CN" altLang="zh-CN" dirty="0" smtClean="0">
                <a:sym typeface="宋体" panose="02010600030101010101" pitchFamily="2" charset="-122"/>
              </a:rPr>
              <a:t>典例精析</a:t>
            </a:r>
            <a:endParaRPr lang="zh-CN" altLang="zh-CN" dirty="0" smtClean="0">
              <a:sym typeface="宋体" panose="02010600030101010101" pitchFamily="2" charset="-122"/>
            </a:endParaRPr>
          </a:p>
        </p:txBody>
      </p:sp>
      <p:sp>
        <p:nvSpPr>
          <p:cNvPr id="5" name="文本框 4"/>
          <p:cNvSpPr txBox="1"/>
          <p:nvPr>
            <p:custDataLst>
              <p:tags r:id="rId2"/>
            </p:custDataLst>
          </p:nvPr>
        </p:nvSpPr>
        <p:spPr>
          <a:xfrm>
            <a:off x="2297430" y="1033780"/>
            <a:ext cx="8178800" cy="4364355"/>
          </a:xfrm>
          <a:prstGeom prst="rect">
            <a:avLst/>
          </a:prstGeom>
          <a:solidFill>
            <a:srgbClr val="098CB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noAutofit/>
          </a:bodyPr>
          <a:lstStyle>
            <a:defPPr>
              <a:defRPr lang="zh-CN"/>
            </a:defPPr>
            <a:lvl1pPr algn="just">
              <a:lnSpc>
                <a:spcPct val="150000"/>
              </a:lnSpc>
              <a:defRPr>
                <a:solidFill>
                  <a:srgbClr val="FEFE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28600" indent="-228600">
              <a:buSzTx/>
              <a:buFont typeface="Arial" panose="020B0604020202020204" pitchFamily="34" charset="0"/>
              <a:buChar char="•"/>
            </a:pPr>
            <a:r>
              <a:rPr lang="en-US" altLang="zh-CN" sz="3200" smtClean="0">
                <a:solidFill>
                  <a:schemeClr val="bg1"/>
                </a:solidFill>
              </a:rPr>
              <a:t>1</a:t>
            </a:r>
            <a:r>
              <a:rPr lang="zh-CN" altLang="en-US" sz="3200" smtClean="0">
                <a:solidFill>
                  <a:schemeClr val="bg1"/>
                </a:solidFill>
              </a:rPr>
              <a:t>、随着航天技术的发展，人类的航天活动能力不断提高。今天人类已经能够（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①建立空间站  ②开展太空游览活动  ③登上月球  ④向月球大规模移民</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A．①②③     B．②③④   </a:t>
            </a:r>
            <a:endParaRPr lang="zh-CN" altLang="en-US" sz="3200" smtClean="0">
              <a:solidFill>
                <a:schemeClr val="bg1"/>
              </a:solidFill>
            </a:endParaRPr>
          </a:p>
          <a:p>
            <a:pPr marL="228600" indent="-228600">
              <a:buSzTx/>
              <a:buFont typeface="Arial" panose="020B0604020202020204" pitchFamily="34" charset="0"/>
              <a:buChar char="•"/>
            </a:pPr>
            <a:r>
              <a:rPr lang="zh-CN" altLang="en-US" sz="3200" smtClean="0">
                <a:solidFill>
                  <a:schemeClr val="bg1"/>
                </a:solidFill>
              </a:rPr>
              <a:t>C．①②④    D．①③</a:t>
            </a:r>
            <a:endParaRPr lang="zh-CN" altLang="en-US" sz="3200" smtClean="0">
              <a:solidFill>
                <a:schemeClr val="bg1"/>
              </a:solidFill>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160494"/>
</p:tagLst>
</file>

<file path=ppt/tags/tag10.xml><?xml version="1.0" encoding="utf-8"?>
<p:tagLst xmlns:p="http://schemas.openxmlformats.org/presentationml/2006/main">
  <p:tag name="KSO_WM_TEMPLATE_CATEGORY" val="custom"/>
  <p:tag name="KSO_WM_TEMPLATE_INDEX" val="160494"/>
  <p:tag name="KSO_WM_TAG_VERSION" val="1.0"/>
  <p:tag name="KSO_WM_SLIDE_ID" val="custom160494_2"/>
  <p:tag name="KSO_WM_SLIDE_INDEX" val="2"/>
  <p:tag name="KSO_WM_SLIDE_ITEM_CNT" val="1"/>
  <p:tag name="KSO_WM_SLIDE_LAYOUT" val="a_f"/>
  <p:tag name="KSO_WM_SLIDE_LAYOUT_CNT" val="1_1"/>
  <p:tag name="KSO_WM_SLIDE_TYPE" val="text"/>
  <p:tag name="KSO_WM_BEAUTIFY_FLAG" val="#wm#"/>
  <p:tag name="KSO_WM_SLIDE_POSITION" val="66*119"/>
  <p:tag name="KSO_WM_SLIDE_SIZE" val="828*349"/>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2*f*1"/>
  <p:tag name="KSO_WM_UNIT_CLEAR" val="1"/>
  <p:tag name="KSO_WM_UNIT_LAYERLEVEL" val="1"/>
  <p:tag name="KSO_WM_UNIT_VALUE" val="330"/>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TEMPLATE_CATEGORY" val="custom"/>
  <p:tag name="KSO_WM_TEMPLATE_INDEX" val="160494"/>
  <p:tag name="KSO_WM_TAG_VERSION" val="1.0"/>
  <p:tag name="KSO_WM_SLIDE_ID" val="custom160494_2"/>
  <p:tag name="KSO_WM_SLIDE_INDEX" val="2"/>
  <p:tag name="KSO_WM_SLIDE_ITEM_CNT" val="1"/>
  <p:tag name="KSO_WM_SLIDE_LAYOUT" val="a_f"/>
  <p:tag name="KSO_WM_SLIDE_LAYOUT_CNT" val="1_1"/>
  <p:tag name="KSO_WM_SLIDE_TYPE" val="text"/>
  <p:tag name="KSO_WM_BEAUTIFY_FLAG" val="#wm#"/>
  <p:tag name="KSO_WM_SLIDE_POSITION" val="66*119"/>
  <p:tag name="KSO_WM_SLIDE_SIZE" val="828*349"/>
</p:tagLst>
</file>

<file path=ppt/tags/tag14.xml><?xml version="1.0" encoding="utf-8"?>
<p:tagLst xmlns:p="http://schemas.openxmlformats.org/presentationml/2006/main">
  <p:tag name="KSO_WM_TEMPLATE_CATEGORY" val="custom"/>
  <p:tag name="KSO_WM_TEMPLATE_INDEX" val="160494"/>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17.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18.xml><?xml version="1.0" encoding="utf-8"?>
<p:tagLst xmlns:p="http://schemas.openxmlformats.org/presentationml/2006/main">
  <p:tag name="KSO_WM_TEMPLATE_CATEGORY" val="custom"/>
  <p:tag name="KSO_WM_TEMPLATE_INDEX" val="160494"/>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AG_VERSION" val="1.0"/>
  <p:tag name="KSO_WM_TEMPLATE_CATEGORY" val="custom"/>
  <p:tag name="KSO_WM_TEMPLATE_INDEX" val="160494"/>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21.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25.xml><?xml version="1.0" encoding="utf-8"?>
<p:tagLst xmlns:p="http://schemas.openxmlformats.org/presentationml/2006/main">
  <p:tag name="KSO_WM_TEMPLATE_CATEGORY" val="custom"/>
  <p:tag name="KSO_WM_TEMPLATE_INDEX" val="160494"/>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28.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29.xml><?xml version="1.0" encoding="utf-8"?>
<p:tagLst xmlns:p="http://schemas.openxmlformats.org/presentationml/2006/main">
  <p:tag name="KSO_WM_TEMPLATE_CATEGORY" val="custom"/>
  <p:tag name="KSO_WM_TEMPLATE_INDEX" val="160494"/>
</p:tagLst>
</file>

<file path=ppt/tags/tag3.xml><?xml version="1.0" encoding="utf-8"?>
<p:tagLst xmlns:p="http://schemas.openxmlformats.org/presentationml/2006/main">
  <p:tag name="KSO_WM_TEMPLATE_CATEGORY" val="custom"/>
  <p:tag name="KSO_WM_TEMPLATE_INDEX" val="160494"/>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32.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35.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36.xml><?xml version="1.0" encoding="utf-8"?>
<p:tagLst xmlns:p="http://schemas.openxmlformats.org/presentationml/2006/main">
  <p:tag name="KSO_WM_TEMPLATE_CATEGORY" val="custom"/>
  <p:tag name="KSO_WM_TEMPLATE_INDEX" val="160494"/>
</p:tagLst>
</file>

<file path=ppt/tags/tag37.xml><?xml version="1.0" encoding="utf-8"?>
<p:tagLst xmlns:p="http://schemas.openxmlformats.org/presentationml/2006/main">
  <p:tag name="KSO_WM_TEMPLATE_CATEGORY" val="custom"/>
  <p:tag name="KSO_WM_TEMPLATE_INDEX" val="160494"/>
</p:tagLst>
</file>

<file path=ppt/tags/tag38.xml><?xml version="1.0" encoding="utf-8"?>
<p:tagLst xmlns:p="http://schemas.openxmlformats.org/presentationml/2006/main">
  <p:tag name="KSO_WM_TEMPLATE_CATEGORY" val="custom"/>
  <p:tag name="KSO_WM_TEMPLATE_INDEX" val="160494"/>
</p:tagLst>
</file>

<file path=ppt/tags/tag39.xml><?xml version="1.0" encoding="utf-8"?>
<p:tagLst xmlns:p="http://schemas.openxmlformats.org/presentationml/2006/main">
  <p:tag name="KSO_WM_TEMPLATE_CATEGORY" val="custom"/>
  <p:tag name="KSO_WM_TEMPLATE_INDEX" val="160494"/>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a*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2"/>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42.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13*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13*f*1"/>
  <p:tag name="KSO_WM_UNIT_CLEAR" val="1"/>
  <p:tag name="KSO_WM_UNIT_LAYERLEVEL" val="1"/>
  <p:tag name="KSO_WM_UNIT_VALUE" val="155"/>
  <p:tag name="KSO_WM_UNIT_HIGHLIGHT" val="0"/>
  <p:tag name="KSO_WM_UNIT_COMPATIBLE" val="0"/>
  <p:tag name="KSO_WM_UNIT_PRESET_TEXT_INDEX" val="5"/>
  <p:tag name="KSO_WM_UNIT_PRESET_TEXT_LEN" val="232"/>
</p:tagLst>
</file>

<file path=ppt/tags/tag45.xml><?xml version="1.0" encoding="utf-8"?>
<p:tagLst xmlns:p="http://schemas.openxmlformats.org/presentationml/2006/main">
  <p:tag name="KSO_WM_TEMPLATE_CATEGORY" val="custom"/>
  <p:tag name="KSO_WM_TEMPLATE_INDEX" val="160494"/>
  <p:tag name="KSO_WM_TAG_VERSION" val="1.0"/>
  <p:tag name="KSO_WM_SLIDE_ID" val="custom160494_13"/>
  <p:tag name="KSO_WM_SLIDE_INDEX" val="13"/>
  <p:tag name="KSO_WM_SLIDE_ITEM_CNT" val="1"/>
  <p:tag name="KSO_WM_SLIDE_LAYOUT" val="a_f"/>
  <p:tag name="KSO_WM_SLIDE_LAYOUT_CNT" val="1_1"/>
  <p:tag name="KSO_WM_SLIDE_TYPE" val="text"/>
  <p:tag name="KSO_WM_BEAUTIFY_FLAG" val="#wm#"/>
  <p:tag name="KSO_WM_SLIDE_POSITION" val="178*182"/>
  <p:tag name="KSO_WM_SLIDE_SIZE" val="603*187"/>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94"/>
  <p:tag name="KSO_WM_UNIT_TYPE" val="b"/>
  <p:tag name="KSO_WM_UNIT_INDEX" val="1"/>
  <p:tag name="KSO_WM_UNIT_ID" val="custom160494_1*b*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EMPLATE_CATEGORY" val="custom"/>
  <p:tag name="KSO_WM_TEMPLATE_INDEX" val="160494"/>
  <p:tag name="KSO_WM_TAG_VERSION" val="1.0"/>
  <p:tag name="KSO_WM_SLIDE_ID" val="custom160494_1"/>
  <p:tag name="KSO_WM_SLIDE_INDEX" val="1"/>
  <p:tag name="KSO_WM_SLIDE_ITEM_CNT" val="2"/>
  <p:tag name="KSO_WM_SLIDE_LAYOUT" val="a_b"/>
  <p:tag name="KSO_WM_SLIDE_LAYOUT_CNT" val="1_1"/>
  <p:tag name="KSO_WM_SLIDE_TYPE" val="title"/>
  <p:tag name="KSO_WM_TEMPLATE_THUMBS_INDEX" val="1、10、12、20、26、27、28、29"/>
  <p:tag name="KSO_WM_BEAUTIFY_FLAG" val="#wm#"/>
</p:tagLst>
</file>

<file path=ppt/tags/tag7.xml><?xml version="1.0" encoding="utf-8"?>
<p:tagLst xmlns:p="http://schemas.openxmlformats.org/presentationml/2006/main">
  <p:tag name="KSO_WM_TEMPLATE_CATEGORY" val="custom"/>
  <p:tag name="KSO_WM_TEMPLATE_INDEX" val="160494"/>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94"/>
  <p:tag name="KSO_WM_UNIT_TYPE" val="a"/>
  <p:tag name="KSO_WM_UNIT_INDEX" val="1"/>
  <p:tag name="KSO_WM_UNIT_ID" val="custom160494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94"/>
  <p:tag name="KSO_WM_UNIT_TYPE" val="f"/>
  <p:tag name="KSO_WM_UNIT_INDEX" val="1"/>
  <p:tag name="KSO_WM_UNIT_ID" val="custom160494_2*f*1"/>
  <p:tag name="KSO_WM_UNIT_CLEAR" val="1"/>
  <p:tag name="KSO_WM_UNIT_LAYERLEVEL" val="1"/>
  <p:tag name="KSO_WM_UNIT_VALUE" val="330"/>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3_Office 主题">
  <a:themeElements>
    <a:clrScheme name="自定义 212">
      <a:dk1>
        <a:sysClr val="windowText" lastClr="000000"/>
      </a:dk1>
      <a:lt1>
        <a:sysClr val="window" lastClr="FFFFFF"/>
      </a:lt1>
      <a:dk2>
        <a:srgbClr val="44546A"/>
      </a:dk2>
      <a:lt2>
        <a:srgbClr val="E7E6E6"/>
      </a:lt2>
      <a:accent1>
        <a:srgbClr val="0D9ED1"/>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2369</Words>
  <Application>WPS 演示</Application>
  <PresentationFormat>宽屏</PresentationFormat>
  <Paragraphs>122</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Calibri Light</vt:lpstr>
      <vt:lpstr>Calibri</vt:lpstr>
      <vt:lpstr>微软雅黑</vt:lpstr>
      <vt:lpstr>黑体</vt:lpstr>
      <vt:lpstr>华文仿宋</vt:lpstr>
      <vt:lpstr>仿宋</vt:lpstr>
      <vt:lpstr>隶书</vt:lpstr>
      <vt:lpstr>楷体</vt:lpstr>
      <vt:lpstr>3_Office 主题</vt:lpstr>
      <vt:lpstr>PowerPoint 演示文稿</vt:lpstr>
      <vt:lpstr>第二单元 感受现代生活 第六课  人类的翅膀</vt:lpstr>
      <vt:lpstr>PowerPoint 演示文稿</vt:lpstr>
      <vt:lpstr>学习目标</vt:lpstr>
      <vt:lpstr>课前预习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created xsi:type="dcterms:W3CDTF">2017-03-07T04:20:01Z</dcterms:created>
  <dcterms:modified xsi:type="dcterms:W3CDTF">2017-03-07T04:43:17Z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