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9"/>
  </p:notesMasterIdLst>
  <p:sldIdLst>
    <p:sldId id="289" r:id="rId3"/>
    <p:sldId id="290" r:id="rId4"/>
    <p:sldId id="305" r:id="rId5"/>
    <p:sldId id="292" r:id="rId6"/>
    <p:sldId id="293" r:id="rId7"/>
    <p:sldId id="296" r:id="rId8"/>
    <p:sldId id="297" r:id="rId9"/>
    <p:sldId id="298" r:id="rId10"/>
    <p:sldId id="299" r:id="rId11"/>
    <p:sldId id="306" r:id="rId12"/>
    <p:sldId id="303" r:id="rId13"/>
    <p:sldId id="302" r:id="rId14"/>
    <p:sldId id="304" r:id="rId15"/>
    <p:sldId id="301" r:id="rId16"/>
    <p:sldId id="258" r:id="rId17"/>
    <p:sldId id="259" r:id="rId18"/>
    <p:sldId id="268" r:id="rId19"/>
    <p:sldId id="257" r:id="rId20"/>
    <p:sldId id="262" r:id="rId21"/>
    <p:sldId id="261" r:id="rId22"/>
    <p:sldId id="282" r:id="rId23"/>
    <p:sldId id="267" r:id="rId24"/>
    <p:sldId id="277" r:id="rId25"/>
    <p:sldId id="278" r:id="rId26"/>
    <p:sldId id="269" r:id="rId27"/>
    <p:sldId id="270" r:id="rId28"/>
    <p:sldId id="271" r:id="rId29"/>
    <p:sldId id="274" r:id="rId30"/>
    <p:sldId id="275" r:id="rId31"/>
    <p:sldId id="276" r:id="rId32"/>
    <p:sldId id="279" r:id="rId33"/>
    <p:sldId id="272" r:id="rId34"/>
    <p:sldId id="283" r:id="rId35"/>
    <p:sldId id="281" r:id="rId36"/>
    <p:sldId id="285" r:id="rId37"/>
    <p:sldId id="284" r:id="rId3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2017/5/10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12</a:t>
            </a:fld>
            <a:endParaRPr lang="zh-CN" altLang="en-US" sz="1200" dirty="0"/>
          </a:p>
        </p:txBody>
      </p:sp>
      <p:sp>
        <p:nvSpPr>
          <p:cNvPr id="28675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6" name="Rectangle 3"/>
          <p:cNvSpPr>
            <a:spLocks noGrp="1" noRot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21</a:t>
            </a:fld>
            <a:endParaRPr lang="zh-CN" altLang="en-US" sz="1200" dirty="0"/>
          </a:p>
        </p:txBody>
      </p:sp>
      <p:sp>
        <p:nvSpPr>
          <p:cNvPr id="26627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8" name="Rectangle 3"/>
          <p:cNvSpPr>
            <a:spLocks noGrp="1" noRot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33</a:t>
            </a:fld>
            <a:endParaRPr lang="en-US" altLang="zh-CN" sz="1200" dirty="0"/>
          </a:p>
        </p:txBody>
      </p:sp>
      <p:sp>
        <p:nvSpPr>
          <p:cNvPr id="27651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2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36</a:t>
            </a:fld>
            <a:endParaRPr lang="zh-CN" altLang="en-US" sz="1200" dirty="0"/>
          </a:p>
        </p:txBody>
      </p:sp>
      <p:sp>
        <p:nvSpPr>
          <p:cNvPr id="28675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6" name="Rectangle 3"/>
          <p:cNvSpPr>
            <a:spLocks noGrp="1" noRot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 dirty="0"/>
              <a:pPr lvl="0" algn="r" eaLnBrk="1" hangingPunct="1"/>
              <a:t>‹#›</a:t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2017/5/10 Wednesday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9977;&#20010;&#23567;&#37329;&#20154;&#30340;&#25925;&#20107;_&#26631;&#28165;.flv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media" Target="file:///C:\Users\Administrator\Desktop\&#20542;&#21548;&#30340;&#39764;&#21147;&#35838;&#20214;\&#32431;&#38899;&#20048;%20-%20&#26790;&#37324;&#27700;&#20065;.mp3" TargetMode="External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&#20542;&#21548;&#30340;&#39764;&#21147;&#35838;&#20214;\&#32431;&#38899;&#20048;%20-%20&#26790;&#37324;&#27700;&#20065;.mp3" TargetMode="Externa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jpeg"/><Relationship Id="rId9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4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audio" Target="../media/audio2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90114" descr="无标题">
            <a:hlinkClick r:id="" action="ppaction://noaction"/>
          </p:cNvPr>
          <p:cNvPicPr>
            <a:picLocks noRot="1"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505" t="2812" r="45515" b="12125"/>
          <a:stretch>
            <a:fillRect/>
          </a:stretch>
        </p:blipFill>
        <p:spPr>
          <a:xfrm>
            <a:off x="-204715" y="518614"/>
            <a:ext cx="6400800" cy="50360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90115"/>
          <p:cNvSpPr txBox="1"/>
          <p:nvPr/>
        </p:nvSpPr>
        <p:spPr>
          <a:xfrm>
            <a:off x="7756525" y="1103313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90116"/>
          <p:cNvSpPr txBox="1"/>
          <p:nvPr/>
        </p:nvSpPr>
        <p:spPr>
          <a:xfrm>
            <a:off x="6631779" y="1368756"/>
            <a:ext cx="4600575" cy="2295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9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你认识这个篆体字吗？把你对这个字的理解用一句精炼的话表达出来 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00105" y="4703653"/>
            <a:ext cx="526415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声音通过耳朵直达于心，用心领会。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想一想，倾听还有哪些作用？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928350" cy="4351655"/>
          </a:xfrm>
        </p:spPr>
        <p:txBody>
          <a:bodyPr/>
          <a:lstStyle/>
          <a:p>
            <a:endParaRPr lang="zh-CN" altLang="en-US"/>
          </a:p>
          <a:p>
            <a:r>
              <a:rPr lang="zh-CN" altLang="en-US" sz="4000" b="1"/>
              <a:t>帮助别人整理思绪</a:t>
            </a:r>
          </a:p>
          <a:p>
            <a:r>
              <a:rPr lang="zh-CN" altLang="en-US" sz="4000" b="1"/>
              <a:t>解决冲突、矛盾；倾听是处理矛盾的最好方法。</a:t>
            </a:r>
          </a:p>
          <a:p>
            <a:r>
              <a:rPr lang="zh-CN" altLang="en-US" sz="4000" b="1"/>
              <a:t>可以取别人之长，补自己之短。</a:t>
            </a:r>
          </a:p>
          <a:p>
            <a:r>
              <a:rPr lang="zh-CN" altLang="en-US" sz="4000" b="1"/>
              <a:t>少说多听，还可以保护自己的秘密。</a:t>
            </a:r>
          </a:p>
          <a:p>
            <a:r>
              <a:rPr lang="zh-CN" altLang="en-US" sz="4000" b="1"/>
              <a:t>能真实地了解别人，增加沟通能力。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008101911258699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" y="0"/>
            <a:ext cx="1220089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256246" y="1219200"/>
            <a:ext cx="10492740" cy="563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、听君一席话，胜读十年书。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、良药苦口利于病，忠言逆耳利于行。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、不听老人言，吃亏在眼前。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、善于倾听的人，别人欢迎，自己长智。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、言者无意，听者有心。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、兼听则明，偏听则暗。 </a:t>
            </a:r>
          </a:p>
          <a:p>
            <a:pPr lvl="0" eaLnBrk="1" hangingPunct="1">
              <a:lnSpc>
                <a:spcPct val="130000"/>
              </a:lnSpc>
            </a:pPr>
            <a:endParaRPr lang="en-US" altLang="zh-CN" sz="40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57422" y="0"/>
            <a:ext cx="10515600" cy="1325563"/>
          </a:xfrm>
        </p:spPr>
        <p:txBody>
          <a:bodyPr/>
          <a:lstStyle/>
          <a:p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想一想</a:t>
            </a:r>
            <a:r>
              <a:rPr lang="zh-CN" altLang="en-US" sz="54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，关于倾听</a:t>
            </a:r>
            <a:r>
              <a:rPr lang="zh-CN" altLang="en-US" sz="54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的名言有哪些？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dirty="0"/>
              <a:t>课堂练习：</a:t>
            </a:r>
          </a:p>
        </p:txBody>
      </p:sp>
      <p:sp>
        <p:nvSpPr>
          <p:cNvPr id="20483" name="Rectangle 3"/>
          <p:cNvSpPr>
            <a:spLocks noGrp="1" noRot="1"/>
          </p:cNvSpPr>
          <p:nvPr>
            <p:ph idx="1"/>
          </p:nvPr>
        </p:nvSpPr>
        <p:spPr>
          <a:xfrm>
            <a:off x="119380" y="681355"/>
            <a:ext cx="11939905" cy="5257800"/>
          </a:xfrm>
        </p:spPr>
        <p:txBody>
          <a:bodyPr vert="horz" wrap="square" lIns="91440" tIns="45720" rIns="91440" bIns="45720" anchor="t"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zh-CN" altLang="en-US" sz="2800" b="1" dirty="0"/>
              <a:t>一、单项选择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1</a:t>
            </a:r>
            <a:r>
              <a:rPr lang="zh-CN" altLang="en-US" sz="2800" dirty="0"/>
              <a:t>、对于“善于倾听的人，别人欢迎，自己长智”这句话理解错误的是（</a:t>
            </a:r>
            <a:r>
              <a:rPr lang="zh-CN" altLang="en-US" sz="2800" dirty="0">
                <a:solidFill>
                  <a:srgbClr val="FF0000"/>
                </a:solidFill>
              </a:rPr>
              <a:t>  </a:t>
            </a:r>
            <a:r>
              <a:rPr lang="zh-CN" altLang="en-US" sz="2800" dirty="0"/>
              <a:t>）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A</a:t>
            </a:r>
            <a:r>
              <a:rPr lang="zh-CN" altLang="en-US" sz="2800" dirty="0"/>
              <a:t>、专心倾听别人讲话，是我们给予别人的赞美和尊敬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B</a:t>
            </a:r>
            <a:r>
              <a:rPr lang="zh-CN" altLang="en-US" sz="2800" dirty="0"/>
              <a:t>、专心倾听别人讲话，可以增长自己的见识和智慧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C</a:t>
            </a:r>
            <a:r>
              <a:rPr lang="zh-CN" altLang="en-US" sz="2800" dirty="0"/>
              <a:t>、只有善于倾听的人，才是最受欢迎、最有智慧的人</a:t>
            </a:r>
            <a:endParaRPr lang="en-US" altLang="zh-CN" sz="2800" dirty="0"/>
          </a:p>
          <a:p>
            <a:pPr>
              <a:lnSpc>
                <a:spcPct val="80000"/>
              </a:lnSpc>
            </a:pP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en-US" altLang="zh-CN" sz="2800" dirty="0"/>
              <a:t>2</a:t>
            </a:r>
            <a:r>
              <a:rPr lang="zh-CN" altLang="en-US" sz="2800" dirty="0"/>
              <a:t>、听、说、读、写是我们日常生活中常用四种基本技能，下列说法正确的是（   ）</a:t>
            </a:r>
            <a:br>
              <a:rPr lang="zh-CN" altLang="en-US" sz="2800" dirty="0"/>
            </a:br>
            <a:r>
              <a:rPr lang="en-US" altLang="zh-CN" sz="2800" dirty="0"/>
              <a:t>A</a:t>
            </a:r>
            <a:r>
              <a:rPr lang="zh-CN" altLang="en-US" sz="2800" dirty="0"/>
              <a:t>、我们花费在听上的时间最多，倾听是非常重要的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B</a:t>
            </a:r>
            <a:r>
              <a:rPr lang="zh-CN" altLang="en-US" sz="2800" dirty="0"/>
              <a:t>、学会倾听是做人的真谛     </a:t>
            </a:r>
            <a:r>
              <a:rPr lang="en-US" altLang="zh-CN" sz="2800" dirty="0"/>
              <a:t>C</a:t>
            </a:r>
            <a:r>
              <a:rPr lang="zh-CN" altLang="en-US" sz="2800" dirty="0"/>
              <a:t>、读写是每一个人的弱点</a:t>
            </a:r>
            <a:endParaRPr lang="en-US" altLang="zh-CN" sz="2800" dirty="0"/>
          </a:p>
          <a:p>
            <a:pPr>
              <a:lnSpc>
                <a:spcPct val="80000"/>
              </a:lnSpc>
            </a:pP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en-US" altLang="zh-CN" sz="2800" dirty="0"/>
              <a:t>3</a:t>
            </a:r>
            <a:r>
              <a:rPr lang="zh-CN" altLang="en-US" sz="2800" dirty="0"/>
              <a:t>、一个你认为自己不太喜欢的人向你提建议的时候，你应该</a:t>
            </a:r>
            <a:r>
              <a:rPr lang="en-US" altLang="zh-CN" sz="2800" dirty="0"/>
              <a:t>(    )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A</a:t>
            </a:r>
            <a:r>
              <a:rPr lang="zh-CN" altLang="en-US" sz="2800" dirty="0"/>
              <a:t>、不耐烦地打断他      </a:t>
            </a:r>
            <a:r>
              <a:rPr lang="en-US" altLang="zh-CN" sz="2800" dirty="0"/>
              <a:t>B</a:t>
            </a:r>
            <a:r>
              <a:rPr lang="zh-CN" altLang="en-US" sz="2800" dirty="0"/>
              <a:t>、听他读完后再回敬他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C</a:t>
            </a:r>
            <a:r>
              <a:rPr lang="zh-CN" altLang="en-US" sz="2800" dirty="0"/>
              <a:t>、耐心地等他说完，一直给对方应有的尊重</a:t>
            </a:r>
          </a:p>
        </p:txBody>
      </p:sp>
      <p:sp>
        <p:nvSpPr>
          <p:cNvPr id="91141" name="Text Box 5"/>
          <p:cNvSpPr txBox="1"/>
          <p:nvPr/>
        </p:nvSpPr>
        <p:spPr>
          <a:xfrm>
            <a:off x="11656060" y="1143000"/>
            <a:ext cx="4032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91142" name="Text Box 6"/>
          <p:cNvSpPr txBox="1"/>
          <p:nvPr/>
        </p:nvSpPr>
        <p:spPr>
          <a:xfrm>
            <a:off x="1541780" y="3862705"/>
            <a:ext cx="43942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91143" name="Text Box 7"/>
          <p:cNvSpPr txBox="1"/>
          <p:nvPr/>
        </p:nvSpPr>
        <p:spPr>
          <a:xfrm>
            <a:off x="10102850" y="5541010"/>
            <a:ext cx="43942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  <p:bldP spid="911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0626" y="655093"/>
            <a:ext cx="98400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/>
              <a:t>请你说说生活中不善于倾听的现象有哪些？</a:t>
            </a:r>
            <a:endParaRPr lang="en-US" altLang="zh-CN" sz="4400" b="1" smtClean="0"/>
          </a:p>
          <a:p>
            <a:endParaRPr lang="zh-CN" altLang="en-US" sz="4400" b="1"/>
          </a:p>
        </p:txBody>
      </p:sp>
      <p:sp>
        <p:nvSpPr>
          <p:cNvPr id="5" name="TextBox 4"/>
          <p:cNvSpPr txBox="1"/>
          <p:nvPr/>
        </p:nvSpPr>
        <p:spPr>
          <a:xfrm>
            <a:off x="975468" y="2306471"/>
            <a:ext cx="1121653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smtClean="0"/>
              <a:t>1</a:t>
            </a:r>
            <a:r>
              <a:rPr lang="zh-CN" altLang="en-US" sz="4000" b="1" smtClean="0"/>
              <a:t>、打断对方讲话</a:t>
            </a:r>
            <a:endParaRPr lang="en-US" altLang="zh-CN" sz="4000" b="1" smtClean="0"/>
          </a:p>
          <a:p>
            <a:r>
              <a:rPr lang="en-US" altLang="zh-CN" sz="4000" b="1" smtClean="0"/>
              <a:t>2</a:t>
            </a:r>
            <a:r>
              <a:rPr lang="zh-CN" altLang="en-US" sz="4000" b="1" smtClean="0"/>
              <a:t>、没有和对方进行眼睛接触</a:t>
            </a:r>
            <a:endParaRPr lang="en-US" altLang="zh-CN" sz="4000" b="1" smtClean="0"/>
          </a:p>
          <a:p>
            <a:r>
              <a:rPr lang="en-US" altLang="zh-CN" sz="4000" b="1" smtClean="0"/>
              <a:t>3</a:t>
            </a:r>
            <a:r>
              <a:rPr lang="zh-CN" altLang="en-US" sz="4000" b="1" smtClean="0"/>
              <a:t>、催促对方</a:t>
            </a:r>
            <a:endParaRPr lang="en-US" altLang="zh-CN" sz="4000" b="1" smtClean="0"/>
          </a:p>
          <a:p>
            <a:r>
              <a:rPr lang="en-US" altLang="zh-CN" sz="4000" b="1" smtClean="0"/>
              <a:t>4</a:t>
            </a:r>
            <a:r>
              <a:rPr lang="zh-CN" altLang="en-US" sz="4000" b="1" smtClean="0"/>
              <a:t>、接打电话，写字，把注意力转移到其他事情上</a:t>
            </a:r>
            <a:endParaRPr lang="en-US" altLang="zh-CN" sz="4000" b="1" smtClean="0"/>
          </a:p>
          <a:p>
            <a:r>
              <a:rPr lang="en-US" altLang="zh-CN" sz="4000" b="1" smtClean="0"/>
              <a:t>5</a:t>
            </a:r>
            <a:r>
              <a:rPr lang="zh-CN" altLang="en-US" sz="4000" b="1" smtClean="0"/>
              <a:t>、忘记对方讲话的内容</a:t>
            </a:r>
            <a:endParaRPr lang="en-US" altLang="zh-CN" sz="4000" b="1" smtClean="0"/>
          </a:p>
          <a:p>
            <a:r>
              <a:rPr lang="en-US" altLang="zh-CN" sz="4000" b="1" smtClean="0"/>
              <a:t>.......................</a:t>
            </a:r>
            <a:endParaRPr lang="zh-CN" altLang="en-US" sz="4000" b="1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4103"/>
          <p:cNvSpPr txBox="1"/>
          <p:nvPr/>
        </p:nvSpPr>
        <p:spPr>
          <a:xfrm>
            <a:off x="12700" y="14605"/>
            <a:ext cx="3914140" cy="764540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pPr lvl="0" indent="0"/>
            <a:r>
              <a:rPr lang="zh-CN" altLang="en-US" sz="4400" b="1" dirty="0">
                <a:solidFill>
                  <a:srgbClr val="006666"/>
                </a:solidFill>
                <a:latin typeface="Arial" panose="020B0604020202020204" pitchFamily="34" charset="0"/>
                <a:ea typeface="方正姚体" pitchFamily="2" charset="-122"/>
              </a:rPr>
              <a:t>导入新课</a:t>
            </a:r>
          </a:p>
        </p:txBody>
      </p:sp>
      <p:sp>
        <p:nvSpPr>
          <p:cNvPr id="5122" name="文本框 89092"/>
          <p:cNvSpPr txBox="1"/>
          <p:nvPr/>
        </p:nvSpPr>
        <p:spPr>
          <a:xfrm>
            <a:off x="4242753" y="370523"/>
            <a:ext cx="370586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小金人的故事 </a:t>
            </a:r>
          </a:p>
        </p:txBody>
      </p:sp>
      <p:sp>
        <p:nvSpPr>
          <p:cNvPr id="4" name="文本框 89093"/>
          <p:cNvSpPr txBox="1"/>
          <p:nvPr/>
        </p:nvSpPr>
        <p:spPr>
          <a:xfrm>
            <a:off x="403860" y="1132840"/>
            <a:ext cx="11384280" cy="563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曾经有个小国到中国来，进贡了三个一模一样的金人，金壁辉煌，把皇帝高兴坏了。可是这小国不厚道，同时出一道题目：这三个金人哪个最有价值？ 皇帝想了许多的办法，请来珠宝匠检查，称重量，看做工，都是一模一样的。怎么办？使者还等着回去汇报呢。泱泱大国，不会连这个小事都不懂吧？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4998"/>
          <p:cNvSpPr txBox="1"/>
          <p:nvPr/>
        </p:nvSpPr>
        <p:spPr>
          <a:xfrm>
            <a:off x="444500" y="264795"/>
            <a:ext cx="11488420" cy="6431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en-US" altLang="zh-CN" sz="2800" dirty="0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最后，有一位退位的老大臣说他有办法。 皇帝将使者请到大殿，老臣胸有成足地拿着三根稻草，插入第一个金人的耳朵里，这稻草从另一边耳朵出来了。第二个金人的稻草从嘴巴里直接掉出来，而第三个金人，稻草进去后掉进了肚子，什么响动也没有。</a:t>
            </a:r>
          </a:p>
          <a:p>
            <a:pPr lvl="0" indent="0">
              <a:lnSpc>
                <a:spcPct val="130000"/>
              </a:lnSpc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老臣说：第三个金人最有价值！使者默默无语，答案正确。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" y="0"/>
            <a:ext cx="121354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3"/>
          <p:cNvSpPr>
            <a:spLocks noGrp="1"/>
          </p:cNvSpPr>
          <p:nvPr>
            <p:ph type="ctrTitle"/>
          </p:nvPr>
        </p:nvSpPr>
        <p:spPr>
          <a:xfrm>
            <a:off x="2603500" y="1844040"/>
            <a:ext cx="7379335" cy="2775585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6000" b="1" dirty="0">
                <a:latin typeface="华文新魏" pitchFamily="2" charset="-122"/>
                <a:ea typeface="华文新魏" pitchFamily="2" charset="-122"/>
              </a:rPr>
              <a:t>为什么是第三个小金人最有价值</a:t>
            </a:r>
            <a:r>
              <a:rPr lang="zh-CN" altLang="en-US" sz="6000" dirty="0">
                <a:latin typeface="华文新魏" pitchFamily="2" charset="-122"/>
                <a:ea typeface="华文新魏" pitchFamily="2" charset="-122"/>
              </a:rPr>
              <a:t>？</a:t>
            </a:r>
          </a:p>
        </p:txBody>
      </p:sp>
      <p:sp>
        <p:nvSpPr>
          <p:cNvPr id="4" name="矩形 3"/>
          <p:cNvSpPr/>
          <p:nvPr/>
        </p:nvSpPr>
        <p:spPr>
          <a:xfrm>
            <a:off x="3800527" y="386715"/>
            <a:ext cx="4985385" cy="10058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all" spc="0" normalizeH="0" baseline="0" noProof="0" dirty="0">
                <a:solidFill>
                  <a:srgbClr val="2DF36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静</a:t>
            </a:r>
            <a:r>
              <a:rPr kumimoji="0" lang="zh-CN" altLang="en-US" sz="6000" b="1" i="0" u="none" strike="noStrike" kern="1200" cap="all" spc="0" normalizeH="0" baseline="0" noProof="0" dirty="0">
                <a:solidFill>
                  <a:srgbClr val="2DF36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  <a:hlinkClick r:id="rId3" action="ppaction://hlinkfile"/>
              </a:rPr>
              <a:t>静听</a:t>
            </a:r>
            <a:r>
              <a:rPr kumimoji="0" lang="zh-CN" altLang="en-US" sz="6000" b="1" i="0" u="none" strike="noStrike" kern="1200" cap="all" spc="0" normalizeH="0" baseline="0" noProof="0" dirty="0">
                <a:solidFill>
                  <a:srgbClr val="2DF36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 细细想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95700" y="4620260"/>
            <a:ext cx="593090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9600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善于倾听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TextEdit="1"/>
          </p:cNvSpPr>
          <p:nvPr/>
        </p:nvSpPr>
        <p:spPr>
          <a:xfrm>
            <a:off x="2592705" y="1353820"/>
            <a:ext cx="3290888" cy="24399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第七课</a:t>
            </a:r>
          </a:p>
        </p:txBody>
      </p:sp>
      <p:sp>
        <p:nvSpPr>
          <p:cNvPr id="4099" name="WordArt 5"/>
          <p:cNvSpPr>
            <a:spLocks noTextEdit="1"/>
          </p:cNvSpPr>
          <p:nvPr/>
        </p:nvSpPr>
        <p:spPr>
          <a:xfrm>
            <a:off x="1064260" y="3714750"/>
            <a:ext cx="9779635" cy="26847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让我们的耳朵</a:t>
            </a:r>
            <a:r>
              <a:rPr lang="en-US" altLang="zh-CN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醒来</a:t>
            </a:r>
            <a:r>
              <a:rPr lang="en-US" altLang="zh-CN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4" name="Text Box 4"/>
          <p:cNvSpPr txBox="1"/>
          <p:nvPr/>
        </p:nvSpPr>
        <p:spPr>
          <a:xfrm>
            <a:off x="2170430" y="256540"/>
            <a:ext cx="7850188" cy="1097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 eaLnBrk="0" hangingPunct="0"/>
            <a:r>
              <a:rPr lang="zh-CN" altLang="en-US" sz="66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第三单元 一起成长</a:t>
            </a:r>
            <a:endParaRPr lang="zh-CN" altLang="en-US" sz="66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5840" y="880110"/>
            <a:ext cx="10462895" cy="4973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我们十分欣赏出口成章、妙语连珠的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口才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，却往往忽视了默默无声的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听才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。善于倾听是一种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平和开放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的心态，是一种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尊重他人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的文明行为，更是一种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获取信息、发展自我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的重要能力。在今天这个开放的时代，学会倾听作为重要的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处世之道和生活技能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，无论对于我们的学习、生活和工作，还是对于构筑良好的人际关系、实现社会和谐，都具有重要的意义。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5909" y="450377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smtClean="0"/>
              <a:t>听有五个层次：</a:t>
            </a:r>
            <a:endParaRPr lang="en-US" altLang="zh-CN" sz="5400" b="1" smtClean="0"/>
          </a:p>
        </p:txBody>
      </p:sp>
      <p:sp>
        <p:nvSpPr>
          <p:cNvPr id="3" name="矩形 2"/>
          <p:cNvSpPr/>
          <p:nvPr/>
        </p:nvSpPr>
        <p:spPr>
          <a:xfrm>
            <a:off x="3020704" y="1721345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</a:rPr>
              <a:t>听而不闻</a:t>
            </a:r>
            <a:endParaRPr lang="en-US" altLang="zh-CN" sz="6000" b="1" smtClean="0">
              <a:solidFill>
                <a:srgbClr val="FF0000"/>
              </a:solidFill>
            </a:endParaRPr>
          </a:p>
          <a:p>
            <a:r>
              <a:rPr lang="zh-CN" altLang="en-US" sz="6000" b="1" smtClean="0">
                <a:solidFill>
                  <a:srgbClr val="FF0000"/>
                </a:solidFill>
              </a:rPr>
              <a:t>假装听</a:t>
            </a:r>
            <a:endParaRPr lang="en-US" altLang="zh-CN" sz="6000" b="1" smtClean="0">
              <a:solidFill>
                <a:srgbClr val="FF0000"/>
              </a:solidFill>
            </a:endParaRPr>
          </a:p>
          <a:p>
            <a:r>
              <a:rPr lang="zh-CN" altLang="en-US" sz="6000" b="1" smtClean="0">
                <a:solidFill>
                  <a:srgbClr val="FF0000"/>
                </a:solidFill>
              </a:rPr>
              <a:t>有选择地听</a:t>
            </a:r>
            <a:endParaRPr lang="en-US" altLang="zh-CN" sz="6000" b="1" smtClean="0">
              <a:solidFill>
                <a:srgbClr val="FF0000"/>
              </a:solidFill>
            </a:endParaRPr>
          </a:p>
          <a:p>
            <a:r>
              <a:rPr lang="zh-CN" altLang="en-US" sz="6000" b="1" smtClean="0">
                <a:solidFill>
                  <a:srgbClr val="FF0000"/>
                </a:solidFill>
              </a:rPr>
              <a:t>专注地听</a:t>
            </a:r>
            <a:endParaRPr lang="en-US" altLang="zh-CN" sz="6000" b="1" smtClean="0">
              <a:solidFill>
                <a:srgbClr val="FF0000"/>
              </a:solidFill>
            </a:endParaRPr>
          </a:p>
          <a:p>
            <a:r>
              <a:rPr lang="zh-CN" altLang="en-US" sz="6000" b="1" smtClean="0">
                <a:solidFill>
                  <a:srgbClr val="FF0000"/>
                </a:solidFill>
              </a:rPr>
              <a:t>设身处地地听</a:t>
            </a:r>
            <a:endParaRPr lang="en-US" altLang="zh-CN" sz="60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/>
          <p:nvPr/>
        </p:nvSpPr>
        <p:spPr>
          <a:xfrm>
            <a:off x="1338580" y="1043940"/>
            <a:ext cx="9018270" cy="502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smtClean="0">
                <a:latin typeface="Arial" panose="020B0604020202020204" pitchFamily="34" charset="0"/>
                <a:ea typeface="宋体" panose="02010600030101010101" pitchFamily="2" charset="-122"/>
              </a:rPr>
              <a:t>第七课的学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习目标：</a:t>
            </a:r>
          </a:p>
          <a:p>
            <a:pPr lvl="0" eaLnBrk="1" hangingPunct="1"/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、认识倾听的重要性和必要性；知道倾听是人际交往的重要手段。（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是什么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pPr lvl="0" eaLnBrk="1" hangingPunct="1"/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、我们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为什么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拒绝倾听。</a:t>
            </a:r>
          </a:p>
          <a:p>
            <a:pPr lvl="0" eaLnBrk="1" hangingPunct="1"/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、学会倾听，提高倾听的本领，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养成善于倾听的良好习惯。（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怎么做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8580" y="2291080"/>
            <a:ext cx="8634095" cy="13106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、认识倾听的重要性和必要性；知道</a:t>
            </a:r>
          </a:p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倾听是人际交往的重要手段。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endParaRPr lang="zh-CN" altLang="en-US" dirty="0"/>
          </a:p>
        </p:txBody>
      </p:sp>
      <p:pic>
        <p:nvPicPr>
          <p:cNvPr id="7171" name="Picture 3" descr="k14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-226695" y="635"/>
            <a:ext cx="12947650" cy="7532370"/>
          </a:xfrm>
        </p:spPr>
      </p:pic>
      <p:pic>
        <p:nvPicPr>
          <p:cNvPr id="7172" name="Picture 4" descr="0_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75" y="3141663"/>
            <a:ext cx="5976938" cy="2808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0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7850" y="5202238"/>
            <a:ext cx="1584325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6" descr="00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01351">
            <a:off x="8472488" y="2349500"/>
            <a:ext cx="2665412" cy="207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WordArt 7"/>
          <p:cNvSpPr/>
          <p:nvPr/>
        </p:nvSpPr>
        <p:spPr>
          <a:xfrm>
            <a:off x="2495550" y="0"/>
            <a:ext cx="7632700" cy="33845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第一框 倾听的魔力</a:t>
            </a:r>
          </a:p>
        </p:txBody>
      </p:sp>
      <p:pic>
        <p:nvPicPr>
          <p:cNvPr id="86025" name="纯音乐 - 梦里水乡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36313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60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95097" fill="hold"/>
                                        <p:tgtEl>
                                          <p:spTgt spid="860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025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02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860" y="82550"/>
            <a:ext cx="121742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>
            <a:spLocks noGrp="1"/>
          </p:cNvSpPr>
          <p:nvPr>
            <p:ph type="ctrTitle"/>
          </p:nvPr>
        </p:nvSpPr>
        <p:spPr>
          <a:xfrm>
            <a:off x="6118860" y="1247775"/>
            <a:ext cx="5619115" cy="201549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anchor="ctr"/>
          <a:lstStyle/>
          <a:p>
            <a:pPr algn="l"/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西方有句名言</a:t>
            </a:r>
            <a:r>
              <a:rPr lang="en-US" altLang="zh-CN" sz="4000" b="1" dirty="0">
                <a:latin typeface="华文新魏" pitchFamily="2" charset="-122"/>
                <a:ea typeface="华文新魏" pitchFamily="2" charset="-122"/>
              </a:rPr>
              <a:t>:</a:t>
            </a:r>
            <a:br>
              <a:rPr lang="en-US" altLang="zh-CN" sz="4000" b="1" dirty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上帝分配给我们两个耳朵</a:t>
            </a:r>
            <a:r>
              <a:rPr lang="en-US" altLang="zh-CN" sz="4000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而只给我们一张嘴巴</a:t>
            </a:r>
          </a:p>
        </p:txBody>
      </p:sp>
      <p:sp>
        <p:nvSpPr>
          <p:cNvPr id="3086" name="AutoShape 14"/>
          <p:cNvSpPr/>
          <p:nvPr/>
        </p:nvSpPr>
        <p:spPr>
          <a:xfrm>
            <a:off x="6118860" y="4412615"/>
            <a:ext cx="1372870" cy="9366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7" name="Rectangle 15"/>
          <p:cNvSpPr/>
          <p:nvPr/>
        </p:nvSpPr>
        <p:spPr>
          <a:xfrm>
            <a:off x="7491095" y="3581400"/>
            <a:ext cx="4659630" cy="130619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反映了倾听在日常生</a:t>
            </a:r>
          </a:p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活中的重要性。</a:t>
            </a:r>
          </a:p>
        </p:txBody>
      </p:sp>
      <p:pic>
        <p:nvPicPr>
          <p:cNvPr id="12" name="Picture 12" descr="小人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58800" y="3409315"/>
            <a:ext cx="2792730" cy="2332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AutoShape 13"/>
          <p:cNvSpPr/>
          <p:nvPr/>
        </p:nvSpPr>
        <p:spPr>
          <a:xfrm>
            <a:off x="2642870" y="3376295"/>
            <a:ext cx="4136390" cy="1716405"/>
          </a:xfrm>
          <a:prstGeom prst="cloudCallout">
            <a:avLst>
              <a:gd name="adj1" fmla="val -94992"/>
              <a:gd name="adj2" fmla="val 77704"/>
            </a:avLst>
          </a:prstGeom>
          <a:solidFill>
            <a:schemeClr val="bg1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图表反应了什么问题？</a:t>
            </a:r>
          </a:p>
        </p:txBody>
      </p:sp>
      <p:grpSp>
        <p:nvGrpSpPr>
          <p:cNvPr id="14" name="Group 24"/>
          <p:cNvGrpSpPr/>
          <p:nvPr/>
        </p:nvGrpSpPr>
        <p:grpSpPr>
          <a:xfrm>
            <a:off x="-287989" y="484823"/>
            <a:ext cx="6289675" cy="3486150"/>
            <a:chOff x="427" y="592"/>
            <a:chExt cx="3629" cy="2196"/>
          </a:xfrm>
        </p:grpSpPr>
        <p:graphicFrame>
          <p:nvGraphicFramePr>
            <p:cNvPr id="15" name="Object 2"/>
            <p:cNvGraphicFramePr>
              <a:graphicFrameLocks/>
            </p:cNvGraphicFramePr>
            <p:nvPr/>
          </p:nvGraphicFramePr>
          <p:xfrm>
            <a:off x="427" y="592"/>
            <a:ext cx="3629" cy="2196"/>
          </p:xfrm>
          <a:graphic>
            <a:graphicData uri="http://schemas.openxmlformats.org/presentationml/2006/ole">
              <p:oleObj spid="_x0000_s1025" r:id="rId5" imgW="8543925" imgH="4267200" progId="">
                <p:embed/>
              </p:oleObj>
            </a:graphicData>
          </a:graphic>
        </p:graphicFrame>
        <p:grpSp>
          <p:nvGrpSpPr>
            <p:cNvPr id="17" name="Group 16"/>
            <p:cNvGrpSpPr/>
            <p:nvPr/>
          </p:nvGrpSpPr>
          <p:grpSpPr>
            <a:xfrm>
              <a:off x="1655" y="1071"/>
              <a:ext cx="1465" cy="1363"/>
              <a:chOff x="1655" y="1071"/>
              <a:chExt cx="1465" cy="1363"/>
            </a:xfrm>
          </p:grpSpPr>
          <p:sp>
            <p:nvSpPr>
              <p:cNvPr id="18" name="Text Box 8"/>
              <p:cNvSpPr txBox="1"/>
              <p:nvPr/>
            </p:nvSpPr>
            <p:spPr>
              <a:xfrm>
                <a:off x="1882" y="1071"/>
                <a:ext cx="551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eaLnBrk="1" hangingPunct="1"/>
                <a:r>
                  <a:rPr lang="en-US" altLang="zh-CN" sz="28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11%</a:t>
                </a:r>
              </a:p>
            </p:txBody>
          </p:sp>
          <p:sp>
            <p:nvSpPr>
              <p:cNvPr id="19" name="Text Box 9"/>
              <p:cNvSpPr txBox="1"/>
              <p:nvPr/>
            </p:nvSpPr>
            <p:spPr>
              <a:xfrm>
                <a:off x="2472" y="1570"/>
                <a:ext cx="648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en-US" altLang="zh-CN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42%</a:t>
                </a:r>
              </a:p>
            </p:txBody>
          </p:sp>
          <p:sp>
            <p:nvSpPr>
              <p:cNvPr id="20" name="Text Box 10"/>
              <p:cNvSpPr txBox="1"/>
              <p:nvPr/>
            </p:nvSpPr>
            <p:spPr>
              <a:xfrm>
                <a:off x="2018" y="2069"/>
                <a:ext cx="907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en-US" altLang="zh-CN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32%</a:t>
                </a:r>
              </a:p>
            </p:txBody>
          </p:sp>
          <p:sp>
            <p:nvSpPr>
              <p:cNvPr id="21" name="Text Box 11"/>
              <p:cNvSpPr txBox="1"/>
              <p:nvPr/>
            </p:nvSpPr>
            <p:spPr>
              <a:xfrm>
                <a:off x="1655" y="1525"/>
                <a:ext cx="628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eaLnBrk="1" hangingPunct="1"/>
                <a:r>
                  <a:rPr lang="en-US" altLang="zh-CN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15%</a:t>
                </a:r>
              </a:p>
            </p:txBody>
          </p:sp>
        </p:grpSp>
      </p:grpSp>
      <p:sp>
        <p:nvSpPr>
          <p:cNvPr id="22" name="Rectangle 27"/>
          <p:cNvSpPr>
            <a:spLocks noGrp="1"/>
          </p:cNvSpPr>
          <p:nvPr/>
        </p:nvSpPr>
        <p:spPr>
          <a:xfrm>
            <a:off x="1839913" y="82550"/>
            <a:ext cx="8137525" cy="7191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/>
              <a:t>听、说、读、写所花时间统计图</a:t>
            </a: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-22860" y="5636260"/>
            <a:ext cx="12173585" cy="1404620"/>
          </a:xfrm>
          <a:solidFill>
            <a:srgbClr val="FFFF99"/>
          </a:solidFill>
        </p:spPr>
        <p:txBody>
          <a:bodyPr vert="horz" wrap="square" lIns="91440" tIns="45720" rIns="91440" bIns="45720" anchor="t"/>
          <a:lstStyle/>
          <a:p>
            <a:pPr marL="0" indent="0" algn="l" eaLnBrk="1" hangingPunct="1">
              <a:buNone/>
            </a:pP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隶书" pitchFamily="49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隶书" pitchFamily="49" charset="-122"/>
              </a:rPr>
              <a:t>听、说、读、写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隶书" pitchFamily="49" charset="-122"/>
              </a:rPr>
              <a:t>是我们日常生活中常用的四种基本技能，但我们花在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隶书" pitchFamily="49" charset="-122"/>
              </a:rPr>
              <a:t>听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隶书" pitchFamily="49" charset="-122"/>
              </a:rPr>
              <a:t>上的时间比说、读、写都要多。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3086" grpId="0" animBg="1"/>
      <p:bldP spid="3087" grpId="0" animBg="1"/>
      <p:bldP spid="13" grpId="0" animBg="1"/>
      <p:bldP spid="1229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905000" y="0"/>
            <a:ext cx="8229600" cy="9906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b="1" dirty="0">
                <a:ea typeface="黑体" panose="02010609060101010101" charset="-122"/>
              </a:rPr>
              <a:t>《</a:t>
            </a:r>
            <a:r>
              <a:rPr lang="zh-CN" altLang="en-US" b="1" dirty="0">
                <a:ea typeface="黑体" panose="02010609060101010101" charset="-122"/>
              </a:rPr>
              <a:t>小猫长大了</a:t>
            </a:r>
            <a:r>
              <a:rPr lang="en-US" altLang="zh-CN" b="1" dirty="0">
                <a:ea typeface="黑体" panose="02010609060101010101" charset="-122"/>
              </a:rPr>
              <a:t>》</a:t>
            </a:r>
          </a:p>
        </p:txBody>
      </p:sp>
      <p:sp>
        <p:nvSpPr>
          <p:cNvPr id="13316" name="Text Box 4"/>
          <p:cNvSpPr txBox="1"/>
          <p:nvPr/>
        </p:nvSpPr>
        <p:spPr>
          <a:xfrm>
            <a:off x="490220" y="1143635"/>
            <a:ext cx="11211560" cy="54902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200" b="1" dirty="0"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  <a:ea typeface="隶书" pitchFamily="49" charset="-122"/>
              </a:rPr>
              <a:t>有一天，猫妈妈把小猫叫来，说：“你已经长大了，三天后就不能再吃妈妈的奶了，要自己去找东西吃。”小猫惶恐地问妈妈：“妈妈，那我该吃什么东西呢？”猫妈妈说：“你要吃什么东西，妈妈一时也说不清楚，就用我们祖先留下的办法吧！这几天夜里，你躲在人家的屋顶上、梁柱间、陶罐边，仔细地倾听人们的谈话，他们自然会教你的。”</a:t>
            </a:r>
          </a:p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隶书" pitchFamily="49" charset="-122"/>
              </a:rPr>
              <a:t>       第一天晚上，小猫躲在梁柱间，听到一个大人对孩子说：“小宝，把鱼和牛奶放在冰箱里，小猫最爱吃鱼喝牛奶了。”</a:t>
            </a:r>
          </a:p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隶书" pitchFamily="49" charset="-122"/>
              </a:rPr>
              <a:t>       第二天晚上，小猫躲在陶罐边，听见一个女人对男人说：“老公，帮我一下忙，把香肠和腊肉挂在梁上，小鸡关好，别让小猫偷吃了。”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/>
          <p:nvPr/>
        </p:nvSpPr>
        <p:spPr>
          <a:xfrm>
            <a:off x="185420" y="310515"/>
            <a:ext cx="11586845" cy="6400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600" b="1" dirty="0"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第三天晚上，小猫躲在屋顶上，从窗户看到一个妇人叮嘱自己的孩子：“奶酪、肉松、鱼干吃剩了，记得要收好，小猫的鼻子很灵，明天你就没得吃了。”</a:t>
            </a: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       就这样，小猫每天都很开心，他回家告诉猫妈妈：“妈妈，果然就像您说的一样，只要我仔细倾听，人们每天都会教我该吃些什么。”</a:t>
            </a:r>
          </a:p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隶书" pitchFamily="49" charset="-122"/>
              </a:rPr>
              <a:t>       靠着倾听别人的谈话，学习生活的技能，小猫终于成为一只身手敏捷、肌肉强健的大猫，它后来有了孩子，也是这样教导孩子：“</a:t>
            </a:r>
            <a:r>
              <a:rPr lang="zh-CN" altLang="en-US" sz="3600" b="1" u="sng" dirty="0">
                <a:latin typeface="Arial" panose="020B0604020202020204" pitchFamily="34" charset="0"/>
                <a:ea typeface="隶书" pitchFamily="49" charset="-122"/>
              </a:rPr>
              <a:t>仔细地倾听人们的谈话，他们自然会教你的。”</a:t>
            </a:r>
          </a:p>
          <a:p>
            <a:pPr lvl="0" eaLnBrk="1" hangingPunct="1">
              <a:spcBef>
                <a:spcPct val="50000"/>
              </a:spcBef>
            </a:pPr>
            <a:endParaRPr lang="en-US" altLang="zh-CN" sz="3600" b="1" dirty="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1855" y="3300730"/>
            <a:ext cx="10798175" cy="25603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/>
              <a:t> </a:t>
            </a:r>
            <a:r>
              <a:rPr lang="en-US" altLang="zh-CN" sz="5400" b="1"/>
              <a:t>1</a:t>
            </a:r>
            <a:r>
              <a:rPr lang="zh-CN" altLang="en-US" sz="5400" b="1"/>
              <a:t>、我们通过倾听来</a:t>
            </a:r>
            <a:r>
              <a:rPr lang="zh-CN" altLang="en-US" sz="5400" b="1">
                <a:solidFill>
                  <a:srgbClr val="FF0000"/>
                </a:solidFill>
              </a:rPr>
              <a:t>接受外界的信息</a:t>
            </a:r>
            <a:r>
              <a:rPr lang="zh-CN" altLang="en-US" sz="5400" b="1"/>
              <a:t>，通过倾听来</a:t>
            </a:r>
            <a:r>
              <a:rPr lang="zh-CN" altLang="en-US" sz="5400" b="1">
                <a:solidFill>
                  <a:srgbClr val="FF0000"/>
                </a:solidFill>
              </a:rPr>
              <a:t>了解认识世界</a:t>
            </a:r>
            <a:r>
              <a:rPr lang="zh-CN" altLang="en-US" sz="5400" b="1"/>
              <a:t>，通过倾听而</a:t>
            </a:r>
            <a:r>
              <a:rPr lang="zh-CN" altLang="en-US" sz="5400" b="1">
                <a:solidFill>
                  <a:srgbClr val="FF0000"/>
                </a:solidFill>
              </a:rPr>
              <a:t>成长和进步</a:t>
            </a:r>
            <a:r>
              <a:rPr lang="zh-CN" altLang="en-US" sz="5400" b="1"/>
              <a:t>。</a:t>
            </a:r>
          </a:p>
        </p:txBody>
      </p:sp>
      <p:sp>
        <p:nvSpPr>
          <p:cNvPr id="4" name="标题 83969"/>
          <p:cNvSpPr txBox="1">
            <a:spLocks noChangeArrowheads="1"/>
          </p:cNvSpPr>
          <p:nvPr/>
        </p:nvSpPr>
        <p:spPr>
          <a:xfrm>
            <a:off x="1490980" y="1288415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感悟角</a:t>
            </a:r>
            <a: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2611120" y="2628265"/>
            <a:ext cx="7177405" cy="22098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" cap="none" spc="0" normalizeH="0" baseline="0" noProof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4000" b="1" i="0" u="none" strike="noStrike" kern="10" cap="none" spc="0" normalizeH="0" baseline="0" noProof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无声胜有声</a:t>
            </a:r>
            <a:r>
              <a:rPr kumimoji="0" lang="en-US" altLang="zh-CN" sz="4000" b="1" i="0" u="none" strike="noStrike" kern="10" cap="none" spc="0" normalizeH="0" baseline="0" noProof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endParaRPr kumimoji="0" lang="zh-CN" altLang="en-US" sz="4000" b="1" i="0" u="none" strike="noStrike" kern="10" cap="none" spc="0" normalizeH="0" baseline="0" noProof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5" name="WordArt 3"/>
          <p:cNvSpPr>
            <a:spLocks noTextEdit="1"/>
          </p:cNvSpPr>
          <p:nvPr/>
        </p:nvSpPr>
        <p:spPr>
          <a:xfrm>
            <a:off x="1482090" y="381000"/>
            <a:ext cx="6134735" cy="1676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4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阅读角</a:t>
            </a:r>
            <a:r>
              <a:rPr lang="en-US" altLang="zh-CN" sz="44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p78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004"/>
          <p:cNvPicPr>
            <a:picLocks noChangeAspect="1"/>
          </p:cNvPicPr>
          <p:nvPr/>
        </p:nvPicPr>
        <p:blipFill>
          <a:blip r:embed="rId2">
            <a:lum bright="-17999" contrast="18000"/>
          </a:blip>
          <a:stretch>
            <a:fillRect/>
          </a:stretch>
        </p:blipFill>
        <p:spPr>
          <a:xfrm>
            <a:off x="8610600" y="838200"/>
            <a:ext cx="1600200" cy="86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1068070" y="1905000"/>
            <a:ext cx="10803255" cy="4648200"/>
          </a:xfrm>
          <a:solidFill>
            <a:srgbClr val="FFFFCC">
              <a:alpha val="100000"/>
            </a:srgbClr>
          </a:solidFill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400" b="1" dirty="0"/>
              <a:t>1</a:t>
            </a:r>
            <a:r>
              <a:rPr lang="zh-CN" altLang="en-US" sz="4400" b="1" dirty="0"/>
              <a:t>、卡耐基的耐心倾听，使</a:t>
            </a:r>
            <a:r>
              <a:rPr lang="zh-CN" altLang="en-US" sz="4400" b="1" dirty="0">
                <a:solidFill>
                  <a:srgbClr val="D60093"/>
                </a:solidFill>
              </a:rPr>
              <a:t>那位女士</a:t>
            </a:r>
            <a:r>
              <a:rPr lang="zh-CN" altLang="en-US" sz="4400" b="1" dirty="0"/>
              <a:t>得到了什么？ </a:t>
            </a:r>
            <a:endParaRPr lang="zh-CN" altLang="en-US" sz="3600" b="1" dirty="0"/>
          </a:p>
          <a:p>
            <a:pPr eaLnBrk="1" hangingPunct="1">
              <a:buNone/>
            </a:pPr>
            <a:r>
              <a:rPr lang="en-US" altLang="zh-CN" sz="4400" b="1" dirty="0"/>
              <a:t>2</a:t>
            </a:r>
            <a:r>
              <a:rPr lang="zh-CN" altLang="en-US" sz="4400" b="1" dirty="0"/>
              <a:t>、如何理解“卡耐基真会讲话”这句话？</a:t>
            </a:r>
          </a:p>
          <a:p>
            <a:pPr eaLnBrk="1" hangingPunct="1">
              <a:buNone/>
            </a:pPr>
            <a:endParaRPr lang="en-US" altLang="zh-CN" sz="4800" b="1" dirty="0"/>
          </a:p>
          <a:p>
            <a:pPr eaLnBrk="1" hangingPunct="1">
              <a:buNone/>
            </a:pPr>
            <a:r>
              <a:rPr lang="en-US" altLang="zh-CN" sz="4800" b="1" dirty="0"/>
              <a:t>3</a:t>
            </a:r>
            <a:r>
              <a:rPr lang="zh-CN" altLang="en-US" sz="4800" b="1" dirty="0"/>
              <a:t>、</a:t>
            </a:r>
            <a:r>
              <a:rPr lang="zh-CN" altLang="en-US" sz="4000" b="1" dirty="0">
                <a:solidFill>
                  <a:srgbClr val="D60093"/>
                </a:solidFill>
              </a:rPr>
              <a:t>卡耐基</a:t>
            </a:r>
            <a:r>
              <a:rPr lang="zh-CN" altLang="en-US" sz="4000" b="1" dirty="0"/>
              <a:t>自己有什么收获？</a:t>
            </a:r>
          </a:p>
        </p:txBody>
      </p:sp>
      <p:sp>
        <p:nvSpPr>
          <p:cNvPr id="14340" name="WordArt 4"/>
          <p:cNvSpPr/>
          <p:nvPr/>
        </p:nvSpPr>
        <p:spPr>
          <a:xfrm>
            <a:off x="8610600" y="457200"/>
            <a:ext cx="1597025" cy="128587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421789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ln w="2857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请你思考</a:t>
            </a:r>
          </a:p>
        </p:txBody>
      </p:sp>
      <p:sp>
        <p:nvSpPr>
          <p:cNvPr id="14341" name="WordArt 5"/>
          <p:cNvSpPr>
            <a:spLocks noTextEdit="1"/>
          </p:cNvSpPr>
          <p:nvPr/>
        </p:nvSpPr>
        <p:spPr>
          <a:xfrm>
            <a:off x="20320" y="32385"/>
            <a:ext cx="5570220" cy="171069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小组讨论：</a:t>
            </a:r>
          </a:p>
        </p:txBody>
      </p:sp>
      <p:sp>
        <p:nvSpPr>
          <p:cNvPr id="16" name="文本框 22535"/>
          <p:cNvSpPr txBox="1"/>
          <p:nvPr/>
        </p:nvSpPr>
        <p:spPr>
          <a:xfrm>
            <a:off x="7813993" y="2592070"/>
            <a:ext cx="2989580" cy="76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 lvl="0" indent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赞美和尊敬</a:t>
            </a:r>
          </a:p>
        </p:txBody>
      </p:sp>
      <p:sp>
        <p:nvSpPr>
          <p:cNvPr id="17" name="文本框 22536"/>
          <p:cNvSpPr txBox="1"/>
          <p:nvPr/>
        </p:nvSpPr>
        <p:spPr>
          <a:xfrm>
            <a:off x="7903845" y="5791200"/>
            <a:ext cx="3169285" cy="76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indent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热情和感激</a:t>
            </a:r>
          </a:p>
        </p:txBody>
      </p:sp>
      <p:sp>
        <p:nvSpPr>
          <p:cNvPr id="2" name="文本框 22536"/>
          <p:cNvSpPr txBox="1"/>
          <p:nvPr/>
        </p:nvSpPr>
        <p:spPr>
          <a:xfrm>
            <a:off x="6854825" y="4258945"/>
            <a:ext cx="5016500" cy="76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lvl="0" indent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善于倾听别人讲话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83969"/>
          <p:cNvSpPr txBox="1">
            <a:spLocks noChangeArrowheads="1"/>
          </p:cNvSpPr>
          <p:nvPr/>
        </p:nvSpPr>
        <p:spPr>
          <a:xfrm>
            <a:off x="1903730" y="4953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感悟角</a:t>
            </a: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:</a:t>
            </a:r>
          </a:p>
        </p:txBody>
      </p:sp>
      <p:sp>
        <p:nvSpPr>
          <p:cNvPr id="3" name="文本占位符 83970"/>
          <p:cNvSpPr txBox="1">
            <a:spLocks noChangeArrowheads="1"/>
          </p:cNvSpPr>
          <p:nvPr/>
        </p:nvSpPr>
        <p:spPr>
          <a:xfrm>
            <a:off x="990600" y="944245"/>
            <a:ext cx="10602595" cy="4968875"/>
          </a:xfrm>
          <a:prstGeom prst="rect">
            <a:avLst/>
          </a:prstGeom>
          <a:solidFill>
            <a:srgbClr val="FFFFCC"/>
          </a:solidFill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         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2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、倾听能够</a:t>
            </a:r>
            <a:r>
              <a:rPr lang="zh-CN" altLang="en-US" sz="4000" b="1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charset="-122"/>
                <a:sym typeface="+mn-ea"/>
              </a:rPr>
              <a:t>叩开了他人的心扉。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因为认真倾听虽然是</a:t>
            </a:r>
            <a:r>
              <a:rPr lang="en-US" altLang="zh-CN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小节</a:t>
            </a:r>
            <a:r>
              <a:rPr lang="en-US" altLang="zh-CN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，却体现了一个人</a:t>
            </a:r>
            <a:r>
              <a:rPr lang="zh-CN" altLang="en-US" sz="4000" b="1" kern="0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谦逊礼貌，虚怀若谷，尊重、理解和鼓励他人的素养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，从而在人与人之间架起了一座成功交往的桥梁。在人际交往中，适时表达自己的观点固然十分重要，但</a:t>
            </a:r>
            <a:r>
              <a:rPr lang="en-US" altLang="zh-CN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无声</a:t>
            </a:r>
            <a:r>
              <a:rPr lang="en-US" altLang="zh-CN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”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的倾听也有其无法取代的意义。 </a:t>
            </a:r>
            <a:r>
              <a:rPr lang="zh-CN" altLang="en-US" sz="4000" b="1" kern="0" noProof="0" dirty="0" smtClean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ea typeface="黑体" panose="02010609060101010101" charset="-122"/>
                <a:sym typeface="+mn-ea"/>
              </a:rPr>
              <a:t>畅通的人际交流和良好的人际关系是倾听的赠礼。</a:t>
            </a:r>
            <a:endParaRPr kumimoji="0" lang="zh-CN" altLang="en-US" sz="4000" b="1" i="0" u="none" strike="noStrike" kern="0" cap="none" spc="0" normalizeH="0" baseline="0" noProof="0" dirty="0" smtClean="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黑体" panose="02010609060101010101" charset="-122"/>
              <a:cs typeface="+mn-cs"/>
              <a:sym typeface="+mn-ea"/>
            </a:endParaRPr>
          </a:p>
        </p:txBody>
      </p:sp>
      <p:pic>
        <p:nvPicPr>
          <p:cNvPr id="14339" name="图片 83971" descr="200442514445796091_ZdQLAUwjEhQ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6099810"/>
            <a:ext cx="33528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83969"/>
          <p:cNvSpPr txBox="1">
            <a:spLocks noChangeArrowheads="1"/>
          </p:cNvSpPr>
          <p:nvPr/>
        </p:nvSpPr>
        <p:spPr>
          <a:xfrm>
            <a:off x="1903730" y="4953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感悟角</a:t>
            </a: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:</a:t>
            </a:r>
          </a:p>
        </p:txBody>
      </p:sp>
      <p:sp>
        <p:nvSpPr>
          <p:cNvPr id="3" name="文本占位符 83970"/>
          <p:cNvSpPr txBox="1">
            <a:spLocks noChangeArrowheads="1"/>
          </p:cNvSpPr>
          <p:nvPr/>
        </p:nvSpPr>
        <p:spPr>
          <a:xfrm>
            <a:off x="887095" y="1192530"/>
            <a:ext cx="10602595" cy="4479290"/>
          </a:xfrm>
          <a:prstGeom prst="rect">
            <a:avLst/>
          </a:prstGeom>
          <a:solidFill>
            <a:srgbClr val="FFFFCC"/>
          </a:solidFill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        </a:t>
            </a:r>
            <a:r>
              <a:rPr kumimoji="0" lang="zh-CN" altLang="en-US" sz="4000" b="1" i="0" u="none" strike="noStrike" kern="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科学研究和日常经验都告诉我们，如果我们兴致勃勃地倾听，说话这会也说越起劲，越说越流利、精彩，这样，我们就会听道更多有益的东西。</a:t>
            </a:r>
            <a:r>
              <a:rPr kumimoji="0" lang="zh-CN" altLang="en-US" sz="4000" b="1" i="0" u="none" strike="noStrike" kern="0" cap="none" spc="0" normalizeH="0" baseline="0" noProof="0" dirty="0" smtClean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一位哲人说：</a:t>
            </a:r>
            <a:r>
              <a:rPr kumimoji="0" lang="en-US" altLang="zh-CN" sz="4000" b="1" i="0" u="none" strike="noStrike" kern="0" cap="none" spc="0" normalizeH="0" baseline="0" noProof="0" dirty="0" smtClean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“</a:t>
            </a:r>
            <a:r>
              <a:rPr kumimoji="0" lang="zh-CN" altLang="en-US" sz="4000" b="1" i="0" u="none" strike="noStrike" kern="0" cap="none" spc="0" normalizeH="0" baseline="0" noProof="0" dirty="0" smtClean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善于倾听的人，别人欢迎，自己长智。</a:t>
            </a:r>
            <a:r>
              <a:rPr kumimoji="0" lang="en-US" altLang="zh-CN" sz="4000" b="1" i="0" u="none" strike="noStrike" kern="0" cap="none" spc="0" normalizeH="0" baseline="0" noProof="0" dirty="0" smtClean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”</a:t>
            </a:r>
            <a:r>
              <a:rPr kumimoji="0" lang="en-US" altLang="zh-CN" sz="4000" b="1" i="0" u="none" strike="noStrike" kern="0" cap="none" spc="0" normalizeH="0" baseline="0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3</a:t>
            </a:r>
            <a:r>
              <a:rPr kumimoji="0" lang="zh-CN" altLang="en-US" sz="4000" b="1" i="0" u="none" strike="noStrike" kern="0" cap="none" spc="0" normalizeH="0" baseline="0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、专心倾听别人讲话，是我们给予别人的最大赞美，会换来对方的热情和感激。</a:t>
            </a:r>
            <a:endParaRPr kumimoji="0" lang="zh-CN" altLang="en-US" sz="4000" b="1" i="0" u="none" strike="noStrike" kern="0" cap="none" spc="0" normalizeH="0" baseline="0" noProof="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黑体" panose="02010609060101010101" charset="-122"/>
              <a:cs typeface="+mn-cs"/>
              <a:sym typeface="+mn-ea"/>
            </a:endParaRPr>
          </a:p>
        </p:txBody>
      </p:sp>
      <p:pic>
        <p:nvPicPr>
          <p:cNvPr id="14339" name="图片 83971" descr="200442514445796091_ZdQLAUwjEhQ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6099810"/>
            <a:ext cx="3352800" cy="76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83969"/>
          <p:cNvSpPr txBox="1">
            <a:spLocks noChangeArrowheads="1"/>
          </p:cNvSpPr>
          <p:nvPr/>
        </p:nvSpPr>
        <p:spPr>
          <a:xfrm>
            <a:off x="1891030" y="4953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感悟角</a:t>
            </a: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:</a:t>
            </a:r>
          </a:p>
        </p:txBody>
      </p:sp>
      <p:pic>
        <p:nvPicPr>
          <p:cNvPr id="6" name="图片 83971" descr="200442514445796091_ZdQLAUwjEhQ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900" y="6099810"/>
            <a:ext cx="33528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8683" y="-26988"/>
            <a:ext cx="12240684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TextBox 9"/>
          <p:cNvSpPr>
            <a:spLocks noChangeArrowheads="1"/>
          </p:cNvSpPr>
          <p:nvPr/>
        </p:nvSpPr>
        <p:spPr bwMode="auto">
          <a:xfrm>
            <a:off x="899584" y="2117725"/>
            <a:ext cx="1065741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002060"/>
                </a:solidFill>
                <a:latin typeface="华文隶书" pitchFamily="2" charset="-122"/>
                <a:ea typeface="华文隶书" pitchFamily="2" charset="-122"/>
                <a:sym typeface="华文隶书" pitchFamily="2" charset="-122"/>
              </a:rPr>
              <a:t>第七课　让我们的耳朵醒来</a:t>
            </a:r>
          </a:p>
          <a:p>
            <a:pPr algn="ctr"/>
            <a:endParaRPr lang="zh-CN" altLang="en-US" sz="6000" b="1">
              <a:solidFill>
                <a:srgbClr val="002060"/>
              </a:solidFill>
              <a:latin typeface="华文隶书" pitchFamily="2" charset="-122"/>
              <a:ea typeface="华文隶书" pitchFamily="2" charset="-122"/>
              <a:sym typeface="华文隶书" pitchFamily="2" charset="-122"/>
            </a:endParaRPr>
          </a:p>
          <a:p>
            <a:pPr algn="ctr"/>
            <a:r>
              <a:rPr lang="zh-CN" altLang="en-US" sz="6000" b="1">
                <a:solidFill>
                  <a:srgbClr val="002060"/>
                </a:solidFill>
                <a:latin typeface="华文隶书" pitchFamily="2" charset="-122"/>
                <a:ea typeface="华文隶书" pitchFamily="2" charset="-122"/>
                <a:sym typeface="华文隶书" pitchFamily="2" charset="-122"/>
              </a:rPr>
              <a:t>７</a:t>
            </a:r>
            <a:r>
              <a:rPr lang="en-US" altLang="zh-CN" sz="6000" b="1">
                <a:solidFill>
                  <a:srgbClr val="002060"/>
                </a:solidFill>
                <a:latin typeface="华文隶书" pitchFamily="2" charset="-122"/>
                <a:ea typeface="华文隶书" pitchFamily="2" charset="-122"/>
                <a:sym typeface="华文隶书" pitchFamily="2" charset="-122"/>
              </a:rPr>
              <a:t>.</a:t>
            </a:r>
            <a:r>
              <a:rPr lang="zh-CN" altLang="en-US" sz="6000" b="1">
                <a:solidFill>
                  <a:srgbClr val="002060"/>
                </a:solidFill>
                <a:latin typeface="华文隶书" pitchFamily="2" charset="-122"/>
                <a:ea typeface="华文隶书" pitchFamily="2" charset="-122"/>
                <a:sym typeface="华文隶书" pitchFamily="2" charset="-122"/>
              </a:rPr>
              <a:t>１《倾听的魔力》</a:t>
            </a:r>
          </a:p>
        </p:txBody>
      </p:sp>
      <p:sp>
        <p:nvSpPr>
          <p:cNvPr id="4099" name="文本框 3084"/>
          <p:cNvSpPr txBox="1">
            <a:spLocks noChangeArrowheads="1"/>
          </p:cNvSpPr>
          <p:nvPr/>
        </p:nvSpPr>
        <p:spPr bwMode="auto">
          <a:xfrm>
            <a:off x="6163734" y="6346826"/>
            <a:ext cx="36195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Franklin Gothic Book" charset="0"/>
                <a:ea typeface="黑体" pitchFamily="49" charset="-122"/>
                <a:sym typeface="黑体" pitchFamily="49" charset="-122"/>
              </a:rPr>
              <a:t> 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03925" y="3048000"/>
            <a:ext cx="309880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44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矩形 27650"/>
          <p:cNvSpPr/>
          <p:nvPr/>
        </p:nvSpPr>
        <p:spPr>
          <a:xfrm>
            <a:off x="838835" y="213360"/>
            <a:ext cx="10514330" cy="6431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266700" algn="ctr" eaLnBrk="0" hangingPunct="0"/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我还要回来</a:t>
            </a:r>
          </a:p>
          <a:p>
            <a:pPr lvl="0" indent="266700" algn="ctr" eaLnBrk="0" hangingPunct="0"/>
            <a:endParaRPr lang="zh-CN" altLang="en-US" sz="32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 lvl="0" indent="266700" algn="just" eaLnBrk="0" hangingPunct="0"/>
            <a:r>
              <a:rPr lang="zh-CN" altLang="en-US" sz="3200" b="1" dirty="0">
                <a:latin typeface="Times New Roman" panose="02020603050405020304" pitchFamily="18" charset="0"/>
                <a:ea typeface="华文细黑" pitchFamily="2" charset="-122"/>
              </a:rPr>
              <a:t>      美国知名主持人林克莱特去访问一位小朋友，问他：“你长大后想当什么？”小朋友天真的回答：“嗯，我要当飞行员。”林克莱特接着问：“如果有一天，你的飞机飞到太平洋上空，所有引擎都熄火了，你会怎么办？”小朋友想了想：“我先告诉飞机上的人绑好安全带，然后我系上降落伞，先跳下去。”当现场的观众笑得东倒西歪时，林克莱特继续注视着这孩子。没想到，接着，孩子的两行热泪夺眶而出，这才使得林克莱特发觉这孩子的悲悯之情远非笔墨所能形容。于是林克莱特问他：“为什么要这样做？”孩子的回答透露出一个幼稚而真挚的想法：“我要去拿燃料，我还要回来！我还要回来！”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03925" y="3048000"/>
            <a:ext cx="309880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44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7651"/>
          <p:cNvSpPr txBox="1"/>
          <p:nvPr/>
        </p:nvSpPr>
        <p:spPr>
          <a:xfrm>
            <a:off x="141605" y="650240"/>
            <a:ext cx="11783060" cy="2346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eaLnBrk="0" hangingPunc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主持人林克莱特的与众不同之处，在于他能够让孩子把话说完，并且在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现场的观众笑得东倒西歪时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仍保持着倾听者应该具有的一份亲切，一份耐心，这让林克莱特听到这名小朋友最善良、最纯真、最清澈的心语。</a:t>
            </a:r>
          </a:p>
        </p:txBody>
      </p:sp>
      <p:sp>
        <p:nvSpPr>
          <p:cNvPr id="4" name="文本框 27652"/>
          <p:cNvSpPr txBox="1"/>
          <p:nvPr/>
        </p:nvSpPr>
        <p:spPr>
          <a:xfrm>
            <a:off x="2115185" y="81280"/>
            <a:ext cx="7961630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你能说说林克莱特的与众不同之处吗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5" name="标题 83969"/>
          <p:cNvSpPr txBox="1">
            <a:spLocks noChangeArrowheads="1"/>
          </p:cNvSpPr>
          <p:nvPr/>
        </p:nvSpPr>
        <p:spPr>
          <a:xfrm>
            <a:off x="1847215" y="291973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感悟角</a:t>
            </a: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charset="-122"/>
                <a:cs typeface="+mj-cs"/>
              </a:rPr>
              <a:t>:</a:t>
            </a:r>
          </a:p>
        </p:txBody>
      </p:sp>
      <p:sp>
        <p:nvSpPr>
          <p:cNvPr id="6" name="文本占位符 83970"/>
          <p:cNvSpPr txBox="1">
            <a:spLocks noChangeArrowheads="1"/>
          </p:cNvSpPr>
          <p:nvPr/>
        </p:nvSpPr>
        <p:spPr>
          <a:xfrm>
            <a:off x="117475" y="3693795"/>
            <a:ext cx="11916410" cy="3176905"/>
          </a:xfrm>
          <a:prstGeom prst="rect">
            <a:avLst/>
          </a:prstGeom>
          <a:solidFill>
            <a:srgbClr val="FFFFCC"/>
          </a:solidFill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rPr>
              <a:t>   </a:t>
            </a:r>
            <a:r>
              <a:rPr kumimoji="0" lang="en-US" sz="4000" b="1" i="0" u="none" strike="noStrike" kern="0" cap="none" spc="0" normalizeH="0" baseline="0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4</a:t>
            </a:r>
            <a:r>
              <a:rPr kumimoji="0" lang="zh-CN" altLang="en-US" sz="4000" b="1" i="0" u="none" strike="noStrike" kern="0" cap="none" spc="0" normalizeH="0" baseline="0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、倾听是自我心灵的开放。</a:t>
            </a:r>
            <a:r>
              <a:rPr kumimoji="0" lang="zh-CN" altLang="en-US" sz="3600" b="1" i="0" u="none" strike="noStrike" kern="0" cap="none" spc="0" normalizeH="0" baseline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我们在成长的过程中会形成对人、对物的不同观点和看法，这是我们个性的体现，但不可否认，每个人也都会有这样或那样的盲区和局限。倾听就是打开心灵之门，</a:t>
            </a:r>
            <a:r>
              <a:rPr kumimoji="0" lang="zh-CN" altLang="en-US" sz="3600" b="1" i="0" u="none" strike="noStrike" kern="0" cap="none" spc="0" normalizeH="0" baseline="0" noProof="0" dirty="0" smtClean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黑体" panose="02010609060101010101" charset="-122"/>
                <a:cs typeface="+mn-cs"/>
              </a:rPr>
              <a:t>让他人的观点之风吹进来，为我们克服自身的局限性创造条件。</a:t>
            </a:r>
            <a:endParaRPr kumimoji="0" lang="zh-CN" altLang="en-US" sz="3600" b="1" i="0" u="none" strike="noStrike" kern="0" cap="none" spc="0" normalizeH="0" baseline="0" noProof="0" dirty="0" smtClean="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黑体" panose="02010609060101010101" charset="-122"/>
              <a:cs typeface="+mn-cs"/>
              <a:sym typeface="+mn-ea"/>
            </a:endParaRPr>
          </a:p>
        </p:txBody>
      </p:sp>
      <p:pic>
        <p:nvPicPr>
          <p:cNvPr id="7" name="图片 83971" descr="200442514445796091_ZdQLAUwjEhQ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9505" y="6105525"/>
            <a:ext cx="33528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115" y="-29210"/>
            <a:ext cx="12187555" cy="6887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185545" y="2131060"/>
            <a:ext cx="10423525" cy="38709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、我们通过倾听来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接受外界的信息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，通过倾听来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了解认识世界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，通过倾听而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成长和进步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、倾听能够</a:t>
            </a:r>
            <a:r>
              <a:rPr lang="zh-CN" altLang="en-US" sz="4000" b="1" kern="0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叩开了他人的心扉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、专心倾听别人讲话，是我们给予</a:t>
            </a:r>
            <a:r>
              <a:rPr lang="zh-CN" altLang="en-US" sz="4000" b="1" kern="0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别人的最大赞美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，会换来对方的</a:t>
            </a:r>
            <a:r>
              <a:rPr lang="zh-CN" altLang="en-US" sz="4000" b="1" kern="0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热情和感激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、倾听是</a:t>
            </a:r>
            <a:r>
              <a:rPr lang="zh-CN" altLang="en-US" sz="4000" b="1" kern="0" noProof="0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自我心灵的开放</a:t>
            </a:r>
            <a:r>
              <a:rPr lang="zh-CN" altLang="en-US" sz="4000" b="1" kern="0" noProof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kumimoji="0" lang="zh-CN" altLang="en-US" sz="4000" b="1" i="0" u="none" strike="noStrike" kern="0" cap="none" spc="0" normalizeH="0" baseline="0" noProof="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pic>
        <p:nvPicPr>
          <p:cNvPr id="15365" name="Picture 4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0360" y="5653405"/>
            <a:ext cx="1655763" cy="130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82390" y="408305"/>
            <a:ext cx="621792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倾听的作用意义：</a:t>
            </a:r>
            <a:br>
              <a:rPr lang="zh-CN" altLang="en-US" sz="4800" b="1">
                <a:solidFill>
                  <a:srgbClr val="FF0000"/>
                </a:solidFill>
              </a:rPr>
            </a:br>
            <a:r>
              <a:rPr lang="zh-CN" altLang="en-US" sz="4800" b="1">
                <a:solidFill>
                  <a:srgbClr val="FF0000"/>
                </a:solidFill>
              </a:rPr>
              <a:t>（为什么要学会倾听）</a:t>
            </a:r>
          </a:p>
        </p:txBody>
      </p:sp>
      <p:sp>
        <p:nvSpPr>
          <p:cNvPr id="3" name="六角星 2"/>
          <p:cNvSpPr/>
          <p:nvPr/>
        </p:nvSpPr>
        <p:spPr>
          <a:xfrm>
            <a:off x="2268220" y="682625"/>
            <a:ext cx="1238885" cy="761365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0552159_79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430" y="0"/>
            <a:ext cx="12188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4227" name="Text Box 3"/>
          <p:cNvSpPr txBox="1"/>
          <p:nvPr/>
        </p:nvSpPr>
        <p:spPr>
          <a:xfrm>
            <a:off x="3919220" y="1196975"/>
            <a:ext cx="1097280" cy="46085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听君一席话</a:t>
            </a:r>
          </a:p>
        </p:txBody>
      </p:sp>
      <p:sp>
        <p:nvSpPr>
          <p:cNvPr id="564228" name="Text Box 4"/>
          <p:cNvSpPr txBox="1"/>
          <p:nvPr/>
        </p:nvSpPr>
        <p:spPr>
          <a:xfrm>
            <a:off x="7753033" y="1196975"/>
            <a:ext cx="1097280" cy="44640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胜读十年书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64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64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6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6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564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227" grpId="0"/>
      <p:bldP spid="5642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008101911258699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" y="0"/>
            <a:ext cx="1220089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298450" y="1000125"/>
            <a:ext cx="10492740" cy="563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、听君一席话，胜读十年书。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、良药苦口利于病，忠言逆耳利于行。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、不听老人言，吃亏在眼前。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、善于倾听的人，别人欢迎，自己长智。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、言者无意，听者有心。</a:t>
            </a:r>
          </a:p>
          <a:p>
            <a:pPr lvl="0"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、兼听则明，偏听则暗。 </a:t>
            </a:r>
          </a:p>
          <a:p>
            <a:pPr lvl="0" eaLnBrk="1" hangingPunct="1">
              <a:lnSpc>
                <a:spcPct val="130000"/>
              </a:lnSpc>
            </a:pPr>
            <a:endParaRPr lang="en-US" altLang="zh-CN" sz="40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想一想，倾听还有哪些作用？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928350" cy="4351655"/>
          </a:xfrm>
        </p:spPr>
        <p:txBody>
          <a:bodyPr/>
          <a:lstStyle/>
          <a:p>
            <a:endParaRPr lang="zh-CN" altLang="en-US"/>
          </a:p>
          <a:p>
            <a:r>
              <a:rPr lang="zh-CN" altLang="en-US" sz="4000" b="1"/>
              <a:t>帮助别人整理思绪</a:t>
            </a:r>
          </a:p>
          <a:p>
            <a:r>
              <a:rPr lang="zh-CN" altLang="en-US" sz="4000" b="1"/>
              <a:t>解决冲突、矛盾；倾听是处理矛盾的最好方法。</a:t>
            </a:r>
          </a:p>
          <a:p>
            <a:r>
              <a:rPr lang="zh-CN" altLang="en-US" sz="4000" b="1"/>
              <a:t>可以取别人之长，补自己之短。</a:t>
            </a:r>
          </a:p>
          <a:p>
            <a:r>
              <a:rPr lang="zh-CN" altLang="en-US" sz="4000" b="1"/>
              <a:t>少说多听，还可以保护自己的秘密。</a:t>
            </a:r>
          </a:p>
          <a:p>
            <a:r>
              <a:rPr lang="zh-CN" altLang="en-US" sz="4000" b="1"/>
              <a:t>能真实地了解别人，增加沟通能力。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dirty="0"/>
              <a:t>课堂练习：</a:t>
            </a:r>
          </a:p>
        </p:txBody>
      </p:sp>
      <p:sp>
        <p:nvSpPr>
          <p:cNvPr id="20483" name="Rectangle 3"/>
          <p:cNvSpPr>
            <a:spLocks noGrp="1" noRot="1"/>
          </p:cNvSpPr>
          <p:nvPr>
            <p:ph idx="1"/>
          </p:nvPr>
        </p:nvSpPr>
        <p:spPr>
          <a:xfrm>
            <a:off x="119380" y="681355"/>
            <a:ext cx="11939905" cy="525780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</a:pPr>
            <a:r>
              <a:rPr lang="zh-CN" altLang="en-US" sz="2800" b="1" dirty="0"/>
              <a:t>一、单项选择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1</a:t>
            </a:r>
            <a:r>
              <a:rPr lang="zh-CN" altLang="en-US" sz="2800" dirty="0"/>
              <a:t>、对于“善于倾听的人，别人欢迎，自己长智”这句话理解错误的是（</a:t>
            </a:r>
            <a:r>
              <a:rPr lang="zh-CN" altLang="en-US" sz="2800" dirty="0">
                <a:solidFill>
                  <a:srgbClr val="FF0000"/>
                </a:solidFill>
              </a:rPr>
              <a:t>  </a:t>
            </a:r>
            <a:r>
              <a:rPr lang="zh-CN" altLang="en-US" sz="2800" dirty="0"/>
              <a:t>）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A</a:t>
            </a:r>
            <a:r>
              <a:rPr lang="zh-CN" altLang="en-US" sz="2800" dirty="0"/>
              <a:t>、专心倾听别人讲话，是我们给予别人的赞美和尊敬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B</a:t>
            </a:r>
            <a:r>
              <a:rPr lang="zh-CN" altLang="en-US" sz="2800" dirty="0"/>
              <a:t>、专心倾听别人讲话，可以增长自己的见识和智慧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C</a:t>
            </a:r>
            <a:r>
              <a:rPr lang="zh-CN" altLang="en-US" sz="2800" dirty="0"/>
              <a:t>、只有善于倾听的人，才是最受欢迎、最有智慧的人</a:t>
            </a:r>
            <a:endParaRPr lang="en-US" altLang="zh-CN" sz="2800" dirty="0"/>
          </a:p>
          <a:p>
            <a:pPr>
              <a:lnSpc>
                <a:spcPct val="80000"/>
              </a:lnSpc>
            </a:pP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en-US" altLang="zh-CN" sz="2800" dirty="0"/>
              <a:t>2</a:t>
            </a:r>
            <a:r>
              <a:rPr lang="zh-CN" altLang="en-US" sz="2800" dirty="0"/>
              <a:t>、听、说、读、写是我们日常生活中常用四种基本技能，下列说法正确的是（   ）</a:t>
            </a:r>
            <a:br>
              <a:rPr lang="zh-CN" altLang="en-US" sz="2800" dirty="0"/>
            </a:br>
            <a:r>
              <a:rPr lang="en-US" altLang="zh-CN" sz="2800" dirty="0"/>
              <a:t>A</a:t>
            </a:r>
            <a:r>
              <a:rPr lang="zh-CN" altLang="en-US" sz="2800" dirty="0"/>
              <a:t>、我们花费在听上的时间最多，倾听是非常重要的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B</a:t>
            </a:r>
            <a:r>
              <a:rPr lang="zh-CN" altLang="en-US" sz="2800" dirty="0"/>
              <a:t>、学会倾听是做人的真谛     </a:t>
            </a:r>
            <a:r>
              <a:rPr lang="en-US" altLang="zh-CN" sz="2800" dirty="0"/>
              <a:t>C</a:t>
            </a:r>
            <a:r>
              <a:rPr lang="zh-CN" altLang="en-US" sz="2800" dirty="0"/>
              <a:t>、读写是每一个人的弱点</a:t>
            </a:r>
            <a:endParaRPr lang="en-US" altLang="zh-CN" sz="2800" dirty="0"/>
          </a:p>
          <a:p>
            <a:pPr>
              <a:lnSpc>
                <a:spcPct val="80000"/>
              </a:lnSpc>
            </a:pPr>
            <a:endParaRPr lang="zh-CN" altLang="en-US" sz="2800" dirty="0"/>
          </a:p>
          <a:p>
            <a:pPr>
              <a:lnSpc>
                <a:spcPct val="80000"/>
              </a:lnSpc>
            </a:pPr>
            <a:r>
              <a:rPr lang="en-US" altLang="zh-CN" sz="2800" dirty="0"/>
              <a:t>3</a:t>
            </a:r>
            <a:r>
              <a:rPr lang="zh-CN" altLang="en-US" sz="2800" dirty="0"/>
              <a:t>、一个你认为自己不太喜欢的人向你提建议的时候，你应该</a:t>
            </a:r>
            <a:r>
              <a:rPr lang="en-US" altLang="zh-CN" sz="2800" dirty="0"/>
              <a:t>(    )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A</a:t>
            </a:r>
            <a:r>
              <a:rPr lang="zh-CN" altLang="en-US" sz="2800" dirty="0"/>
              <a:t>、不耐烦地打断他      </a:t>
            </a:r>
            <a:r>
              <a:rPr lang="en-US" altLang="zh-CN" sz="2800" dirty="0"/>
              <a:t>B</a:t>
            </a:r>
            <a:r>
              <a:rPr lang="zh-CN" altLang="en-US" sz="2800" dirty="0"/>
              <a:t>、听他读完后再回敬他</a:t>
            </a:r>
          </a:p>
          <a:p>
            <a:pPr>
              <a:lnSpc>
                <a:spcPct val="80000"/>
              </a:lnSpc>
            </a:pPr>
            <a:r>
              <a:rPr lang="en-US" altLang="zh-CN" sz="2800" dirty="0"/>
              <a:t>C</a:t>
            </a:r>
            <a:r>
              <a:rPr lang="zh-CN" altLang="en-US" sz="2800" dirty="0"/>
              <a:t>、耐心地等他说完，一直给对方应有的尊重</a:t>
            </a:r>
          </a:p>
        </p:txBody>
      </p:sp>
      <p:sp>
        <p:nvSpPr>
          <p:cNvPr id="91141" name="Text Box 5"/>
          <p:cNvSpPr txBox="1"/>
          <p:nvPr/>
        </p:nvSpPr>
        <p:spPr>
          <a:xfrm>
            <a:off x="11656060" y="1143000"/>
            <a:ext cx="4032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91142" name="Text Box 6"/>
          <p:cNvSpPr txBox="1"/>
          <p:nvPr/>
        </p:nvSpPr>
        <p:spPr>
          <a:xfrm>
            <a:off x="1541780" y="3862705"/>
            <a:ext cx="43942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91143" name="Text Box 7"/>
          <p:cNvSpPr txBox="1"/>
          <p:nvPr/>
        </p:nvSpPr>
        <p:spPr>
          <a:xfrm>
            <a:off x="10102850" y="5541010"/>
            <a:ext cx="43942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  <p:bldP spid="911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6634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sz="4800" b="1" smtClean="0"/>
              <a:t>教学目标</a:t>
            </a:r>
          </a:p>
          <a:p>
            <a:r>
              <a:rPr lang="zh-CN" altLang="en-US" sz="4800" b="1" smtClean="0"/>
              <a:t>知识目标：倾听的作用</a:t>
            </a:r>
          </a:p>
          <a:p>
            <a:r>
              <a:rPr lang="zh-CN" altLang="en-US" sz="4800" b="1" smtClean="0"/>
              <a:t>能力目标：认识、逐步学会倾听</a:t>
            </a:r>
          </a:p>
          <a:p>
            <a:r>
              <a:rPr lang="zh-CN" altLang="en-US" sz="4800" b="1" smtClean="0"/>
              <a:t>情感目标：</a:t>
            </a:r>
            <a:r>
              <a:rPr lang="zh-CN" altLang="en-US" sz="4800" b="1" smtClean="0">
                <a:solidFill>
                  <a:srgbClr val="FF0000"/>
                </a:solidFill>
              </a:rPr>
              <a:t>通过认识、学会倾听，培养良好的倾听品质</a:t>
            </a:r>
          </a:p>
          <a:p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6" name="AutoShape 14"/>
          <p:cNvSpPr/>
          <p:nvPr/>
        </p:nvSpPr>
        <p:spPr>
          <a:xfrm>
            <a:off x="6036973" y="4330729"/>
            <a:ext cx="1372870" cy="9366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7" name="Rectangle 15"/>
          <p:cNvSpPr/>
          <p:nvPr/>
        </p:nvSpPr>
        <p:spPr>
          <a:xfrm>
            <a:off x="7532370" y="4359323"/>
            <a:ext cx="4659630" cy="130619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反映了倾听在日常生</a:t>
            </a:r>
          </a:p>
          <a:p>
            <a:pPr lvl="0" algn="ctr" eaLnBrk="1" hangingPunct="1"/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活中的重要性。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1783062" y="4072331"/>
            <a:ext cx="4136390" cy="1716405"/>
          </a:xfrm>
          <a:prstGeom prst="cloudCallout">
            <a:avLst>
              <a:gd name="adj1" fmla="val -94992"/>
              <a:gd name="adj2" fmla="val 77704"/>
            </a:avLst>
          </a:prstGeom>
          <a:solidFill>
            <a:schemeClr val="bg1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图表反应了什么问题？</a:t>
            </a:r>
          </a:p>
        </p:txBody>
      </p:sp>
      <p:grpSp>
        <p:nvGrpSpPr>
          <p:cNvPr id="2" name="Group 24"/>
          <p:cNvGrpSpPr/>
          <p:nvPr/>
        </p:nvGrpSpPr>
        <p:grpSpPr>
          <a:xfrm>
            <a:off x="-1064296" y="656130"/>
            <a:ext cx="9908485" cy="3486150"/>
            <a:chOff x="-140" y="738"/>
            <a:chExt cx="3118" cy="2196"/>
          </a:xfrm>
        </p:grpSpPr>
        <p:graphicFrame>
          <p:nvGraphicFramePr>
            <p:cNvPr id="15" name="Object 2"/>
            <p:cNvGraphicFramePr>
              <a:graphicFrameLocks/>
            </p:cNvGraphicFramePr>
            <p:nvPr/>
          </p:nvGraphicFramePr>
          <p:xfrm>
            <a:off x="-140" y="738"/>
            <a:ext cx="3118" cy="2196"/>
          </p:xfrm>
          <a:graphic>
            <a:graphicData uri="http://schemas.openxmlformats.org/presentationml/2006/ole">
              <p:oleObj spid="_x0000_s36866" r:id="rId3" imgW="8543925" imgH="4267200" progId="">
                <p:embed/>
              </p:oleObj>
            </a:graphicData>
          </a:graphic>
        </p:graphicFrame>
        <p:grpSp>
          <p:nvGrpSpPr>
            <p:cNvPr id="3" name="Group 16"/>
            <p:cNvGrpSpPr/>
            <p:nvPr/>
          </p:nvGrpSpPr>
          <p:grpSpPr>
            <a:xfrm>
              <a:off x="641" y="1071"/>
              <a:ext cx="1341" cy="1440"/>
              <a:chOff x="641" y="1071"/>
              <a:chExt cx="1341" cy="1440"/>
            </a:xfrm>
          </p:grpSpPr>
          <p:sp>
            <p:nvSpPr>
              <p:cNvPr id="18" name="Text Box 8"/>
              <p:cNvSpPr txBox="1"/>
              <p:nvPr/>
            </p:nvSpPr>
            <p:spPr>
              <a:xfrm>
                <a:off x="920" y="1071"/>
                <a:ext cx="551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eaLnBrk="1" hangingPunct="1"/>
                <a:r>
                  <a:rPr lang="en-US" altLang="zh-CN" sz="28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11%</a:t>
                </a:r>
              </a:p>
            </p:txBody>
          </p:sp>
          <p:sp>
            <p:nvSpPr>
              <p:cNvPr id="19" name="Text Box 9"/>
              <p:cNvSpPr txBox="1"/>
              <p:nvPr/>
            </p:nvSpPr>
            <p:spPr>
              <a:xfrm>
                <a:off x="1334" y="1510"/>
                <a:ext cx="648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en-US" altLang="zh-CN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42%</a:t>
                </a:r>
              </a:p>
            </p:txBody>
          </p:sp>
          <p:sp>
            <p:nvSpPr>
              <p:cNvPr id="20" name="Text Box 10"/>
              <p:cNvSpPr txBox="1"/>
              <p:nvPr/>
            </p:nvSpPr>
            <p:spPr>
              <a:xfrm>
                <a:off x="824" y="2146"/>
                <a:ext cx="907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/>
                <a:r>
                  <a:rPr lang="en-US" altLang="zh-CN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32%</a:t>
                </a:r>
              </a:p>
            </p:txBody>
          </p:sp>
          <p:sp>
            <p:nvSpPr>
              <p:cNvPr id="21" name="Text Box 11"/>
              <p:cNvSpPr txBox="1"/>
              <p:nvPr/>
            </p:nvSpPr>
            <p:spPr>
              <a:xfrm>
                <a:off x="641" y="1465"/>
                <a:ext cx="628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eaLnBrk="1" hangingPunct="1"/>
                <a:r>
                  <a:rPr lang="en-US" altLang="zh-CN" sz="32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15%</a:t>
                </a:r>
              </a:p>
            </p:txBody>
          </p:sp>
        </p:grpSp>
      </p:grpSp>
      <p:sp>
        <p:nvSpPr>
          <p:cNvPr id="22" name="Rectangle 27"/>
          <p:cNvSpPr>
            <a:spLocks noGrp="1"/>
          </p:cNvSpPr>
          <p:nvPr/>
        </p:nvSpPr>
        <p:spPr>
          <a:xfrm>
            <a:off x="1839913" y="82550"/>
            <a:ext cx="8137525" cy="7191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/>
              <a:t>听、说、读、写所花时间统计图</a:t>
            </a:r>
          </a:p>
        </p:txBody>
      </p:sp>
      <p:sp>
        <p:nvSpPr>
          <p:cNvPr id="24" name="副标题 23"/>
          <p:cNvSpPr>
            <a:spLocks noGrp="1"/>
          </p:cNvSpPr>
          <p:nvPr>
            <p:ph type="subTitle" idx="1"/>
          </p:nvPr>
        </p:nvSpPr>
        <p:spPr>
          <a:xfrm>
            <a:off x="1032680" y="4448200"/>
            <a:ext cx="9144000" cy="1655762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6" grpId="0" animBg="1"/>
      <p:bldP spid="3087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Administrator\Desktop\图片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1920334" y="1037775"/>
            <a:ext cx="9249414" cy="3632699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0" cap="none" spc="0" normalizeH="0" baseline="0" noProof="0" smtClean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实话实说：</a:t>
            </a:r>
            <a:endParaRPr kumimoji="0" lang="en-US" altLang="zh-CN" sz="4000" b="1" i="0" u="none" strike="noStrike" kern="10" cap="none" spc="0" normalizeH="0" baseline="0" noProof="0" smtClean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kern="10" smtClean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你愿意与哪类型的人交朋友</a:t>
            </a:r>
            <a:endParaRPr kumimoji="0" lang="zh-CN" altLang="en-US" sz="4000" b="1" i="0" u="none" strike="noStrike" kern="10" cap="none" spc="0" normalizeH="0" baseline="0" noProof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2611120" y="2628265"/>
            <a:ext cx="7177405" cy="22098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0" cap="none" spc="0" normalizeH="0" baseline="0" noProof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4000" b="1" i="0" u="none" strike="noStrike" kern="10" cap="none" spc="0" normalizeH="0" baseline="0" noProof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无声胜有声</a:t>
            </a:r>
            <a:r>
              <a:rPr kumimoji="0" lang="en-US" altLang="zh-CN" sz="4000" b="1" i="0" u="none" strike="noStrike" kern="10" cap="none" spc="0" normalizeH="0" baseline="0" noProof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endParaRPr kumimoji="0" lang="zh-CN" altLang="en-US" sz="4000" b="1" i="0" u="none" strike="noStrike" kern="10" cap="none" spc="0" normalizeH="0" baseline="0" noProof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5" name="WordArt 3"/>
          <p:cNvSpPr>
            <a:spLocks noTextEdit="1"/>
          </p:cNvSpPr>
          <p:nvPr/>
        </p:nvSpPr>
        <p:spPr>
          <a:xfrm>
            <a:off x="1482090" y="381000"/>
            <a:ext cx="6134735" cy="1676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4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阅读角</a:t>
            </a:r>
            <a:r>
              <a:rPr lang="en-US" altLang="zh-CN" sz="44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p78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004"/>
          <p:cNvPicPr>
            <a:picLocks noChangeAspect="1"/>
          </p:cNvPicPr>
          <p:nvPr/>
        </p:nvPicPr>
        <p:blipFill>
          <a:blip r:embed="rId2">
            <a:lum bright="-17999" contrast="18000"/>
          </a:blip>
          <a:stretch>
            <a:fillRect/>
          </a:stretch>
        </p:blipFill>
        <p:spPr>
          <a:xfrm>
            <a:off x="0" y="346881"/>
            <a:ext cx="1600200" cy="86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1388745" y="1045192"/>
            <a:ext cx="10293739" cy="4648200"/>
          </a:xfrm>
          <a:solidFill>
            <a:srgbClr val="FFFFCC">
              <a:alpha val="100000"/>
            </a:srgbClr>
          </a:solidFill>
        </p:spPr>
        <p:txBody>
          <a:bodyPr vert="horz" wrap="square" lIns="91440" tIns="45720" rIns="91440" bIns="45720" anchor="t">
            <a:normAutofit/>
          </a:bodyPr>
          <a:lstStyle/>
          <a:p>
            <a:pPr>
              <a:buNone/>
            </a:pPr>
            <a:r>
              <a:rPr lang="en-US" altLang="zh-CN" sz="440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、那位女士为什么说卡耐基真会说话？ </a:t>
            </a:r>
            <a:endParaRPr lang="en-US" altLang="zh-CN" sz="440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zh-CN" altLang="en-US" sz="360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440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400" smtClean="0">
                <a:latin typeface="黑体" pitchFamily="49" charset="-122"/>
                <a:ea typeface="黑体" pitchFamily="49" charset="-122"/>
              </a:rPr>
              <a:t>、卡耐基的倾听给那位女士带来了什么？ </a:t>
            </a:r>
          </a:p>
          <a:p>
            <a:pPr eaLnBrk="1" hangingPunct="1">
              <a:buNone/>
            </a:pPr>
            <a:endParaRPr lang="en-US" altLang="zh-CN" sz="480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sz="480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80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卡耐基在倾听中获得了什么？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40" name="WordArt 4"/>
          <p:cNvSpPr/>
          <p:nvPr/>
        </p:nvSpPr>
        <p:spPr>
          <a:xfrm>
            <a:off x="1732129" y="286603"/>
            <a:ext cx="1597025" cy="128587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421789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000" b="1">
                <a:ln w="2857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请你思考</a:t>
            </a:r>
          </a:p>
        </p:txBody>
      </p:sp>
      <p:sp>
        <p:nvSpPr>
          <p:cNvPr id="16" name="文本框 22535"/>
          <p:cNvSpPr txBox="1"/>
          <p:nvPr/>
        </p:nvSpPr>
        <p:spPr>
          <a:xfrm>
            <a:off x="7131604" y="1704965"/>
            <a:ext cx="2441694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</a:rPr>
              <a:t>善于倾听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7" name="文本框 22536"/>
          <p:cNvSpPr txBox="1"/>
          <p:nvPr/>
        </p:nvSpPr>
        <p:spPr>
          <a:xfrm>
            <a:off x="1569494" y="4617493"/>
            <a:ext cx="9962864" cy="14465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</a:rPr>
              <a:t>领略了大草原的美丽风光；得到对方的赞赏和感激。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2" name="文本框 22536"/>
          <p:cNvSpPr txBox="1"/>
          <p:nvPr/>
        </p:nvSpPr>
        <p:spPr>
          <a:xfrm>
            <a:off x="4562000" y="3085238"/>
            <a:ext cx="5337175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</a:rPr>
              <a:t>快乐、愉悦的心情</a:t>
            </a:r>
            <a:r>
              <a:rPr lang="en-US" altLang="zh-CN" sz="4400" b="1" smtClean="0">
                <a:solidFill>
                  <a:srgbClr val="FF0000"/>
                </a:solidFill>
              </a:rPr>
              <a:t>…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716" y="0"/>
            <a:ext cx="116961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/>
              <a:t> </a:t>
            </a:r>
            <a:r>
              <a:rPr lang="zh-CN" altLang="en-US" sz="3600" b="1" smtClean="0">
                <a:solidFill>
                  <a:srgbClr val="002060"/>
                </a:solidFill>
              </a:rPr>
              <a:t>情境表演：</a:t>
            </a:r>
            <a:endParaRPr lang="en-US" altLang="zh-CN" sz="3600" b="1" smtClean="0">
              <a:solidFill>
                <a:srgbClr val="002060"/>
              </a:solidFill>
            </a:endParaRPr>
          </a:p>
          <a:p>
            <a:r>
              <a:rPr lang="en-US" altLang="zh-CN" sz="3600" b="1" smtClean="0">
                <a:solidFill>
                  <a:srgbClr val="002060"/>
                </a:solidFill>
              </a:rPr>
              <a:t>      </a:t>
            </a:r>
            <a:r>
              <a:rPr lang="zh-CN" altLang="en-US" sz="3600" b="1" smtClean="0">
                <a:solidFill>
                  <a:srgbClr val="002060"/>
                </a:solidFill>
              </a:rPr>
              <a:t>老师正在上课，突然听到门外响起一声“报告”，老师一看是班里的后进生小王，非常生气。“老师，您听我说，我迟到的原因是因为</a:t>
            </a:r>
            <a:r>
              <a:rPr lang="en-US" altLang="zh-CN" sz="3600" b="1" smtClean="0">
                <a:solidFill>
                  <a:srgbClr val="002060"/>
                </a:solidFill>
              </a:rPr>
              <a:t>...........</a:t>
            </a:r>
            <a:r>
              <a:rPr lang="zh-CN" altLang="en-US" sz="3600" b="1" smtClean="0">
                <a:solidFill>
                  <a:srgbClr val="002060"/>
                </a:solidFill>
              </a:rPr>
              <a:t>“别解释啦，你又不是一次两次迟到了？”“老师您能让我说一下我迟到的原因吗？“说什么，迟到还有理由了？”小王沮丧地坐到自己的座位上，委屈的泪水喷涌而出。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773" y="3848668"/>
            <a:ext cx="116688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2060"/>
                </a:solidFill>
              </a:rPr>
              <a:t>你觉得这位老师的做法妥当吗？为什么？假如你是这位老师你会怎么做？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>
          <a:xfrm>
            <a:off x="295323" y="4780271"/>
            <a:ext cx="11387667" cy="331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marR="0" lvl="0" indent="-170815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不善于倾听是不尊重别人的表现，无法走进学生的内心世界，看不到他们的闪光点，会破坏人际关系；</a:t>
            </a:r>
          </a:p>
          <a:p>
            <a:pPr marL="171450" marR="0" lvl="0" indent="-170815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善于倾听是尊重别人的表现，有利于拉近师生之间的距离，有利于化解师生的隔阂与矛盾，建立良好的人际关系。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3560</Words>
  <Application>WPS 演示</Application>
  <PresentationFormat>自定义</PresentationFormat>
  <Paragraphs>182</Paragraphs>
  <Slides>36</Slides>
  <Notes>4</Notes>
  <HiddenSlides>0</HiddenSlides>
  <MMClips>1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默认设计模板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想一想，倾听还有哪些作用？</vt:lpstr>
      <vt:lpstr>想一想，关于倾听的名言有哪些？</vt:lpstr>
      <vt:lpstr>课堂练习：</vt:lpstr>
      <vt:lpstr>幻灯片 13</vt:lpstr>
      <vt:lpstr>幻灯片 14</vt:lpstr>
      <vt:lpstr>幻灯片 15</vt:lpstr>
      <vt:lpstr>幻灯片 16</vt:lpstr>
      <vt:lpstr>为什么是第三个小金人最有价值？</vt:lpstr>
      <vt:lpstr>幻灯片 18</vt:lpstr>
      <vt:lpstr>幻灯片 19</vt:lpstr>
      <vt:lpstr>幻灯片 20</vt:lpstr>
      <vt:lpstr>幻灯片 21</vt:lpstr>
      <vt:lpstr>西方有句名言: 上帝分配给我们两个耳朵,而只给我们一张嘴巴</vt:lpstr>
      <vt:lpstr>《小猫长大了》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想一想，倾听还有哪些作用？</vt:lpstr>
      <vt:lpstr>课堂练习：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28</cp:revision>
  <dcterms:created xsi:type="dcterms:W3CDTF">2017-05-01T14:47:00Z</dcterms:created>
  <dcterms:modified xsi:type="dcterms:W3CDTF">2017-05-10T06:48:34Z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