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4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DF0378C-F3C7-46D2-8DCA-641201F8EFFD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416FE82-045F-4C3B-8059-99B863854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0"/>
          <p:cNvGrpSpPr>
            <a:grpSpLocks/>
          </p:cNvGrpSpPr>
          <p:nvPr/>
        </p:nvGrpSpPr>
        <p:grpSpPr bwMode="auto">
          <a:xfrm>
            <a:off x="0" y="0"/>
            <a:ext cx="12198350" cy="6858000"/>
            <a:chOff x="0" y="0"/>
            <a:chExt cx="12198672" cy="6858000"/>
          </a:xfrm>
        </p:grpSpPr>
        <p:pic>
          <p:nvPicPr>
            <p:cNvPr id="5" name="图片 6"/>
            <p:cNvPicPr>
              <a:picLocks noChangeAspect="1"/>
            </p:cNvPicPr>
            <p:nvPr userDrawn="1"/>
          </p:nvPicPr>
          <p:blipFill>
            <a:blip r:embed="rId3"/>
            <a:srcRect l="1318" t="23518" r="1317" b="13763"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矩形 7"/>
            <p:cNvSpPr/>
            <p:nvPr userDrawn="1"/>
          </p:nvSpPr>
          <p:spPr>
            <a:xfrm>
              <a:off x="6350" y="0"/>
              <a:ext cx="12192322" cy="6858000"/>
            </a:xfrm>
            <a:prstGeom prst="rect">
              <a:avLst/>
            </a:prstGeom>
            <a:solidFill>
              <a:srgbClr val="2C4A3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7" name="椭圆 8"/>
            <p:cNvSpPr/>
            <p:nvPr userDrawn="1"/>
          </p:nvSpPr>
          <p:spPr>
            <a:xfrm>
              <a:off x="2829000" y="455613"/>
              <a:ext cx="6269203" cy="5888037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" name="椭圆 9"/>
            <p:cNvSpPr/>
            <p:nvPr userDrawn="1"/>
          </p:nvSpPr>
          <p:spPr>
            <a:xfrm>
              <a:off x="3101375" y="681387"/>
              <a:ext cx="5787204" cy="5436081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  <a:effectLst>
              <a:glow rad="228600">
                <a:schemeClr val="tx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03200" y="2059200"/>
            <a:ext cx="5788800" cy="1720800"/>
          </a:xfrm>
        </p:spPr>
        <p:txBody>
          <a:bodyPr lIns="90000" tIns="46800" rIns="90000" bIns="46800">
            <a:normAutofit/>
          </a:bodyPr>
          <a:lstStyle>
            <a:lvl1pPr algn="ctr">
              <a:defRPr sz="4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103200" y="3852000"/>
            <a:ext cx="5788800" cy="468000"/>
          </a:xfrm>
        </p:spPr>
        <p:txBody>
          <a:bodyPr anchor="ctr" anchorCtr="0"/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 smtClean="0"/>
              <a:t>Click to edit Master subtitle style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42778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2521C-E646-4CB0-B3F7-C7C3727390A1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427788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42778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DA4DF-0DCD-4209-A097-5506C082B8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2438" y="554179"/>
            <a:ext cx="11415712" cy="5846763"/>
          </a:xfrm>
        </p:spPr>
        <p:txBody>
          <a:bodyPr/>
          <a:lstStyle>
            <a:lvl3pPr>
              <a:defRPr sz="20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CA16-6F61-4C53-9699-F995A468AA80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F4D3C-6E96-43F9-BCED-5555072B22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92667" y="1493339"/>
            <a:ext cx="11006667" cy="5100644"/>
          </a:xfrm>
          <a:solidFill>
            <a:srgbClr val="E2F2E6"/>
          </a:solidFill>
        </p:spPr>
        <p:txBody>
          <a:bodyPr anchor="ctr" anchorCtr="0"/>
          <a:lstStyle>
            <a:lvl1pPr marL="342900" indent="-342900">
              <a:lnSpc>
                <a:spcPct val="150000"/>
              </a:lnSpc>
              <a:spcBef>
                <a:spcPts val="0"/>
              </a:spcBef>
              <a:buClr>
                <a:srgbClr val="6CC082"/>
              </a:buClr>
              <a:buFont typeface="Arial" panose="020B0604020202020204" pitchFamily="34" charset="0"/>
              <a:buChar char="•"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3pPr marL="360045">
              <a:defRPr>
                <a:solidFill>
                  <a:srgbClr val="439E5B"/>
                </a:solidFill>
              </a:defRPr>
            </a:lvl3pPr>
            <a:lvl4pPr marL="539750">
              <a:defRPr>
                <a:solidFill>
                  <a:srgbClr val="439E5B"/>
                </a:solidFill>
              </a:defRPr>
            </a:lvl4pPr>
            <a:lvl5pPr marL="720090">
              <a:defRPr>
                <a:solidFill>
                  <a:srgbClr val="439E5B"/>
                </a:solidFill>
              </a:defRPr>
            </a:lvl5pPr>
            <a:lvl6pPr marL="899795">
              <a:defRPr>
                <a:solidFill>
                  <a:srgbClr val="439E5B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42EF3-8754-4BAB-8C7B-3C050A15B024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03EE4-ED00-4197-8928-9690FF55EB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5857875" y="4540250"/>
            <a:ext cx="487363" cy="487363"/>
            <a:chOff x="5857876" y="4540251"/>
            <a:chExt cx="487363" cy="487363"/>
          </a:xfrm>
        </p:grpSpPr>
        <p:sp>
          <p:nvSpPr>
            <p:cNvPr id="5" name="椭圆 7">
              <a:hlinkClick r:id="" action="ppaction://hlinkshowjump?jump=nextslide"/>
            </p:cNvPr>
            <p:cNvSpPr/>
            <p:nvPr userDrawn="1">
              <p:custDataLst>
                <p:tags r:id="rId1"/>
              </p:custDataLst>
            </p:nvPr>
          </p:nvSpPr>
          <p:spPr bwMode="auto">
            <a:xfrm>
              <a:off x="5857876" y="4540251"/>
              <a:ext cx="487363" cy="487363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dist="25400" dir="5400000" algn="t" rotWithShape="0">
                <a:srgbClr val="FFFFFF">
                  <a:alpha val="37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6" name="燕尾形 8">
              <a:hlinkClick r:id="" action="ppaction://hlinkshowjump?jump=nextslide"/>
            </p:cNvPr>
            <p:cNvSpPr/>
            <p:nvPr userDrawn="1">
              <p:custDataLst>
                <p:tags r:id="rId2"/>
              </p:custDataLst>
            </p:nvPr>
          </p:nvSpPr>
          <p:spPr bwMode="auto">
            <a:xfrm>
              <a:off x="6013451" y="4692651"/>
              <a:ext cx="176213" cy="204788"/>
            </a:xfrm>
            <a:prstGeom prst="chevron">
              <a:avLst>
                <a:gd name="adj" fmla="val 61752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3D3F41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70400" y="2192400"/>
            <a:ext cx="5263200" cy="810000"/>
          </a:xfrm>
        </p:spPr>
        <p:txBody>
          <a:bodyPr>
            <a:normAutofit/>
          </a:bodyPr>
          <a:lstStyle>
            <a:lvl1pPr algn="ctr">
              <a:defRPr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70400" y="3009600"/>
            <a:ext cx="5263200" cy="399600"/>
          </a:xfrm>
          <a:solidFill>
            <a:schemeClr val="accent1"/>
          </a:solidFill>
        </p:spPr>
        <p:txBody>
          <a:bodyPr anchor="ctr" anchorCtr="0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733FA-6EEB-40ED-B5B1-CA8662F62889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C0C30-1F37-4089-A0D3-CE48A40BBC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592667" y="1481141"/>
            <a:ext cx="5324851" cy="4932363"/>
          </a:xfrm>
          <a:solidFill>
            <a:srgbClr val="E2F2E6"/>
          </a:solidFill>
        </p:spPr>
        <p:txBody>
          <a:bodyPr anchor="ctr"/>
          <a:lstStyle>
            <a:lvl1pPr marL="0" indent="360045">
              <a:lnSpc>
                <a:spcPct val="150000"/>
              </a:lnSpc>
              <a:spcBef>
                <a:spcPts val="0"/>
              </a:spcBef>
              <a:buClr>
                <a:srgbClr val="439E5B"/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 marL="539750" indent="-360045">
              <a:defRPr>
                <a:solidFill>
                  <a:srgbClr val="439E5B"/>
                </a:solidFill>
              </a:defRPr>
            </a:lvl3pPr>
            <a:lvl4pPr marL="720090" indent="-360045">
              <a:defRPr>
                <a:solidFill>
                  <a:srgbClr val="439E5B"/>
                </a:solidFill>
              </a:defRPr>
            </a:lvl4pPr>
            <a:lvl5pPr marL="899795" indent="-360045">
              <a:defRPr>
                <a:solidFill>
                  <a:srgbClr val="439E5B"/>
                </a:solidFill>
              </a:defRPr>
            </a:lvl5pPr>
            <a:lvl6pPr marL="1080135" indent="-360045">
              <a:defRPr>
                <a:solidFill>
                  <a:srgbClr val="439E5B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259688" y="1481141"/>
            <a:ext cx="5339647" cy="4932363"/>
          </a:xfrm>
          <a:solidFill>
            <a:srgbClr val="E2F2E6"/>
          </a:solidFill>
        </p:spPr>
        <p:txBody>
          <a:bodyPr anchor="ctr"/>
          <a:lstStyle>
            <a:lvl1pPr marL="360045" indent="-360045">
              <a:lnSpc>
                <a:spcPct val="150000"/>
              </a:lnSpc>
              <a:spcBef>
                <a:spcPts val="0"/>
              </a:spcBef>
              <a:buClr>
                <a:srgbClr val="439E5B"/>
              </a:buClr>
              <a:buFont typeface="Arial" panose="020B0604020202020204" pitchFamily="34" charset="0"/>
              <a:buChar char="•"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 marL="539750" indent="-360045">
              <a:defRPr>
                <a:solidFill>
                  <a:srgbClr val="439E5B"/>
                </a:solidFill>
              </a:defRPr>
            </a:lvl3pPr>
            <a:lvl4pPr marL="720090" indent="-360045">
              <a:defRPr>
                <a:solidFill>
                  <a:srgbClr val="439E5B"/>
                </a:solidFill>
              </a:defRPr>
            </a:lvl4pPr>
            <a:lvl5pPr marL="899795" indent="-360045">
              <a:defRPr>
                <a:solidFill>
                  <a:srgbClr val="439E5B"/>
                </a:solidFill>
              </a:defRPr>
            </a:lvl5pPr>
            <a:lvl6pPr marL="1080135" indent="-360045">
              <a:defRPr>
                <a:solidFill>
                  <a:srgbClr val="439E5B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1350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CB5BE-AD26-4989-B74D-35188FC3A7E1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1350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1350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C2D98-708C-4EDD-A7BA-C63D1869BD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44794" y="659340"/>
            <a:ext cx="10515599" cy="71702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94" y="137636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44794" y="2200274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20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7205" y="137636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177205" y="2200274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20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337B2-E15C-469E-9902-2C328F270CED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EB17D-3A9A-44EF-9CE8-2A0B869C17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2"/>
          <p:cNvSpPr/>
          <p:nvPr>
            <p:custDataLst>
              <p:tags r:id="rId1"/>
            </p:custDataLst>
          </p:nvPr>
        </p:nvSpPr>
        <p:spPr bwMode="auto">
          <a:xfrm rot="7086271">
            <a:off x="6797675" y="2112963"/>
            <a:ext cx="2393950" cy="2393950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solidFill>
                <a:schemeClr val="accen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10400" y="2602800"/>
            <a:ext cx="4345200" cy="1324800"/>
          </a:xfrm>
        </p:spPr>
        <p:txBody>
          <a:bodyPr>
            <a:normAutofit/>
          </a:bodyPr>
          <a:lstStyle>
            <a:lvl1pPr>
              <a:defRPr sz="8000" b="0">
                <a:solidFill>
                  <a:srgbClr val="6BC082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>
          <a:xfrm>
            <a:off x="3348000" y="3967200"/>
            <a:ext cx="3538800" cy="522000"/>
          </a:xfrm>
        </p:spPr>
        <p:txBody>
          <a:bodyPr/>
          <a:lstStyle>
            <a:lvl1pPr marL="0" indent="0" algn="dist">
              <a:buNone/>
              <a:defRPr sz="2800"/>
            </a:lvl1pPr>
          </a:lstStyle>
          <a:p>
            <a:pPr lvl="0"/>
            <a:r>
              <a:rPr lang="en-US" altLang="zh-CN" dirty="0" smtClean="0"/>
              <a:t>Click to edit Master text styles</a:t>
            </a:r>
          </a:p>
        </p:txBody>
      </p:sp>
      <p:sp>
        <p:nvSpPr>
          <p:cNvPr id="5" name="日期占位符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F6E91-E5EE-4344-9139-9F6DF6116AE5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6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1C0C7-9C4D-4430-A95C-2FC6AACDE8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C4F7A-D0B3-4ECE-BF3E-836333CCC833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62DAB-6DD9-4015-8D74-EA30138F4A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554600" y="263108"/>
            <a:ext cx="9082800" cy="9396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1554600" y="1307536"/>
            <a:ext cx="9082800" cy="45432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554600" y="5959880"/>
            <a:ext cx="9082800" cy="5976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CA4A8-0A0E-48AA-BAC6-60BCE52B44E5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5221F-AE07-4EBD-9C05-98CCBDCFE2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393742" y="565082"/>
            <a:ext cx="1453553" cy="5597180"/>
          </a:xfrm>
        </p:spPr>
        <p:txBody>
          <a:bodyPr vert="eaVert" anchor="ctr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347730" y="565082"/>
            <a:ext cx="9629637" cy="5597180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4"/>
            <a:r>
              <a:rPr lang="zh-CN" altLang="en-US" dirty="0" smtClean="0"/>
              <a:t>第四级</a:t>
            </a:r>
            <a:endParaRPr lang="en-US" altLang="zh-CN" dirty="0" smtClean="0"/>
          </a:p>
          <a:p>
            <a:pPr lvl="5"/>
            <a:r>
              <a:rPr lang="zh-CN" altLang="en-US" dirty="0" smtClean="0"/>
              <a:t>第五级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B7034-383D-4DD4-BE7D-BF2FFE648E39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5E07D-6BBB-42E3-B995-980B42F611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8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-6350" y="0"/>
            <a:ext cx="12192000" cy="6858000"/>
          </a:xfrm>
          <a:prstGeom prst="rect">
            <a:avLst/>
          </a:prstGeom>
          <a:solidFill>
            <a:srgbClr val="2C4A3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028" name="KSO_BT1"/>
          <p:cNvSpPr>
            <a:spLocks noGrp="1"/>
          </p:cNvSpPr>
          <p:nvPr>
            <p:ph type="title"/>
          </p:nvPr>
        </p:nvSpPr>
        <p:spPr bwMode="auto">
          <a:xfrm>
            <a:off x="592138" y="355600"/>
            <a:ext cx="110077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aseline="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fld id="{C459C12A-247B-4633-A1B0-6968F654B17F}" type="datetimeFigureOut">
              <a:rPr lang="zh-CN" altLang="en-US"/>
              <a:pPr>
                <a:defRPr/>
              </a:pPr>
              <a:t>2017-3-10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 baseline="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fld id="{3E45DE5B-2CAF-46A6-99BA-27CB94A99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2138" y="1365250"/>
            <a:ext cx="11007725" cy="4854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60" r:id="rId3"/>
    <p:sldLayoutId id="2147483661" r:id="rId4"/>
    <p:sldLayoutId id="2147483657" r:id="rId5"/>
    <p:sldLayoutId id="2147483662" r:id="rId6"/>
    <p:sldLayoutId id="2147483656" r:id="rId7"/>
    <p:sldLayoutId id="2147483655" r:id="rId8"/>
    <p:sldLayoutId id="2147483654" r:id="rId9"/>
    <p:sldLayoutId id="2147483653" r:id="rId10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57188" indent="-357188" algn="just" rtl="0" fontAlgn="base">
        <a:lnSpc>
          <a:spcPct val="110000"/>
        </a:lnSpc>
        <a:spcBef>
          <a:spcPts val="1800"/>
        </a:spcBef>
        <a:spcAft>
          <a:spcPct val="0"/>
        </a:spcAft>
        <a:buClr>
          <a:srgbClr val="EFF6DF"/>
        </a:buClr>
        <a:buSzPct val="100000"/>
        <a:buFont typeface="Wingdings" pitchFamily="2" charset="2"/>
        <a:buChar char=""/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1pPr>
      <a:lvl2pPr marL="285750" indent="-285750" algn="just" rtl="0" fontAlgn="base">
        <a:lnSpc>
          <a:spcPct val="130000"/>
        </a:lnSpc>
        <a:spcBef>
          <a:spcPct val="0"/>
        </a:spcBef>
        <a:spcAft>
          <a:spcPts val="600"/>
        </a:spcAft>
        <a:buClr>
          <a:srgbClr val="FFFFFF"/>
        </a:buClr>
        <a:buFont typeface="Arial" charset="0"/>
        <a:buChar char="•"/>
        <a:defRPr sz="2000" kern="1200">
          <a:solidFill>
            <a:schemeClr val="tx1"/>
          </a:solidFill>
          <a:latin typeface="幼圆" pitchFamily="49" charset="-122"/>
          <a:ea typeface="黑体" panose="02010609060101010101" pitchFamily="2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03563" y="2058988"/>
            <a:ext cx="5788025" cy="1720850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 bwMode="auto">
          <a:xfrm>
            <a:off x="3103563" y="3851275"/>
            <a:ext cx="5788025" cy="468313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zh-CN" altLang="en-US" smtClean="0">
              <a:latin typeface="Arial" charset="0"/>
            </a:endParaRPr>
          </a:p>
        </p:txBody>
      </p:sp>
      <p:pic>
        <p:nvPicPr>
          <p:cNvPr id="13315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863" y="101600"/>
            <a:ext cx="5732462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2325" y="101600"/>
            <a:ext cx="5715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725" y="342900"/>
            <a:ext cx="10760075" cy="5834063"/>
          </a:xfrm>
        </p:spPr>
        <p:txBody>
          <a:bodyPr>
            <a:normAutofit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2、张某读九年级，无心学习，平日里喜讲“哥们儿义气”，结交杜会朋友。一天晚10 时多，张某跟邻居李某一起来到了迪斯科舞厅玩耍，刚好碰上李某认识的四川籍男青年朱某及其3个朋友，6人便一起喝酒、跳舞。朱某与另一伙人因口角而发生争斗，在打斗过程中李某也持啤酒瓶砸打对方，当李某被对方两人追打时，张某即上前相助。双方斗殴，造成一人死亡，两人重伤。该市人民检察院向该市中级人民法院提起公诉，指控被告人朱某犯故意杀人罪、故意伤害罪，被告人李某、张某犯聚众斗殴罪，张某走上违法犯罪道路的事例说明（  ) 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①要慎交朋友 ②不交损友 ③朋友有难要拔刀相助 ④与不善人居，如人鲍鱼之肆，久而不闻其臭，亦与之化矣 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A．①②③   B．①②③④   C．①②④    D．②③④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>
                <a:latin typeface="+mj-lt"/>
                <a:ea typeface="+mj-ea"/>
              </a:rPr>
              <a:t>答案解析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答案：C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解析：我们与社会上的人交朋友，要不交损友，乐交诤友。张某由于交友不慎而走上违法犯罪的道路表明要慎交友，故备选答案 ①②④正确，③的观点错误。排除含有③的选项得出正确答案C。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3、春秋时期的孙膑与庞涓，同师学艺，但庞涓心胸狭窄，嫉妒孙膑的才能，设计陷害孙膑，使孙膑蒙受不白之冤，遭受残肢之刑。这个故事告诉我们（  ）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A．结交朋友要谨慎，要有选择性，否则就可能因此遭受不必要的牺牲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B．结交朋友必然带来危害，因此我们应少交朋友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C．交友不能拉帮结派，搞“小团体主义”，否则受害的还是自己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D．朋友不足信，对朋友要心存警备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>
                <a:latin typeface="+mj-lt"/>
                <a:ea typeface="+mj-ea"/>
              </a:rPr>
              <a:t>解析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答案：A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解析：庞涓对孙膑的种种陷害，警示我们交友时要慎重。要克服交往中的误区，交友是一个平等互惠的过程，给予和分担必须是相互的，这样才能做到“双赢”甚至“多赢”；宽容他人，尊重差异，加强沟通，我们就会交到更多的朋友，获得更为持久、真挚的友谊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latin typeface="+mj-lt"/>
                <a:ea typeface="+mj-ea"/>
                <a:sym typeface="+mn-ea"/>
              </a:rPr>
              <a:t>课后训练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en-US" altLang="zh-CN" smtClean="0">
                <a:latin typeface="+mn-lt"/>
                <a:ea typeface="+mn-ea"/>
              </a:rPr>
              <a:t>1</a:t>
            </a:r>
            <a:r>
              <a:rPr lang="zh-CN" altLang="en-US" smtClean="0">
                <a:latin typeface="+mn-lt"/>
                <a:ea typeface="+mn-ea"/>
              </a:rPr>
              <a:t>、“近朱者赤，近墨者黑。”这句古语给我们的启示是（   ）                    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A．不同颜色之间能相互污染   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  B．我们应善交益友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C．我们应多交朋友，广交朋友  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 D．我们应少交朋友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/>
              <a:t>2</a:t>
            </a:r>
            <a:r>
              <a:rPr lang="zh-CN" altLang="en-US"/>
              <a:t>、“……朋友一生一起走，那些日子不再有，一句话，一辈子，一生情，一杯酒……”一曲《朋友》让许多人感慨万千，我们每个人都离不开朋友。下列关于朋友的说法正确的是（  ）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A.没有美酒就没有朋友         B.为朋友两肋插刀，义不容辞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C.人生贵在相知，何用金与钱  D.结拜兄弟即为朋友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3、当朋友与别人打架的时候，我们应当  （  ）                             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A．不顾一切的帮他打人                         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 B．为了朋友只能做些违心的事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C．劝阻他，朋友之间也需要有善意的批评和争辩     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D．朋友叫我做什么，我就做什么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4、一位外国作家说过：“要想吸引朋友，须有种种品格。自私、小气、嫉妒、不喜欢成人之美、不乐闻人之誉的人，是不会获得朋友的。”这句话表明 （  ）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①自私、小气是朋友的大敌 ②要想增加自己对朋友的吸引力，必须培养多方面的优秀品质 ③只有十全十美的人才能获得友情 ④待人宽容、大度的人是最能获得友情的</a:t>
            </a:r>
          </a:p>
          <a:p>
            <a:pPr fontAlgn="auto">
              <a:spcAft>
                <a:spcPts val="0"/>
              </a:spcAft>
              <a:defRPr/>
            </a:pPr>
            <a:r>
              <a:rPr lang="zh-CN" altLang="en-US"/>
              <a:t>A．①②③    B．①②③    C．①②④    D．①③④   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/>
              <a:t>5</a:t>
            </a:r>
            <a:r>
              <a:rPr lang="zh-CN" altLang="en-US"/>
              <a:t>、小亮的学习成绩很好，别人经常向他请教问题他却不愿意帮助别人，总说：“自己去想！”有时还骗同学说：“我也不会。”他平时还经常叫别人的外号，对待同学之间出现的小问题也总是大吵大闹。为此同学们都不愿意和他交往。小亮也感觉到别人不愿意理他，可他却不知道是什么原因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>
                <a:latin typeface="+mj-lt"/>
                <a:ea typeface="+mj-ea"/>
              </a:rPr>
              <a:t>问题设计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（1）找一找：如果你是小亮的朋友，请你帮助小亮指出错误行为及其实质。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（2）想一想：你打算怎样与朋友友好相处？（不少于三点）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103563" y="2058988"/>
            <a:ext cx="5788025" cy="17208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+mj-lt"/>
                <a:ea typeface="+mj-ea"/>
                <a:sym typeface="Arial" panose="020B0604020202020204" pitchFamily="34" charset="0"/>
              </a:rPr>
              <a:t>第三单元 一起成长</a:t>
            </a:r>
            <a:br>
              <a:rPr lang="zh-CN" altLang="en-US" dirty="0" smtClean="0">
                <a:latin typeface="+mj-lt"/>
                <a:ea typeface="+mj-ea"/>
                <a:sym typeface="Arial" panose="020B0604020202020204" pitchFamily="34" charset="0"/>
              </a:rPr>
            </a:br>
            <a:r>
              <a:rPr lang="zh-CN" altLang="en-US" dirty="0" smtClean="0">
                <a:latin typeface="+mj-lt"/>
                <a:ea typeface="+mj-ea"/>
                <a:sym typeface="Arial" panose="020B0604020202020204" pitchFamily="34" charset="0"/>
              </a:rPr>
              <a:t>第十课  我的朋友圈</a:t>
            </a:r>
            <a:br>
              <a:rPr lang="zh-CN" altLang="en-US" dirty="0" smtClean="0">
                <a:latin typeface="+mj-lt"/>
                <a:ea typeface="+mj-ea"/>
                <a:sym typeface="Arial" panose="020B0604020202020204" pitchFamily="34" charset="0"/>
              </a:rPr>
            </a:br>
            <a:endParaRPr lang="zh-CN" altLang="en-US" dirty="0" smtClean="0">
              <a:latin typeface="+mj-lt"/>
              <a:ea typeface="+mj-ea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103563" y="3851275"/>
            <a:ext cx="5788025" cy="468313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Clr>
                <a:schemeClr val="accent2">
                  <a:lumMod val="20000"/>
                  <a:lumOff val="80000"/>
                </a:schemeClr>
              </a:buClr>
              <a:defRPr/>
            </a:pPr>
            <a:r>
              <a:rPr lang="zh-CN" altLang="en-US" sz="4000" dirty="0" smtClean="0">
                <a:solidFill>
                  <a:srgbClr val="FF0000"/>
                </a:solidFill>
                <a:latin typeface="+mn-lt"/>
                <a:ea typeface="+mn-ea"/>
                <a:sym typeface="Arial" panose="020B0604020202020204" pitchFamily="34" charset="0"/>
              </a:rPr>
              <a:t>交真正的朋友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>
                <a:latin typeface="+mj-lt"/>
                <a:ea typeface="+mj-ea"/>
              </a:rPr>
              <a:t>参考答案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>
            <a:normAutofit lnSpcReduction="20000"/>
          </a:bodyPr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en-US" altLang="zh-CN" smtClean="0">
                <a:latin typeface="+mn-lt"/>
                <a:ea typeface="+mn-ea"/>
              </a:rPr>
              <a:t>1.B2.C3.C4.C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en-US" altLang="zh-CN" smtClean="0">
                <a:latin typeface="+mn-lt"/>
                <a:ea typeface="+mn-ea"/>
              </a:rPr>
              <a:t>5.（1）①别人向他请教问题时，不愿意帮助别人。实质：自私，对同学缺乏关爱和帮助。②骗同学说自己不会做题。实质：不诚实。③平时还经常叫同学的外号。实质：不尊重他人。④对待同学之间出现的小问题也总是大吵大闹。实质：不懂得宽容。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en-US" altLang="zh-CN" smtClean="0">
                <a:latin typeface="+mn-lt"/>
                <a:ea typeface="+mn-ea"/>
              </a:rPr>
              <a:t>（2）本题答案具有开放性，能结合实际行之有效即可。    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en-US" altLang="zh-CN" smtClean="0">
                <a:latin typeface="+mn-lt"/>
                <a:ea typeface="+mn-ea"/>
              </a:rPr>
              <a:t>范例：①时时刻刻顾及别人的自尊，将心比心地尊重他人，不损伤他人的尊严。②学会与他人合作，相互取长补短。③学会宽容，不计较他人的过失。④学会心理换位，站在对方的角度想问题，对他人多一份关爱、理解，少一份摩擦、误解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667250" y="2636838"/>
            <a:ext cx="2784475" cy="642937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课前预习</a:t>
            </a:r>
            <a:endParaRPr lang="zh-CN" altLang="zh-CN" sz="3600" b="1">
              <a:solidFill>
                <a:srgbClr val="FF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15362" name="Text Box 17"/>
          <p:cNvSpPr txBox="1">
            <a:spLocks noChangeArrowheads="1"/>
          </p:cNvSpPr>
          <p:nvPr/>
        </p:nvSpPr>
        <p:spPr bwMode="auto">
          <a:xfrm>
            <a:off x="4667250" y="4195763"/>
            <a:ext cx="2784475" cy="642937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  <a:sym typeface="宋体" charset="-122"/>
              </a:rPr>
              <a:t>典例精析</a:t>
            </a:r>
          </a:p>
        </p:txBody>
      </p:sp>
      <p:sp>
        <p:nvSpPr>
          <p:cNvPr id="15363" name="Text Box 17"/>
          <p:cNvSpPr txBox="1">
            <a:spLocks noChangeArrowheads="1"/>
          </p:cNvSpPr>
          <p:nvPr/>
        </p:nvSpPr>
        <p:spPr bwMode="auto">
          <a:xfrm>
            <a:off x="4667250" y="5138738"/>
            <a:ext cx="2784475" cy="6413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课后训练</a:t>
            </a:r>
            <a:endParaRPr lang="zh-CN" altLang="zh-CN" sz="3600" b="1">
              <a:solidFill>
                <a:srgbClr val="FF0000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15364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703763" y="1804988"/>
            <a:ext cx="2784475" cy="7048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5365" name="矩形 1"/>
          <p:cNvSpPr>
            <a:spLocks noChangeArrowheads="1"/>
          </p:cNvSpPr>
          <p:nvPr/>
        </p:nvSpPr>
        <p:spPr bwMode="auto">
          <a:xfrm>
            <a:off x="3389313" y="85725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目录</a:t>
            </a:r>
          </a:p>
        </p:txBody>
      </p:sp>
      <p:sp>
        <p:nvSpPr>
          <p:cNvPr id="1536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703763" y="3370263"/>
            <a:ext cx="2784475" cy="642937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  <a:sym typeface="宋体" charset="-122"/>
              </a:rPr>
              <a:t>知识结构</a:t>
            </a:r>
          </a:p>
        </p:txBody>
      </p:sp>
    </p:spTree>
    <p:custDataLst>
      <p:tags r:id="rId1"/>
    </p:custDataLst>
  </p:cSld>
  <p:clrMapOvr>
    <a:masterClrMapping/>
  </p:clrMapOvr>
  <p:transition advClick="0"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>
                <a:latin typeface="+mj-lt"/>
                <a:ea typeface="+mj-ea"/>
                <a:sym typeface="+mn-ea"/>
              </a:rPr>
              <a:t>学习目标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1、知道什么是真正的友谊，把握好交友原则。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2、通过学习学会正确交友，正确认识什么是真正的友谊。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3、认识益友，受益终生。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>
                <a:latin typeface="+mj-lt"/>
                <a:ea typeface="+mj-ea"/>
                <a:sym typeface="+mn-ea"/>
              </a:rPr>
              <a:t>课前预习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1、真正的友谊是____的，我们不能以牺牲原则为____来维持所谓的友谊。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2、在交友过程中，让你牺牲______的友谊不是真友谊，______地维护你的人也不是真朋友。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3、我们要结交_____，远离_____。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4、真正的友谊是建立在____基础上的。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5、在交友过程中，拉帮结派， 以身份、地位、家庭条件、考试成绩等为前提的友谊都不是______。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>
                <a:latin typeface="+mj-lt"/>
                <a:ea typeface="+mj-ea"/>
              </a:rPr>
              <a:t>答案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1. 讲原则 代价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2. 原则和道德 无条件、无原则 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3. 诤友 损友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4. 平等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5. 真友谊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Arial" charset="0"/>
                <a:sym typeface="+mn-ea"/>
              </a:rPr>
              <a:t>知识结构</a:t>
            </a:r>
            <a:r>
              <a:rPr lang="zh-CN" altLang="en-US" smtClean="0">
                <a:latin typeface="Arial" charset="0"/>
              </a:rPr>
              <a:t/>
            </a:r>
            <a:br>
              <a:rPr lang="zh-CN" altLang="en-US" smtClean="0">
                <a:latin typeface="Arial" charset="0"/>
              </a:rPr>
            </a:br>
            <a:endParaRPr lang="zh-CN" altLang="en-US" smtClean="0">
              <a:latin typeface="Arial" charset="0"/>
            </a:endParaRPr>
          </a:p>
        </p:txBody>
      </p:sp>
      <p:pic>
        <p:nvPicPr>
          <p:cNvPr id="19458" name="内容占位符 3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60575" y="1946275"/>
            <a:ext cx="6659563" cy="3709988"/>
          </a:xfr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zh-CN" dirty="0" smtClean="0">
                <a:latin typeface="+mj-lt"/>
                <a:ea typeface="+mj-ea"/>
                <a:sym typeface="宋体" panose="02010600030101010101" pitchFamily="2" charset="-122"/>
              </a:rPr>
              <a:t>典例精析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1、七年级学生小李经常进入网吧玩电子游戏，他的好朋友小王知道了这件事，小王不但没有和小李一起玩游戏，反而把小李严厉地批评了一顿。对此事认识错误的是（  ）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A小王能够与小李坦诚相见，这是真正的朋友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B小王这样做是坚持原则的表现，有利于小李改正错误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C小王这样做不顾小李的情面，不讲“哥们儿义气”，不能算是好朋友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D小王勇于提出批评，是值得交往的朋友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>
                <a:latin typeface="+mj-lt"/>
                <a:ea typeface="+mj-ea"/>
              </a:rPr>
              <a:t>答案解析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92138" y="1493838"/>
            <a:ext cx="11007725" cy="5100637"/>
          </a:xfrm>
        </p:spPr>
        <p:txBody>
          <a:bodyPr/>
          <a:lstStyle/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答案：C</a:t>
            </a:r>
          </a:p>
          <a:p>
            <a:pPr marL="228600" indent="-228600" fontAlgn="auto">
              <a:spcAft>
                <a:spcPts val="0"/>
              </a:spcAft>
              <a:buSzTx/>
              <a:defRPr/>
            </a:pPr>
            <a:r>
              <a:rPr lang="zh-CN" altLang="en-US" smtClean="0">
                <a:latin typeface="+mn-lt"/>
                <a:ea typeface="+mn-ea"/>
              </a:rPr>
              <a:t>解析：本题考查真正的友谊与“哥们儿义气”的区别。小王的做法是正确的，坚持了原则，是对小李的帮助。本题是逆向选择题，一定要注意看清题目，以免误选。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52459"/>
  <p:tag name="MH_LIBRARY" val="GRAPHIC"/>
  <p:tag name="MH_ORDER" val="Oval 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52459"/>
  <p:tag name="MH_LIBRARY" val="GRAPHIC"/>
  <p:tag name="MH_ORDER" val="Chevron 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60605"/>
  <p:tag name="MH_LIBRARY" val="GRAPHIC"/>
  <p:tag name="MH_ORDER" val="Block Arc 2"/>
  <p:tag name="KSO_WM_TAG_VERSION" val="1.0"/>
  <p:tag name="KSO_WM_BEAUTIFY_FLAG" val="#wm#"/>
  <p:tag name="KSO_WM_UNIT_TYPE" val="i"/>
  <p:tag name="KSO_WM_UNIT_ID" val="280*i*1"/>
  <p:tag name="KSO_WM_TEMPLATE_CATEGORY" val="custom"/>
  <p:tag name="KSO_WM_TEMPLATE_INDEX" val="16010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MH" val="20150921153126"/>
  <p:tag name="MH_LIBRARY" val="GRAPHIC"/>
  <p:tag name="MH_TYPE" val="PageTitle"/>
  <p:tag name="MH_ORDER" val="PageTitle"/>
  <p:tag name="KSO_WM_UNIT_TYPE" val="a"/>
  <p:tag name="KSO_WM_UNIT_INDEX" val="1"/>
  <p:tag name="KSO_WM_UNIT_ID" val="custom160102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f"/>
  <p:tag name="KSO_WM_UNIT_INDEX" val="1"/>
  <p:tag name="KSO_WM_UNIT_ID" val="custom160102_2*f*1"/>
  <p:tag name="KSO_WM_UNIT_CLEAR" val="1"/>
  <p:tag name="KSO_WM_UNIT_LAYERLEVEL" val="1"/>
  <p:tag name="KSO_WM_UNIT_VALUE" val="315"/>
  <p:tag name="KSO_WM_UNIT_HIGHLIGHT" val="0"/>
  <p:tag name="KSO_WM_UNIT_COMPATIBLE" val="0"/>
  <p:tag name="KSO_WM_UNIT_PRESET_TEXT_INDEX" val="5"/>
  <p:tag name="KSO_WM_UNIT_PRESET_TEXT_LEN" val="23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  <p:tag name="KSO_WM_TAG_VERSION" val="1.0"/>
  <p:tag name="KSO_WM_SLIDE_ID" val="custom16010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EMPLATE_THUMBS_INDEX" val="1、7、8、10、20、23、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a"/>
  <p:tag name="KSO_WM_UNIT_INDEX" val="1"/>
  <p:tag name="KSO_WM_UNIT_ID" val="custom160102_1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02"/>
  <p:tag name="KSO_WM_UNIT_TYPE" val="b"/>
  <p:tag name="KSO_WM_UNIT_INDEX" val="1"/>
  <p:tag name="KSO_WM_UNIT_ID" val="custom160102_1*b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0921153126"/>
  <p:tag name="MH_LIBRARY" val="GRAPHIC"/>
  <p:tag name="KSO_WM_TEMPLATE_CATEGORY" val="custom"/>
  <p:tag name="KSO_WM_TEMPLATE_INDEX" val="160102"/>
  <p:tag name="KSO_WM_TAG_VERSION" val="1.0"/>
  <p:tag name="KSO_WM_SLIDE_ID" val="custom160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7*118"/>
  <p:tag name="KSO_WM_SLIDE_SIZE" val="867*402"/>
</p:tagLst>
</file>

<file path=ppt/theme/theme1.xml><?xml version="1.0" encoding="utf-8"?>
<a:theme xmlns:a="http://schemas.openxmlformats.org/drawingml/2006/main" name="1_A000120140530A99PPBG">
  <a:themeElements>
    <a:clrScheme name="自定义 688">
      <a:dk1>
        <a:srgbClr val="FFFFFF"/>
      </a:dk1>
      <a:lt1>
        <a:srgbClr val="3F4143"/>
      </a:lt1>
      <a:dk2>
        <a:srgbClr val="FFFFFF"/>
      </a:dk2>
      <a:lt2>
        <a:srgbClr val="3F4143"/>
      </a:lt2>
      <a:accent1>
        <a:srgbClr val="6CC082"/>
      </a:accent1>
      <a:accent2>
        <a:srgbClr val="ADD15D"/>
      </a:accent2>
      <a:accent3>
        <a:srgbClr val="26CACA"/>
      </a:accent3>
      <a:accent4>
        <a:srgbClr val="83A7E1"/>
      </a:accent4>
      <a:accent5>
        <a:srgbClr val="FFC000"/>
      </a:accent5>
      <a:accent6>
        <a:srgbClr val="C00000"/>
      </a:accent6>
      <a:hlink>
        <a:srgbClr val="93E2FF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上阴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1633</Words>
  <Application>WPS 演示</Application>
  <PresentationFormat>Custom</PresentationFormat>
  <Paragraphs>74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5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黑体</vt:lpstr>
      <vt:lpstr>Wingdings</vt:lpstr>
      <vt:lpstr>幼圆</vt:lpstr>
      <vt:lpstr>Calibri</vt:lpstr>
      <vt:lpstr>宋体</vt:lpstr>
      <vt:lpstr>楷体</vt:lpstr>
      <vt:lpstr>+mn-ea</vt:lpstr>
      <vt:lpstr>1_A000120140530A99PPBG</vt:lpstr>
      <vt:lpstr>1_A000120140530A99PPBG</vt:lpstr>
      <vt:lpstr>1_A000120140530A99PPBG</vt:lpstr>
      <vt:lpstr>1_A000120140530A99PPBG</vt:lpstr>
      <vt:lpstr>1_A000120140530A99PPBG</vt:lpstr>
      <vt:lpstr>幻灯片 1</vt:lpstr>
      <vt:lpstr>第三单元 一起成长 第十课  我的朋友圈 </vt:lpstr>
      <vt:lpstr>幻灯片 3</vt:lpstr>
      <vt:lpstr>学习目标</vt:lpstr>
      <vt:lpstr>课前预习</vt:lpstr>
      <vt:lpstr>答案</vt:lpstr>
      <vt:lpstr>知识结构 </vt:lpstr>
      <vt:lpstr>典例精析</vt:lpstr>
      <vt:lpstr>答案解析</vt:lpstr>
      <vt:lpstr>幻灯片 10</vt:lpstr>
      <vt:lpstr>答案解析</vt:lpstr>
      <vt:lpstr>幻灯片 12</vt:lpstr>
      <vt:lpstr>解析</vt:lpstr>
      <vt:lpstr>课后训练</vt:lpstr>
      <vt:lpstr>幻灯片 15</vt:lpstr>
      <vt:lpstr>幻灯片 16</vt:lpstr>
      <vt:lpstr>幻灯片 17</vt:lpstr>
      <vt:lpstr>幻灯片 18</vt:lpstr>
      <vt:lpstr>问题设计</vt:lpstr>
      <vt:lpstr>参考答案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丁洪波</cp:lastModifiedBy>
  <cp:revision>3</cp:revision>
  <dcterms:created xsi:type="dcterms:W3CDTF">2017-03-09T22:00:28Z</dcterms:created>
  <dcterms:modified xsi:type="dcterms:W3CDTF">2017-03-10T00:14:35Z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