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3"/>
    <p:sldId id="258" r:id="rId4"/>
    <p:sldId id="513" r:id="rId5"/>
    <p:sldId id="514" r:id="rId6"/>
    <p:sldId id="515" r:id="rId7"/>
    <p:sldId id="517" r:id="rId8"/>
    <p:sldId id="519" r:id="rId9"/>
    <p:sldId id="534" r:id="rId10"/>
    <p:sldId id="535" r:id="rId11"/>
    <p:sldId id="520" r:id="rId12"/>
    <p:sldId id="521" r:id="rId13"/>
    <p:sldId id="522" r:id="rId14"/>
    <p:sldId id="523" r:id="rId15"/>
    <p:sldId id="536" r:id="rId16"/>
    <p:sldId id="524" r:id="rId17"/>
    <p:sldId id="525" r:id="rId18"/>
    <p:sldId id="526" r:id="rId19"/>
    <p:sldId id="527" r:id="rId20"/>
    <p:sldId id="528" r:id="rId21"/>
    <p:sldId id="529" r:id="rId22"/>
    <p:sldId id="279" r:id="rId23"/>
    <p:sldId id="391" r:id="rId24"/>
    <p:sldId id="509" r:id="rId25"/>
    <p:sldId id="301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User" initials="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269"/>
        <p:guide pos="30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-12700" y="80963"/>
            <a:ext cx="9123363" cy="439738"/>
          </a:xfrm>
          <a:prstGeom prst="flowChartAlternateProcess">
            <a:avLst/>
          </a:prstGeom>
          <a:solidFill>
            <a:srgbClr val="D1E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图片 4" descr="优翼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 descr="优翼logo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-12700" y="6496050"/>
            <a:ext cx="9150350" cy="360363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869" y="6504300"/>
            <a:ext cx="3852546" cy="3657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www.youyi100.com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GIF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076325" y="316039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第四章 世界的气候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1643858" y="4247674"/>
            <a:ext cx="6153150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第三节 影响气候的主要因素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 Box 33"/>
          <p:cNvSpPr txBox="1"/>
          <p:nvPr/>
        </p:nvSpPr>
        <p:spPr>
          <a:xfrm>
            <a:off x="5919788" y="836613"/>
            <a:ext cx="2971800" cy="969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七年级地理上册（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XJ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32769"/>
          <p:cNvSpPr txBox="1"/>
          <p:nvPr/>
        </p:nvSpPr>
        <p:spPr>
          <a:xfrm>
            <a:off x="1066800" y="1373188"/>
            <a:ext cx="7332663" cy="5013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热带：南回归线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北回归线   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原因：有太阳直射现象；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温带：南回归线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南极圈，北回归线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北极圈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原因：无太阳直射、极昼和极夜现象；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寒带：南极圈以内，北极圈以内，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原因：有极昼极夜现象。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1" name="文本框 32771"/>
          <p:cNvSpPr txBox="1"/>
          <p:nvPr/>
        </p:nvSpPr>
        <p:spPr>
          <a:xfrm>
            <a:off x="234315" y="622300"/>
            <a:ext cx="2240915" cy="579120"/>
          </a:xfrm>
          <a:prstGeom prst="rect">
            <a:avLst/>
          </a:prstGeom>
          <a:noFill/>
          <a:ln w="28575">
            <a:solidFill>
              <a:srgbClr val="EA4B14"/>
            </a:solidFill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五带的划分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3" name="对象 33794"/>
          <p:cNvGraphicFramePr>
            <a:graphicFrameLocks noChangeAspect="1"/>
          </p:cNvGraphicFramePr>
          <p:nvPr/>
        </p:nvGraphicFramePr>
        <p:xfrm>
          <a:off x="2133600" y="969963"/>
          <a:ext cx="4979988" cy="536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14650" imgH="3141345" progId="Flash.Movie">
                  <p:embed/>
                </p:oleObj>
              </mc:Choice>
              <mc:Fallback>
                <p:oleObj name="" r:id="rId1" imgW="2914650" imgH="314134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3600" y="969963"/>
                        <a:ext cx="4979988" cy="536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4" name="组合 33795"/>
          <p:cNvGrpSpPr/>
          <p:nvPr/>
        </p:nvGrpSpPr>
        <p:grpSpPr>
          <a:xfrm>
            <a:off x="557213" y="1058863"/>
            <a:ext cx="8235950" cy="5205412"/>
            <a:chOff x="0" y="0"/>
            <a:chExt cx="5188" cy="3279"/>
          </a:xfrm>
        </p:grpSpPr>
        <p:sp>
          <p:nvSpPr>
            <p:cNvPr id="13315" name="直接连接符 33796"/>
            <p:cNvSpPr/>
            <p:nvPr/>
          </p:nvSpPr>
          <p:spPr>
            <a:xfrm>
              <a:off x="2913" y="56"/>
              <a:ext cx="1007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16" name="直接连接符 33797"/>
            <p:cNvSpPr/>
            <p:nvPr/>
          </p:nvSpPr>
          <p:spPr>
            <a:xfrm>
              <a:off x="3321" y="278"/>
              <a:ext cx="153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17" name="文本框 33798"/>
            <p:cNvSpPr txBox="1"/>
            <p:nvPr/>
          </p:nvSpPr>
          <p:spPr>
            <a:xfrm>
              <a:off x="3920" y="0"/>
              <a:ext cx="1242" cy="29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有极昼极夜</a:t>
              </a: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18" name="直接连接符 33799"/>
            <p:cNvSpPr/>
            <p:nvPr/>
          </p:nvSpPr>
          <p:spPr>
            <a:xfrm flipH="1">
              <a:off x="90" y="56"/>
              <a:ext cx="2065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19" name="直接连接符 33800"/>
            <p:cNvSpPr/>
            <p:nvPr/>
          </p:nvSpPr>
          <p:spPr>
            <a:xfrm flipH="1">
              <a:off x="90" y="1106"/>
              <a:ext cx="945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20" name="直接连接符 33801"/>
            <p:cNvSpPr/>
            <p:nvPr/>
          </p:nvSpPr>
          <p:spPr>
            <a:xfrm flipH="1">
              <a:off x="70" y="2188"/>
              <a:ext cx="965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21" name="文本框 33802"/>
            <p:cNvSpPr txBox="1"/>
            <p:nvPr/>
          </p:nvSpPr>
          <p:spPr>
            <a:xfrm>
              <a:off x="0" y="1496"/>
              <a:ext cx="1189" cy="29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有阳光直射</a:t>
              </a:r>
              <a:endPara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22" name="直接连接符 33803"/>
            <p:cNvSpPr/>
            <p:nvPr/>
          </p:nvSpPr>
          <p:spPr>
            <a:xfrm flipH="1">
              <a:off x="0" y="3185"/>
              <a:ext cx="2365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23" name="文本框 33804"/>
            <p:cNvSpPr txBox="1"/>
            <p:nvPr/>
          </p:nvSpPr>
          <p:spPr>
            <a:xfrm>
              <a:off x="0" y="2560"/>
              <a:ext cx="1381" cy="333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800">
                  <a:solidFill>
                    <a:srgbClr val="CC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无阳光直射</a:t>
              </a:r>
              <a:endParaRPr lang="zh-CN" altLang="en-US" sz="280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24" name="直接连接符 33805"/>
            <p:cNvSpPr/>
            <p:nvPr/>
          </p:nvSpPr>
          <p:spPr>
            <a:xfrm>
              <a:off x="3358" y="3003"/>
              <a:ext cx="1494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25" name="直接连接符 33806"/>
            <p:cNvSpPr/>
            <p:nvPr/>
          </p:nvSpPr>
          <p:spPr>
            <a:xfrm>
              <a:off x="2913" y="3185"/>
              <a:ext cx="1033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3326" name="文本框 33807"/>
            <p:cNvSpPr txBox="1"/>
            <p:nvPr/>
          </p:nvSpPr>
          <p:spPr>
            <a:xfrm>
              <a:off x="3946" y="2985"/>
              <a:ext cx="1242" cy="29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有极昼极夜</a:t>
              </a: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27" name="文本框 33808"/>
            <p:cNvSpPr txBox="1"/>
            <p:nvPr/>
          </p:nvSpPr>
          <p:spPr>
            <a:xfrm>
              <a:off x="4679" y="853"/>
              <a:ext cx="384" cy="1405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无极昼极夜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28" name="直接连接符 33809"/>
            <p:cNvSpPr/>
            <p:nvPr/>
          </p:nvSpPr>
          <p:spPr>
            <a:xfrm>
              <a:off x="4424" y="288"/>
              <a:ext cx="0" cy="2697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lg" len="lg"/>
              <a:tailEnd type="arrow" w="lg" len="lg"/>
            </a:ln>
          </p:spPr>
        </p:sp>
        <p:sp>
          <p:nvSpPr>
            <p:cNvPr id="13329" name="直接连接符 33810"/>
            <p:cNvSpPr/>
            <p:nvPr/>
          </p:nvSpPr>
          <p:spPr>
            <a:xfrm>
              <a:off x="3560" y="56"/>
              <a:ext cx="0" cy="22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med" len="med"/>
              <a:tailEnd type="arrow" w="med" len="med"/>
            </a:ln>
          </p:spPr>
        </p:sp>
        <p:sp>
          <p:nvSpPr>
            <p:cNvPr id="13330" name="直接连接符 33811"/>
            <p:cNvSpPr/>
            <p:nvPr/>
          </p:nvSpPr>
          <p:spPr>
            <a:xfrm>
              <a:off x="623" y="56"/>
              <a:ext cx="0" cy="105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med" len="med"/>
              <a:tailEnd type="arrow" w="med" len="med"/>
            </a:ln>
          </p:spPr>
        </p:sp>
        <p:sp>
          <p:nvSpPr>
            <p:cNvPr id="13331" name="文本框 33812"/>
            <p:cNvSpPr txBox="1"/>
            <p:nvPr/>
          </p:nvSpPr>
          <p:spPr>
            <a:xfrm>
              <a:off x="56" y="456"/>
              <a:ext cx="1381" cy="333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2800">
                  <a:solidFill>
                    <a:srgbClr val="CC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无阳光直射</a:t>
              </a:r>
              <a:endParaRPr lang="zh-CN" altLang="en-US" sz="280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32" name="直接连接符 33813"/>
            <p:cNvSpPr/>
            <p:nvPr/>
          </p:nvSpPr>
          <p:spPr>
            <a:xfrm>
              <a:off x="623" y="1106"/>
              <a:ext cx="0" cy="108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med" len="med"/>
              <a:tailEnd type="arrow" w="med" len="med"/>
            </a:ln>
          </p:spPr>
        </p:sp>
        <p:sp>
          <p:nvSpPr>
            <p:cNvPr id="13333" name="直接连接符 33814"/>
            <p:cNvSpPr/>
            <p:nvPr/>
          </p:nvSpPr>
          <p:spPr>
            <a:xfrm>
              <a:off x="623" y="2188"/>
              <a:ext cx="0" cy="997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med" len="med"/>
              <a:tailEnd type="arrow" w="med" len="med"/>
            </a:ln>
          </p:spPr>
        </p:sp>
        <p:sp>
          <p:nvSpPr>
            <p:cNvPr id="13334" name="直接连接符 33815"/>
            <p:cNvSpPr/>
            <p:nvPr/>
          </p:nvSpPr>
          <p:spPr>
            <a:xfrm>
              <a:off x="3560" y="3003"/>
              <a:ext cx="0" cy="18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arrow" w="med" len="med"/>
              <a:tailEnd type="arrow" w="med" len="med"/>
            </a:ln>
          </p:spPr>
        </p:sp>
      </p:grpSp>
      <p:sp>
        <p:nvSpPr>
          <p:cNvPr id="33817" name="文本框 33816"/>
          <p:cNvSpPr txBox="1"/>
          <p:nvPr/>
        </p:nvSpPr>
        <p:spPr>
          <a:xfrm>
            <a:off x="3933825" y="1238250"/>
            <a:ext cx="1458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北极圈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818" name="文本框 33817"/>
          <p:cNvSpPr txBox="1"/>
          <p:nvPr/>
        </p:nvSpPr>
        <p:spPr>
          <a:xfrm>
            <a:off x="3905250" y="2566988"/>
            <a:ext cx="1844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北回归线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819" name="文本框 33818"/>
          <p:cNvSpPr txBox="1"/>
          <p:nvPr/>
        </p:nvSpPr>
        <p:spPr>
          <a:xfrm>
            <a:off x="4005263" y="4303713"/>
            <a:ext cx="1787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南回归线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820" name="文本框 33819"/>
          <p:cNvSpPr txBox="1"/>
          <p:nvPr/>
        </p:nvSpPr>
        <p:spPr>
          <a:xfrm>
            <a:off x="4133850" y="5513388"/>
            <a:ext cx="1144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南极圈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3339" name="文本框 33820"/>
          <p:cNvSpPr txBox="1"/>
          <p:nvPr/>
        </p:nvSpPr>
        <p:spPr>
          <a:xfrm>
            <a:off x="5732463" y="2557463"/>
            <a:ext cx="9540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23.5</a:t>
            </a:r>
            <a:r>
              <a:rPr lang="en-US" altLang="zh-CN" sz="2000" baseline="30000">
                <a:latin typeface="Arial" panose="020B0604020202020204" pitchFamily="34" charset="0"/>
                <a:ea typeface="华文中宋" panose="02010600040101010101" pitchFamily="2" charset="-122"/>
              </a:rPr>
              <a:t>0</a:t>
            </a:r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N</a:t>
            </a:r>
            <a:endParaRPr lang="en-US" altLang="zh-CN" sz="20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40" name="文本框 33821"/>
          <p:cNvSpPr txBox="1"/>
          <p:nvPr/>
        </p:nvSpPr>
        <p:spPr>
          <a:xfrm>
            <a:off x="5948363" y="4286250"/>
            <a:ext cx="9398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23.5</a:t>
            </a:r>
            <a:r>
              <a:rPr lang="en-US" altLang="zh-CN" sz="2000" baseline="30000">
                <a:latin typeface="Arial" panose="020B0604020202020204" pitchFamily="34" charset="0"/>
                <a:ea typeface="华文中宋" panose="02010600040101010101" pitchFamily="2" charset="-122"/>
              </a:rPr>
              <a:t>0</a:t>
            </a:r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S</a:t>
            </a:r>
            <a:endParaRPr lang="en-US" altLang="zh-CN" sz="20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41" name="文本框 33822"/>
          <p:cNvSpPr txBox="1"/>
          <p:nvPr/>
        </p:nvSpPr>
        <p:spPr>
          <a:xfrm>
            <a:off x="4940300" y="1406525"/>
            <a:ext cx="9540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66.5</a:t>
            </a:r>
            <a:r>
              <a:rPr lang="en-US" altLang="zh-CN" sz="2000" baseline="30000">
                <a:latin typeface="Arial" panose="020B0604020202020204" pitchFamily="34" charset="0"/>
                <a:ea typeface="华文中宋" panose="02010600040101010101" pitchFamily="2" charset="-122"/>
              </a:rPr>
              <a:t>0</a:t>
            </a:r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N</a:t>
            </a:r>
            <a:endParaRPr lang="en-US" altLang="zh-CN" sz="20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42" name="文本框 33823"/>
          <p:cNvSpPr txBox="1"/>
          <p:nvPr/>
        </p:nvSpPr>
        <p:spPr>
          <a:xfrm>
            <a:off x="5227638" y="5438775"/>
            <a:ext cx="9398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66.5</a:t>
            </a:r>
            <a:r>
              <a:rPr lang="en-US" altLang="zh-CN" sz="2000" baseline="30000">
                <a:latin typeface="Arial" panose="020B0604020202020204" pitchFamily="34" charset="0"/>
                <a:ea typeface="华文中宋" panose="02010600040101010101" pitchFamily="2" charset="-122"/>
              </a:rPr>
              <a:t>0</a:t>
            </a:r>
            <a:r>
              <a:rPr lang="en-US" altLang="zh-CN" sz="2000">
                <a:latin typeface="Arial" panose="020B0604020202020204" pitchFamily="34" charset="0"/>
                <a:ea typeface="华文中宋" panose="02010600040101010101" pitchFamily="2" charset="-122"/>
              </a:rPr>
              <a:t>S</a:t>
            </a:r>
            <a:endParaRPr lang="en-US" altLang="zh-CN" sz="20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971550" y="2479675"/>
            <a:ext cx="324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海洋：受热慢、放热慢</a:t>
            </a:r>
            <a:endParaRPr lang="zh-CN" altLang="en-US" sz="2400" b="1" dirty="0">
              <a:solidFill>
                <a:srgbClr val="0066FF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971550" y="1846263"/>
            <a:ext cx="324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latin typeface="Arial Black" panose="020B0A04020102020204" pitchFamily="2" charset="0"/>
                <a:ea typeface="黑体" panose="02010609060101010101" pitchFamily="49" charset="-122"/>
              </a:rPr>
              <a:t>陆地：受</a:t>
            </a:r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热快、放热快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5940425" y="2503488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升温慢、降温慢</a:t>
            </a:r>
            <a:endParaRPr lang="zh-CN" altLang="en-US" sz="2400" b="1" dirty="0">
              <a:solidFill>
                <a:srgbClr val="0066FF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940425" y="1917700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升温快、降温快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26" name="AutoShape 6"/>
          <p:cNvSpPr/>
          <p:nvPr/>
        </p:nvSpPr>
        <p:spPr>
          <a:xfrm>
            <a:off x="4572000" y="2673350"/>
            <a:ext cx="1152525" cy="73025"/>
          </a:xfrm>
          <a:prstGeom prst="rightArrow">
            <a:avLst>
              <a:gd name="adj1" fmla="val 50000"/>
              <a:gd name="adj2" fmla="val 394419"/>
            </a:avLst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AutoShape 7"/>
          <p:cNvSpPr/>
          <p:nvPr/>
        </p:nvSpPr>
        <p:spPr>
          <a:xfrm>
            <a:off x="4572000" y="2095500"/>
            <a:ext cx="1152525" cy="73025"/>
          </a:xfrm>
          <a:prstGeom prst="rightArrow">
            <a:avLst>
              <a:gd name="adj1" fmla="val 50000"/>
              <a:gd name="adj2" fmla="val 3944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AutoShape 8"/>
          <p:cNvSpPr/>
          <p:nvPr/>
        </p:nvSpPr>
        <p:spPr>
          <a:xfrm>
            <a:off x="1044575" y="4070350"/>
            <a:ext cx="1295400" cy="73025"/>
          </a:xfrm>
          <a:prstGeom prst="rightArrow">
            <a:avLst>
              <a:gd name="adj1" fmla="val 50000"/>
              <a:gd name="adj2" fmla="val 443314"/>
            </a:avLst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2354263" y="3871913"/>
            <a:ext cx="6178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夏季，海洋气温偏低、冬季，海洋气温偏高</a:t>
            </a:r>
            <a:endParaRPr lang="zh-CN" altLang="en-US" sz="2400" b="1" dirty="0">
              <a:solidFill>
                <a:srgbClr val="0066FF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2354263" y="3281363"/>
            <a:ext cx="6178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夏季，陆地气温偏高、冬季，陆地气温偏低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31" name="AutoShape 11"/>
          <p:cNvSpPr/>
          <p:nvPr/>
        </p:nvSpPr>
        <p:spPr>
          <a:xfrm>
            <a:off x="1044575" y="3479800"/>
            <a:ext cx="1295400" cy="87313"/>
          </a:xfrm>
          <a:prstGeom prst="rightArrow">
            <a:avLst>
              <a:gd name="adj1" fmla="val 50000"/>
              <a:gd name="adj2" fmla="val 3707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Text Box 16"/>
          <p:cNvSpPr txBox="1"/>
          <p:nvPr/>
        </p:nvSpPr>
        <p:spPr>
          <a:xfrm>
            <a:off x="2352675" y="4438650"/>
            <a:ext cx="61785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北半球中纬度，陆地月平均气温最高和最低的月份一般分别出现在</a:t>
            </a:r>
            <a:r>
              <a:rPr lang="en-US" altLang="x-none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月、</a:t>
            </a:r>
            <a:r>
              <a:rPr lang="en-US" altLang="x-none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月。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34" name="AutoShape 17"/>
          <p:cNvSpPr/>
          <p:nvPr/>
        </p:nvSpPr>
        <p:spPr>
          <a:xfrm>
            <a:off x="1042988" y="4808538"/>
            <a:ext cx="1295400" cy="87312"/>
          </a:xfrm>
          <a:prstGeom prst="rightArrow">
            <a:avLst>
              <a:gd name="adj1" fmla="val 50000"/>
              <a:gd name="adj2" fmla="val 3707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Text Box 18"/>
          <p:cNvSpPr txBox="1"/>
          <p:nvPr/>
        </p:nvSpPr>
        <p:spPr>
          <a:xfrm>
            <a:off x="2352675" y="5343525"/>
            <a:ext cx="61785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北半球中纬度，海洋月平均气温最高和最低的月份一般分别出现在</a:t>
            </a:r>
            <a:r>
              <a:rPr lang="en-US" altLang="x-none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月、</a:t>
            </a:r>
            <a:r>
              <a:rPr lang="en-US" altLang="x-none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66FF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月。</a:t>
            </a:r>
            <a:endParaRPr lang="zh-CN" altLang="en-US" sz="2400" b="1" dirty="0">
              <a:solidFill>
                <a:srgbClr val="0066FF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5136" name="AutoShape 19"/>
          <p:cNvSpPr/>
          <p:nvPr/>
        </p:nvSpPr>
        <p:spPr>
          <a:xfrm>
            <a:off x="1042988" y="5713413"/>
            <a:ext cx="1295400" cy="87312"/>
          </a:xfrm>
          <a:prstGeom prst="rightArrow">
            <a:avLst>
              <a:gd name="adj1" fmla="val 50000"/>
              <a:gd name="adj2" fmla="val 370773"/>
            </a:avLst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三、海陆分布与气候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6" grpId="0" bldLvl="0" animBg="1"/>
      <p:bldP spid="5127" grpId="0" bldLvl="0" animBg="1"/>
      <p:bldP spid="5128" grpId="0" bldLvl="0" animBg="1"/>
      <p:bldP spid="5129" grpId="0"/>
      <p:bldP spid="5130" grpId="0"/>
      <p:bldP spid="5131" grpId="0" bldLvl="0" animBg="1"/>
      <p:bldP spid="5133" grpId="0"/>
      <p:bldP spid="5134" grpId="0" bldLvl="0" animBg="1"/>
      <p:bldP spid="5135" grpId="0"/>
      <p:bldP spid="51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10"/>
          <p:cNvSpPr txBox="1"/>
          <p:nvPr/>
        </p:nvSpPr>
        <p:spPr>
          <a:xfrm>
            <a:off x="971550" y="1235075"/>
            <a:ext cx="38608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濒临海洋的地方：</a:t>
            </a:r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水汽丰富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6147" name="Text Box 12"/>
          <p:cNvSpPr txBox="1"/>
          <p:nvPr/>
        </p:nvSpPr>
        <p:spPr>
          <a:xfrm>
            <a:off x="6300788" y="1196975"/>
            <a:ext cx="1655762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降水较多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6148" name="AutoShape 14"/>
          <p:cNvSpPr/>
          <p:nvPr/>
        </p:nvSpPr>
        <p:spPr>
          <a:xfrm>
            <a:off x="4932363" y="1441450"/>
            <a:ext cx="1152525" cy="73025"/>
          </a:xfrm>
          <a:prstGeom prst="rightArrow">
            <a:avLst>
              <a:gd name="adj1" fmla="val 50000"/>
              <a:gd name="adj2" fmla="val 3944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Text Box 15"/>
          <p:cNvSpPr txBox="1"/>
          <p:nvPr/>
        </p:nvSpPr>
        <p:spPr>
          <a:xfrm>
            <a:off x="971550" y="1963738"/>
            <a:ext cx="38608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深居内际的地方：</a:t>
            </a:r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水汽稀少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6150" name="Text Box 16"/>
          <p:cNvSpPr txBox="1"/>
          <p:nvPr/>
        </p:nvSpPr>
        <p:spPr>
          <a:xfrm>
            <a:off x="6300788" y="1925638"/>
            <a:ext cx="1655762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2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降水较少</a:t>
            </a:r>
            <a:endParaRPr lang="zh-CN" altLang="en-US" sz="2400" b="1" dirty="0">
              <a:solidFill>
                <a:schemeClr val="tx2"/>
              </a:solidFill>
              <a:latin typeface="Arial Black" panose="020B0A04020102020204" pitchFamily="2" charset="0"/>
              <a:ea typeface="黑体" panose="02010609060101010101" pitchFamily="49" charset="-122"/>
            </a:endParaRPr>
          </a:p>
        </p:txBody>
      </p:sp>
      <p:sp>
        <p:nvSpPr>
          <p:cNvPr id="6151" name="AutoShape 17"/>
          <p:cNvSpPr/>
          <p:nvPr/>
        </p:nvSpPr>
        <p:spPr>
          <a:xfrm>
            <a:off x="4932363" y="2170113"/>
            <a:ext cx="1152525" cy="73025"/>
          </a:xfrm>
          <a:prstGeom prst="rightArrow">
            <a:avLst>
              <a:gd name="adj1" fmla="val 50000"/>
              <a:gd name="adj2" fmla="val 3944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Text Box 18"/>
          <p:cNvSpPr txBox="1"/>
          <p:nvPr/>
        </p:nvSpPr>
        <p:spPr>
          <a:xfrm>
            <a:off x="971550" y="3286125"/>
            <a:ext cx="6985000" cy="1408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一般来说，濒临海洋的地方气候湿润，但也有的地方好像不是这样的。如非洲撒哈拉西海岸、澳大利亚西海岸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……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。这是为什么呢？</a:t>
            </a:r>
            <a:endParaRPr lang="zh-CN" altLang="en-US" sz="24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6154" name="Text Box 20"/>
          <p:cNvSpPr txBox="1"/>
          <p:nvPr/>
        </p:nvSpPr>
        <p:spPr>
          <a:xfrm>
            <a:off x="993775" y="4797425"/>
            <a:ext cx="6962775" cy="1408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x-none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这些地区虽然靠近海洋，但当地的盛行风是从大陆吹向海洋，海洋水汽很少进入陆地，且当地有寒流影响，降水少。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8" grpId="0" bldLvl="0" animBg="1"/>
      <p:bldP spid="6150" grpId="0" bldLvl="0" animBg="1"/>
      <p:bldP spid="6151" grpId="0" bldLvl="0" animBg="1"/>
      <p:bldP spid="6152" grpId="0" bldLvl="0" animBg="1"/>
      <p:bldP spid="615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22530" descr="世界年降水量的分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760" y="789623"/>
            <a:ext cx="7142163" cy="482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97990" y="5806440"/>
            <a:ext cx="58248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从图中可以看出沿海地区降水较多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 Box 18"/>
          <p:cNvSpPr txBox="1"/>
          <p:nvPr/>
        </p:nvSpPr>
        <p:spPr>
          <a:xfrm>
            <a:off x="590868" y="1610360"/>
            <a:ext cx="558641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山脉对太阳辐射的屏障作用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Freeform 19" descr="浅色上对角线"/>
          <p:cNvSpPr/>
          <p:nvPr/>
        </p:nvSpPr>
        <p:spPr>
          <a:xfrm>
            <a:off x="1560195" y="4644390"/>
            <a:ext cx="5170805" cy="1161415"/>
          </a:xfrm>
          <a:custGeom>
            <a:avLst/>
            <a:gdLst/>
            <a:ahLst/>
            <a:cxnLst>
              <a:cxn ang="0">
                <a:pos x="0" y="862"/>
              </a:cxn>
              <a:cxn ang="0">
                <a:pos x="589" y="635"/>
              </a:cxn>
              <a:cxn ang="0">
                <a:pos x="1088" y="182"/>
              </a:cxn>
              <a:cxn ang="0">
                <a:pos x="1496" y="0"/>
              </a:cxn>
              <a:cxn ang="0">
                <a:pos x="1995" y="182"/>
              </a:cxn>
              <a:cxn ang="0">
                <a:pos x="2494" y="726"/>
              </a:cxn>
              <a:cxn ang="0">
                <a:pos x="2948" y="953"/>
              </a:cxn>
              <a:cxn ang="0">
                <a:pos x="3129" y="998"/>
              </a:cxn>
            </a:cxnLst>
            <a:pathLst>
              <a:path w="3129" h="998">
                <a:moveTo>
                  <a:pt x="0" y="862"/>
                </a:moveTo>
                <a:cubicBezTo>
                  <a:pt x="204" y="805"/>
                  <a:pt x="408" y="748"/>
                  <a:pt x="589" y="635"/>
                </a:cubicBezTo>
                <a:cubicBezTo>
                  <a:pt x="770" y="522"/>
                  <a:pt x="937" y="288"/>
                  <a:pt x="1088" y="182"/>
                </a:cubicBezTo>
                <a:cubicBezTo>
                  <a:pt x="1239" y="76"/>
                  <a:pt x="1345" y="0"/>
                  <a:pt x="1496" y="0"/>
                </a:cubicBezTo>
                <a:cubicBezTo>
                  <a:pt x="1647" y="0"/>
                  <a:pt x="1829" y="61"/>
                  <a:pt x="1995" y="182"/>
                </a:cubicBezTo>
                <a:cubicBezTo>
                  <a:pt x="2161" y="303"/>
                  <a:pt x="2335" y="598"/>
                  <a:pt x="2494" y="726"/>
                </a:cubicBezTo>
                <a:cubicBezTo>
                  <a:pt x="2653" y="854"/>
                  <a:pt x="2842" y="908"/>
                  <a:pt x="2948" y="953"/>
                </a:cubicBezTo>
                <a:cubicBezTo>
                  <a:pt x="3054" y="998"/>
                  <a:pt x="3091" y="998"/>
                  <a:pt x="3129" y="998"/>
                </a:cubicBezTo>
              </a:path>
            </a:pathLst>
          </a:custGeom>
          <a:pattFill prst="ltUpDiag">
            <a:fgClr>
              <a:srgbClr val="000000"/>
            </a:fgClr>
            <a:bgClr>
              <a:srgbClr val="FFFFFF"/>
            </a:bgClr>
          </a:patt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8197" name="Group 28"/>
          <p:cNvGrpSpPr/>
          <p:nvPr/>
        </p:nvGrpSpPr>
        <p:grpSpPr>
          <a:xfrm>
            <a:off x="1584960" y="2818130"/>
            <a:ext cx="6333490" cy="2987675"/>
            <a:chOff x="0" y="0"/>
            <a:chExt cx="3832" cy="1633"/>
          </a:xfrm>
        </p:grpSpPr>
        <p:sp>
          <p:nvSpPr>
            <p:cNvPr id="5125" name="Line 20"/>
            <p:cNvSpPr/>
            <p:nvPr/>
          </p:nvSpPr>
          <p:spPr>
            <a:xfrm flipH="1">
              <a:off x="2066" y="91"/>
              <a:ext cx="602" cy="104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26" name="Line 22"/>
            <p:cNvSpPr/>
            <p:nvPr/>
          </p:nvSpPr>
          <p:spPr>
            <a:xfrm flipH="1">
              <a:off x="0" y="0"/>
              <a:ext cx="891" cy="154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27" name="Line 23"/>
            <p:cNvSpPr/>
            <p:nvPr/>
          </p:nvSpPr>
          <p:spPr>
            <a:xfrm flipH="1">
              <a:off x="2520" y="136"/>
              <a:ext cx="760" cy="13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28" name="Line 24"/>
            <p:cNvSpPr/>
            <p:nvPr/>
          </p:nvSpPr>
          <p:spPr>
            <a:xfrm flipH="1">
              <a:off x="816" y="45"/>
              <a:ext cx="682" cy="11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29" name="Line 25"/>
            <p:cNvSpPr/>
            <p:nvPr/>
          </p:nvSpPr>
          <p:spPr>
            <a:xfrm flipH="1">
              <a:off x="2994" y="182"/>
              <a:ext cx="838" cy="145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30" name="Line 26"/>
            <p:cNvSpPr/>
            <p:nvPr/>
          </p:nvSpPr>
          <p:spPr>
            <a:xfrm flipH="1">
              <a:off x="1497" y="45"/>
              <a:ext cx="551" cy="9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31" name="Text Box 27"/>
            <p:cNvSpPr txBox="1"/>
            <p:nvPr/>
          </p:nvSpPr>
          <p:spPr>
            <a:xfrm>
              <a:off x="545" y="302"/>
              <a:ext cx="263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正   午   太   阳   光   线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5" name="Text Box 29"/>
          <p:cNvSpPr txBox="1"/>
          <p:nvPr/>
        </p:nvSpPr>
        <p:spPr>
          <a:xfrm rot="1796516">
            <a:off x="4977130" y="4721225"/>
            <a:ext cx="119951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阳坡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Text Box 30"/>
          <p:cNvSpPr txBox="1"/>
          <p:nvPr/>
        </p:nvSpPr>
        <p:spPr>
          <a:xfrm rot="-1476742">
            <a:off x="2136140" y="4740910"/>
            <a:ext cx="119951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阴坡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四、地形地势与气候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 descr="aHR0cDovL3AyLnNvLnFoaW1nLmNvbS9zZHIvXzI0MF8vdDAxY2RhMDA4ZTBhY2I4MjQ0Mi5naWY=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7745" y="561975"/>
            <a:ext cx="2312670" cy="228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ldLvl="0" animBg="1"/>
      <p:bldP spid="8205" grpId="0"/>
      <p:bldP spid="82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10" descr="4-27 newnew- 安第斯山"/>
          <p:cNvPicPr>
            <a:picLocks noChangeAspect="1"/>
          </p:cNvPicPr>
          <p:nvPr/>
        </p:nvPicPr>
        <p:blipFill>
          <a:blip r:embed="rId1"/>
          <a:srcRect l="21655" r="31833"/>
          <a:stretch>
            <a:fillRect/>
          </a:stretch>
        </p:blipFill>
        <p:spPr>
          <a:xfrm>
            <a:off x="5364163" y="1038225"/>
            <a:ext cx="3619500" cy="539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Group 12"/>
          <p:cNvGrpSpPr/>
          <p:nvPr/>
        </p:nvGrpSpPr>
        <p:grpSpPr>
          <a:xfrm>
            <a:off x="374650" y="1398588"/>
            <a:ext cx="6048375" cy="2427287"/>
            <a:chOff x="0" y="0"/>
            <a:chExt cx="3810" cy="1972"/>
          </a:xfrm>
        </p:grpSpPr>
        <p:pic>
          <p:nvPicPr>
            <p:cNvPr id="6147" name="Picture 8" descr="4-25 西侧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721" cy="19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Line 11"/>
            <p:cNvSpPr/>
            <p:nvPr/>
          </p:nvSpPr>
          <p:spPr>
            <a:xfrm flipH="1" flipV="1">
              <a:off x="2721" y="1134"/>
              <a:ext cx="1089" cy="545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9222" name="Group 14"/>
          <p:cNvGrpSpPr/>
          <p:nvPr/>
        </p:nvGrpSpPr>
        <p:grpSpPr>
          <a:xfrm>
            <a:off x="425450" y="3825875"/>
            <a:ext cx="6821488" cy="2376488"/>
            <a:chOff x="0" y="0"/>
            <a:chExt cx="4400" cy="1996"/>
          </a:xfrm>
        </p:grpSpPr>
        <p:pic>
          <p:nvPicPr>
            <p:cNvPr id="6150" name="Picture 9" descr="4-26 安第斯南段东侧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75"/>
              <a:ext cx="2721" cy="1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Line 13"/>
            <p:cNvSpPr/>
            <p:nvPr/>
          </p:nvSpPr>
          <p:spPr>
            <a:xfrm flipH="1">
              <a:off x="2721" y="0"/>
              <a:ext cx="1679" cy="1088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6152" name="文本框 1"/>
          <p:cNvSpPr txBox="1"/>
          <p:nvPr/>
        </p:nvSpPr>
        <p:spPr>
          <a:xfrm>
            <a:off x="263525" y="677863"/>
            <a:ext cx="51022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山脉对低层空气的抵挡作用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4" descr="C:\Users\Administrator\Desktop\3ee4c51ec5b22d9d5b59ecb42a360e48.jpg3ee4c51ec5b22d9d5b59ecb42a360e48"/>
          <p:cNvPicPr>
            <a:picLocks noChangeAspect="1"/>
          </p:cNvPicPr>
          <p:nvPr/>
        </p:nvPicPr>
        <p:blipFill>
          <a:blip r:embed="rId1">
            <a:lum contrast="17998"/>
          </a:blip>
          <a:stretch>
            <a:fillRect/>
          </a:stretch>
        </p:blipFill>
        <p:spPr>
          <a:xfrm>
            <a:off x="1338263" y="1533525"/>
            <a:ext cx="6142037" cy="4110038"/>
          </a:xfrm>
          <a:prstGeom prst="rect">
            <a:avLst/>
          </a:prstGeom>
          <a:noFill/>
          <a:ln w="190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0" name="Text Box 9"/>
          <p:cNvSpPr txBox="1"/>
          <p:nvPr/>
        </p:nvSpPr>
        <p:spPr>
          <a:xfrm>
            <a:off x="684213" y="836613"/>
            <a:ext cx="273685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地势的影响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1688" y="5840413"/>
            <a:ext cx="57134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一山有四季，山顶积雪终年不化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Group 16"/>
          <p:cNvGrpSpPr/>
          <p:nvPr/>
        </p:nvGrpSpPr>
        <p:grpSpPr>
          <a:xfrm>
            <a:off x="6084888" y="2133600"/>
            <a:ext cx="2987675" cy="4581525"/>
            <a:chOff x="45" y="0"/>
            <a:chExt cx="1882" cy="2886"/>
          </a:xfrm>
        </p:grpSpPr>
        <p:pic>
          <p:nvPicPr>
            <p:cNvPr id="8195" name="Picture 13" descr="4-28 七年级上册13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" y="0"/>
              <a:ext cx="1825" cy="28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Text Box 14"/>
            <p:cNvSpPr txBox="1"/>
            <p:nvPr/>
          </p:nvSpPr>
          <p:spPr>
            <a:xfrm>
              <a:off x="1451" y="318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en-US" altLang="x-none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x-none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7" name="Text Box 15"/>
            <p:cNvSpPr txBox="1"/>
            <p:nvPr/>
          </p:nvSpPr>
          <p:spPr>
            <a:xfrm>
              <a:off x="45" y="2450"/>
              <a:ext cx="2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en-US" altLang="x-none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x-none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8" name="Text Box 17"/>
          <p:cNvSpPr txBox="1"/>
          <p:nvPr/>
        </p:nvSpPr>
        <p:spPr>
          <a:xfrm>
            <a:off x="323850" y="1341438"/>
            <a:ext cx="8497888" cy="1846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（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）如图，山麓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处与山顶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处的相对高度为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5 000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米。如果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处的气温为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20℃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，那么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处的气温大约是多少？</a:t>
            </a:r>
            <a:endParaRPr lang="zh-CN" altLang="en-US" sz="24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    （</a:t>
            </a:r>
            <a:r>
              <a:rPr lang="en-US" altLang="x-none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）分析下表各种气候现象的主要影响因素，</a:t>
            </a:r>
            <a:endParaRPr lang="zh-CN" altLang="en-US" sz="24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并填入相应的表格中。</a:t>
            </a:r>
            <a:endParaRPr lang="zh-CN" altLang="en-US" sz="24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graphicFrame>
        <p:nvGraphicFramePr>
          <p:cNvPr id="11272" name="表格 11271"/>
          <p:cNvGraphicFramePr/>
          <p:nvPr/>
        </p:nvGraphicFramePr>
        <p:xfrm>
          <a:off x="468313" y="3194050"/>
          <a:ext cx="5400675" cy="3236913"/>
        </p:xfrm>
        <a:graphic>
          <a:graphicData uri="http://schemas.openxmlformats.org/drawingml/2006/table">
            <a:tbl>
              <a:tblPr/>
              <a:tblGrid>
                <a:gridCol w="3816350"/>
                <a:gridCol w="1584325"/>
              </a:tblGrid>
              <a:tr h="6191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气候现象</a:t>
                      </a:r>
                      <a:endParaRPr lang="zh-CN" altLang="en-US" sz="24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影响因素</a:t>
                      </a:r>
                      <a:endParaRPr lang="zh-CN" altLang="en-US" sz="24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天津的年降水量比</a:t>
                      </a:r>
                      <a:endParaRPr lang="zh-CN" altLang="en-US" sz="2400" b="1"/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乌鲁木齐多</a:t>
                      </a:r>
                      <a:endParaRPr lang="zh-CN" altLang="en-US" sz="24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青藏高原是我国夏季气温最低的地方</a:t>
                      </a:r>
                      <a:endParaRPr lang="zh-CN" altLang="en-US" sz="24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赤道地区终年炎热，</a:t>
                      </a:r>
                      <a:endParaRPr lang="zh-CN" altLang="en-US" sz="2400" b="1"/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而南极大陆终年冰雪覆盖</a:t>
                      </a:r>
                      <a:endParaRPr lang="zh-CN" altLang="en-US" sz="2400" b="1"/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 b="1"/>
                    </a:p>
                  </a:txBody>
                  <a:tcPr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9" name="Text Box 47"/>
          <p:cNvSpPr txBox="1"/>
          <p:nvPr/>
        </p:nvSpPr>
        <p:spPr>
          <a:xfrm>
            <a:off x="4354513" y="4078288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海陆位置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90" name="Text Box 48"/>
          <p:cNvSpPr txBox="1"/>
          <p:nvPr/>
        </p:nvSpPr>
        <p:spPr>
          <a:xfrm>
            <a:off x="4356100" y="4987925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地形地势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91" name="Text Box 49"/>
          <p:cNvSpPr txBox="1"/>
          <p:nvPr/>
        </p:nvSpPr>
        <p:spPr>
          <a:xfrm>
            <a:off x="4356100" y="5621020"/>
            <a:ext cx="14414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地球形状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纬度位置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92" name="Text Box 50"/>
          <p:cNvSpPr txBox="1"/>
          <p:nvPr/>
        </p:nvSpPr>
        <p:spPr>
          <a:xfrm>
            <a:off x="6805613" y="1773238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x-none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10℃</a:t>
            </a:r>
            <a:endParaRPr lang="en-US" altLang="x-none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2" name="组合 2"/>
          <p:cNvGrpSpPr/>
          <p:nvPr/>
        </p:nvGrpSpPr>
        <p:grpSpPr>
          <a:xfrm>
            <a:off x="179388" y="581025"/>
            <a:ext cx="2409825" cy="687388"/>
            <a:chOff x="283" y="575"/>
            <a:chExt cx="3794" cy="1082"/>
          </a:xfrm>
        </p:grpSpPr>
        <p:grpSp>
          <p:nvGrpSpPr>
            <p:cNvPr id="15374" name="组合 1"/>
            <p:cNvGrpSpPr/>
            <p:nvPr/>
          </p:nvGrpSpPr>
          <p:grpSpPr>
            <a:xfrm>
              <a:off x="283" y="575"/>
              <a:ext cx="3795" cy="1082"/>
              <a:chOff x="283" y="575"/>
              <a:chExt cx="3795" cy="1082"/>
            </a:xfrm>
          </p:grpSpPr>
          <p:pic>
            <p:nvPicPr>
              <p:cNvPr id="15377" name="图片 8205" descr="13240475_221319465105_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" y="575"/>
                <a:ext cx="1578" cy="10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78" name="矩形 8201"/>
              <p:cNvSpPr/>
              <p:nvPr/>
            </p:nvSpPr>
            <p:spPr>
              <a:xfrm>
                <a:off x="1618" y="689"/>
                <a:ext cx="2460" cy="8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>
                  <a:lnSpc>
                    <a:spcPct val="110000"/>
                  </a:lnSpc>
                </a:pPr>
                <a:r>
                  <a:rPr lang="zh-CN" altLang="en-US" sz="27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拓展延伸</a:t>
                </a:r>
                <a:endParaRPr lang="zh-CN" altLang="en-US" sz="27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5375" name="直接连接符 8202"/>
            <p:cNvSpPr/>
            <p:nvPr/>
          </p:nvSpPr>
          <p:spPr>
            <a:xfrm>
              <a:off x="1780" y="1500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6" name="直接连接符 8203"/>
            <p:cNvSpPr/>
            <p:nvPr/>
          </p:nvSpPr>
          <p:spPr>
            <a:xfrm>
              <a:off x="1803" y="795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9" grpId="0"/>
      <p:bldP spid="11290" grpId="0"/>
      <p:bldP spid="11291" grpId="0"/>
      <p:bldP spid="112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1265555" y="1731963"/>
            <a:ext cx="644207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改变地表状况，影响局部地区气候。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1265555" y="2295525"/>
            <a:ext cx="536956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排放二氧化碳和氯氟化合物。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Text Box 6"/>
          <p:cNvSpPr txBox="1"/>
          <p:nvPr/>
        </p:nvSpPr>
        <p:spPr>
          <a:xfrm>
            <a:off x="1265555" y="2840038"/>
            <a:ext cx="501205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造成城市的“热岛效应”。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4" name="Picture 12" descr="C:\Users\Administrator\Desktop\f18d76f8cec6ca53ab150b5c6c727d4d.jpgf18d76f8cec6ca53ab150b5c6c727d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3515360"/>
            <a:ext cx="8397240" cy="2806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五、人类活动与气候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1"/>
          <p:cNvGrpSpPr/>
          <p:nvPr/>
        </p:nvGrpSpPr>
        <p:grpSpPr>
          <a:xfrm>
            <a:off x="155575" y="33338"/>
            <a:ext cx="1989138" cy="519112"/>
            <a:chOff x="246" y="53"/>
            <a:chExt cx="3132" cy="818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246" y="53"/>
              <a:ext cx="2700" cy="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16330" y="5553075"/>
            <a:ext cx="6926580" cy="579120"/>
          </a:xfrm>
          <a:prstGeom prst="rect">
            <a:avLst/>
          </a:prstGeom>
          <a:noFill/>
          <a:ln w="38100">
            <a:solidFill>
              <a:srgbClr val="EA4B14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663300"/>
                </a:solidFill>
              </a:rPr>
              <a:t>世界各地的气候为什么千差万别？</a:t>
            </a:r>
            <a:endParaRPr lang="en-US" altLang="zh-CN" sz="3200" b="1">
              <a:solidFill>
                <a:srgbClr val="663300"/>
              </a:solidFill>
            </a:endParaRPr>
          </a:p>
        </p:txBody>
      </p: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522605"/>
            <a:ext cx="9001125" cy="503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animBg="1"/>
      <p:bldP spid="6" grpId="8" animBg="1"/>
      <p:bldP spid="6" grpId="9" animBg="1"/>
      <p:bldP spid="6" grpId="10" animBg="1"/>
      <p:bldP spid="6" grpId="11" animBg="1"/>
      <p:bldP spid="6" grpId="12" animBg="1"/>
      <p:bldP spid="6" grpId="13" animBg="1"/>
      <p:bldP spid="6" grpId="14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1940980167,398047210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8855" y="3526790"/>
            <a:ext cx="2856865" cy="2856865"/>
          </a:xfrm>
          <a:prstGeom prst="rect">
            <a:avLst/>
          </a:prstGeom>
        </p:spPr>
      </p:pic>
      <p:pic>
        <p:nvPicPr>
          <p:cNvPr id="4" name="图片 3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627380"/>
            <a:ext cx="2377440" cy="2705100"/>
          </a:xfrm>
          <a:prstGeom prst="rect">
            <a:avLst/>
          </a:prstGeom>
        </p:spPr>
      </p:pic>
      <p:pic>
        <p:nvPicPr>
          <p:cNvPr id="6" name="图片 5" descr="timg (4)"/>
          <p:cNvPicPr>
            <a:picLocks noChangeAspect="1"/>
          </p:cNvPicPr>
          <p:nvPr/>
        </p:nvPicPr>
        <p:blipFill>
          <a:blip r:embed="rId3"/>
          <a:srcRect b="4176"/>
          <a:stretch>
            <a:fillRect/>
          </a:stretch>
        </p:blipFill>
        <p:spPr>
          <a:xfrm>
            <a:off x="212090" y="548005"/>
            <a:ext cx="3720465" cy="33089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图片 7" descr="timg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70" y="3848735"/>
            <a:ext cx="5362575" cy="25952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40860" y="1459230"/>
            <a:ext cx="1674495" cy="1737360"/>
          </a:xfrm>
          <a:prstGeom prst="rect">
            <a:avLst/>
          </a:prstGeom>
          <a:noFill/>
          <a:ln w="38100">
            <a:solidFill>
              <a:srgbClr val="EA4B14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663300"/>
                </a:solidFill>
              </a:rPr>
              <a:t>全球</a:t>
            </a:r>
            <a:endParaRPr lang="zh-CN" altLang="en-US" sz="5400" b="1">
              <a:solidFill>
                <a:srgbClr val="663300"/>
              </a:solidFill>
            </a:endParaRPr>
          </a:p>
          <a:p>
            <a:pPr algn="ctr"/>
            <a:r>
              <a:rPr lang="zh-CN" altLang="en-US" sz="5400" b="1">
                <a:solidFill>
                  <a:srgbClr val="663300"/>
                </a:solidFill>
              </a:rPr>
              <a:t>变暖</a:t>
            </a:r>
            <a:endParaRPr lang="zh-CN" altLang="en-US" sz="5400" b="1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3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animBg="1"/>
      <p:bldP spid="9" grpId="10" animBg="1"/>
      <p:bldP spid="9" grpId="11" animBg="1"/>
      <p:bldP spid="9" grpId="12" animBg="1"/>
      <p:bldP spid="9" grpId="13" animBg="1"/>
      <p:bldP spid="9" grpId="15" animBg="1"/>
      <p:bldP spid="9" grpId="16" animBg="1"/>
      <p:bldP spid="9" grpId="17" animBg="1"/>
      <p:bldP spid="9" grpId="18" animBg="1"/>
      <p:bldP spid="9" grpId="19" animBg="1"/>
      <p:bldP spid="9" grpId="20" animBg="1"/>
      <p:bldP spid="9" grpId="21" animBg="1"/>
      <p:bldP spid="9" grpId="22" animBg="1"/>
      <p:bldP spid="9" grpId="23" animBg="1"/>
      <p:bldP spid="9" grpId="24" animBg="1"/>
      <p:bldP spid="9" grpId="25" animBg="1"/>
      <p:bldP spid="9" grpId="26" animBg="1"/>
      <p:bldP spid="9" grpId="27" animBg="1"/>
      <p:bldP spid="9" grpId="28" animBg="1"/>
      <p:bldP spid="9" grpId="29" animBg="1"/>
      <p:bldP spid="9" grpId="30" animBg="1"/>
      <p:bldP spid="9" grpId="31" animBg="1"/>
      <p:bldP spid="9" grpId="32" animBg="1"/>
      <p:bldP spid="9" grpId="33" animBg="1"/>
      <p:bldP spid="9" grpId="34" animBg="1"/>
      <p:bldP spid="9" grpId="35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655320" y="639445"/>
            <a:ext cx="384175" cy="5653405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2700" y="1539240"/>
            <a:ext cx="670560" cy="4127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zh-CN" sz="3200" b="1"/>
              <a:t>影响气候的主要因素</a:t>
            </a:r>
            <a:endParaRPr lang="zh-CN" altLang="zh-CN" sz="3200" b="1"/>
          </a:p>
        </p:txBody>
      </p:sp>
      <p:graphicFrame>
        <p:nvGraphicFramePr>
          <p:cNvPr id="12" name="表格 11"/>
          <p:cNvGraphicFramePr/>
          <p:nvPr/>
        </p:nvGraphicFramePr>
        <p:xfrm>
          <a:off x="1199515" y="617220"/>
          <a:ext cx="7793990" cy="5706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310"/>
                <a:gridCol w="6329680"/>
              </a:tblGrid>
              <a:tr h="4178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影响因素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影响表现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地球形状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纬度的增高，太阳高度变小，太阳辐射的强度逐渐降低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211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地球运动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地球自转，改变一个地方的太阳辐射强度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275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地球公转，形成春、夏、秋、冬四季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338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海陆分布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夏季海洋气温低，陆地气温高，冬季相反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0104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陆地月平均气温最高和最低的出现在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月和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月，海洋在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月和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211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地形地势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山脉对太阳辐射的屏障作用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338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山脉对低层空气运动的阻挡作用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1211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气温随着地势的增高而降低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572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人类活动</a:t>
                      </a:r>
                      <a:endParaRPr lang="en-US" altLang="zh-CN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通过改变地面状况，影响局部地区气候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45720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在人口密度大、工业集中的城市，形成城市热岛效应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0104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二氧化碳等温室气体急剧增加，使全球气温升高，旱涝等灾害频发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90170" y="539115"/>
            <a:ext cx="8936990" cy="5044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世界气温由低纬向高纬度逐渐降低，主要受下列哪种因素的影响（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地球形状 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地球运动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地表起伏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海陆分布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下列关于五带的叙述，正确的是（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热带都在低纬地区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温带都在中纬地区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高纬都在寒带地区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低纬都在热带地区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652905" y="1130300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5649278" y="2608263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4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765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90170" y="539115"/>
            <a:ext cx="8936990" cy="499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某校举办登山活动，出发时测得山脚处气温是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℃，登上山顶后测得山顶的气温是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℃，根据所学知识，此次活动登高了（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A.1000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米 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B.800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C.600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米 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D.100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大气中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CO</a:t>
            </a:r>
            <a:r>
              <a:rPr lang="en-US" altLang="zh-CN" sz="26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增多的主要原因是（　　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①大量燃烧矿物能源②火山喷发③过度发展核电④过度砍伐森林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A．①②        B．①③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C．②③        D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①④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310005" y="1748790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5044123" y="3174048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1441" descr="图片1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691063"/>
            <a:ext cx="8281988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>
          <a:xfrm>
            <a:off x="2946400" y="1268413"/>
            <a:ext cx="3570288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6145"/>
          <p:cNvSpPr txBox="1"/>
          <p:nvPr/>
        </p:nvSpPr>
        <p:spPr>
          <a:xfrm>
            <a:off x="469900" y="1103313"/>
            <a:ext cx="8382000" cy="1516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太阳体积十分巨大，照射到地球表面的光几乎是平行的，地球是球状表面，不同的地方与太阳光有不同的夹角，太阳辐射强度也随之变化。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2" name="文本框 6161"/>
          <p:cNvSpPr txBox="1"/>
          <p:nvPr/>
        </p:nvSpPr>
        <p:spPr>
          <a:xfrm>
            <a:off x="521970" y="5920105"/>
            <a:ext cx="573532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24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所以，太阳高度越大</a:t>
            </a:r>
            <a:r>
              <a:rPr lang="en-US" altLang="zh-CN" sz="24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,</a:t>
            </a:r>
            <a:r>
              <a:rPr lang="zh-CN" altLang="en-US" sz="24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太阳辐射就越</a:t>
            </a:r>
            <a:endParaRPr lang="zh-CN" altLang="en-US" sz="24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6163" name="矩形 6162"/>
          <p:cNvSpPr/>
          <p:nvPr/>
        </p:nvSpPr>
        <p:spPr>
          <a:xfrm>
            <a:off x="5634355" y="5766435"/>
            <a:ext cx="576263" cy="601663"/>
          </a:xfrm>
          <a:prstGeom prst="rect">
            <a:avLst/>
          </a:prstGeom>
        </p:spPr>
        <p:txBody>
          <a:bodyPr wrap="none" fromWordArt="1">
            <a:normAutofit fontScale="9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强</a:t>
            </a:r>
            <a:endParaRPr lang="zh-CN" altLang="en-US" sz="3600" b="1" strike="noStrike" noProof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64" name="直接连接符 6163"/>
          <p:cNvSpPr/>
          <p:nvPr/>
        </p:nvSpPr>
        <p:spPr>
          <a:xfrm>
            <a:off x="5442268" y="6314758"/>
            <a:ext cx="9366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sp>
      <p:pic>
        <p:nvPicPr>
          <p:cNvPr id="8193" name="图片 8193" descr="直射和斜射"/>
          <p:cNvPicPr>
            <a:picLocks noChangeAspect="1"/>
          </p:cNvPicPr>
          <p:nvPr/>
        </p:nvPicPr>
        <p:blipFill>
          <a:blip r:embed="rId1"/>
          <a:srcRect l="15164" t="19209" r="13892" b="54698"/>
          <a:stretch>
            <a:fillRect/>
          </a:stretch>
        </p:blipFill>
        <p:spPr>
          <a:xfrm>
            <a:off x="5216525" y="2884488"/>
            <a:ext cx="3327400" cy="2168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146"/>
          <p:cNvGrpSpPr/>
          <p:nvPr/>
        </p:nvGrpSpPr>
        <p:grpSpPr>
          <a:xfrm>
            <a:off x="422275" y="2606675"/>
            <a:ext cx="4168775" cy="2424113"/>
            <a:chOff x="76" y="195"/>
            <a:chExt cx="2102" cy="1253"/>
          </a:xfrm>
        </p:grpSpPr>
        <p:sp>
          <p:nvSpPr>
            <p:cNvPr id="5128" name="直接连接符 6147"/>
            <p:cNvSpPr/>
            <p:nvPr/>
          </p:nvSpPr>
          <p:spPr>
            <a:xfrm>
              <a:off x="272" y="1406"/>
              <a:ext cx="167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9" name="椭圆 6148"/>
            <p:cNvSpPr/>
            <p:nvPr/>
          </p:nvSpPr>
          <p:spPr>
            <a:xfrm>
              <a:off x="227" y="680"/>
              <a:ext cx="273" cy="271"/>
            </a:xfrm>
            <a:prstGeom prst="ellipse">
              <a:avLst/>
            </a:prstGeom>
            <a:solidFill>
              <a:srgbClr val="D3170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椭圆 6149"/>
            <p:cNvSpPr/>
            <p:nvPr/>
          </p:nvSpPr>
          <p:spPr>
            <a:xfrm>
              <a:off x="1905" y="907"/>
              <a:ext cx="273" cy="271"/>
            </a:xfrm>
            <a:prstGeom prst="ellipse">
              <a:avLst/>
            </a:prstGeom>
            <a:solidFill>
              <a:srgbClr val="D3170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椭圆 6150"/>
            <p:cNvSpPr/>
            <p:nvPr/>
          </p:nvSpPr>
          <p:spPr>
            <a:xfrm>
              <a:off x="953" y="408"/>
              <a:ext cx="272" cy="272"/>
            </a:xfrm>
            <a:prstGeom prst="ellipse">
              <a:avLst/>
            </a:prstGeom>
            <a:solidFill>
              <a:srgbClr val="D3170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直接连接符 6151"/>
            <p:cNvSpPr/>
            <p:nvPr/>
          </p:nvSpPr>
          <p:spPr>
            <a:xfrm>
              <a:off x="1089" y="771"/>
              <a:ext cx="0" cy="6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33" name="直接连接符 6152"/>
            <p:cNvSpPr/>
            <p:nvPr/>
          </p:nvSpPr>
          <p:spPr>
            <a:xfrm>
              <a:off x="499" y="952"/>
              <a:ext cx="590" cy="45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34" name="直接连接符 6153"/>
            <p:cNvSpPr/>
            <p:nvPr/>
          </p:nvSpPr>
          <p:spPr>
            <a:xfrm flipH="1">
              <a:off x="1089" y="1134"/>
              <a:ext cx="816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135" name="文本框 6154"/>
            <p:cNvSpPr txBox="1"/>
            <p:nvPr/>
          </p:nvSpPr>
          <p:spPr>
            <a:xfrm>
              <a:off x="76" y="519"/>
              <a:ext cx="204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400"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en-US" altLang="zh-CN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文本框 6155"/>
            <p:cNvSpPr txBox="1"/>
            <p:nvPr/>
          </p:nvSpPr>
          <p:spPr>
            <a:xfrm>
              <a:off x="1852" y="733"/>
              <a:ext cx="204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400">
                  <a:latin typeface="Arial" panose="020B0604020202020204" pitchFamily="34" charset="0"/>
                  <a:ea typeface="宋体" panose="02010600030101010101" pitchFamily="2" charset="-122"/>
                </a:rPr>
                <a:t>C</a:t>
              </a:r>
              <a:endParaRPr lang="en-US" altLang="zh-CN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文本框 6156"/>
            <p:cNvSpPr txBox="1"/>
            <p:nvPr/>
          </p:nvSpPr>
          <p:spPr>
            <a:xfrm>
              <a:off x="991" y="195"/>
              <a:ext cx="204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400"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zh-CN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任意多边形 6157"/>
            <p:cNvSpPr/>
            <p:nvPr/>
          </p:nvSpPr>
          <p:spPr>
            <a:xfrm flipH="1">
              <a:off x="845" y="1289"/>
              <a:ext cx="153" cy="117"/>
            </a:xfrm>
            <a:custGeom>
              <a:avLst/>
              <a:gdLst/>
              <a:ahLst/>
              <a:cxnLst>
                <a:cxn ang="270">
                  <a:pos x="8526" y="0"/>
                </a:cxn>
                <a:cxn ang="90">
                  <a:pos x="16714" y="33527"/>
                </a:cxn>
                <a:cxn ang="180">
                  <a:pos x="0" y="19846"/>
                </a:cxn>
              </a:cxnLst>
              <a:pathLst>
                <a:path w="21600" h="33527" fill="none">
                  <a:moveTo>
                    <a:pt x="8526" y="0"/>
                  </a:moveTo>
                  <a:cubicBezTo>
                    <a:pt x="16219" y="3306"/>
                    <a:pt x="21600" y="10947"/>
                    <a:pt x="21600" y="19846"/>
                  </a:cubicBezTo>
                  <a:cubicBezTo>
                    <a:pt x="21600" y="25038"/>
                    <a:pt x="19768" y="29803"/>
                    <a:pt x="16715" y="33528"/>
                  </a:cubicBezTo>
                </a:path>
                <a:path w="21600" h="33527" stroke="0">
                  <a:moveTo>
                    <a:pt x="8526" y="0"/>
                  </a:moveTo>
                  <a:cubicBezTo>
                    <a:pt x="16219" y="3306"/>
                    <a:pt x="21600" y="10947"/>
                    <a:pt x="21600" y="19846"/>
                  </a:cubicBezTo>
                  <a:cubicBezTo>
                    <a:pt x="21600" y="25038"/>
                    <a:pt x="19768" y="29803"/>
                    <a:pt x="16715" y="33528"/>
                  </a:cubicBezTo>
                  <a:lnTo>
                    <a:pt x="0" y="19846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9" name="任意多边形 6158"/>
            <p:cNvSpPr/>
            <p:nvPr/>
          </p:nvSpPr>
          <p:spPr>
            <a:xfrm rot="6220633" flipH="1">
              <a:off x="1335" y="1308"/>
              <a:ext cx="153" cy="117"/>
            </a:xfrm>
            <a:custGeom>
              <a:avLst/>
              <a:gdLst/>
              <a:ahLst/>
              <a:cxnLst>
                <a:cxn ang="270">
                  <a:pos x="8526" y="0"/>
                </a:cxn>
                <a:cxn ang="90">
                  <a:pos x="16714" y="33527"/>
                </a:cxn>
                <a:cxn ang="180">
                  <a:pos x="0" y="19846"/>
                </a:cxn>
              </a:cxnLst>
              <a:pathLst>
                <a:path w="21600" h="33527" fill="none">
                  <a:moveTo>
                    <a:pt x="8526" y="0"/>
                  </a:moveTo>
                  <a:cubicBezTo>
                    <a:pt x="16219" y="3306"/>
                    <a:pt x="21600" y="10947"/>
                    <a:pt x="21600" y="19846"/>
                  </a:cubicBezTo>
                  <a:cubicBezTo>
                    <a:pt x="21600" y="25038"/>
                    <a:pt x="19768" y="29803"/>
                    <a:pt x="16715" y="33528"/>
                  </a:cubicBezTo>
                </a:path>
                <a:path w="21600" h="33527" stroke="0">
                  <a:moveTo>
                    <a:pt x="8526" y="0"/>
                  </a:moveTo>
                  <a:cubicBezTo>
                    <a:pt x="16219" y="3306"/>
                    <a:pt x="21600" y="10947"/>
                    <a:pt x="21600" y="19846"/>
                  </a:cubicBezTo>
                  <a:cubicBezTo>
                    <a:pt x="21600" y="25038"/>
                    <a:pt x="19768" y="29803"/>
                    <a:pt x="16715" y="33528"/>
                  </a:cubicBezTo>
                  <a:lnTo>
                    <a:pt x="0" y="19846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0" name="文本框 6159"/>
            <p:cNvSpPr txBox="1"/>
            <p:nvPr/>
          </p:nvSpPr>
          <p:spPr>
            <a:xfrm>
              <a:off x="441" y="1101"/>
              <a:ext cx="263" cy="1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1800">
                  <a:latin typeface="Arial" panose="020B0604020202020204" pitchFamily="34" charset="0"/>
                  <a:ea typeface="宋体" panose="02010600030101010101" pitchFamily="2" charset="-122"/>
                </a:rPr>
                <a:t>40</a:t>
              </a:r>
              <a:r>
                <a:rPr lang="en-US" altLang="zh-CN" sz="1800" baseline="30000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en-US" altLang="zh-CN" sz="18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文本框 6160"/>
            <p:cNvSpPr txBox="1"/>
            <p:nvPr/>
          </p:nvSpPr>
          <p:spPr>
            <a:xfrm>
              <a:off x="1542" y="1218"/>
              <a:ext cx="263" cy="1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1800">
                  <a:latin typeface="Arial" panose="020B0604020202020204" pitchFamily="34" charset="0"/>
                  <a:ea typeface="宋体" panose="02010600030101010101" pitchFamily="2" charset="-122"/>
                </a:rPr>
                <a:t>30</a:t>
              </a:r>
              <a:r>
                <a:rPr lang="en-US" altLang="zh-CN" sz="1800" baseline="30000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en-US" altLang="zh-CN" sz="18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7650" y="5053013"/>
            <a:ext cx="885190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直射的地方照射的面积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获得的热量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。斜射的地方照射的面积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，获得的热量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561715" y="5000308"/>
            <a:ext cx="4095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5780723" y="5026978"/>
            <a:ext cx="4191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1327150" y="536987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2" name="矩形 8201"/>
          <p:cNvSpPr/>
          <p:nvPr/>
        </p:nvSpPr>
        <p:spPr>
          <a:xfrm>
            <a:off x="3746500" y="5384483"/>
            <a:ext cx="3714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一、地球形状与气候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6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2" grpId="0"/>
      <p:bldP spid="8198" grpId="0"/>
      <p:bldP spid="8204" grpId="0"/>
      <p:bldP spid="8205" grpId="0"/>
      <p:bldP spid="8202" grpId="0"/>
      <p:bldP spid="614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10241"/>
          <p:cNvGrpSpPr/>
          <p:nvPr/>
        </p:nvGrpSpPr>
        <p:grpSpPr>
          <a:xfrm>
            <a:off x="1724660" y="2406015"/>
            <a:ext cx="6034405" cy="3928745"/>
            <a:chOff x="0" y="0"/>
            <a:chExt cx="2075" cy="1498"/>
          </a:xfrm>
        </p:grpSpPr>
        <p:sp>
          <p:nvSpPr>
            <p:cNvPr id="6146" name="直接连接符 10242"/>
            <p:cNvSpPr/>
            <p:nvPr/>
          </p:nvSpPr>
          <p:spPr>
            <a:xfrm flipH="1">
              <a:off x="1093" y="1092"/>
              <a:ext cx="982" cy="0"/>
            </a:xfrm>
            <a:prstGeom prst="line">
              <a:avLst/>
            </a:prstGeom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pic>
          <p:nvPicPr>
            <p:cNvPr id="6147" name="图片 10243" descr="CJ348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" y="0"/>
              <a:ext cx="103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椭圆 10244"/>
            <p:cNvSpPr/>
            <p:nvPr/>
          </p:nvSpPr>
          <p:spPr>
            <a:xfrm>
              <a:off x="0" y="138"/>
              <a:ext cx="1186" cy="122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 algn="ctr"/>
              <a:endParaRPr sz="1800" b="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149" name="图片 10245" descr="CJ348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388334">
              <a:off x="1038" y="245"/>
              <a:ext cx="103" cy="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10246" descr="CJ348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378096">
              <a:off x="1189" y="621"/>
              <a:ext cx="133" cy="1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图片 10247" descr="CJ348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452706">
              <a:off x="1052" y="1053"/>
              <a:ext cx="134" cy="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图片 10248" descr="CJ348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26201">
              <a:off x="519" y="1360"/>
              <a:ext cx="104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直接连接符 10249"/>
            <p:cNvSpPr/>
            <p:nvPr/>
          </p:nvSpPr>
          <p:spPr>
            <a:xfrm>
              <a:off x="0" y="728"/>
              <a:ext cx="1186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54" name="直接连接符 10250"/>
            <p:cNvSpPr/>
            <p:nvPr/>
          </p:nvSpPr>
          <p:spPr>
            <a:xfrm flipH="1">
              <a:off x="686" y="134"/>
              <a:ext cx="1389" cy="0"/>
            </a:xfrm>
            <a:prstGeom prst="line">
              <a:avLst/>
            </a:prstGeom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6155" name="直接连接符 10251"/>
            <p:cNvSpPr/>
            <p:nvPr/>
          </p:nvSpPr>
          <p:spPr>
            <a:xfrm flipH="1">
              <a:off x="1056" y="383"/>
              <a:ext cx="1019" cy="0"/>
            </a:xfrm>
            <a:prstGeom prst="line">
              <a:avLst/>
            </a:prstGeom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6156" name="直接连接符 10252"/>
            <p:cNvSpPr/>
            <p:nvPr/>
          </p:nvSpPr>
          <p:spPr>
            <a:xfrm flipH="1">
              <a:off x="1186" y="728"/>
              <a:ext cx="889" cy="0"/>
            </a:xfrm>
            <a:prstGeom prst="line">
              <a:avLst/>
            </a:prstGeom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6157" name="直接连接符 10253"/>
            <p:cNvSpPr/>
            <p:nvPr/>
          </p:nvSpPr>
          <p:spPr>
            <a:xfrm flipH="1">
              <a:off x="630" y="1379"/>
              <a:ext cx="1427" cy="0"/>
            </a:xfrm>
            <a:prstGeom prst="line">
              <a:avLst/>
            </a:prstGeom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6158" name="直接连接符 10254"/>
            <p:cNvSpPr/>
            <p:nvPr/>
          </p:nvSpPr>
          <p:spPr>
            <a:xfrm>
              <a:off x="1186" y="593"/>
              <a:ext cx="0" cy="288"/>
            </a:xfrm>
            <a:prstGeom prst="line">
              <a:avLst/>
            </a:prstGeom>
            <a:ln w="31750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59" name="直接连接符 10255"/>
            <p:cNvSpPr/>
            <p:nvPr/>
          </p:nvSpPr>
          <p:spPr>
            <a:xfrm>
              <a:off x="964" y="268"/>
              <a:ext cx="185" cy="211"/>
            </a:xfrm>
            <a:prstGeom prst="line">
              <a:avLst/>
            </a:prstGeom>
            <a:ln w="31750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60" name="直接连接符 10256"/>
            <p:cNvSpPr/>
            <p:nvPr/>
          </p:nvSpPr>
          <p:spPr>
            <a:xfrm>
              <a:off x="1242" y="728"/>
              <a:ext cx="0" cy="5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61" name="直接连接符 10257"/>
            <p:cNvSpPr/>
            <p:nvPr/>
          </p:nvSpPr>
          <p:spPr>
            <a:xfrm>
              <a:off x="1186" y="785"/>
              <a:ext cx="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62" name="任意多边形 10258"/>
            <p:cNvSpPr/>
            <p:nvPr/>
          </p:nvSpPr>
          <p:spPr>
            <a:xfrm>
              <a:off x="1112" y="383"/>
              <a:ext cx="21" cy="57"/>
            </a:xfrm>
            <a:custGeom>
              <a:avLst/>
              <a:gdLst/>
              <a:ahLst/>
              <a:cxnLst/>
              <a:pathLst>
                <a:path w="51" h="136">
                  <a:moveTo>
                    <a:pt x="0" y="0"/>
                  </a:moveTo>
                  <a:cubicBezTo>
                    <a:pt x="5" y="5"/>
                    <a:pt x="21" y="16"/>
                    <a:pt x="29" y="31"/>
                  </a:cubicBezTo>
                  <a:cubicBezTo>
                    <a:pt x="37" y="46"/>
                    <a:pt x="51" y="74"/>
                    <a:pt x="46" y="91"/>
                  </a:cubicBezTo>
                  <a:cubicBezTo>
                    <a:pt x="41" y="108"/>
                    <a:pt x="8" y="129"/>
                    <a:pt x="0" y="13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163" name="文本框 10259"/>
          <p:cNvSpPr txBox="1"/>
          <p:nvPr/>
        </p:nvSpPr>
        <p:spPr>
          <a:xfrm>
            <a:off x="573405" y="1044258"/>
            <a:ext cx="7866063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当太阳光线垂直照射赤道时，随着纬度的增高，太阳辐射的强度逐渐</a:t>
            </a:r>
            <a:r>
              <a:rPr lang="zh-CN" altLang="en-US" sz="2800" b="0" u="sng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3" name="文本框 10262"/>
          <p:cNvSpPr txBox="1"/>
          <p:nvPr/>
        </p:nvSpPr>
        <p:spPr>
          <a:xfrm>
            <a:off x="4660583" y="159448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降低</a:t>
            </a:r>
            <a:endParaRPr lang="zh-CN" altLang="en-US" sz="2800" b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3" name="表格 15362"/>
          <p:cNvGraphicFramePr/>
          <p:nvPr/>
        </p:nvGraphicFramePr>
        <p:xfrm>
          <a:off x="4566603" y="1820863"/>
          <a:ext cx="4262755" cy="3594735"/>
        </p:xfrm>
        <a:graphic>
          <a:graphicData uri="http://schemas.openxmlformats.org/drawingml/2006/table">
            <a:tbl>
              <a:tblPr/>
              <a:tblGrid>
                <a:gridCol w="1473835"/>
                <a:gridCol w="1394460"/>
                <a:gridCol w="1394460"/>
              </a:tblGrid>
              <a:tr h="71945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自转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公转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82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围绕中心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12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方向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周期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a typeface="华文中宋" panose="02010600040101010101" pitchFamily="2" charset="-122"/>
                        </a:rPr>
                        <a:t>产生现象</a:t>
                      </a:r>
                      <a:endParaRPr lang="zh-CN" altLang="en-US" sz="24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>
                        <a:ea typeface="华文中宋" panose="0201060004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9" name="文本框 15388"/>
          <p:cNvSpPr txBox="1"/>
          <p:nvPr/>
        </p:nvSpPr>
        <p:spPr>
          <a:xfrm>
            <a:off x="6457633" y="2640648"/>
            <a:ext cx="8985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地轴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0" name="文本框 15389"/>
          <p:cNvSpPr txBox="1"/>
          <p:nvPr/>
        </p:nvSpPr>
        <p:spPr>
          <a:xfrm>
            <a:off x="5919153" y="3358833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自西向东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1" name="文本框 15390"/>
          <p:cNvSpPr txBox="1"/>
          <p:nvPr/>
        </p:nvSpPr>
        <p:spPr>
          <a:xfrm>
            <a:off x="6334443" y="4030663"/>
            <a:ext cx="8985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一天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8" name="文本框 19487"/>
          <p:cNvSpPr txBox="1"/>
          <p:nvPr/>
        </p:nvSpPr>
        <p:spPr>
          <a:xfrm>
            <a:off x="5942965" y="4761230"/>
            <a:ext cx="18383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昼夜更替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58" name="文本框 22557"/>
          <p:cNvSpPr txBox="1"/>
          <p:nvPr/>
        </p:nvSpPr>
        <p:spPr>
          <a:xfrm>
            <a:off x="7779385" y="2653983"/>
            <a:ext cx="8985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太阳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60" name="文本框 22559"/>
          <p:cNvSpPr txBox="1"/>
          <p:nvPr/>
        </p:nvSpPr>
        <p:spPr>
          <a:xfrm>
            <a:off x="7343458" y="3398520"/>
            <a:ext cx="1612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自西向东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62" name="文本框 22561"/>
          <p:cNvSpPr txBox="1"/>
          <p:nvPr/>
        </p:nvSpPr>
        <p:spPr>
          <a:xfrm>
            <a:off x="7752715" y="4070033"/>
            <a:ext cx="8985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一年</a:t>
            </a:r>
            <a:endParaRPr lang="zh-CN" altLang="en-US" sz="2800" strike="noStrike" noProof="1">
              <a:solidFill>
                <a:schemeClr val="accent6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6793" y="4812983"/>
            <a:ext cx="1644650" cy="517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四季更替</a:t>
            </a:r>
            <a:endParaRPr lang="zh-CN" altLang="en-US" strike="noStrike" noProof="1"/>
          </a:p>
        </p:txBody>
      </p:sp>
      <p:pic>
        <p:nvPicPr>
          <p:cNvPr id="3" name="图片 17409" descr="地球1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" y="1515110"/>
            <a:ext cx="4438650" cy="4166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二、地球运动与气候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4" name="文本框 1"/>
          <p:cNvSpPr txBox="1"/>
          <p:nvPr/>
        </p:nvSpPr>
        <p:spPr>
          <a:xfrm>
            <a:off x="1243965" y="5838190"/>
            <a:ext cx="20713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昼夜更替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  <p:bldP spid="15390" grpId="0"/>
      <p:bldP spid="15391" grpId="0"/>
      <p:bldP spid="19488" grpId="0"/>
      <p:bldP spid="22558" grpId="0"/>
      <p:bldP spid="22560" grpId="0"/>
      <p:bldP spid="22562" grpId="0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8674"/>
          <p:cNvSpPr txBox="1"/>
          <p:nvPr/>
        </p:nvSpPr>
        <p:spPr>
          <a:xfrm>
            <a:off x="909638" y="4291013"/>
            <a:ext cx="8091487" cy="1627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由于地球的公转，太阳直射点的位置每天都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，最北可到达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，最南可到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达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  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因而形成了春夏秋冬四季的更替。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1687513" y="4749800"/>
            <a:ext cx="14636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变化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5011738" y="4845050"/>
            <a:ext cx="171767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北回归线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1323975" y="5267325"/>
            <a:ext cx="165417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南回归线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5363" y="736600"/>
            <a:ext cx="5114925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  <p:bldP spid="10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文本框 30723"/>
          <p:cNvSpPr txBox="1"/>
          <p:nvPr/>
        </p:nvSpPr>
        <p:spPr>
          <a:xfrm>
            <a:off x="4901248" y="1571625"/>
            <a:ext cx="40132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北极圈－北极点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是极昼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4901248" y="4441825"/>
            <a:ext cx="40132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北极圈－北极点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是极夜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4901248" y="2376488"/>
            <a:ext cx="40132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南极圈－南极点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是极夜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4901248" y="5119688"/>
            <a:ext cx="40132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南极圈－南极点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是极昼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文本框 1"/>
          <p:cNvSpPr txBox="1"/>
          <p:nvPr/>
        </p:nvSpPr>
        <p:spPr>
          <a:xfrm>
            <a:off x="4875213" y="932180"/>
            <a:ext cx="38766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太阳直射北回归线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文本框 2"/>
          <p:cNvSpPr txBox="1"/>
          <p:nvPr/>
        </p:nvSpPr>
        <p:spPr>
          <a:xfrm>
            <a:off x="4901248" y="3836988"/>
            <a:ext cx="39497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太阳直射南回归线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`GPH(CTHC%E9U6Y$8PHO4X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861695"/>
            <a:ext cx="4099560" cy="2671445"/>
          </a:xfrm>
          <a:prstGeom prst="rect">
            <a:avLst/>
          </a:prstGeom>
        </p:spPr>
      </p:pic>
      <p:pic>
        <p:nvPicPr>
          <p:cNvPr id="4" name="图片 3" descr="Y}M65()(R53YPTBMI085FP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3624580"/>
            <a:ext cx="4093845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http://www.tlsh.tp.edu.tw/~t127/climateofworld/images/climate001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3" y="1052513"/>
            <a:ext cx="8863012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9388" y="908050"/>
            <a:ext cx="4105275" cy="4937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纬度对温度的影响示意图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1505" descr="地球上的五带"/>
          <p:cNvPicPr>
            <a:picLocks noChangeAspect="1"/>
          </p:cNvPicPr>
          <p:nvPr/>
        </p:nvPicPr>
        <p:blipFill>
          <a:blip r:embed="rId1"/>
          <a:srcRect l="46666" t="8955" r="14166" b="7463"/>
          <a:stretch>
            <a:fillRect/>
          </a:stretch>
        </p:blipFill>
        <p:spPr>
          <a:xfrm>
            <a:off x="247650" y="-19050"/>
            <a:ext cx="6364288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1267" name="矩形 21506"/>
          <p:cNvSpPr/>
          <p:nvPr/>
        </p:nvSpPr>
        <p:spPr>
          <a:xfrm>
            <a:off x="6572250" y="3181350"/>
            <a:ext cx="152400" cy="45720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平行四边形 21507"/>
          <p:cNvSpPr/>
          <p:nvPr/>
        </p:nvSpPr>
        <p:spPr>
          <a:xfrm rot="2803706">
            <a:off x="5154613" y="1130300"/>
            <a:ext cx="1066800" cy="152400"/>
          </a:xfrm>
          <a:prstGeom prst="parallelogram">
            <a:avLst>
              <a:gd name="adj" fmla="val 17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平行四边形 21508"/>
          <p:cNvSpPr/>
          <p:nvPr/>
        </p:nvSpPr>
        <p:spPr>
          <a:xfrm rot="7715901">
            <a:off x="5226050" y="5380038"/>
            <a:ext cx="1066800" cy="152400"/>
          </a:xfrm>
          <a:prstGeom prst="parallelogram">
            <a:avLst>
              <a:gd name="adj" fmla="val 17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平行四边形 21509"/>
          <p:cNvSpPr/>
          <p:nvPr/>
        </p:nvSpPr>
        <p:spPr>
          <a:xfrm rot="1358793">
            <a:off x="3600450" y="361950"/>
            <a:ext cx="1524000" cy="152400"/>
          </a:xfrm>
          <a:prstGeom prst="parallelogram">
            <a:avLst>
              <a:gd name="adj" fmla="val 2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平行四边形 21510"/>
          <p:cNvSpPr/>
          <p:nvPr/>
        </p:nvSpPr>
        <p:spPr>
          <a:xfrm rot="9707219">
            <a:off x="3829050" y="6153150"/>
            <a:ext cx="1524000" cy="152400"/>
          </a:xfrm>
          <a:prstGeom prst="parallelogram">
            <a:avLst>
              <a:gd name="adj" fmla="val 2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直接连接符 21511"/>
          <p:cNvSpPr/>
          <p:nvPr/>
        </p:nvSpPr>
        <p:spPr>
          <a:xfrm flipH="1">
            <a:off x="4362450" y="361950"/>
            <a:ext cx="34290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3" name="直接连接符 21512"/>
          <p:cNvSpPr/>
          <p:nvPr/>
        </p:nvSpPr>
        <p:spPr>
          <a:xfrm flipH="1">
            <a:off x="4743450" y="514350"/>
            <a:ext cx="3124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4" name="直接连接符 21513"/>
          <p:cNvSpPr/>
          <p:nvPr/>
        </p:nvSpPr>
        <p:spPr>
          <a:xfrm flipH="1">
            <a:off x="4057650" y="209550"/>
            <a:ext cx="38100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5" name="直接连接符 21514"/>
          <p:cNvSpPr/>
          <p:nvPr/>
        </p:nvSpPr>
        <p:spPr>
          <a:xfrm flipH="1">
            <a:off x="4133850" y="6457950"/>
            <a:ext cx="38100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6" name="直接连接符 21515"/>
          <p:cNvSpPr/>
          <p:nvPr/>
        </p:nvSpPr>
        <p:spPr>
          <a:xfrm flipH="1">
            <a:off x="4514850" y="6305550"/>
            <a:ext cx="34290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7" name="直接连接符 21516"/>
          <p:cNvSpPr/>
          <p:nvPr/>
        </p:nvSpPr>
        <p:spPr>
          <a:xfrm flipH="1">
            <a:off x="4895850" y="6153150"/>
            <a:ext cx="3124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8" name="直接连接符 21517"/>
          <p:cNvSpPr/>
          <p:nvPr/>
        </p:nvSpPr>
        <p:spPr>
          <a:xfrm flipH="1">
            <a:off x="5810250" y="1047750"/>
            <a:ext cx="2133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9" name="直接连接符 21518"/>
          <p:cNvSpPr/>
          <p:nvPr/>
        </p:nvSpPr>
        <p:spPr>
          <a:xfrm flipH="1">
            <a:off x="5972175" y="1177925"/>
            <a:ext cx="1981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0" name="直接连接符 21519"/>
          <p:cNvSpPr/>
          <p:nvPr/>
        </p:nvSpPr>
        <p:spPr>
          <a:xfrm flipH="1">
            <a:off x="5657850" y="895350"/>
            <a:ext cx="22098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1" name="直接连接符 21520"/>
          <p:cNvSpPr/>
          <p:nvPr/>
        </p:nvSpPr>
        <p:spPr>
          <a:xfrm flipH="1">
            <a:off x="5886450" y="5467350"/>
            <a:ext cx="1981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2" name="直接连接符 21521"/>
          <p:cNvSpPr/>
          <p:nvPr/>
        </p:nvSpPr>
        <p:spPr>
          <a:xfrm flipH="1">
            <a:off x="5756275" y="5641975"/>
            <a:ext cx="2133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3" name="直接连接符 21522"/>
          <p:cNvSpPr/>
          <p:nvPr/>
        </p:nvSpPr>
        <p:spPr>
          <a:xfrm flipH="1">
            <a:off x="5657850" y="5772150"/>
            <a:ext cx="22098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4" name="直接连接符 21523"/>
          <p:cNvSpPr/>
          <p:nvPr/>
        </p:nvSpPr>
        <p:spPr>
          <a:xfrm flipH="1">
            <a:off x="6724650" y="3409950"/>
            <a:ext cx="14478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5" name="直接连接符 21524"/>
          <p:cNvSpPr/>
          <p:nvPr/>
        </p:nvSpPr>
        <p:spPr>
          <a:xfrm flipH="1">
            <a:off x="6724650" y="3562350"/>
            <a:ext cx="14478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6" name="直接连接符 21525"/>
          <p:cNvSpPr/>
          <p:nvPr/>
        </p:nvSpPr>
        <p:spPr>
          <a:xfrm flipH="1">
            <a:off x="6724650" y="3257550"/>
            <a:ext cx="14478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7" name="直接连接符 21526"/>
          <p:cNvSpPr/>
          <p:nvPr/>
        </p:nvSpPr>
        <p:spPr>
          <a:xfrm>
            <a:off x="247650" y="3409950"/>
            <a:ext cx="6324600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8" name="直接连接符 21527"/>
          <p:cNvSpPr/>
          <p:nvPr/>
        </p:nvSpPr>
        <p:spPr>
          <a:xfrm flipV="1">
            <a:off x="571500" y="4324350"/>
            <a:ext cx="5848350" cy="22225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89" name="直接连接符 21528"/>
          <p:cNvSpPr/>
          <p:nvPr/>
        </p:nvSpPr>
        <p:spPr>
          <a:xfrm>
            <a:off x="498475" y="2401888"/>
            <a:ext cx="5921375" cy="17462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90" name="直接连接符 21529"/>
          <p:cNvSpPr/>
          <p:nvPr/>
        </p:nvSpPr>
        <p:spPr>
          <a:xfrm flipV="1">
            <a:off x="1939925" y="6000750"/>
            <a:ext cx="3260725" cy="1588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91" name="直接连接符 21530"/>
          <p:cNvSpPr/>
          <p:nvPr/>
        </p:nvSpPr>
        <p:spPr>
          <a:xfrm>
            <a:off x="1795463" y="817563"/>
            <a:ext cx="3557587" cy="1587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92" name="文本框 21531"/>
          <p:cNvSpPr txBox="1"/>
          <p:nvPr/>
        </p:nvSpPr>
        <p:spPr>
          <a:xfrm>
            <a:off x="6732588" y="1844675"/>
            <a:ext cx="1416050" cy="3706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太         阳         光         线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1532"/>
          <p:cNvSpPr txBox="1"/>
          <p:nvPr/>
        </p:nvSpPr>
        <p:spPr>
          <a:xfrm>
            <a:off x="7769225" y="895350"/>
            <a:ext cx="1339850" cy="54403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纬度不同的地方，太阳高度不同，获得的热量不同；热量由赤道向两极递减。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WPS 演示</Application>
  <PresentationFormat>全屏显示(4:3)</PresentationFormat>
  <Paragraphs>315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楷体</vt:lpstr>
      <vt:lpstr>黑体</vt:lpstr>
      <vt:lpstr>华文中宋</vt:lpstr>
      <vt:lpstr>Times New Roman</vt:lpstr>
      <vt:lpstr>华文新魏</vt:lpstr>
      <vt:lpstr>Arial Black</vt:lpstr>
      <vt:lpstr>微软雅黑</vt:lpstr>
      <vt:lpstr>Calibri</vt:lpstr>
      <vt:lpstr>楷体_GB2312</vt:lpstr>
      <vt:lpstr>新宋体</vt:lpstr>
      <vt:lpstr>默认设计模板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278</cp:revision>
  <dcterms:created xsi:type="dcterms:W3CDTF">2016-12-12T05:51:00Z</dcterms:created>
  <dcterms:modified xsi:type="dcterms:W3CDTF">2017-05-06T05:46:28Z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